
<file path=[Content_Types].xml><?xml version="1.0" encoding="utf-8"?>
<Types xmlns="http://schemas.openxmlformats.org/package/2006/content-types">
  <Default Extension="jpeg" ContentType="image/jpeg"/>
  <Default Extension="jp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0"/>
  </p:notesMasterIdLst>
  <p:sldIdLst>
    <p:sldId id="256" r:id="rId2"/>
    <p:sldId id="257" r:id="rId3"/>
    <p:sldId id="274" r:id="rId4"/>
    <p:sldId id="259" r:id="rId5"/>
    <p:sldId id="260" r:id="rId6"/>
    <p:sldId id="261" r:id="rId7"/>
    <p:sldId id="262" r:id="rId8"/>
    <p:sldId id="263" r:id="rId9"/>
    <p:sldId id="268" r:id="rId10"/>
    <p:sldId id="264" r:id="rId11"/>
    <p:sldId id="265" r:id="rId12"/>
    <p:sldId id="266" r:id="rId13"/>
    <p:sldId id="267" r:id="rId14"/>
    <p:sldId id="269" r:id="rId15"/>
    <p:sldId id="270" r:id="rId16"/>
    <p:sldId id="272" r:id="rId17"/>
    <p:sldId id="271" r:id="rId18"/>
    <p:sldId id="273" r:id="rId19"/>
  </p:sldIdLst>
  <p:sldSz cx="12192000" cy="6858000"/>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Orta Stil 2 - Vurgu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6" autoAdjust="0"/>
    <p:restoredTop sz="72222" autoAdjust="0"/>
  </p:normalViewPr>
  <p:slideViewPr>
    <p:cSldViewPr snapToGrid="0">
      <p:cViewPr varScale="1">
        <p:scale>
          <a:sx n="54" d="100"/>
          <a:sy n="54" d="100"/>
        </p:scale>
        <p:origin x="1146" y="30"/>
      </p:cViewPr>
      <p:guideLst/>
    </p:cSldViewPr>
  </p:slideViewPr>
  <p:outlineViewPr>
    <p:cViewPr>
      <p:scale>
        <a:sx n="33" d="100"/>
        <a:sy n="33" d="100"/>
      </p:scale>
      <p:origin x="0" y="-2784"/>
    </p:cViewPr>
  </p:outlineViewPr>
  <p:notesTextViewPr>
    <p:cViewPr>
      <p:scale>
        <a:sx n="1" d="1"/>
        <a:sy n="1" d="1"/>
      </p:scale>
      <p:origin x="0" y="0"/>
    </p:cViewPr>
  </p:notesTextViewPr>
  <p:sorterViewPr>
    <p:cViewPr>
      <p:scale>
        <a:sx n="100" d="100"/>
        <a:sy n="100" d="100"/>
      </p:scale>
      <p:origin x="0" y="-5199"/>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F5DFAAF-088B-42F2-A0F4-4DB6FFE90848}" type="doc">
      <dgm:prSet loTypeId="urn:microsoft.com/office/officeart/2005/8/layout/cycle2" loCatId="cycle" qsTypeId="urn:microsoft.com/office/officeart/2009/2/quickstyle/3d8" qsCatId="3D" csTypeId="urn:microsoft.com/office/officeart/2005/8/colors/colorful5" csCatId="colorful" phldr="1"/>
      <dgm:spPr/>
      <dgm:t>
        <a:bodyPr/>
        <a:lstStyle/>
        <a:p>
          <a:endParaRPr lang="tr-TR"/>
        </a:p>
      </dgm:t>
    </dgm:pt>
    <dgm:pt modelId="{9A568BDD-5ED3-47BA-825F-DD60359DA20D}">
      <dgm:prSet phldrT="[Metin]"/>
      <dgm:spPr/>
      <dgm:t>
        <a:bodyPr/>
        <a:lstStyle/>
        <a:p>
          <a:r>
            <a:rPr lang="tr-TR" dirty="0"/>
            <a:t>Hükümet</a:t>
          </a:r>
        </a:p>
      </dgm:t>
    </dgm:pt>
    <dgm:pt modelId="{F24E1C29-3979-4F67-BC48-969068C33D99}" type="parTrans" cxnId="{1DE5FD32-34D5-429D-8BFB-E628552A8620}">
      <dgm:prSet/>
      <dgm:spPr/>
      <dgm:t>
        <a:bodyPr/>
        <a:lstStyle/>
        <a:p>
          <a:endParaRPr lang="tr-TR"/>
        </a:p>
      </dgm:t>
    </dgm:pt>
    <dgm:pt modelId="{448CFAE2-F9D2-4B65-B4AB-FF6681B1C2B7}" type="sibTrans" cxnId="{1DE5FD32-34D5-429D-8BFB-E628552A8620}">
      <dgm:prSet/>
      <dgm:spPr/>
      <dgm:t>
        <a:bodyPr/>
        <a:lstStyle/>
        <a:p>
          <a:endParaRPr lang="tr-TR"/>
        </a:p>
      </dgm:t>
    </dgm:pt>
    <dgm:pt modelId="{514E583B-6818-4A9E-8BCE-C9C5F742BB21}">
      <dgm:prSet phldrT="[Metin]"/>
      <dgm:spPr/>
      <dgm:t>
        <a:bodyPr/>
        <a:lstStyle/>
        <a:p>
          <a:r>
            <a:rPr lang="tr-TR" dirty="0"/>
            <a:t>İşletmeler</a:t>
          </a:r>
        </a:p>
      </dgm:t>
    </dgm:pt>
    <dgm:pt modelId="{EBA9A682-1AB2-46F7-B6D7-D183E806127C}" type="parTrans" cxnId="{8E769DBF-2F21-47BB-A474-A9AB543E4EBF}">
      <dgm:prSet/>
      <dgm:spPr/>
      <dgm:t>
        <a:bodyPr/>
        <a:lstStyle/>
        <a:p>
          <a:endParaRPr lang="tr-TR"/>
        </a:p>
      </dgm:t>
    </dgm:pt>
    <dgm:pt modelId="{CBE20996-4027-4AA7-9F75-101B243A3FAC}" type="sibTrans" cxnId="{8E769DBF-2F21-47BB-A474-A9AB543E4EBF}">
      <dgm:prSet/>
      <dgm:spPr/>
      <dgm:t>
        <a:bodyPr/>
        <a:lstStyle/>
        <a:p>
          <a:endParaRPr lang="tr-TR"/>
        </a:p>
      </dgm:t>
    </dgm:pt>
    <dgm:pt modelId="{D07952FC-781A-4092-81BD-575040645756}">
      <dgm:prSet phldrT="[Metin]"/>
      <dgm:spPr/>
      <dgm:t>
        <a:bodyPr/>
        <a:lstStyle/>
        <a:p>
          <a:r>
            <a:rPr lang="tr-TR" dirty="0"/>
            <a:t>Finans</a:t>
          </a:r>
        </a:p>
      </dgm:t>
    </dgm:pt>
    <dgm:pt modelId="{F856329A-3579-4427-9D9C-D76DF956DB54}" type="parTrans" cxnId="{39A99D7A-AC15-481B-8896-E9ABDFCBBC18}">
      <dgm:prSet/>
      <dgm:spPr/>
      <dgm:t>
        <a:bodyPr/>
        <a:lstStyle/>
        <a:p>
          <a:endParaRPr lang="tr-TR"/>
        </a:p>
      </dgm:t>
    </dgm:pt>
    <dgm:pt modelId="{987F2C55-79D0-4530-AFFC-AF8EE8CB4B2C}" type="sibTrans" cxnId="{39A99D7A-AC15-481B-8896-E9ABDFCBBC18}">
      <dgm:prSet/>
      <dgm:spPr/>
      <dgm:t>
        <a:bodyPr/>
        <a:lstStyle/>
        <a:p>
          <a:endParaRPr lang="tr-TR"/>
        </a:p>
      </dgm:t>
    </dgm:pt>
    <dgm:pt modelId="{0E5BBBC0-EE89-4F37-B54F-791EAF441245}">
      <dgm:prSet phldrT="[Metin]"/>
      <dgm:spPr/>
      <dgm:t>
        <a:bodyPr/>
        <a:lstStyle/>
        <a:p>
          <a:r>
            <a:rPr lang="tr-TR" dirty="0"/>
            <a:t>Tüketiciler</a:t>
          </a:r>
        </a:p>
      </dgm:t>
    </dgm:pt>
    <dgm:pt modelId="{93CF842E-0BA3-4250-8EF4-6BF67DA342D4}" type="parTrans" cxnId="{7FABFB40-CE84-4366-B15D-1FF6D9BEBF72}">
      <dgm:prSet/>
      <dgm:spPr/>
      <dgm:t>
        <a:bodyPr/>
        <a:lstStyle/>
        <a:p>
          <a:endParaRPr lang="tr-TR"/>
        </a:p>
      </dgm:t>
    </dgm:pt>
    <dgm:pt modelId="{FEF450F9-DC08-4907-B231-4A20F17B299F}" type="sibTrans" cxnId="{7FABFB40-CE84-4366-B15D-1FF6D9BEBF72}">
      <dgm:prSet/>
      <dgm:spPr/>
      <dgm:t>
        <a:bodyPr/>
        <a:lstStyle/>
        <a:p>
          <a:endParaRPr lang="tr-TR"/>
        </a:p>
      </dgm:t>
    </dgm:pt>
    <dgm:pt modelId="{E943A5C3-27B8-4E1C-BDF9-211B5F30CD55}">
      <dgm:prSet phldrT="[Metin]"/>
      <dgm:spPr/>
      <dgm:t>
        <a:bodyPr/>
        <a:lstStyle/>
        <a:p>
          <a:r>
            <a:rPr lang="tr-TR" dirty="0"/>
            <a:t>Sivil Toplum</a:t>
          </a:r>
        </a:p>
      </dgm:t>
    </dgm:pt>
    <dgm:pt modelId="{5EBCB76A-F907-49B1-9E4B-9F30BF0DDFFD}" type="parTrans" cxnId="{AFD1B960-2EA2-44F1-AB03-DAC40BA3D75F}">
      <dgm:prSet/>
      <dgm:spPr/>
      <dgm:t>
        <a:bodyPr/>
        <a:lstStyle/>
        <a:p>
          <a:endParaRPr lang="tr-TR"/>
        </a:p>
      </dgm:t>
    </dgm:pt>
    <dgm:pt modelId="{3E3B2937-0867-4BBA-9D01-B0C88F0BD164}" type="sibTrans" cxnId="{AFD1B960-2EA2-44F1-AB03-DAC40BA3D75F}">
      <dgm:prSet/>
      <dgm:spPr/>
      <dgm:t>
        <a:bodyPr/>
        <a:lstStyle/>
        <a:p>
          <a:endParaRPr lang="tr-TR"/>
        </a:p>
      </dgm:t>
    </dgm:pt>
    <dgm:pt modelId="{8F54E732-312C-4CDA-B57F-283F7C185CD8}" type="pres">
      <dgm:prSet presAssocID="{DF5DFAAF-088B-42F2-A0F4-4DB6FFE90848}" presName="cycle" presStyleCnt="0">
        <dgm:presLayoutVars>
          <dgm:dir/>
          <dgm:resizeHandles val="exact"/>
        </dgm:presLayoutVars>
      </dgm:prSet>
      <dgm:spPr/>
    </dgm:pt>
    <dgm:pt modelId="{3FD5BB72-1B1A-42C2-AD41-A80EB357CC9D}" type="pres">
      <dgm:prSet presAssocID="{9A568BDD-5ED3-47BA-825F-DD60359DA20D}" presName="node" presStyleLbl="node1" presStyleIdx="0" presStyleCnt="5">
        <dgm:presLayoutVars>
          <dgm:bulletEnabled val="1"/>
        </dgm:presLayoutVars>
      </dgm:prSet>
      <dgm:spPr/>
    </dgm:pt>
    <dgm:pt modelId="{B77DB87F-950C-4496-9D0D-4A5622F50396}" type="pres">
      <dgm:prSet presAssocID="{448CFAE2-F9D2-4B65-B4AB-FF6681B1C2B7}" presName="sibTrans" presStyleLbl="sibTrans2D1" presStyleIdx="0" presStyleCnt="5"/>
      <dgm:spPr/>
    </dgm:pt>
    <dgm:pt modelId="{F1A1CED7-46A5-42B6-8014-766CB4FEACA2}" type="pres">
      <dgm:prSet presAssocID="{448CFAE2-F9D2-4B65-B4AB-FF6681B1C2B7}" presName="connectorText" presStyleLbl="sibTrans2D1" presStyleIdx="0" presStyleCnt="5"/>
      <dgm:spPr/>
    </dgm:pt>
    <dgm:pt modelId="{8796C573-38C1-4F8E-8FBF-77C4C5C085FA}" type="pres">
      <dgm:prSet presAssocID="{514E583B-6818-4A9E-8BCE-C9C5F742BB21}" presName="node" presStyleLbl="node1" presStyleIdx="1" presStyleCnt="5">
        <dgm:presLayoutVars>
          <dgm:bulletEnabled val="1"/>
        </dgm:presLayoutVars>
      </dgm:prSet>
      <dgm:spPr/>
    </dgm:pt>
    <dgm:pt modelId="{0E2932F1-7F0D-4603-A665-4674824F17C4}" type="pres">
      <dgm:prSet presAssocID="{CBE20996-4027-4AA7-9F75-101B243A3FAC}" presName="sibTrans" presStyleLbl="sibTrans2D1" presStyleIdx="1" presStyleCnt="5"/>
      <dgm:spPr/>
    </dgm:pt>
    <dgm:pt modelId="{79162F30-E8B3-4FF8-B859-507358DBCD03}" type="pres">
      <dgm:prSet presAssocID="{CBE20996-4027-4AA7-9F75-101B243A3FAC}" presName="connectorText" presStyleLbl="sibTrans2D1" presStyleIdx="1" presStyleCnt="5"/>
      <dgm:spPr/>
    </dgm:pt>
    <dgm:pt modelId="{F90C1541-E8A8-42AD-99CD-62BBB82B4749}" type="pres">
      <dgm:prSet presAssocID="{D07952FC-781A-4092-81BD-575040645756}" presName="node" presStyleLbl="node1" presStyleIdx="2" presStyleCnt="5">
        <dgm:presLayoutVars>
          <dgm:bulletEnabled val="1"/>
        </dgm:presLayoutVars>
      </dgm:prSet>
      <dgm:spPr/>
    </dgm:pt>
    <dgm:pt modelId="{FAD74F78-7A6C-4FD3-80BB-00B52EC9D17F}" type="pres">
      <dgm:prSet presAssocID="{987F2C55-79D0-4530-AFFC-AF8EE8CB4B2C}" presName="sibTrans" presStyleLbl="sibTrans2D1" presStyleIdx="2" presStyleCnt="5"/>
      <dgm:spPr/>
    </dgm:pt>
    <dgm:pt modelId="{2259B6FF-53FD-458B-AD53-762A1D30481C}" type="pres">
      <dgm:prSet presAssocID="{987F2C55-79D0-4530-AFFC-AF8EE8CB4B2C}" presName="connectorText" presStyleLbl="sibTrans2D1" presStyleIdx="2" presStyleCnt="5"/>
      <dgm:spPr/>
    </dgm:pt>
    <dgm:pt modelId="{CE7F27FD-3073-403D-BC06-4F2A8209B29B}" type="pres">
      <dgm:prSet presAssocID="{0E5BBBC0-EE89-4F37-B54F-791EAF441245}" presName="node" presStyleLbl="node1" presStyleIdx="3" presStyleCnt="5">
        <dgm:presLayoutVars>
          <dgm:bulletEnabled val="1"/>
        </dgm:presLayoutVars>
      </dgm:prSet>
      <dgm:spPr/>
    </dgm:pt>
    <dgm:pt modelId="{709C6D2D-8C44-4779-9355-EE15AFF26BA3}" type="pres">
      <dgm:prSet presAssocID="{FEF450F9-DC08-4907-B231-4A20F17B299F}" presName="sibTrans" presStyleLbl="sibTrans2D1" presStyleIdx="3" presStyleCnt="5"/>
      <dgm:spPr/>
    </dgm:pt>
    <dgm:pt modelId="{BF205929-82BD-43DA-9896-4AA2BB616023}" type="pres">
      <dgm:prSet presAssocID="{FEF450F9-DC08-4907-B231-4A20F17B299F}" presName="connectorText" presStyleLbl="sibTrans2D1" presStyleIdx="3" presStyleCnt="5"/>
      <dgm:spPr/>
    </dgm:pt>
    <dgm:pt modelId="{C5CCC123-059E-4CFF-9001-70F8B6DE3B21}" type="pres">
      <dgm:prSet presAssocID="{E943A5C3-27B8-4E1C-BDF9-211B5F30CD55}" presName="node" presStyleLbl="node1" presStyleIdx="4" presStyleCnt="5">
        <dgm:presLayoutVars>
          <dgm:bulletEnabled val="1"/>
        </dgm:presLayoutVars>
      </dgm:prSet>
      <dgm:spPr/>
    </dgm:pt>
    <dgm:pt modelId="{C207466D-75F8-4A85-B1CC-81AEF347D1BF}" type="pres">
      <dgm:prSet presAssocID="{3E3B2937-0867-4BBA-9D01-B0C88F0BD164}" presName="sibTrans" presStyleLbl="sibTrans2D1" presStyleIdx="4" presStyleCnt="5"/>
      <dgm:spPr/>
    </dgm:pt>
    <dgm:pt modelId="{1495B6D4-8564-4F3C-8BE9-2210D934C0E8}" type="pres">
      <dgm:prSet presAssocID="{3E3B2937-0867-4BBA-9D01-B0C88F0BD164}" presName="connectorText" presStyleLbl="sibTrans2D1" presStyleIdx="4" presStyleCnt="5"/>
      <dgm:spPr/>
    </dgm:pt>
  </dgm:ptLst>
  <dgm:cxnLst>
    <dgm:cxn modelId="{1D72BF02-7B4A-4A73-B60E-9307FB351F55}" type="presOf" srcId="{448CFAE2-F9D2-4B65-B4AB-FF6681B1C2B7}" destId="{B77DB87F-950C-4496-9D0D-4A5622F50396}" srcOrd="0" destOrd="0" presId="urn:microsoft.com/office/officeart/2005/8/layout/cycle2"/>
    <dgm:cxn modelId="{A8920719-CAD2-4C76-81D5-C5FEB1336A83}" type="presOf" srcId="{CBE20996-4027-4AA7-9F75-101B243A3FAC}" destId="{0E2932F1-7F0D-4603-A665-4674824F17C4}" srcOrd="0" destOrd="0" presId="urn:microsoft.com/office/officeart/2005/8/layout/cycle2"/>
    <dgm:cxn modelId="{E44CE42E-FF6B-4E0D-81E7-14A798580839}" type="presOf" srcId="{514E583B-6818-4A9E-8BCE-C9C5F742BB21}" destId="{8796C573-38C1-4F8E-8FBF-77C4C5C085FA}" srcOrd="0" destOrd="0" presId="urn:microsoft.com/office/officeart/2005/8/layout/cycle2"/>
    <dgm:cxn modelId="{26FB4E30-C23D-4442-8564-3F1ADB87FB32}" type="presOf" srcId="{CBE20996-4027-4AA7-9F75-101B243A3FAC}" destId="{79162F30-E8B3-4FF8-B859-507358DBCD03}" srcOrd="1" destOrd="0" presId="urn:microsoft.com/office/officeart/2005/8/layout/cycle2"/>
    <dgm:cxn modelId="{1DE5FD32-34D5-429D-8BFB-E628552A8620}" srcId="{DF5DFAAF-088B-42F2-A0F4-4DB6FFE90848}" destId="{9A568BDD-5ED3-47BA-825F-DD60359DA20D}" srcOrd="0" destOrd="0" parTransId="{F24E1C29-3979-4F67-BC48-969068C33D99}" sibTransId="{448CFAE2-F9D2-4B65-B4AB-FF6681B1C2B7}"/>
    <dgm:cxn modelId="{918D6C39-53B5-4486-97C4-1B95DA64BCC7}" type="presOf" srcId="{0E5BBBC0-EE89-4F37-B54F-791EAF441245}" destId="{CE7F27FD-3073-403D-BC06-4F2A8209B29B}" srcOrd="0" destOrd="0" presId="urn:microsoft.com/office/officeart/2005/8/layout/cycle2"/>
    <dgm:cxn modelId="{2FC10C3E-9954-448F-83D7-CE05886A862A}" type="presOf" srcId="{987F2C55-79D0-4530-AFFC-AF8EE8CB4B2C}" destId="{2259B6FF-53FD-458B-AD53-762A1D30481C}" srcOrd="1" destOrd="0" presId="urn:microsoft.com/office/officeart/2005/8/layout/cycle2"/>
    <dgm:cxn modelId="{7FABFB40-CE84-4366-B15D-1FF6D9BEBF72}" srcId="{DF5DFAAF-088B-42F2-A0F4-4DB6FFE90848}" destId="{0E5BBBC0-EE89-4F37-B54F-791EAF441245}" srcOrd="3" destOrd="0" parTransId="{93CF842E-0BA3-4250-8EF4-6BF67DA342D4}" sibTransId="{FEF450F9-DC08-4907-B231-4A20F17B299F}"/>
    <dgm:cxn modelId="{33D1D95C-879E-4EC7-9517-61D88ABA93B2}" type="presOf" srcId="{DF5DFAAF-088B-42F2-A0F4-4DB6FFE90848}" destId="{8F54E732-312C-4CDA-B57F-283F7C185CD8}" srcOrd="0" destOrd="0" presId="urn:microsoft.com/office/officeart/2005/8/layout/cycle2"/>
    <dgm:cxn modelId="{AFD1B960-2EA2-44F1-AB03-DAC40BA3D75F}" srcId="{DF5DFAAF-088B-42F2-A0F4-4DB6FFE90848}" destId="{E943A5C3-27B8-4E1C-BDF9-211B5F30CD55}" srcOrd="4" destOrd="0" parTransId="{5EBCB76A-F907-49B1-9E4B-9F30BF0DDFFD}" sibTransId="{3E3B2937-0867-4BBA-9D01-B0C88F0BD164}"/>
    <dgm:cxn modelId="{95F92D55-6C88-4F00-8C55-23F72D6BA513}" type="presOf" srcId="{FEF450F9-DC08-4907-B231-4A20F17B299F}" destId="{709C6D2D-8C44-4779-9355-EE15AFF26BA3}" srcOrd="0" destOrd="0" presId="urn:microsoft.com/office/officeart/2005/8/layout/cycle2"/>
    <dgm:cxn modelId="{9DA68C76-8353-466B-BE0B-4706587CCD6A}" type="presOf" srcId="{E943A5C3-27B8-4E1C-BDF9-211B5F30CD55}" destId="{C5CCC123-059E-4CFF-9001-70F8B6DE3B21}" srcOrd="0" destOrd="0" presId="urn:microsoft.com/office/officeart/2005/8/layout/cycle2"/>
    <dgm:cxn modelId="{39A99D7A-AC15-481B-8896-E9ABDFCBBC18}" srcId="{DF5DFAAF-088B-42F2-A0F4-4DB6FFE90848}" destId="{D07952FC-781A-4092-81BD-575040645756}" srcOrd="2" destOrd="0" parTransId="{F856329A-3579-4427-9D9C-D76DF956DB54}" sibTransId="{987F2C55-79D0-4530-AFFC-AF8EE8CB4B2C}"/>
    <dgm:cxn modelId="{82140B7D-DCDA-4532-9799-636030F72363}" type="presOf" srcId="{3E3B2937-0867-4BBA-9D01-B0C88F0BD164}" destId="{1495B6D4-8564-4F3C-8BE9-2210D934C0E8}" srcOrd="1" destOrd="0" presId="urn:microsoft.com/office/officeart/2005/8/layout/cycle2"/>
    <dgm:cxn modelId="{5EC83885-68E6-4FBC-9229-186C43DAAD86}" type="presOf" srcId="{FEF450F9-DC08-4907-B231-4A20F17B299F}" destId="{BF205929-82BD-43DA-9896-4AA2BB616023}" srcOrd="1" destOrd="0" presId="urn:microsoft.com/office/officeart/2005/8/layout/cycle2"/>
    <dgm:cxn modelId="{501F158F-7858-4E38-B095-473D541F2A6A}" type="presOf" srcId="{3E3B2937-0867-4BBA-9D01-B0C88F0BD164}" destId="{C207466D-75F8-4A85-B1CC-81AEF347D1BF}" srcOrd="0" destOrd="0" presId="urn:microsoft.com/office/officeart/2005/8/layout/cycle2"/>
    <dgm:cxn modelId="{FEE84FB5-17E9-49FF-88FB-48F8CAC26ADB}" type="presOf" srcId="{9A568BDD-5ED3-47BA-825F-DD60359DA20D}" destId="{3FD5BB72-1B1A-42C2-AD41-A80EB357CC9D}" srcOrd="0" destOrd="0" presId="urn:microsoft.com/office/officeart/2005/8/layout/cycle2"/>
    <dgm:cxn modelId="{8E769DBF-2F21-47BB-A474-A9AB543E4EBF}" srcId="{DF5DFAAF-088B-42F2-A0F4-4DB6FFE90848}" destId="{514E583B-6818-4A9E-8BCE-C9C5F742BB21}" srcOrd="1" destOrd="0" parTransId="{EBA9A682-1AB2-46F7-B6D7-D183E806127C}" sibTransId="{CBE20996-4027-4AA7-9F75-101B243A3FAC}"/>
    <dgm:cxn modelId="{C9E63DC9-7AA2-4C6F-BFD4-82A4EF423A11}" type="presOf" srcId="{448CFAE2-F9D2-4B65-B4AB-FF6681B1C2B7}" destId="{F1A1CED7-46A5-42B6-8014-766CB4FEACA2}" srcOrd="1" destOrd="0" presId="urn:microsoft.com/office/officeart/2005/8/layout/cycle2"/>
    <dgm:cxn modelId="{E88019CE-3268-4C93-8CE6-0AFECAEB5880}" type="presOf" srcId="{D07952FC-781A-4092-81BD-575040645756}" destId="{F90C1541-E8A8-42AD-99CD-62BBB82B4749}" srcOrd="0" destOrd="0" presId="urn:microsoft.com/office/officeart/2005/8/layout/cycle2"/>
    <dgm:cxn modelId="{38D32BFB-7C06-40A8-861E-388474C33AEB}" type="presOf" srcId="{987F2C55-79D0-4530-AFFC-AF8EE8CB4B2C}" destId="{FAD74F78-7A6C-4FD3-80BB-00B52EC9D17F}" srcOrd="0" destOrd="0" presId="urn:microsoft.com/office/officeart/2005/8/layout/cycle2"/>
    <dgm:cxn modelId="{815E9E6A-AD4C-4784-9D57-0653B600FC2B}" type="presParOf" srcId="{8F54E732-312C-4CDA-B57F-283F7C185CD8}" destId="{3FD5BB72-1B1A-42C2-AD41-A80EB357CC9D}" srcOrd="0" destOrd="0" presId="urn:microsoft.com/office/officeart/2005/8/layout/cycle2"/>
    <dgm:cxn modelId="{77C7D94C-A8B1-4779-AFAA-B50B799F4EED}" type="presParOf" srcId="{8F54E732-312C-4CDA-B57F-283F7C185CD8}" destId="{B77DB87F-950C-4496-9D0D-4A5622F50396}" srcOrd="1" destOrd="0" presId="urn:microsoft.com/office/officeart/2005/8/layout/cycle2"/>
    <dgm:cxn modelId="{B977E52B-5258-49B2-95E6-EAE65DB02E54}" type="presParOf" srcId="{B77DB87F-950C-4496-9D0D-4A5622F50396}" destId="{F1A1CED7-46A5-42B6-8014-766CB4FEACA2}" srcOrd="0" destOrd="0" presId="urn:microsoft.com/office/officeart/2005/8/layout/cycle2"/>
    <dgm:cxn modelId="{BC3D024E-750C-4BA2-BB64-6836C5FBA631}" type="presParOf" srcId="{8F54E732-312C-4CDA-B57F-283F7C185CD8}" destId="{8796C573-38C1-4F8E-8FBF-77C4C5C085FA}" srcOrd="2" destOrd="0" presId="urn:microsoft.com/office/officeart/2005/8/layout/cycle2"/>
    <dgm:cxn modelId="{434D5352-94B4-4E69-9F09-3A7347367F46}" type="presParOf" srcId="{8F54E732-312C-4CDA-B57F-283F7C185CD8}" destId="{0E2932F1-7F0D-4603-A665-4674824F17C4}" srcOrd="3" destOrd="0" presId="urn:microsoft.com/office/officeart/2005/8/layout/cycle2"/>
    <dgm:cxn modelId="{422FA4AC-A3A9-4042-9C05-E38DBFB645ED}" type="presParOf" srcId="{0E2932F1-7F0D-4603-A665-4674824F17C4}" destId="{79162F30-E8B3-4FF8-B859-507358DBCD03}" srcOrd="0" destOrd="0" presId="urn:microsoft.com/office/officeart/2005/8/layout/cycle2"/>
    <dgm:cxn modelId="{DCA2802A-8302-45C2-BF78-C39EB7324F75}" type="presParOf" srcId="{8F54E732-312C-4CDA-B57F-283F7C185CD8}" destId="{F90C1541-E8A8-42AD-99CD-62BBB82B4749}" srcOrd="4" destOrd="0" presId="urn:microsoft.com/office/officeart/2005/8/layout/cycle2"/>
    <dgm:cxn modelId="{A283C7F9-0E89-4BBC-BCC3-A3CFBDD57E69}" type="presParOf" srcId="{8F54E732-312C-4CDA-B57F-283F7C185CD8}" destId="{FAD74F78-7A6C-4FD3-80BB-00B52EC9D17F}" srcOrd="5" destOrd="0" presId="urn:microsoft.com/office/officeart/2005/8/layout/cycle2"/>
    <dgm:cxn modelId="{9E6C76C1-319E-4FED-9D4F-959BEC4C6BB8}" type="presParOf" srcId="{FAD74F78-7A6C-4FD3-80BB-00B52EC9D17F}" destId="{2259B6FF-53FD-458B-AD53-762A1D30481C}" srcOrd="0" destOrd="0" presId="urn:microsoft.com/office/officeart/2005/8/layout/cycle2"/>
    <dgm:cxn modelId="{3175B5FB-4B1A-4D64-9131-A38B3A4EC8E1}" type="presParOf" srcId="{8F54E732-312C-4CDA-B57F-283F7C185CD8}" destId="{CE7F27FD-3073-403D-BC06-4F2A8209B29B}" srcOrd="6" destOrd="0" presId="urn:microsoft.com/office/officeart/2005/8/layout/cycle2"/>
    <dgm:cxn modelId="{C7C4802F-06FA-44E7-B11A-AD66859E8724}" type="presParOf" srcId="{8F54E732-312C-4CDA-B57F-283F7C185CD8}" destId="{709C6D2D-8C44-4779-9355-EE15AFF26BA3}" srcOrd="7" destOrd="0" presId="urn:microsoft.com/office/officeart/2005/8/layout/cycle2"/>
    <dgm:cxn modelId="{680ED59E-A531-4FDF-9B7B-F9A4AE652BD1}" type="presParOf" srcId="{709C6D2D-8C44-4779-9355-EE15AFF26BA3}" destId="{BF205929-82BD-43DA-9896-4AA2BB616023}" srcOrd="0" destOrd="0" presId="urn:microsoft.com/office/officeart/2005/8/layout/cycle2"/>
    <dgm:cxn modelId="{DB30AE38-556D-4214-A292-4D2E040A6AC4}" type="presParOf" srcId="{8F54E732-312C-4CDA-B57F-283F7C185CD8}" destId="{C5CCC123-059E-4CFF-9001-70F8B6DE3B21}" srcOrd="8" destOrd="0" presId="urn:microsoft.com/office/officeart/2005/8/layout/cycle2"/>
    <dgm:cxn modelId="{87F5CFF3-4D52-466B-94BD-FD63A66B00E1}" type="presParOf" srcId="{8F54E732-312C-4CDA-B57F-283F7C185CD8}" destId="{C207466D-75F8-4A85-B1CC-81AEF347D1BF}" srcOrd="9" destOrd="0" presId="urn:microsoft.com/office/officeart/2005/8/layout/cycle2"/>
    <dgm:cxn modelId="{3128613A-5B2A-4747-9956-C8E28975A8B7}" type="presParOf" srcId="{C207466D-75F8-4A85-B1CC-81AEF347D1BF}" destId="{1495B6D4-8564-4F3C-8BE9-2210D934C0E8}" srcOrd="0" destOrd="0" presId="urn:microsoft.com/office/officeart/2005/8/layout/cycle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F913DD70-1A15-49A8-85AD-8ACEA4910514}" type="doc">
      <dgm:prSet loTypeId="urn:microsoft.com/office/officeart/2005/8/layout/chevron1" loCatId="process" qsTypeId="urn:microsoft.com/office/officeart/2005/8/quickstyle/simple1" qsCatId="simple" csTypeId="urn:microsoft.com/office/officeart/2005/8/colors/colorful2" csCatId="colorful" phldr="1"/>
      <dgm:spPr/>
    </dgm:pt>
    <dgm:pt modelId="{6D04B435-EFB0-4753-988D-232F9EE5592D}">
      <dgm:prSet phldrT="[Metin]"/>
      <dgm:spPr/>
      <dgm:t>
        <a:bodyPr/>
        <a:lstStyle/>
        <a:p>
          <a:r>
            <a:rPr lang="tr-TR" dirty="0"/>
            <a:t>70-90lar</a:t>
          </a:r>
        </a:p>
        <a:p>
          <a:r>
            <a:rPr lang="tr-TR" dirty="0"/>
            <a:t>En iyi biziz</a:t>
          </a:r>
        </a:p>
      </dgm:t>
    </dgm:pt>
    <dgm:pt modelId="{2A4719DB-91C1-4F6A-A9A3-54B5CD37D603}" type="parTrans" cxnId="{6C92CBA7-71B4-47CD-B3C6-B5C7736190AE}">
      <dgm:prSet/>
      <dgm:spPr/>
      <dgm:t>
        <a:bodyPr/>
        <a:lstStyle/>
        <a:p>
          <a:endParaRPr lang="tr-TR"/>
        </a:p>
      </dgm:t>
    </dgm:pt>
    <dgm:pt modelId="{FAE5CB11-AFEE-4DE7-B639-21CE2E2B0775}" type="sibTrans" cxnId="{6C92CBA7-71B4-47CD-B3C6-B5C7736190AE}">
      <dgm:prSet/>
      <dgm:spPr/>
      <dgm:t>
        <a:bodyPr/>
        <a:lstStyle/>
        <a:p>
          <a:endParaRPr lang="tr-TR"/>
        </a:p>
      </dgm:t>
    </dgm:pt>
    <dgm:pt modelId="{3B006DBA-7296-4EA2-98F4-04513D35C680}">
      <dgm:prSet phldrT="[Metin]"/>
      <dgm:spPr/>
      <dgm:t>
        <a:bodyPr/>
        <a:lstStyle/>
        <a:p>
          <a:r>
            <a:rPr lang="tr-TR" dirty="0"/>
            <a:t>90-00ler</a:t>
          </a:r>
        </a:p>
        <a:p>
          <a:r>
            <a:rPr lang="tr-TR" dirty="0"/>
            <a:t>Kalite odaklı</a:t>
          </a:r>
        </a:p>
      </dgm:t>
    </dgm:pt>
    <dgm:pt modelId="{835CE937-D20E-4D59-8EAB-1DEB163E8B2A}" type="parTrans" cxnId="{C9656C38-601B-4890-8369-F4F351D99CE7}">
      <dgm:prSet/>
      <dgm:spPr/>
      <dgm:t>
        <a:bodyPr/>
        <a:lstStyle/>
        <a:p>
          <a:endParaRPr lang="tr-TR"/>
        </a:p>
      </dgm:t>
    </dgm:pt>
    <dgm:pt modelId="{6D76168F-66A5-489F-A3B5-991D38036BD1}" type="sibTrans" cxnId="{C9656C38-601B-4890-8369-F4F351D99CE7}">
      <dgm:prSet/>
      <dgm:spPr/>
      <dgm:t>
        <a:bodyPr/>
        <a:lstStyle/>
        <a:p>
          <a:endParaRPr lang="tr-TR"/>
        </a:p>
      </dgm:t>
    </dgm:pt>
    <dgm:pt modelId="{EC41F913-A4B7-4C29-A086-FF4DB1AD0983}">
      <dgm:prSet phldrT="[Metin]"/>
      <dgm:spPr/>
      <dgm:t>
        <a:bodyPr/>
        <a:lstStyle/>
        <a:p>
          <a:r>
            <a:rPr lang="tr-TR" dirty="0"/>
            <a:t>2000-2010</a:t>
          </a:r>
        </a:p>
        <a:p>
          <a:r>
            <a:rPr lang="tr-TR" dirty="0"/>
            <a:t>Önce Müşteri</a:t>
          </a:r>
        </a:p>
      </dgm:t>
    </dgm:pt>
    <dgm:pt modelId="{F4C23A4C-5B6D-4F6B-A5AB-67809E6A42A4}" type="parTrans" cxnId="{E0537D8A-1599-46A5-B69F-F66B019DC6E0}">
      <dgm:prSet/>
      <dgm:spPr/>
      <dgm:t>
        <a:bodyPr/>
        <a:lstStyle/>
        <a:p>
          <a:endParaRPr lang="tr-TR"/>
        </a:p>
      </dgm:t>
    </dgm:pt>
    <dgm:pt modelId="{1CD4129C-B6AF-472A-B230-A8F146F64334}" type="sibTrans" cxnId="{E0537D8A-1599-46A5-B69F-F66B019DC6E0}">
      <dgm:prSet/>
      <dgm:spPr/>
      <dgm:t>
        <a:bodyPr/>
        <a:lstStyle/>
        <a:p>
          <a:endParaRPr lang="tr-TR"/>
        </a:p>
      </dgm:t>
    </dgm:pt>
    <dgm:pt modelId="{AE893E8A-3798-4027-A9F7-E216A08F9DCE}">
      <dgm:prSet/>
      <dgm:spPr/>
      <dgm:t>
        <a:bodyPr/>
        <a:lstStyle/>
        <a:p>
          <a:r>
            <a:rPr lang="tr-TR" dirty="0"/>
            <a:t>2010-</a:t>
          </a:r>
        </a:p>
        <a:p>
          <a:r>
            <a:rPr lang="tr-TR" dirty="0"/>
            <a:t>Toplum üzerinde olumlu etki</a:t>
          </a:r>
        </a:p>
      </dgm:t>
    </dgm:pt>
    <dgm:pt modelId="{6228DB40-26AC-46A9-9E4A-0285DE2FFD4B}" type="parTrans" cxnId="{A73AD6FF-6EF0-439A-A140-C8DC7E5BC59C}">
      <dgm:prSet/>
      <dgm:spPr/>
      <dgm:t>
        <a:bodyPr/>
        <a:lstStyle/>
        <a:p>
          <a:endParaRPr lang="tr-TR"/>
        </a:p>
      </dgm:t>
    </dgm:pt>
    <dgm:pt modelId="{9935AF32-9A83-4B8E-942B-E5BBF295DAB7}" type="sibTrans" cxnId="{A73AD6FF-6EF0-439A-A140-C8DC7E5BC59C}">
      <dgm:prSet/>
      <dgm:spPr/>
      <dgm:t>
        <a:bodyPr/>
        <a:lstStyle/>
        <a:p>
          <a:endParaRPr lang="tr-TR"/>
        </a:p>
      </dgm:t>
    </dgm:pt>
    <dgm:pt modelId="{471474C7-DC19-4D25-8074-6D6265977F95}" type="pres">
      <dgm:prSet presAssocID="{F913DD70-1A15-49A8-85AD-8ACEA4910514}" presName="Name0" presStyleCnt="0">
        <dgm:presLayoutVars>
          <dgm:dir/>
          <dgm:animLvl val="lvl"/>
          <dgm:resizeHandles val="exact"/>
        </dgm:presLayoutVars>
      </dgm:prSet>
      <dgm:spPr/>
    </dgm:pt>
    <dgm:pt modelId="{31F6A7CB-AAFF-4436-A6D9-8808C997A11D}" type="pres">
      <dgm:prSet presAssocID="{6D04B435-EFB0-4753-988D-232F9EE5592D}" presName="parTxOnly" presStyleLbl="node1" presStyleIdx="0" presStyleCnt="4">
        <dgm:presLayoutVars>
          <dgm:chMax val="0"/>
          <dgm:chPref val="0"/>
          <dgm:bulletEnabled val="1"/>
        </dgm:presLayoutVars>
      </dgm:prSet>
      <dgm:spPr/>
    </dgm:pt>
    <dgm:pt modelId="{1F8106D1-D065-4836-BE74-8485DE3E469F}" type="pres">
      <dgm:prSet presAssocID="{FAE5CB11-AFEE-4DE7-B639-21CE2E2B0775}" presName="parTxOnlySpace" presStyleCnt="0"/>
      <dgm:spPr/>
    </dgm:pt>
    <dgm:pt modelId="{5A96B7FB-A178-44C3-8858-56C0721EFF17}" type="pres">
      <dgm:prSet presAssocID="{3B006DBA-7296-4EA2-98F4-04513D35C680}" presName="parTxOnly" presStyleLbl="node1" presStyleIdx="1" presStyleCnt="4">
        <dgm:presLayoutVars>
          <dgm:chMax val="0"/>
          <dgm:chPref val="0"/>
          <dgm:bulletEnabled val="1"/>
        </dgm:presLayoutVars>
      </dgm:prSet>
      <dgm:spPr/>
    </dgm:pt>
    <dgm:pt modelId="{9EC27DBC-CBB9-400A-B43F-79D6B02B2631}" type="pres">
      <dgm:prSet presAssocID="{6D76168F-66A5-489F-A3B5-991D38036BD1}" presName="parTxOnlySpace" presStyleCnt="0"/>
      <dgm:spPr/>
    </dgm:pt>
    <dgm:pt modelId="{F81AB5BE-C01D-472F-9851-E0895BDE06B8}" type="pres">
      <dgm:prSet presAssocID="{EC41F913-A4B7-4C29-A086-FF4DB1AD0983}" presName="parTxOnly" presStyleLbl="node1" presStyleIdx="2" presStyleCnt="4">
        <dgm:presLayoutVars>
          <dgm:chMax val="0"/>
          <dgm:chPref val="0"/>
          <dgm:bulletEnabled val="1"/>
        </dgm:presLayoutVars>
      </dgm:prSet>
      <dgm:spPr/>
    </dgm:pt>
    <dgm:pt modelId="{06D13447-24D5-496F-88E0-8DB0DA534565}" type="pres">
      <dgm:prSet presAssocID="{1CD4129C-B6AF-472A-B230-A8F146F64334}" presName="parTxOnlySpace" presStyleCnt="0"/>
      <dgm:spPr/>
    </dgm:pt>
    <dgm:pt modelId="{A3BCCAB1-5B11-447C-807B-1F16F1590D2D}" type="pres">
      <dgm:prSet presAssocID="{AE893E8A-3798-4027-A9F7-E216A08F9DCE}" presName="parTxOnly" presStyleLbl="node1" presStyleIdx="3" presStyleCnt="4">
        <dgm:presLayoutVars>
          <dgm:chMax val="0"/>
          <dgm:chPref val="0"/>
          <dgm:bulletEnabled val="1"/>
        </dgm:presLayoutVars>
      </dgm:prSet>
      <dgm:spPr/>
    </dgm:pt>
  </dgm:ptLst>
  <dgm:cxnLst>
    <dgm:cxn modelId="{F4ECFA1F-6590-4F76-8834-9052773861FA}" type="presOf" srcId="{F913DD70-1A15-49A8-85AD-8ACEA4910514}" destId="{471474C7-DC19-4D25-8074-6D6265977F95}" srcOrd="0" destOrd="0" presId="urn:microsoft.com/office/officeart/2005/8/layout/chevron1"/>
    <dgm:cxn modelId="{546B2C37-0887-4D1B-A1CB-B79580F6A12F}" type="presOf" srcId="{EC41F913-A4B7-4C29-A086-FF4DB1AD0983}" destId="{F81AB5BE-C01D-472F-9851-E0895BDE06B8}" srcOrd="0" destOrd="0" presId="urn:microsoft.com/office/officeart/2005/8/layout/chevron1"/>
    <dgm:cxn modelId="{C9656C38-601B-4890-8369-F4F351D99CE7}" srcId="{F913DD70-1A15-49A8-85AD-8ACEA4910514}" destId="{3B006DBA-7296-4EA2-98F4-04513D35C680}" srcOrd="1" destOrd="0" parTransId="{835CE937-D20E-4D59-8EAB-1DEB163E8B2A}" sibTransId="{6D76168F-66A5-489F-A3B5-991D38036BD1}"/>
    <dgm:cxn modelId="{9161643C-9DF9-4EB3-8DF2-AF0378956859}" type="presOf" srcId="{6D04B435-EFB0-4753-988D-232F9EE5592D}" destId="{31F6A7CB-AAFF-4436-A6D9-8808C997A11D}" srcOrd="0" destOrd="0" presId="urn:microsoft.com/office/officeart/2005/8/layout/chevron1"/>
    <dgm:cxn modelId="{E0537D8A-1599-46A5-B69F-F66B019DC6E0}" srcId="{F913DD70-1A15-49A8-85AD-8ACEA4910514}" destId="{EC41F913-A4B7-4C29-A086-FF4DB1AD0983}" srcOrd="2" destOrd="0" parTransId="{F4C23A4C-5B6D-4F6B-A5AB-67809E6A42A4}" sibTransId="{1CD4129C-B6AF-472A-B230-A8F146F64334}"/>
    <dgm:cxn modelId="{6C92CBA7-71B4-47CD-B3C6-B5C7736190AE}" srcId="{F913DD70-1A15-49A8-85AD-8ACEA4910514}" destId="{6D04B435-EFB0-4753-988D-232F9EE5592D}" srcOrd="0" destOrd="0" parTransId="{2A4719DB-91C1-4F6A-A9A3-54B5CD37D603}" sibTransId="{FAE5CB11-AFEE-4DE7-B639-21CE2E2B0775}"/>
    <dgm:cxn modelId="{BFA493F0-7594-466C-B3A1-9C5D8E0EBA86}" type="presOf" srcId="{AE893E8A-3798-4027-A9F7-E216A08F9DCE}" destId="{A3BCCAB1-5B11-447C-807B-1F16F1590D2D}" srcOrd="0" destOrd="0" presId="urn:microsoft.com/office/officeart/2005/8/layout/chevron1"/>
    <dgm:cxn modelId="{0D25B8F8-0C1D-4276-9EF3-A99447A8122E}" type="presOf" srcId="{3B006DBA-7296-4EA2-98F4-04513D35C680}" destId="{5A96B7FB-A178-44C3-8858-56C0721EFF17}" srcOrd="0" destOrd="0" presId="urn:microsoft.com/office/officeart/2005/8/layout/chevron1"/>
    <dgm:cxn modelId="{A73AD6FF-6EF0-439A-A140-C8DC7E5BC59C}" srcId="{F913DD70-1A15-49A8-85AD-8ACEA4910514}" destId="{AE893E8A-3798-4027-A9F7-E216A08F9DCE}" srcOrd="3" destOrd="0" parTransId="{6228DB40-26AC-46A9-9E4A-0285DE2FFD4B}" sibTransId="{9935AF32-9A83-4B8E-942B-E5BBF295DAB7}"/>
    <dgm:cxn modelId="{9E3407D5-0497-4ED3-87A1-A3CFFB2C02A4}" type="presParOf" srcId="{471474C7-DC19-4D25-8074-6D6265977F95}" destId="{31F6A7CB-AAFF-4436-A6D9-8808C997A11D}" srcOrd="0" destOrd="0" presId="urn:microsoft.com/office/officeart/2005/8/layout/chevron1"/>
    <dgm:cxn modelId="{F53C5732-1EBD-4191-A49D-8ACB18EF9276}" type="presParOf" srcId="{471474C7-DC19-4D25-8074-6D6265977F95}" destId="{1F8106D1-D065-4836-BE74-8485DE3E469F}" srcOrd="1" destOrd="0" presId="urn:microsoft.com/office/officeart/2005/8/layout/chevron1"/>
    <dgm:cxn modelId="{336413EF-581D-4D57-B383-3CE27BBA018B}" type="presParOf" srcId="{471474C7-DC19-4D25-8074-6D6265977F95}" destId="{5A96B7FB-A178-44C3-8858-56C0721EFF17}" srcOrd="2" destOrd="0" presId="urn:microsoft.com/office/officeart/2005/8/layout/chevron1"/>
    <dgm:cxn modelId="{5F064743-3869-4430-9684-2483BA7E1B56}" type="presParOf" srcId="{471474C7-DC19-4D25-8074-6D6265977F95}" destId="{9EC27DBC-CBB9-400A-B43F-79D6B02B2631}" srcOrd="3" destOrd="0" presId="urn:microsoft.com/office/officeart/2005/8/layout/chevron1"/>
    <dgm:cxn modelId="{EF4AFB61-D2A1-49E2-ADDC-EAFC847663A5}" type="presParOf" srcId="{471474C7-DC19-4D25-8074-6D6265977F95}" destId="{F81AB5BE-C01D-472F-9851-E0895BDE06B8}" srcOrd="4" destOrd="0" presId="urn:microsoft.com/office/officeart/2005/8/layout/chevron1"/>
    <dgm:cxn modelId="{DAF9BEC0-84E4-4ED9-B2C5-60718449EB71}" type="presParOf" srcId="{471474C7-DC19-4D25-8074-6D6265977F95}" destId="{06D13447-24D5-496F-88E0-8DB0DA534565}" srcOrd="5" destOrd="0" presId="urn:microsoft.com/office/officeart/2005/8/layout/chevron1"/>
    <dgm:cxn modelId="{54695FCF-B571-4417-B1F4-86DA38810FF6}" type="presParOf" srcId="{471474C7-DC19-4D25-8074-6D6265977F95}" destId="{A3BCCAB1-5B11-447C-807B-1F16F1590D2D}" srcOrd="6" destOrd="0" presId="urn:microsoft.com/office/officeart/2005/8/layout/chevro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FD5BB72-1B1A-42C2-AD41-A80EB357CC9D}">
      <dsp:nvSpPr>
        <dsp:cNvPr id="0" name=""/>
        <dsp:cNvSpPr/>
      </dsp:nvSpPr>
      <dsp:spPr>
        <a:xfrm>
          <a:off x="3246437" y="534"/>
          <a:ext cx="1635124" cy="1635124"/>
        </a:xfrm>
        <a:prstGeom prst="ellipse">
          <a:avLst/>
        </a:prstGeom>
        <a:solidFill>
          <a:schemeClr val="accent5">
            <a:hueOff val="0"/>
            <a:satOff val="0"/>
            <a:lumOff val="0"/>
            <a:alphaOff val="0"/>
          </a:schemeClr>
        </a:solidFill>
        <a:ln>
          <a:noFill/>
        </a:ln>
        <a:effectLst/>
        <a:sp3d extrusionH="190500" prstMaterial="matte">
          <a:bevelT w="120650" h="38100" prst="relaxedInset"/>
          <a:bevelB w="120650" h="57150" prst="relaxedInset"/>
          <a:contourClr>
            <a:schemeClr val="bg1"/>
          </a:contourClr>
        </a:sp3d>
      </dsp:spPr>
      <dsp:style>
        <a:lnRef idx="0">
          <a:scrgbClr r="0" g="0" b="0"/>
        </a:lnRef>
        <a:fillRef idx="1">
          <a:scrgbClr r="0" g="0" b="0"/>
        </a:fillRef>
        <a:effectRef idx="2">
          <a:scrgbClr r="0" g="0" b="0"/>
        </a:effectRef>
        <a:fontRef idx="minor">
          <a:schemeClr val="lt1"/>
        </a:fontRef>
      </dsp:style>
      <dsp:txBody>
        <a:bodyPr spcFirstLastPara="0" vert="horz" wrap="square" lIns="24130" tIns="24130" rIns="24130" bIns="24130" numCol="1" spcCol="1270" anchor="ctr" anchorCtr="0">
          <a:noAutofit/>
        </a:bodyPr>
        <a:lstStyle/>
        <a:p>
          <a:pPr marL="0" lvl="0" indent="0" algn="ctr" defTabSz="844550">
            <a:lnSpc>
              <a:spcPct val="90000"/>
            </a:lnSpc>
            <a:spcBef>
              <a:spcPct val="0"/>
            </a:spcBef>
            <a:spcAft>
              <a:spcPct val="35000"/>
            </a:spcAft>
            <a:buNone/>
          </a:pPr>
          <a:r>
            <a:rPr lang="tr-TR" sz="1900" kern="1200" dirty="0"/>
            <a:t>Hükümet</a:t>
          </a:r>
        </a:p>
      </dsp:txBody>
      <dsp:txXfrm>
        <a:off x="3485895" y="239992"/>
        <a:ext cx="1156208" cy="1156208"/>
      </dsp:txXfrm>
    </dsp:sp>
    <dsp:sp modelId="{B77DB87F-950C-4496-9D0D-4A5622F50396}">
      <dsp:nvSpPr>
        <dsp:cNvPr id="0" name=""/>
        <dsp:cNvSpPr/>
      </dsp:nvSpPr>
      <dsp:spPr>
        <a:xfrm rot="2160000">
          <a:off x="4830234" y="1257302"/>
          <a:ext cx="436123" cy="551854"/>
        </a:xfrm>
        <a:prstGeom prst="rightArrow">
          <a:avLst>
            <a:gd name="adj1" fmla="val 60000"/>
            <a:gd name="adj2" fmla="val 50000"/>
          </a:avLst>
        </a:prstGeom>
        <a:solidFill>
          <a:schemeClr val="accent5">
            <a:hueOff val="0"/>
            <a:satOff val="0"/>
            <a:lumOff val="0"/>
            <a:alphaOff val="0"/>
          </a:schemeClr>
        </a:solidFill>
        <a:ln>
          <a:noFill/>
        </a:ln>
        <a:effectLst/>
        <a:sp3d z="-60000" extrusionH="63500" prstMaterial="matte">
          <a:bevelT w="50800" h="19050" prst="relaxedInset"/>
          <a:contourClr>
            <a:schemeClr val="bg1"/>
          </a:contourClr>
        </a:sp3d>
      </dsp:spPr>
      <dsp:style>
        <a:lnRef idx="0">
          <a:scrgbClr r="0" g="0" b="0"/>
        </a:lnRef>
        <a:fillRef idx="1">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marL="0" lvl="0" indent="0" algn="ctr" defTabSz="666750">
            <a:lnSpc>
              <a:spcPct val="90000"/>
            </a:lnSpc>
            <a:spcBef>
              <a:spcPct val="0"/>
            </a:spcBef>
            <a:spcAft>
              <a:spcPct val="35000"/>
            </a:spcAft>
            <a:buNone/>
          </a:pPr>
          <a:endParaRPr lang="tr-TR" sz="1500" kern="1200"/>
        </a:p>
      </dsp:txBody>
      <dsp:txXfrm>
        <a:off x="4842728" y="1329221"/>
        <a:ext cx="305286" cy="331112"/>
      </dsp:txXfrm>
    </dsp:sp>
    <dsp:sp modelId="{8796C573-38C1-4F8E-8FBF-77C4C5C085FA}">
      <dsp:nvSpPr>
        <dsp:cNvPr id="0" name=""/>
        <dsp:cNvSpPr/>
      </dsp:nvSpPr>
      <dsp:spPr>
        <a:xfrm>
          <a:off x="5235001" y="1445310"/>
          <a:ext cx="1635124" cy="1635124"/>
        </a:xfrm>
        <a:prstGeom prst="ellipse">
          <a:avLst/>
        </a:prstGeom>
        <a:solidFill>
          <a:schemeClr val="accent5">
            <a:hueOff val="-3038037"/>
            <a:satOff val="-207"/>
            <a:lumOff val="490"/>
            <a:alphaOff val="0"/>
          </a:schemeClr>
        </a:solidFill>
        <a:ln>
          <a:noFill/>
        </a:ln>
        <a:effectLst/>
        <a:sp3d extrusionH="190500" prstMaterial="matte">
          <a:bevelT w="120650" h="38100" prst="relaxedInset"/>
          <a:bevelB w="120650" h="57150" prst="relaxedInset"/>
          <a:contourClr>
            <a:schemeClr val="bg1"/>
          </a:contourClr>
        </a:sp3d>
      </dsp:spPr>
      <dsp:style>
        <a:lnRef idx="0">
          <a:scrgbClr r="0" g="0" b="0"/>
        </a:lnRef>
        <a:fillRef idx="1">
          <a:scrgbClr r="0" g="0" b="0"/>
        </a:fillRef>
        <a:effectRef idx="2">
          <a:scrgbClr r="0" g="0" b="0"/>
        </a:effectRef>
        <a:fontRef idx="minor">
          <a:schemeClr val="lt1"/>
        </a:fontRef>
      </dsp:style>
      <dsp:txBody>
        <a:bodyPr spcFirstLastPara="0" vert="horz" wrap="square" lIns="24130" tIns="24130" rIns="24130" bIns="24130" numCol="1" spcCol="1270" anchor="ctr" anchorCtr="0">
          <a:noAutofit/>
        </a:bodyPr>
        <a:lstStyle/>
        <a:p>
          <a:pPr marL="0" lvl="0" indent="0" algn="ctr" defTabSz="844550">
            <a:lnSpc>
              <a:spcPct val="90000"/>
            </a:lnSpc>
            <a:spcBef>
              <a:spcPct val="0"/>
            </a:spcBef>
            <a:spcAft>
              <a:spcPct val="35000"/>
            </a:spcAft>
            <a:buNone/>
          </a:pPr>
          <a:r>
            <a:rPr lang="tr-TR" sz="1900" kern="1200" dirty="0"/>
            <a:t>İşletmeler</a:t>
          </a:r>
        </a:p>
      </dsp:txBody>
      <dsp:txXfrm>
        <a:off x="5474459" y="1684768"/>
        <a:ext cx="1156208" cy="1156208"/>
      </dsp:txXfrm>
    </dsp:sp>
    <dsp:sp modelId="{0E2932F1-7F0D-4603-A665-4674824F17C4}">
      <dsp:nvSpPr>
        <dsp:cNvPr id="0" name=""/>
        <dsp:cNvSpPr/>
      </dsp:nvSpPr>
      <dsp:spPr>
        <a:xfrm rot="6480000">
          <a:off x="5458534" y="3144055"/>
          <a:ext cx="436123" cy="551854"/>
        </a:xfrm>
        <a:prstGeom prst="rightArrow">
          <a:avLst>
            <a:gd name="adj1" fmla="val 60000"/>
            <a:gd name="adj2" fmla="val 50000"/>
          </a:avLst>
        </a:prstGeom>
        <a:solidFill>
          <a:schemeClr val="accent5">
            <a:hueOff val="-3038037"/>
            <a:satOff val="-207"/>
            <a:lumOff val="490"/>
            <a:alphaOff val="0"/>
          </a:schemeClr>
        </a:solidFill>
        <a:ln>
          <a:noFill/>
        </a:ln>
        <a:effectLst/>
        <a:sp3d z="-60000" extrusionH="63500" prstMaterial="matte">
          <a:bevelT w="50800" h="19050" prst="relaxedInset"/>
          <a:contourClr>
            <a:schemeClr val="bg1"/>
          </a:contourClr>
        </a:sp3d>
      </dsp:spPr>
      <dsp:style>
        <a:lnRef idx="0">
          <a:scrgbClr r="0" g="0" b="0"/>
        </a:lnRef>
        <a:fillRef idx="1">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marL="0" lvl="0" indent="0" algn="ctr" defTabSz="666750">
            <a:lnSpc>
              <a:spcPct val="90000"/>
            </a:lnSpc>
            <a:spcBef>
              <a:spcPct val="0"/>
            </a:spcBef>
            <a:spcAft>
              <a:spcPct val="35000"/>
            </a:spcAft>
            <a:buNone/>
          </a:pPr>
          <a:endParaRPr lang="tr-TR" sz="1500" kern="1200"/>
        </a:p>
      </dsp:txBody>
      <dsp:txXfrm rot="10800000">
        <a:off x="5544168" y="3192209"/>
        <a:ext cx="305286" cy="331112"/>
      </dsp:txXfrm>
    </dsp:sp>
    <dsp:sp modelId="{F90C1541-E8A8-42AD-99CD-62BBB82B4749}">
      <dsp:nvSpPr>
        <dsp:cNvPr id="0" name=""/>
        <dsp:cNvSpPr/>
      </dsp:nvSpPr>
      <dsp:spPr>
        <a:xfrm>
          <a:off x="4475437" y="3783007"/>
          <a:ext cx="1635124" cy="1635124"/>
        </a:xfrm>
        <a:prstGeom prst="ellipse">
          <a:avLst/>
        </a:prstGeom>
        <a:solidFill>
          <a:schemeClr val="accent5">
            <a:hueOff val="-6076075"/>
            <a:satOff val="-413"/>
            <a:lumOff val="981"/>
            <a:alphaOff val="0"/>
          </a:schemeClr>
        </a:solidFill>
        <a:ln>
          <a:noFill/>
        </a:ln>
        <a:effectLst/>
        <a:sp3d extrusionH="190500" prstMaterial="matte">
          <a:bevelT w="120650" h="38100" prst="relaxedInset"/>
          <a:bevelB w="120650" h="57150" prst="relaxedInset"/>
          <a:contourClr>
            <a:schemeClr val="bg1"/>
          </a:contourClr>
        </a:sp3d>
      </dsp:spPr>
      <dsp:style>
        <a:lnRef idx="0">
          <a:scrgbClr r="0" g="0" b="0"/>
        </a:lnRef>
        <a:fillRef idx="1">
          <a:scrgbClr r="0" g="0" b="0"/>
        </a:fillRef>
        <a:effectRef idx="2">
          <a:scrgbClr r="0" g="0" b="0"/>
        </a:effectRef>
        <a:fontRef idx="minor">
          <a:schemeClr val="lt1"/>
        </a:fontRef>
      </dsp:style>
      <dsp:txBody>
        <a:bodyPr spcFirstLastPara="0" vert="horz" wrap="square" lIns="24130" tIns="24130" rIns="24130" bIns="24130" numCol="1" spcCol="1270" anchor="ctr" anchorCtr="0">
          <a:noAutofit/>
        </a:bodyPr>
        <a:lstStyle/>
        <a:p>
          <a:pPr marL="0" lvl="0" indent="0" algn="ctr" defTabSz="844550">
            <a:lnSpc>
              <a:spcPct val="90000"/>
            </a:lnSpc>
            <a:spcBef>
              <a:spcPct val="0"/>
            </a:spcBef>
            <a:spcAft>
              <a:spcPct val="35000"/>
            </a:spcAft>
            <a:buNone/>
          </a:pPr>
          <a:r>
            <a:rPr lang="tr-TR" sz="1900" kern="1200" dirty="0"/>
            <a:t>Finans</a:t>
          </a:r>
        </a:p>
      </dsp:txBody>
      <dsp:txXfrm>
        <a:off x="4714895" y="4022465"/>
        <a:ext cx="1156208" cy="1156208"/>
      </dsp:txXfrm>
    </dsp:sp>
    <dsp:sp modelId="{FAD74F78-7A6C-4FD3-80BB-00B52EC9D17F}">
      <dsp:nvSpPr>
        <dsp:cNvPr id="0" name=""/>
        <dsp:cNvSpPr/>
      </dsp:nvSpPr>
      <dsp:spPr>
        <a:xfrm rot="10800000">
          <a:off x="3858281" y="4324642"/>
          <a:ext cx="436123" cy="551854"/>
        </a:xfrm>
        <a:prstGeom prst="rightArrow">
          <a:avLst>
            <a:gd name="adj1" fmla="val 60000"/>
            <a:gd name="adj2" fmla="val 50000"/>
          </a:avLst>
        </a:prstGeom>
        <a:solidFill>
          <a:schemeClr val="accent5">
            <a:hueOff val="-6076075"/>
            <a:satOff val="-413"/>
            <a:lumOff val="981"/>
            <a:alphaOff val="0"/>
          </a:schemeClr>
        </a:solidFill>
        <a:ln>
          <a:noFill/>
        </a:ln>
        <a:effectLst/>
        <a:sp3d z="-60000" extrusionH="63500" prstMaterial="matte">
          <a:bevelT w="50800" h="19050" prst="relaxedInset"/>
          <a:contourClr>
            <a:schemeClr val="bg1"/>
          </a:contourClr>
        </a:sp3d>
      </dsp:spPr>
      <dsp:style>
        <a:lnRef idx="0">
          <a:scrgbClr r="0" g="0" b="0"/>
        </a:lnRef>
        <a:fillRef idx="1">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marL="0" lvl="0" indent="0" algn="ctr" defTabSz="666750">
            <a:lnSpc>
              <a:spcPct val="90000"/>
            </a:lnSpc>
            <a:spcBef>
              <a:spcPct val="0"/>
            </a:spcBef>
            <a:spcAft>
              <a:spcPct val="35000"/>
            </a:spcAft>
            <a:buNone/>
          </a:pPr>
          <a:endParaRPr lang="tr-TR" sz="1500" kern="1200"/>
        </a:p>
      </dsp:txBody>
      <dsp:txXfrm rot="10800000">
        <a:off x="3989118" y="4435013"/>
        <a:ext cx="305286" cy="331112"/>
      </dsp:txXfrm>
    </dsp:sp>
    <dsp:sp modelId="{CE7F27FD-3073-403D-BC06-4F2A8209B29B}">
      <dsp:nvSpPr>
        <dsp:cNvPr id="0" name=""/>
        <dsp:cNvSpPr/>
      </dsp:nvSpPr>
      <dsp:spPr>
        <a:xfrm>
          <a:off x="2017437" y="3783007"/>
          <a:ext cx="1635124" cy="1635124"/>
        </a:xfrm>
        <a:prstGeom prst="ellipse">
          <a:avLst/>
        </a:prstGeom>
        <a:solidFill>
          <a:schemeClr val="accent5">
            <a:hueOff val="-9114112"/>
            <a:satOff val="-620"/>
            <a:lumOff val="1471"/>
            <a:alphaOff val="0"/>
          </a:schemeClr>
        </a:solidFill>
        <a:ln>
          <a:noFill/>
        </a:ln>
        <a:effectLst/>
        <a:sp3d extrusionH="190500" prstMaterial="matte">
          <a:bevelT w="120650" h="38100" prst="relaxedInset"/>
          <a:bevelB w="120650" h="57150" prst="relaxedInset"/>
          <a:contourClr>
            <a:schemeClr val="bg1"/>
          </a:contourClr>
        </a:sp3d>
      </dsp:spPr>
      <dsp:style>
        <a:lnRef idx="0">
          <a:scrgbClr r="0" g="0" b="0"/>
        </a:lnRef>
        <a:fillRef idx="1">
          <a:scrgbClr r="0" g="0" b="0"/>
        </a:fillRef>
        <a:effectRef idx="2">
          <a:scrgbClr r="0" g="0" b="0"/>
        </a:effectRef>
        <a:fontRef idx="minor">
          <a:schemeClr val="lt1"/>
        </a:fontRef>
      </dsp:style>
      <dsp:txBody>
        <a:bodyPr spcFirstLastPara="0" vert="horz" wrap="square" lIns="24130" tIns="24130" rIns="24130" bIns="24130" numCol="1" spcCol="1270" anchor="ctr" anchorCtr="0">
          <a:noAutofit/>
        </a:bodyPr>
        <a:lstStyle/>
        <a:p>
          <a:pPr marL="0" lvl="0" indent="0" algn="ctr" defTabSz="844550">
            <a:lnSpc>
              <a:spcPct val="90000"/>
            </a:lnSpc>
            <a:spcBef>
              <a:spcPct val="0"/>
            </a:spcBef>
            <a:spcAft>
              <a:spcPct val="35000"/>
            </a:spcAft>
            <a:buNone/>
          </a:pPr>
          <a:r>
            <a:rPr lang="tr-TR" sz="1900" kern="1200" dirty="0"/>
            <a:t>Tüketiciler</a:t>
          </a:r>
        </a:p>
      </dsp:txBody>
      <dsp:txXfrm>
        <a:off x="2256895" y="4022465"/>
        <a:ext cx="1156208" cy="1156208"/>
      </dsp:txXfrm>
    </dsp:sp>
    <dsp:sp modelId="{709C6D2D-8C44-4779-9355-EE15AFF26BA3}">
      <dsp:nvSpPr>
        <dsp:cNvPr id="0" name=""/>
        <dsp:cNvSpPr/>
      </dsp:nvSpPr>
      <dsp:spPr>
        <a:xfrm rot="15120000">
          <a:off x="2240970" y="3167533"/>
          <a:ext cx="436123" cy="551854"/>
        </a:xfrm>
        <a:prstGeom prst="rightArrow">
          <a:avLst>
            <a:gd name="adj1" fmla="val 60000"/>
            <a:gd name="adj2" fmla="val 50000"/>
          </a:avLst>
        </a:prstGeom>
        <a:solidFill>
          <a:schemeClr val="accent5">
            <a:hueOff val="-9114112"/>
            <a:satOff val="-620"/>
            <a:lumOff val="1471"/>
            <a:alphaOff val="0"/>
          </a:schemeClr>
        </a:solidFill>
        <a:ln>
          <a:noFill/>
        </a:ln>
        <a:effectLst/>
        <a:sp3d z="-60000" extrusionH="63500" prstMaterial="matte">
          <a:bevelT w="50800" h="19050" prst="relaxedInset"/>
          <a:contourClr>
            <a:schemeClr val="bg1"/>
          </a:contourClr>
        </a:sp3d>
      </dsp:spPr>
      <dsp:style>
        <a:lnRef idx="0">
          <a:scrgbClr r="0" g="0" b="0"/>
        </a:lnRef>
        <a:fillRef idx="1">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marL="0" lvl="0" indent="0" algn="ctr" defTabSz="666750">
            <a:lnSpc>
              <a:spcPct val="90000"/>
            </a:lnSpc>
            <a:spcBef>
              <a:spcPct val="0"/>
            </a:spcBef>
            <a:spcAft>
              <a:spcPct val="35000"/>
            </a:spcAft>
            <a:buNone/>
          </a:pPr>
          <a:endParaRPr lang="tr-TR" sz="1500" kern="1200"/>
        </a:p>
      </dsp:txBody>
      <dsp:txXfrm rot="10800000">
        <a:off x="2326604" y="3340121"/>
        <a:ext cx="305286" cy="331112"/>
      </dsp:txXfrm>
    </dsp:sp>
    <dsp:sp modelId="{C5CCC123-059E-4CFF-9001-70F8B6DE3B21}">
      <dsp:nvSpPr>
        <dsp:cNvPr id="0" name=""/>
        <dsp:cNvSpPr/>
      </dsp:nvSpPr>
      <dsp:spPr>
        <a:xfrm>
          <a:off x="1257873" y="1445310"/>
          <a:ext cx="1635124" cy="1635124"/>
        </a:xfrm>
        <a:prstGeom prst="ellipse">
          <a:avLst/>
        </a:prstGeom>
        <a:solidFill>
          <a:schemeClr val="accent5">
            <a:hueOff val="-12152150"/>
            <a:satOff val="-826"/>
            <a:lumOff val="1961"/>
            <a:alphaOff val="0"/>
          </a:schemeClr>
        </a:solidFill>
        <a:ln>
          <a:noFill/>
        </a:ln>
        <a:effectLst/>
        <a:sp3d extrusionH="190500" prstMaterial="matte">
          <a:bevelT w="120650" h="38100" prst="relaxedInset"/>
          <a:bevelB w="120650" h="57150" prst="relaxedInset"/>
          <a:contourClr>
            <a:schemeClr val="bg1"/>
          </a:contourClr>
        </a:sp3d>
      </dsp:spPr>
      <dsp:style>
        <a:lnRef idx="0">
          <a:scrgbClr r="0" g="0" b="0"/>
        </a:lnRef>
        <a:fillRef idx="1">
          <a:scrgbClr r="0" g="0" b="0"/>
        </a:fillRef>
        <a:effectRef idx="2">
          <a:scrgbClr r="0" g="0" b="0"/>
        </a:effectRef>
        <a:fontRef idx="minor">
          <a:schemeClr val="lt1"/>
        </a:fontRef>
      </dsp:style>
      <dsp:txBody>
        <a:bodyPr spcFirstLastPara="0" vert="horz" wrap="square" lIns="24130" tIns="24130" rIns="24130" bIns="24130" numCol="1" spcCol="1270" anchor="ctr" anchorCtr="0">
          <a:noAutofit/>
        </a:bodyPr>
        <a:lstStyle/>
        <a:p>
          <a:pPr marL="0" lvl="0" indent="0" algn="ctr" defTabSz="844550">
            <a:lnSpc>
              <a:spcPct val="90000"/>
            </a:lnSpc>
            <a:spcBef>
              <a:spcPct val="0"/>
            </a:spcBef>
            <a:spcAft>
              <a:spcPct val="35000"/>
            </a:spcAft>
            <a:buNone/>
          </a:pPr>
          <a:r>
            <a:rPr lang="tr-TR" sz="1900" kern="1200" dirty="0"/>
            <a:t>Sivil Toplum</a:t>
          </a:r>
        </a:p>
      </dsp:txBody>
      <dsp:txXfrm>
        <a:off x="1497331" y="1684768"/>
        <a:ext cx="1156208" cy="1156208"/>
      </dsp:txXfrm>
    </dsp:sp>
    <dsp:sp modelId="{C207466D-75F8-4A85-B1CC-81AEF347D1BF}">
      <dsp:nvSpPr>
        <dsp:cNvPr id="0" name=""/>
        <dsp:cNvSpPr/>
      </dsp:nvSpPr>
      <dsp:spPr>
        <a:xfrm rot="19440000">
          <a:off x="2841670" y="1271812"/>
          <a:ext cx="436123" cy="551854"/>
        </a:xfrm>
        <a:prstGeom prst="rightArrow">
          <a:avLst>
            <a:gd name="adj1" fmla="val 60000"/>
            <a:gd name="adj2" fmla="val 50000"/>
          </a:avLst>
        </a:prstGeom>
        <a:solidFill>
          <a:schemeClr val="accent5">
            <a:hueOff val="-12152150"/>
            <a:satOff val="-826"/>
            <a:lumOff val="1961"/>
            <a:alphaOff val="0"/>
          </a:schemeClr>
        </a:solidFill>
        <a:ln>
          <a:noFill/>
        </a:ln>
        <a:effectLst/>
        <a:sp3d z="-60000" extrusionH="63500" prstMaterial="matte">
          <a:bevelT w="50800" h="19050" prst="relaxedInset"/>
          <a:contourClr>
            <a:schemeClr val="bg1"/>
          </a:contourClr>
        </a:sp3d>
      </dsp:spPr>
      <dsp:style>
        <a:lnRef idx="0">
          <a:scrgbClr r="0" g="0" b="0"/>
        </a:lnRef>
        <a:fillRef idx="1">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marL="0" lvl="0" indent="0" algn="ctr" defTabSz="666750">
            <a:lnSpc>
              <a:spcPct val="90000"/>
            </a:lnSpc>
            <a:spcBef>
              <a:spcPct val="0"/>
            </a:spcBef>
            <a:spcAft>
              <a:spcPct val="35000"/>
            </a:spcAft>
            <a:buNone/>
          </a:pPr>
          <a:endParaRPr lang="tr-TR" sz="1500" kern="1200"/>
        </a:p>
      </dsp:txBody>
      <dsp:txXfrm>
        <a:off x="2854164" y="1420635"/>
        <a:ext cx="305286" cy="331112"/>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1F6A7CB-AAFF-4436-A6D9-8808C997A11D}">
      <dsp:nvSpPr>
        <dsp:cNvPr id="0" name=""/>
        <dsp:cNvSpPr/>
      </dsp:nvSpPr>
      <dsp:spPr>
        <a:xfrm>
          <a:off x="3770" y="2270389"/>
          <a:ext cx="2194718" cy="877887"/>
        </a:xfrm>
        <a:prstGeom prst="chevron">
          <a:avLst/>
        </a:prstGeom>
        <a:solidFill>
          <a:schemeClr val="accent2">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2007" tIns="17336" rIns="17336" bIns="17336" numCol="1" spcCol="1270" anchor="ctr" anchorCtr="0">
          <a:noAutofit/>
        </a:bodyPr>
        <a:lstStyle/>
        <a:p>
          <a:pPr marL="0" lvl="0" indent="0" algn="ctr" defTabSz="577850">
            <a:lnSpc>
              <a:spcPct val="90000"/>
            </a:lnSpc>
            <a:spcBef>
              <a:spcPct val="0"/>
            </a:spcBef>
            <a:spcAft>
              <a:spcPct val="35000"/>
            </a:spcAft>
            <a:buNone/>
          </a:pPr>
          <a:r>
            <a:rPr lang="tr-TR" sz="1300" kern="1200" dirty="0"/>
            <a:t>70-90lar</a:t>
          </a:r>
        </a:p>
        <a:p>
          <a:pPr marL="0" lvl="0" indent="0" algn="ctr" defTabSz="577850">
            <a:lnSpc>
              <a:spcPct val="90000"/>
            </a:lnSpc>
            <a:spcBef>
              <a:spcPct val="0"/>
            </a:spcBef>
            <a:spcAft>
              <a:spcPct val="35000"/>
            </a:spcAft>
            <a:buNone/>
          </a:pPr>
          <a:r>
            <a:rPr lang="tr-TR" sz="1300" kern="1200" dirty="0"/>
            <a:t>En iyi biziz</a:t>
          </a:r>
        </a:p>
      </dsp:txBody>
      <dsp:txXfrm>
        <a:off x="442714" y="2270389"/>
        <a:ext cx="1316831" cy="877887"/>
      </dsp:txXfrm>
    </dsp:sp>
    <dsp:sp modelId="{5A96B7FB-A178-44C3-8858-56C0721EFF17}">
      <dsp:nvSpPr>
        <dsp:cNvPr id="0" name=""/>
        <dsp:cNvSpPr/>
      </dsp:nvSpPr>
      <dsp:spPr>
        <a:xfrm>
          <a:off x="1979017" y="2270389"/>
          <a:ext cx="2194718" cy="877887"/>
        </a:xfrm>
        <a:prstGeom prst="chevron">
          <a:avLst/>
        </a:prstGeom>
        <a:solidFill>
          <a:schemeClr val="accent2">
            <a:hueOff val="2147871"/>
            <a:satOff val="-6164"/>
            <a:lumOff val="-987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2007" tIns="17336" rIns="17336" bIns="17336" numCol="1" spcCol="1270" anchor="ctr" anchorCtr="0">
          <a:noAutofit/>
        </a:bodyPr>
        <a:lstStyle/>
        <a:p>
          <a:pPr marL="0" lvl="0" indent="0" algn="ctr" defTabSz="577850">
            <a:lnSpc>
              <a:spcPct val="90000"/>
            </a:lnSpc>
            <a:spcBef>
              <a:spcPct val="0"/>
            </a:spcBef>
            <a:spcAft>
              <a:spcPct val="35000"/>
            </a:spcAft>
            <a:buNone/>
          </a:pPr>
          <a:r>
            <a:rPr lang="tr-TR" sz="1300" kern="1200" dirty="0"/>
            <a:t>90-00ler</a:t>
          </a:r>
        </a:p>
        <a:p>
          <a:pPr marL="0" lvl="0" indent="0" algn="ctr" defTabSz="577850">
            <a:lnSpc>
              <a:spcPct val="90000"/>
            </a:lnSpc>
            <a:spcBef>
              <a:spcPct val="0"/>
            </a:spcBef>
            <a:spcAft>
              <a:spcPct val="35000"/>
            </a:spcAft>
            <a:buNone/>
          </a:pPr>
          <a:r>
            <a:rPr lang="tr-TR" sz="1300" kern="1200" dirty="0"/>
            <a:t>Kalite odaklı</a:t>
          </a:r>
        </a:p>
      </dsp:txBody>
      <dsp:txXfrm>
        <a:off x="2417961" y="2270389"/>
        <a:ext cx="1316831" cy="877887"/>
      </dsp:txXfrm>
    </dsp:sp>
    <dsp:sp modelId="{F81AB5BE-C01D-472F-9851-E0895BDE06B8}">
      <dsp:nvSpPr>
        <dsp:cNvPr id="0" name=""/>
        <dsp:cNvSpPr/>
      </dsp:nvSpPr>
      <dsp:spPr>
        <a:xfrm>
          <a:off x="3954264" y="2270389"/>
          <a:ext cx="2194718" cy="877887"/>
        </a:xfrm>
        <a:prstGeom prst="chevron">
          <a:avLst/>
        </a:prstGeom>
        <a:solidFill>
          <a:schemeClr val="accent2">
            <a:hueOff val="4295743"/>
            <a:satOff val="-12329"/>
            <a:lumOff val="-19739"/>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2007" tIns="17336" rIns="17336" bIns="17336" numCol="1" spcCol="1270" anchor="ctr" anchorCtr="0">
          <a:noAutofit/>
        </a:bodyPr>
        <a:lstStyle/>
        <a:p>
          <a:pPr marL="0" lvl="0" indent="0" algn="ctr" defTabSz="577850">
            <a:lnSpc>
              <a:spcPct val="90000"/>
            </a:lnSpc>
            <a:spcBef>
              <a:spcPct val="0"/>
            </a:spcBef>
            <a:spcAft>
              <a:spcPct val="35000"/>
            </a:spcAft>
            <a:buNone/>
          </a:pPr>
          <a:r>
            <a:rPr lang="tr-TR" sz="1300" kern="1200" dirty="0"/>
            <a:t>2000-2010</a:t>
          </a:r>
        </a:p>
        <a:p>
          <a:pPr marL="0" lvl="0" indent="0" algn="ctr" defTabSz="577850">
            <a:lnSpc>
              <a:spcPct val="90000"/>
            </a:lnSpc>
            <a:spcBef>
              <a:spcPct val="0"/>
            </a:spcBef>
            <a:spcAft>
              <a:spcPct val="35000"/>
            </a:spcAft>
            <a:buNone/>
          </a:pPr>
          <a:r>
            <a:rPr lang="tr-TR" sz="1300" kern="1200" dirty="0"/>
            <a:t>Önce Müşteri</a:t>
          </a:r>
        </a:p>
      </dsp:txBody>
      <dsp:txXfrm>
        <a:off x="4393208" y="2270389"/>
        <a:ext cx="1316831" cy="877887"/>
      </dsp:txXfrm>
    </dsp:sp>
    <dsp:sp modelId="{A3BCCAB1-5B11-447C-807B-1F16F1590D2D}">
      <dsp:nvSpPr>
        <dsp:cNvPr id="0" name=""/>
        <dsp:cNvSpPr/>
      </dsp:nvSpPr>
      <dsp:spPr>
        <a:xfrm>
          <a:off x="5929510" y="2270389"/>
          <a:ext cx="2194718" cy="877887"/>
        </a:xfrm>
        <a:prstGeom prst="chevron">
          <a:avLst/>
        </a:prstGeom>
        <a:solidFill>
          <a:schemeClr val="accent2">
            <a:hueOff val="6443614"/>
            <a:satOff val="-18493"/>
            <a:lumOff val="-29609"/>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2007" tIns="17336" rIns="17336" bIns="17336" numCol="1" spcCol="1270" anchor="ctr" anchorCtr="0">
          <a:noAutofit/>
        </a:bodyPr>
        <a:lstStyle/>
        <a:p>
          <a:pPr marL="0" lvl="0" indent="0" algn="ctr" defTabSz="577850">
            <a:lnSpc>
              <a:spcPct val="90000"/>
            </a:lnSpc>
            <a:spcBef>
              <a:spcPct val="0"/>
            </a:spcBef>
            <a:spcAft>
              <a:spcPct val="35000"/>
            </a:spcAft>
            <a:buNone/>
          </a:pPr>
          <a:r>
            <a:rPr lang="tr-TR" sz="1300" kern="1200" dirty="0"/>
            <a:t>2010-</a:t>
          </a:r>
        </a:p>
        <a:p>
          <a:pPr marL="0" lvl="0" indent="0" algn="ctr" defTabSz="577850">
            <a:lnSpc>
              <a:spcPct val="90000"/>
            </a:lnSpc>
            <a:spcBef>
              <a:spcPct val="0"/>
            </a:spcBef>
            <a:spcAft>
              <a:spcPct val="35000"/>
            </a:spcAft>
            <a:buNone/>
          </a:pPr>
          <a:r>
            <a:rPr lang="tr-TR" sz="1300" kern="1200" dirty="0"/>
            <a:t>Toplum üzerinde olumlu etki</a:t>
          </a:r>
        </a:p>
      </dsp:txBody>
      <dsp:txXfrm>
        <a:off x="6368454" y="2270389"/>
        <a:ext cx="1316831" cy="877887"/>
      </dsp:txXfrm>
    </dsp:sp>
  </dsp:spTree>
</dsp:drawing>
</file>

<file path=ppt/diagrams/layout1.xml><?xml version="1.0" encoding="utf-8"?>
<dgm:layoutDef xmlns:dgm="http://schemas.openxmlformats.org/drawingml/2006/diagram" xmlns:a="http://schemas.openxmlformats.org/drawingml/2006/main" uniqueId="urn:microsoft.com/office/officeart/2005/8/layout/cycle2">
  <dgm:title val=""/>
  <dgm:desc val=""/>
  <dgm:catLst>
    <dgm:cat type="cycle" pri="1000"/>
    <dgm:cat type="convert" pri="10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onstrLst>
      <dgm:constr type="w" for="ch" ptType="node" refType="w"/>
      <dgm:constr type="w" for="ch" ptType="sibTrans" refType="w" refFor="ch" refPtType="node" op="equ" fact="0.25"/>
      <dgm:constr type="sibSp" refType="w" refFor="ch" refPtType="node" fact="0.5"/>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sibTransForEach" axis="followSib" ptType="sibTrans" hideLastTrans="0" cnt="1">
            <dgm:layoutNode name="sibTrans">
              <dgm:choose name="Name11">
                <dgm:if name="Name12" axis="par ch" ptType="doc node" func="cnt" op="lt" val="3">
                  <dgm:alg type="conn">
                    <dgm:param type="begPts" val="radial"/>
                    <dgm:param type="endPts" val="radial"/>
                  </dgm:alg>
                </dgm:if>
                <dgm:else name="Name13">
                  <dgm:alg type="conn">
                    <dgm:param type="begPts" val="auto"/>
                    <dgm:param type="endPts" val="auto"/>
                  </dgm:alg>
                </dgm:else>
              </dgm:choose>
              <dgm:shape xmlns:r="http://schemas.openxmlformats.org/officeDocument/2006/relationships" type="conn" r:blip="">
                <dgm:adjLst/>
              </dgm:shape>
              <dgm:presOf axis="self"/>
              <dgm:constrLst>
                <dgm:constr type="h" refType="w" fact="1.35"/>
                <dgm:constr type="connDist"/>
                <dgm:constr type="w" for="ch" refType="connDist" fact="0.45"/>
                <dgm:constr type="h" for="ch" refType="h"/>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14"/>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quickStyle1.xml><?xml version="1.0" encoding="utf-8"?>
<dgm:styleDef xmlns:dgm="http://schemas.openxmlformats.org/drawingml/2006/diagram" xmlns:a="http://schemas.openxmlformats.org/drawingml/2006/main" uniqueId="urn:microsoft.com/office/officeart/2009/2/quickstyle/3d8">
  <dgm:title val=""/>
  <dgm:desc val=""/>
  <dgm:catLst>
    <dgm:cat type="3D" pri="11800"/>
  </dgm:catLst>
  <dgm:scene3d>
    <a:camera prst="perspectiveHeroicExtremeRightFacing" zoom="82000">
      <a:rot lat="21300000" lon="20400000" rev="180000"/>
    </a:camera>
    <a:lightRig rig="morning" dir="t">
      <a:rot lat="0" lon="0" rev="20400000"/>
    </a:lightRig>
  </dgm:scene3d>
  <dgm:styleLbl name="node0">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lnNode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vennNode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tx1"/>
      </a:fontRef>
    </dgm:style>
  </dgm:styleLbl>
  <dgm:styleLbl name="alignNode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node3">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node4">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ImgPlace1">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dgm:scene3d>
    <dgm:sp3d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dgm:scene3d>
    <dgm:sp3d z="-30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dgm:scene3d>
    <dgm:sp3d z="-600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dgm:scene3d>
    <dgm:sp3d z="635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dgm:scene3d>
    <dgm:sp3d z="-1520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asst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asst2">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asst3">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1">
    <dgm:scene3d>
      <a:camera prst="orthographicFront"/>
      <a:lightRig rig="threePt" dir="t"/>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z="60000" prstMaterial="flat">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dgm:scene3d>
    <dgm:sp3d z="60000" prstMaterial="flat">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dgm:style>
  </dgm:styleLbl>
  <dgm:styleLbl name="conFgAcc1">
    <dgm:scene3d>
      <a:camera prst="orthographicFront"/>
      <a:lightRig rig="threePt" dir="t"/>
    </dgm:scene3d>
    <dgm:sp3d z="-152400" extrusionH="63500" prstMaterial="matte">
      <a:bevelT w="44450" h="6350" prst="relaxedInset"/>
      <a:contourClr>
        <a:schemeClr val="bg1"/>
      </a:contourClr>
    </dgm:sp3d>
    <dgm:txPr/>
    <dgm:style>
      <a:lnRef idx="0">
        <a:scrgbClr r="0" g="0" b="0"/>
      </a:lnRef>
      <a:fillRef idx="1">
        <a:scrgbClr r="0" g="0" b="0"/>
      </a:fillRef>
      <a:effectRef idx="0">
        <a:scrgbClr r="0" g="0" b="0"/>
      </a:effectRef>
      <a:fontRef idx="minor"/>
    </dgm:style>
  </dgm:styleLbl>
  <dgm:styleLbl name="alignAcc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dgm:style>
  </dgm:styleLbl>
  <dgm:styleLbl name="trAlignAcc1">
    <dgm:scene3d>
      <a:camera prst="orthographicFront"/>
      <a:lightRig rig="threePt" dir="t"/>
    </dgm:scene3d>
    <dgm:sp3d extrusionH="190500" prstMaterial="matte">
      <a:bevelT w="120650" h="38100"/>
      <a:bevelB w="120650" h="57150" prst="relaxedInset"/>
      <a:contourClr>
        <a:schemeClr val="bg1"/>
      </a:contourClr>
    </dgm:sp3d>
    <dgm:txPr/>
    <dgm:style>
      <a:lnRef idx="0">
        <a:scrgbClr r="0" g="0" b="0"/>
      </a:lnRef>
      <a:fillRef idx="1">
        <a:scrgbClr r="0" g="0" b="0"/>
      </a:fillRef>
      <a:effectRef idx="2">
        <a:scrgbClr r="0" g="0" b="0"/>
      </a:effectRef>
      <a:fontRef idx="minor"/>
    </dgm:style>
  </dgm:styleLbl>
  <dgm:styleLbl name="bgAcc1">
    <dgm:scene3d>
      <a:camera prst="orthographicFront"/>
      <a:lightRig rig="threePt" dir="t"/>
    </dgm:scene3d>
    <dgm:sp3d z="-152400" extrusionH="63500" prstMaterial="matte">
      <a:bevelT w="44450" h="6350" prst="relaxedInset"/>
      <a:contourClr>
        <a:schemeClr val="bg1"/>
      </a:contourClr>
    </dgm:sp3d>
    <dgm:txPr/>
    <dgm:style>
      <a:lnRef idx="0">
        <a:scrgbClr r="0" g="0" b="0"/>
      </a:lnRef>
      <a:fillRef idx="1">
        <a:scrgbClr r="0" g="0" b="0"/>
      </a:fillRef>
      <a:effectRef idx="0">
        <a:scrgbClr r="0" g="0" b="0"/>
      </a:effectRef>
      <a:fontRef idx="minor"/>
    </dgm:style>
  </dgm:styleLbl>
  <dgm:styleLbl name="solidFgAcc1">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dgm:style>
  </dgm:styleLbl>
  <dgm:styleLbl name="solidAlignAcc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dgm:style>
  </dgm:styleLbl>
  <dgm:styleLbl name="solidBgAcc1">
    <dgm:scene3d>
      <a:camera prst="orthographicFront"/>
      <a:lightRig rig="threePt" dir="t"/>
    </dgm:scene3d>
    <dgm:sp3d z="-152400" extrusionH="63500" prstMaterial="matte">
      <a:bevelT w="44450" h="6350" prst="relaxedInset"/>
      <a:contourClr>
        <a:schemeClr val="bg1"/>
      </a:contourClr>
    </dgm:sp3d>
    <dgm:txPr/>
    <dgm:style>
      <a:lnRef idx="0">
        <a:scrgbClr r="0" g="0" b="0"/>
      </a:lnRef>
      <a:fillRef idx="1">
        <a:scrgbClr r="0" g="0" b="0"/>
      </a:fillRef>
      <a:effectRef idx="0">
        <a:scrgbClr r="0" g="0" b="0"/>
      </a:effectRef>
      <a:fontRef idx="minor"/>
    </dgm:style>
  </dgm:styleLbl>
  <dgm:styleLbl name="fgAccFollowNode1">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AccFollowNode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dgm:style>
  </dgm:styleLbl>
  <dgm:styleLbl name="bgAccFollowNode1">
    <dgm:scene3d>
      <a:camera prst="orthographicFront"/>
      <a:lightRig rig="threePt" dir="t"/>
    </dgm:scene3d>
    <dgm:sp3d z="-152400" extrusionH="63500" prstMaterial="matte">
      <a:bevelT w="44450" h="6350" prst="relaxedInset"/>
      <a:contourClr>
        <a:schemeClr val="bg1"/>
      </a:contourClr>
    </dgm:sp3d>
    <dgm:txPr/>
    <dgm:style>
      <a:lnRef idx="0">
        <a:scrgbClr r="0" g="0" b="0"/>
      </a:lnRef>
      <a:fillRef idx="1">
        <a:scrgbClr r="0" g="0" b="0"/>
      </a:fillRef>
      <a:effectRef idx="2">
        <a:scrgbClr r="0" g="0" b="0"/>
      </a:effectRef>
      <a:fontRef idx="minor"/>
    </dgm:style>
  </dgm:styleLbl>
  <dgm:styleLbl name="fgAcc0">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fgAcc2">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fgAcc3">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fgAcc4">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bgShp">
    <dgm:scene3d>
      <a:camera prst="orthographicFront"/>
      <a:lightRig rig="threePt" dir="t"/>
    </dgm:scene3d>
    <dgm:sp3d z="-152400" extrusionH="63500" prstMaterial="matte">
      <a:bevelT w="44450" h="6350" prst="relaxedInset"/>
      <a:contourClr>
        <a:schemeClr val="bg1"/>
      </a:contourClr>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 Bilgi Yer Tutucusu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13DDAC7-9D65-4052-B77C-8D173C42937D}" type="datetimeFigureOut">
              <a:rPr lang="tr-TR" smtClean="0"/>
              <a:t>3.03.2024</a:t>
            </a:fld>
            <a:endParaRPr lang="tr-TR"/>
          </a:p>
        </p:txBody>
      </p:sp>
      <p:sp>
        <p:nvSpPr>
          <p:cNvPr id="4" name="Slayt Resmi Yer Tutucusu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6" name="Alt Bilgi Yer Tutucusu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07FE682-DC0C-4557-8BAC-D3378890A2C5}" type="slidenum">
              <a:rPr lang="tr-TR" smtClean="0"/>
              <a:t>‹#›</a:t>
            </a:fld>
            <a:endParaRPr lang="tr-TR"/>
          </a:p>
        </p:txBody>
      </p:sp>
    </p:spTree>
    <p:extLst>
      <p:ext uri="{BB962C8B-B14F-4D97-AF65-F5344CB8AC3E}">
        <p14:creationId xmlns:p14="http://schemas.microsoft.com/office/powerpoint/2010/main" val="219276718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s://tr.wikipedia.org/wiki/Do%C4%9Fal_kaynaklar" TargetMode="External"/><Relationship Id="rId2" Type="http://schemas.openxmlformats.org/officeDocument/2006/relationships/slide" Target="../slides/slide9.xml"/><Relationship Id="rId1" Type="http://schemas.openxmlformats.org/officeDocument/2006/relationships/notesMaster" Target="../notesMasters/notesMaster1.xml"/><Relationship Id="rId6" Type="http://schemas.openxmlformats.org/officeDocument/2006/relationships/hyperlink" Target="https://tr.wikipedia.org/wiki/Klasik_ekonomi" TargetMode="External"/><Relationship Id="rId5" Type="http://schemas.openxmlformats.org/officeDocument/2006/relationships/hyperlink" Target="https://tr.wikipedia.org/wiki/Emek" TargetMode="External"/><Relationship Id="rId4" Type="http://schemas.openxmlformats.org/officeDocument/2006/relationships/hyperlink" Target="https://tr.wikipedia.org/wiki/Sermaye" TargetMode="Externa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Resmi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5"/>
          </p:nvPr>
        </p:nvSpPr>
        <p:spPr/>
        <p:txBody>
          <a:bodyPr/>
          <a:lstStyle/>
          <a:p>
            <a:fld id="{307FE682-DC0C-4557-8BAC-D3378890A2C5}" type="slidenum">
              <a:rPr lang="tr-TR" smtClean="0"/>
              <a:t>1</a:t>
            </a:fld>
            <a:endParaRPr lang="tr-TR"/>
          </a:p>
        </p:txBody>
      </p:sp>
    </p:spTree>
    <p:extLst>
      <p:ext uri="{BB962C8B-B14F-4D97-AF65-F5344CB8AC3E}">
        <p14:creationId xmlns:p14="http://schemas.microsoft.com/office/powerpoint/2010/main" val="128643149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Resmi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dirty="0"/>
              <a:t>Triple </a:t>
            </a:r>
            <a:r>
              <a:rPr lang="tr-TR" dirty="0" err="1"/>
              <a:t>Bottom</a:t>
            </a:r>
            <a:r>
              <a:rPr lang="tr-TR" dirty="0"/>
              <a:t> </a:t>
            </a:r>
            <a:r>
              <a:rPr lang="tr-TR" dirty="0" err="1"/>
              <a:t>Line</a:t>
            </a:r>
            <a:r>
              <a:rPr lang="tr-TR" dirty="0"/>
              <a:t>: </a:t>
            </a:r>
            <a:r>
              <a:rPr lang="tr-TR" b="0" i="0" dirty="0">
                <a:solidFill>
                  <a:srgbClr val="1F1F1F"/>
                </a:solidFill>
                <a:effectLst/>
                <a:latin typeface="Google Sans"/>
              </a:rPr>
              <a:t>Bu terim finansal performans, sosyal performans ve çevresel performans olmak üzere bir şirketin başarısını değerlendirmek için kullanılan üç yönlü bir yaklaşımı ifade eder.</a:t>
            </a:r>
            <a:endParaRPr lang="tr-TR" dirty="0"/>
          </a:p>
        </p:txBody>
      </p:sp>
      <p:sp>
        <p:nvSpPr>
          <p:cNvPr id="4" name="Slayt Numarası Yer Tutucusu 3"/>
          <p:cNvSpPr>
            <a:spLocks noGrp="1"/>
          </p:cNvSpPr>
          <p:nvPr>
            <p:ph type="sldNum" sz="quarter" idx="5"/>
          </p:nvPr>
        </p:nvSpPr>
        <p:spPr/>
        <p:txBody>
          <a:bodyPr/>
          <a:lstStyle/>
          <a:p>
            <a:fld id="{307FE682-DC0C-4557-8BAC-D3378890A2C5}" type="slidenum">
              <a:rPr lang="tr-TR" smtClean="0"/>
              <a:t>10</a:t>
            </a:fld>
            <a:endParaRPr lang="tr-TR"/>
          </a:p>
        </p:txBody>
      </p:sp>
    </p:spTree>
    <p:extLst>
      <p:ext uri="{BB962C8B-B14F-4D97-AF65-F5344CB8AC3E}">
        <p14:creationId xmlns:p14="http://schemas.microsoft.com/office/powerpoint/2010/main" val="371474572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Resmi Yer Tutucusu 1"/>
          <p:cNvSpPr>
            <a:spLocks noGrp="1" noRot="1" noChangeAspect="1"/>
          </p:cNvSpPr>
          <p:nvPr>
            <p:ph type="sldImg"/>
          </p:nvPr>
        </p:nvSpPr>
        <p:spPr/>
      </p:sp>
      <p:sp>
        <p:nvSpPr>
          <p:cNvPr id="3" name="Not Yer Tutucusu 2"/>
          <p:cNvSpPr>
            <a:spLocks noGrp="1"/>
          </p:cNvSpPr>
          <p:nvPr>
            <p:ph type="body" idx="1"/>
          </p:nvPr>
        </p:nvSpPr>
        <p:spPr/>
        <p:txBody>
          <a:bodyPr/>
          <a:lstStyle/>
          <a:p>
            <a:pPr algn="l"/>
            <a:r>
              <a:rPr lang="tr-TR" b="1" i="0" dirty="0">
                <a:solidFill>
                  <a:srgbClr val="1F1F1F"/>
                </a:solidFill>
                <a:effectLst/>
                <a:latin typeface="Google Sans"/>
              </a:rPr>
              <a:t>Dışsallıkların Dahil Edilmesi</a:t>
            </a:r>
            <a:endParaRPr lang="tr-TR" b="0" i="0" dirty="0">
              <a:solidFill>
                <a:srgbClr val="1F1F1F"/>
              </a:solidFill>
              <a:effectLst/>
              <a:latin typeface="Google Sans"/>
            </a:endParaRPr>
          </a:p>
          <a:p>
            <a:pPr algn="l"/>
            <a:r>
              <a:rPr lang="tr-TR" b="0" i="0" dirty="0">
                <a:solidFill>
                  <a:srgbClr val="1F1F1F"/>
                </a:solidFill>
                <a:effectLst/>
                <a:latin typeface="Google Sans"/>
              </a:rPr>
              <a:t>Sorun şu ki, sosyal ve çevresel dışsallıklar piyasa fiyatlarına yansıtılmıyor. Bu nedenle, bu dışsallıkları sisteme nasıl dahil edeceğimiz önemlidir. Sürdürülebilir Kalkınma Hedefleri (</a:t>
            </a:r>
            <a:r>
              <a:rPr lang="tr-TR" b="0" i="0" dirty="0" err="1">
                <a:solidFill>
                  <a:srgbClr val="1F1F1F"/>
                </a:solidFill>
                <a:effectLst/>
                <a:latin typeface="Google Sans"/>
              </a:rPr>
              <a:t>SKH'ler</a:t>
            </a:r>
            <a:r>
              <a:rPr lang="tr-TR" b="0" i="0" dirty="0">
                <a:solidFill>
                  <a:srgbClr val="1F1F1F"/>
                </a:solidFill>
                <a:effectLst/>
                <a:latin typeface="Google Sans"/>
              </a:rPr>
              <a:t>), hepimiz için harekete geçilmesi gereken bir gündemdir.</a:t>
            </a:r>
          </a:p>
          <a:p>
            <a:pPr algn="l"/>
            <a:r>
              <a:rPr lang="tr-TR" b="1" i="0" dirty="0">
                <a:solidFill>
                  <a:srgbClr val="1F1F1F"/>
                </a:solidFill>
                <a:effectLst/>
                <a:latin typeface="Google Sans"/>
              </a:rPr>
              <a:t>Dışsallıkların Dahil Edilmesi İçin Farklı Yöntemler</a:t>
            </a:r>
            <a:endParaRPr lang="tr-TR" b="0" i="0" dirty="0">
              <a:solidFill>
                <a:srgbClr val="1F1F1F"/>
              </a:solidFill>
              <a:effectLst/>
              <a:latin typeface="Google Sans"/>
            </a:endParaRPr>
          </a:p>
          <a:p>
            <a:pPr algn="l">
              <a:buFont typeface="Arial" panose="020B0604020202020204" pitchFamily="34" charset="0"/>
              <a:buChar char="•"/>
            </a:pPr>
            <a:r>
              <a:rPr lang="tr-TR" b="1" i="0" dirty="0">
                <a:solidFill>
                  <a:srgbClr val="1F1F1F"/>
                </a:solidFill>
                <a:effectLst/>
                <a:latin typeface="Google Sans"/>
              </a:rPr>
              <a:t>Hükümet:</a:t>
            </a:r>
            <a:r>
              <a:rPr lang="tr-TR" b="0" i="0" dirty="0">
                <a:solidFill>
                  <a:srgbClr val="1F1F1F"/>
                </a:solidFill>
                <a:effectLst/>
                <a:latin typeface="Google Sans"/>
              </a:rPr>
              <a:t> Dışsallıkları düzenleyebilir veya vergi koyabilir. Örneğin, karbon emisyonlarını azaltmak için karbon vergisi uygulanabilir.</a:t>
            </a:r>
          </a:p>
          <a:p>
            <a:pPr algn="l">
              <a:buFont typeface="Arial" panose="020B0604020202020204" pitchFamily="34" charset="0"/>
              <a:buChar char="•"/>
            </a:pPr>
            <a:r>
              <a:rPr lang="tr-TR" b="1" i="0" dirty="0">
                <a:solidFill>
                  <a:srgbClr val="1F1F1F"/>
                </a:solidFill>
                <a:effectLst/>
                <a:latin typeface="Google Sans"/>
              </a:rPr>
              <a:t>İşletmeler:</a:t>
            </a:r>
            <a:r>
              <a:rPr lang="tr-TR" b="0" i="0" dirty="0">
                <a:solidFill>
                  <a:srgbClr val="1F1F1F"/>
                </a:solidFill>
                <a:effectLst/>
                <a:latin typeface="Google Sans"/>
              </a:rPr>
              <a:t> Üretim maliyetlerine dışsallıkların maliyetini dahil edebilirler. Örneğin, uzun vadeli yatırımlar için gölge karbon fiyatı kullanılabilir.</a:t>
            </a:r>
          </a:p>
          <a:p>
            <a:pPr algn="l">
              <a:buFont typeface="Arial" panose="020B0604020202020204" pitchFamily="34" charset="0"/>
              <a:buChar char="•"/>
            </a:pPr>
            <a:r>
              <a:rPr lang="tr-TR" b="1" i="0" dirty="0">
                <a:solidFill>
                  <a:srgbClr val="1F1F1F"/>
                </a:solidFill>
                <a:effectLst/>
                <a:latin typeface="Google Sans"/>
              </a:rPr>
              <a:t>Finans:</a:t>
            </a:r>
            <a:r>
              <a:rPr lang="tr-TR" b="0" i="0" dirty="0">
                <a:solidFill>
                  <a:srgbClr val="1F1F1F"/>
                </a:solidFill>
                <a:effectLst/>
                <a:latin typeface="Google Sans"/>
              </a:rPr>
              <a:t> Yatırımcılar ve borç verenler kararlarında çevresel, sosyal ve yönetişim (ESG) faktörlerini kullanabilirler.</a:t>
            </a:r>
          </a:p>
          <a:p>
            <a:pPr algn="l">
              <a:buFont typeface="Arial" panose="020B0604020202020204" pitchFamily="34" charset="0"/>
              <a:buChar char="•"/>
            </a:pPr>
            <a:r>
              <a:rPr lang="tr-TR" b="1" i="0" dirty="0">
                <a:solidFill>
                  <a:srgbClr val="1F1F1F"/>
                </a:solidFill>
                <a:effectLst/>
                <a:latin typeface="Google Sans"/>
              </a:rPr>
              <a:t>Tüketiciler:</a:t>
            </a:r>
            <a:r>
              <a:rPr lang="tr-TR" b="0" i="0" dirty="0">
                <a:solidFill>
                  <a:srgbClr val="1F1F1F"/>
                </a:solidFill>
                <a:effectLst/>
                <a:latin typeface="Google Sans"/>
              </a:rPr>
              <a:t> Sürdürülebilir ürün ve hizmetler satın alabilirler. Paralarını bu yönde kullanarak oy kullanabilirler.</a:t>
            </a:r>
          </a:p>
          <a:p>
            <a:pPr algn="l">
              <a:buFont typeface="Arial" panose="020B0604020202020204" pitchFamily="34" charset="0"/>
              <a:buChar char="•"/>
            </a:pPr>
            <a:r>
              <a:rPr lang="tr-TR" b="1" i="0" dirty="0">
                <a:solidFill>
                  <a:srgbClr val="1F1F1F"/>
                </a:solidFill>
                <a:effectLst/>
                <a:latin typeface="Google Sans"/>
              </a:rPr>
              <a:t>Sivil Toplum:</a:t>
            </a:r>
            <a:r>
              <a:rPr lang="tr-TR" b="0" i="0" dirty="0">
                <a:solidFill>
                  <a:srgbClr val="1F1F1F"/>
                </a:solidFill>
                <a:effectLst/>
                <a:latin typeface="Google Sans"/>
              </a:rPr>
              <a:t> Sivil toplum kuruluşları (STK'lar) savunuculuk yoluyla farkındalığı artırabilir. Halkı çevresel sorunlar, örneğin kirli ürünler veya şirketler ya da tedarik zincirlerinde çocuk işçiliği veya düşük ücret gibi sosyal konular hakkında bilgilendirebilirler.</a:t>
            </a:r>
          </a:p>
          <a:p>
            <a:endParaRPr lang="tr-TR" dirty="0"/>
          </a:p>
        </p:txBody>
      </p:sp>
      <p:sp>
        <p:nvSpPr>
          <p:cNvPr id="4" name="Slayt Numarası Yer Tutucusu 3"/>
          <p:cNvSpPr>
            <a:spLocks noGrp="1"/>
          </p:cNvSpPr>
          <p:nvPr>
            <p:ph type="sldNum" sz="quarter" idx="5"/>
          </p:nvPr>
        </p:nvSpPr>
        <p:spPr/>
        <p:txBody>
          <a:bodyPr/>
          <a:lstStyle/>
          <a:p>
            <a:fld id="{307FE682-DC0C-4557-8BAC-D3378890A2C5}" type="slidenum">
              <a:rPr lang="tr-TR" smtClean="0"/>
              <a:t>11</a:t>
            </a:fld>
            <a:endParaRPr lang="tr-TR"/>
          </a:p>
        </p:txBody>
      </p:sp>
    </p:spTree>
    <p:extLst>
      <p:ext uri="{BB962C8B-B14F-4D97-AF65-F5344CB8AC3E}">
        <p14:creationId xmlns:p14="http://schemas.microsoft.com/office/powerpoint/2010/main" val="408142750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Resmi Yer Tutucusu 1"/>
          <p:cNvSpPr>
            <a:spLocks noGrp="1" noRot="1" noChangeAspect="1"/>
          </p:cNvSpPr>
          <p:nvPr>
            <p:ph type="sldImg"/>
          </p:nvPr>
        </p:nvSpPr>
        <p:spPr/>
      </p:sp>
      <p:sp>
        <p:nvSpPr>
          <p:cNvPr id="3" name="Not Yer Tutucusu 2"/>
          <p:cNvSpPr>
            <a:spLocks noGrp="1"/>
          </p:cNvSpPr>
          <p:nvPr>
            <p:ph type="body" idx="1"/>
          </p:nvPr>
        </p:nvSpPr>
        <p:spPr/>
        <p:txBody>
          <a:bodyPr/>
          <a:lstStyle/>
          <a:p>
            <a:pPr algn="l"/>
            <a:r>
              <a:rPr lang="tr-TR" b="1" i="0" dirty="0">
                <a:solidFill>
                  <a:srgbClr val="1F1F1F"/>
                </a:solidFill>
                <a:effectLst/>
                <a:latin typeface="Google Sans"/>
              </a:rPr>
              <a:t>Dışsallıkların Dahil Edilmesinin Nedenleri</a:t>
            </a:r>
            <a:endParaRPr lang="tr-TR" b="0" i="0" dirty="0">
              <a:solidFill>
                <a:srgbClr val="1F1F1F"/>
              </a:solidFill>
              <a:effectLst/>
              <a:latin typeface="Google Sans"/>
            </a:endParaRPr>
          </a:p>
          <a:p>
            <a:pPr algn="l">
              <a:buFont typeface="Arial" panose="020B0604020202020204" pitchFamily="34" charset="0"/>
              <a:buChar char="•"/>
            </a:pPr>
            <a:r>
              <a:rPr lang="tr-TR" b="1" i="0" dirty="0">
                <a:solidFill>
                  <a:srgbClr val="1F1F1F"/>
                </a:solidFill>
                <a:effectLst/>
                <a:latin typeface="Google Sans"/>
              </a:rPr>
              <a:t>Yönetmelik veya Vergilendirme Beklentisi:</a:t>
            </a:r>
            <a:r>
              <a:rPr lang="tr-TR" b="0" i="0" dirty="0">
                <a:solidFill>
                  <a:srgbClr val="1F1F1F"/>
                </a:solidFill>
                <a:effectLst/>
                <a:latin typeface="Google Sans"/>
              </a:rPr>
              <a:t> Bazı ülkeler halihazırda yüksek karbon vergisi uyguluyor. Bu sayede karbon emisyonları azaltılabilir.</a:t>
            </a:r>
          </a:p>
          <a:p>
            <a:pPr algn="l">
              <a:buFont typeface="Arial" panose="020B0604020202020204" pitchFamily="34" charset="0"/>
              <a:buChar char="•"/>
            </a:pPr>
            <a:r>
              <a:rPr lang="tr-TR" b="1" i="0" dirty="0">
                <a:solidFill>
                  <a:srgbClr val="1F1F1F"/>
                </a:solidFill>
                <a:effectLst/>
                <a:latin typeface="Google Sans"/>
              </a:rPr>
              <a:t>İtibar Riski Önleme:</a:t>
            </a:r>
            <a:r>
              <a:rPr lang="tr-TR" b="0" i="0" dirty="0">
                <a:solidFill>
                  <a:srgbClr val="1F1F1F"/>
                </a:solidFill>
                <a:effectLst/>
                <a:latin typeface="Google Sans"/>
              </a:rPr>
              <a:t> Bir şirket, sosyal ve çevresel uygulamalarını geliştirmeleri için STK'lar ve tüketicilerden baskı görebilir.</a:t>
            </a:r>
          </a:p>
          <a:p>
            <a:pPr algn="l">
              <a:buFont typeface="Arial" panose="020B0604020202020204" pitchFamily="34" charset="0"/>
              <a:buChar char="•"/>
            </a:pPr>
            <a:r>
              <a:rPr lang="tr-TR" b="1" i="0" dirty="0">
                <a:solidFill>
                  <a:srgbClr val="1F1F1F"/>
                </a:solidFill>
                <a:effectLst/>
                <a:latin typeface="Google Sans"/>
              </a:rPr>
              <a:t>Geleceğe Hazırlıklı Olma:</a:t>
            </a:r>
            <a:r>
              <a:rPr lang="tr-TR" b="0" i="0" dirty="0">
                <a:solidFill>
                  <a:srgbClr val="1F1F1F"/>
                </a:solidFill>
                <a:effectLst/>
                <a:latin typeface="Google Sans"/>
              </a:rPr>
              <a:t> Her zamanki iş anlayışı ile 2030'a kadar </a:t>
            </a:r>
            <a:r>
              <a:rPr lang="tr-TR" b="0" i="0" dirty="0" err="1">
                <a:solidFill>
                  <a:srgbClr val="1F1F1F"/>
                </a:solidFill>
                <a:effectLst/>
                <a:latin typeface="Google Sans"/>
              </a:rPr>
              <a:t>SKH'lere</a:t>
            </a:r>
            <a:r>
              <a:rPr lang="tr-TR" b="0" i="0" dirty="0">
                <a:solidFill>
                  <a:srgbClr val="1F1F1F"/>
                </a:solidFill>
                <a:effectLst/>
                <a:latin typeface="Google Sans"/>
              </a:rPr>
              <a:t> tam olarak ulaşamasak bile kısmen ulaşmak için toplumlar değişim halindedir. İş modeliniz modası geçebilir ve şirketiniz zarar edebilir. Bu geçişe siz de katkıda bulunabilirsiniz. İşletmenizi bu dönüşüme hazırlamak akıllıca olacaktır.</a:t>
            </a:r>
          </a:p>
          <a:p>
            <a:pPr algn="l">
              <a:buFont typeface="Arial" panose="020B0604020202020204" pitchFamily="34" charset="0"/>
              <a:buChar char="•"/>
            </a:pPr>
            <a:r>
              <a:rPr lang="tr-TR" b="1" i="0" dirty="0">
                <a:solidFill>
                  <a:srgbClr val="1F1F1F"/>
                </a:solidFill>
                <a:effectLst/>
                <a:latin typeface="Google Sans"/>
              </a:rPr>
              <a:t>Etik Temelli Sebepler:</a:t>
            </a:r>
            <a:r>
              <a:rPr lang="tr-TR" b="0" i="0" dirty="0">
                <a:solidFill>
                  <a:srgbClr val="1F1F1F"/>
                </a:solidFill>
                <a:effectLst/>
                <a:latin typeface="Google Sans"/>
              </a:rPr>
              <a:t> Şirket yöneticisi veya yatırımcı olarak sosyal ve çevresel dışsallıkları ele almak bizim ahlaki sorumluluğumuzdur.</a:t>
            </a:r>
          </a:p>
          <a:p>
            <a:endParaRPr lang="tr-TR" dirty="0"/>
          </a:p>
        </p:txBody>
      </p:sp>
      <p:sp>
        <p:nvSpPr>
          <p:cNvPr id="4" name="Slayt Numarası Yer Tutucusu 3"/>
          <p:cNvSpPr>
            <a:spLocks noGrp="1"/>
          </p:cNvSpPr>
          <p:nvPr>
            <p:ph type="sldNum" sz="quarter" idx="5"/>
          </p:nvPr>
        </p:nvSpPr>
        <p:spPr/>
        <p:txBody>
          <a:bodyPr/>
          <a:lstStyle/>
          <a:p>
            <a:fld id="{307FE682-DC0C-4557-8BAC-D3378890A2C5}" type="slidenum">
              <a:rPr lang="tr-TR" smtClean="0"/>
              <a:t>12</a:t>
            </a:fld>
            <a:endParaRPr lang="tr-TR"/>
          </a:p>
        </p:txBody>
      </p:sp>
    </p:spTree>
    <p:extLst>
      <p:ext uri="{BB962C8B-B14F-4D97-AF65-F5344CB8AC3E}">
        <p14:creationId xmlns:p14="http://schemas.microsoft.com/office/powerpoint/2010/main" val="365725958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Resmi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dirty="0"/>
              <a:t>Dışsallıkların azaltılmasında hükümete önemli bir görev düşmektedir. Hükümetler, kamu yemini dediğimiz, tüm insanların çıkarları doğrultusunda hareket ederler. Dışsallıkları azaltmaya yönelik iki temel yaklaşım vardır; vergilendirme ve düzenleme. Vergiler malların fiyatlarını artırır ve dolayısıyla bu malların miktarını azaltır, böylece fiyat mekanizması kullanılır. Düzenleme daha doğrudandır ve düzenleyici kotalar dediğimiz malların sayısına sınırlamalar getirir. En uç durumda, ağır dışsallıkları olan mallara sıfır yasak getirebilir. Teorik olarak her iki yaklaşım da daha az mal, ancak dış etkiler şeklinde aynı sonucu vermektedir. İktisatçılar fiyat mekanizmasını tercih ederken, politika yapıcılar bazen dışsallığın özellikle endişe verici olduğu durumlarda doğrudan düzenlemeyi kullanmak zorunda kalıyor.</a:t>
            </a:r>
          </a:p>
          <a:p>
            <a:endParaRPr lang="tr-TR" dirty="0"/>
          </a:p>
          <a:p>
            <a:r>
              <a:rPr lang="tr-TR" dirty="0"/>
              <a:t>Yeterince yüksek vergiler ve kurallar koymak için aşılması gereken çeşitli zorluklar vardır. Birincisi, bugün daha yüksek fiyatlar ve daha az mal şeklinde daha iyi maliyete sahip olmamızdır. Fayda kısmen gelecek nesillere yönelik olsa da, bu tam olarak sürdürülebilir kalkınma için ahlaki bir sorumluluktur.</a:t>
            </a:r>
          </a:p>
          <a:p>
            <a:endParaRPr lang="tr-TR" dirty="0"/>
          </a:p>
          <a:p>
            <a:r>
              <a:rPr lang="tr-TR" dirty="0"/>
              <a:t>İkinci zorluk uluslararası koordinasyondur; karbon emisyonlarından kaynaklanan küresel ısınma gibi birçok dışsallık gerçekten küreseldir. Dolayısıyla uluslararası koordineli bir yaklaşım en etkili olanıdır ancak aynı zamanda başarılması en zor olanıdır. Ama size başarılı bir uluslararası yaklaşımın örneğini vereyim. Bu, ozon tabakasını incelten maddeleri yasaklayan Montreal Protokolüdür. 1980'lerde ozon tabakasındaki delik büyük bir sorundu ve son derece endişe vericiydi. Dünya'nın stratosferindeki ozon tabakası, insanlara zararlı olan ultraviyole güneş ışınlarını filtreler. 1987'de 24 hükümet, kloroflorokarbonları (</a:t>
            </a:r>
            <a:r>
              <a:rPr lang="tr-TR" dirty="0" err="1"/>
              <a:t>CFC'leri</a:t>
            </a:r>
            <a:r>
              <a:rPr lang="tr-TR" dirty="0"/>
              <a:t>) 2000 yılına kadar aşamalı olarak ortadan kaldırmayı kabul etti. Biz buna isteklilerin koalisyonu diyoruz. Montreal Protokolü, </a:t>
            </a:r>
            <a:r>
              <a:rPr lang="tr-TR" dirty="0" err="1"/>
              <a:t>CFC'lerin</a:t>
            </a:r>
            <a:r>
              <a:rPr lang="tr-TR" dirty="0"/>
              <a:t> küresel üretimini, tüketimini ve emisyonlarını başarıyla azaltan ve ozon tabakasının uzun vadede iyileşmesine yol açan dönüm noktası niteliğinde bir anlaşmadır. Yani büyük bir başarı öyküsü. Ve şimdi gerçekten ilginç hale geliyor. Protokol, üye olmayan ülkeler için ticari yaptırımlar içermekteydi; ancak bu diğer ülkelerin üretimi artırması için ekonomik teşvik olacak ticari yaptırımlar yoktu. Bu yüzden çok başarılıydı. Daha sonra protokol düzenleyici bir yaklaşım izledi; bu da sıfırdı çünkü sorun ilk önce vergilerle denenemeyecek kadar büyüktü. Şimdi vergilere geçiyoruz. Tüm ekonomistler, karbon vergisinin, düşük karbonlu bir ekonomide kamu yararını sağlamanın çok etkili bir yolu olduğu konusunda hemfikirdir. Temel fikir, vergi oranını marjinal ayarlama maliyetine eşitlemeniz ve ardından istediğiniz miktarda ayarlamayı elde etmenizdir. Bir alternatif ise Emisyon Ticaret Sistemidir.</a:t>
            </a:r>
          </a:p>
          <a:p>
            <a:endParaRPr lang="tr-TR" dirty="0"/>
          </a:p>
          <a:p>
            <a:r>
              <a:rPr lang="tr-TR" dirty="0"/>
              <a:t>Her bir tarafın karbon emisyonlarına bir üst sınır koyarsınız ve tarafların tahsisat ticareti yapmasına izin verirsiniz.</a:t>
            </a:r>
          </a:p>
          <a:p>
            <a:endParaRPr lang="tr-TR" dirty="0"/>
          </a:p>
          <a:p>
            <a:r>
              <a:rPr lang="tr-TR" dirty="0"/>
              <a:t>Vergiler aynı zamanda doğal kaynakların tükenmesini önlemek açısından da faydalıdır. Karbon vergileri pratikte nasıl işliyor? İskandinav ülkeleri karbon vergilerini uygulamaya 1990'lı yıllardan itibaren başlıyor. İsveç'te bugün karbon emisyonunun tonu başına 100 Euro'nun üzerinde bir karbon vergisi bulunmaktadır. Sonuç şaşırtıcı: Ekonomik büyümede kayıp olmadan karbon emisyonlarında %25 azalma. Vergiler emekten karbon emisyonlarına yönlendiriliyor.</a:t>
            </a:r>
          </a:p>
          <a:p>
            <a:endParaRPr lang="tr-TR" dirty="0"/>
          </a:p>
          <a:p>
            <a:r>
              <a:rPr lang="tr-TR" dirty="0"/>
              <a:t>Ancak ne yazık ki, eksik kalan ülkeler, geride kalanlar fosil yakıtlara dünya çapında 330 milyar dolara kadar sübvansiyon bile sağlıyor. Sübvansiyonlar düşük gelirli ülkelerde çok verimsiz bir gelir desteği yoludur. Karbon vergilerine nasıl geçilir? Birleşmiş Milletler uluslararası anlaşmalar için çabalıyor ve elbette ki bu en iyisi. İsteyen koalisyonlarla bölgesel düzeyde İskandinavlar gibi hareket edebiliriz.</a:t>
            </a:r>
          </a:p>
          <a:p>
            <a:endParaRPr lang="tr-TR" dirty="0"/>
          </a:p>
          <a:p>
            <a:r>
              <a:rPr lang="tr-TR" dirty="0"/>
              <a:t>Bazı ülkeler yüksek bir ortak karbon vergisi belirlerse, ithal edilen mallar için sınır ötesi bir düzenleme uygulayabilirler. Bu şekilde istekli ülkenin koalisyonu karbon vergisini diğer ülkelerdeki üretime ihraç ediyor. Son olarak, sosyal dışsallıklar için de devlet müdahalesini kullanabiliriz. Yüksek gelirli ülkelerde maksimum çalışma saatlerimiz var ve güvenlik düzenlemelerini uyguluyoruz. Diğer bir araç ise alkol, tütün ve şeker açısından zengin içeceklere yüksek vergiler koymaktır. Düşük gelirli ülkelerde, bir ailenin yiyecek satın almasına ve eğitim ve sağlık hizmetlerine erişmesine olanak tanıyan geçimlik bir ücret getirmeyi düşünebiliriz.</a:t>
            </a:r>
          </a:p>
        </p:txBody>
      </p:sp>
      <p:sp>
        <p:nvSpPr>
          <p:cNvPr id="4" name="Slayt Numarası Yer Tutucusu 3"/>
          <p:cNvSpPr>
            <a:spLocks noGrp="1"/>
          </p:cNvSpPr>
          <p:nvPr>
            <p:ph type="sldNum" sz="quarter" idx="5"/>
          </p:nvPr>
        </p:nvSpPr>
        <p:spPr/>
        <p:txBody>
          <a:bodyPr/>
          <a:lstStyle/>
          <a:p>
            <a:fld id="{307FE682-DC0C-4557-8BAC-D3378890A2C5}" type="slidenum">
              <a:rPr lang="tr-TR" smtClean="0"/>
              <a:t>13</a:t>
            </a:fld>
            <a:endParaRPr lang="tr-TR"/>
          </a:p>
        </p:txBody>
      </p:sp>
    </p:spTree>
    <p:extLst>
      <p:ext uri="{BB962C8B-B14F-4D97-AF65-F5344CB8AC3E}">
        <p14:creationId xmlns:p14="http://schemas.microsoft.com/office/powerpoint/2010/main" val="293750435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Resmi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dirty="0"/>
              <a:t>1995 yılında ilk Taraflar Konferansı Berlin'de yapıldı ve ardından COP2 İsviçre'nin Cenevre kentinde düzenlendi. Her ikisi de daha sonraki uluslararası iklim görüşmelerinin temelini oluşturdu. 1997 yılında odak noktası </a:t>
            </a:r>
            <a:r>
              <a:rPr lang="tr-TR" dirty="0" err="1"/>
              <a:t>UNFCCC'nin</a:t>
            </a:r>
            <a:r>
              <a:rPr lang="tr-TR" dirty="0"/>
              <a:t> uygulanmasıydı. Uzun müzakerelerin ardından Taraflar bugüne kadarki en geniş kapsamlı iklim anlaşması olan Kyoto Protokolü üzerinde anlaşmaya vardı. İlk defa, sanayileşmiş ülkeler için sera gazı (GHG) emisyonlarına ilişkin mutlak ve yasal olarak bağlayıcı bir sınır, uluslararası bir anlaşmayla sabitlendi.</a:t>
            </a:r>
          </a:p>
          <a:p>
            <a:endParaRPr lang="tr-TR" dirty="0"/>
          </a:p>
          <a:p>
            <a:r>
              <a:rPr lang="tr-TR" dirty="0"/>
              <a:t>Kyoto Protokolü birkaç yıl sonra 16 Şubat 2005'te 191 ülke tarafından onaylandı. Özellikle ABD'nin COP4 sırasında imza sahibi olmasına rağmen bu grup arasında yer almaması dikkat çekicidir.</a:t>
            </a:r>
          </a:p>
          <a:p>
            <a:endParaRPr lang="tr-TR" dirty="0"/>
          </a:p>
          <a:p>
            <a:r>
              <a:rPr lang="tr-TR" dirty="0"/>
              <a:t>Kyoto Protokolü ile 37 sanayileşmiş ülke, 2008 ile 2012 yılları arasında sera gazı emisyonlarını 1990 seviyelerinin %5,2 altına düşürmeyi taahhüt etti. Gelişmekte olan ülkelere, yüksek kirleticilere bile herhangi bir kısıtlama getirilmedi. Uluslararası emisyon ticareti de uygulamaya konuldu.</a:t>
            </a:r>
          </a:p>
          <a:p>
            <a:endParaRPr lang="tr-TR" dirty="0"/>
          </a:p>
          <a:p>
            <a:r>
              <a:rPr lang="tr-TR" dirty="0"/>
              <a:t>Uzun müzakereler bir dönüm noktasına yol açıyor</a:t>
            </a:r>
          </a:p>
          <a:p>
            <a:r>
              <a:rPr lang="tr-TR" dirty="0"/>
              <a:t>İlk müzakerelerden kısa bir süre sonra, Kyoto Protokolü'nün birçok noktasının hâlâ çözülmemiş olduğu ortaya çıktı. Bu nedenle taraflar 1998 yılında, farklı Kyoto mekanizmaları (Ortak uygulama, Emisyon ticareti ve Temiz Kalkınma Mekanizması), uyum konuları, politikalar ve önlemlere ilişkin çalışmaların sonuçlandırılması için son tarihler belirleyen Buenos Aires Eylem Planını kabul etme konusunda anlaştılar. Bu konular önümüzdeki on yılın odak noktası olmaya devam etti.</a:t>
            </a:r>
          </a:p>
          <a:p>
            <a:endParaRPr lang="tr-TR" dirty="0"/>
          </a:p>
          <a:p>
            <a:r>
              <a:rPr lang="tr-TR" dirty="0"/>
              <a:t>2009 yılında COP15, süresi 2012'de dolacak olan Kyoto Protokolü'nün devamı niteliğinde bir anlaşma oluşturmaya çalıştı. Bunun yerine konferans, sıcaklık artışlarını 2 °C'nin altında tutmak için harekete geçmeyi teşvik eden ancak tedbirleri belirtmeyen Kopenhag Anlaşması ile sona erdi. .</a:t>
            </a:r>
          </a:p>
          <a:p>
            <a:endParaRPr lang="tr-TR" dirty="0"/>
          </a:p>
          <a:p>
            <a:r>
              <a:rPr lang="tr-TR" dirty="0"/>
              <a:t>Bağlayıcı olmayan Anlaşmanın yanı sıra, COP15'te üç temel sonuca ulaşıldı. Sanayileşmiş ülkeler 2020 yılına kadar ekonomi çapında emisyon azaltma hedeflerini taahhüt ederken, küresel güneydeki ülkeler gönüllü olarak kendi kendilerini finanse eden iklim eylem tedbirlerini taahhüt ettiler ve sanayileşmiş ülkeler tarafından desteklenen tedbirler için bir kayıt oluşturdular.</a:t>
            </a:r>
          </a:p>
          <a:p>
            <a:endParaRPr lang="tr-TR" dirty="0"/>
          </a:p>
          <a:p>
            <a:r>
              <a:rPr lang="tr-TR" dirty="0"/>
              <a:t>Sanayileşmiş ülkeler ayrıca, sera gazı emisyonlarını azaltmak için anlamlı ve şeffaf azaltım taahhütleri vermeleri koşuluyla, küresel güney ülkelerindeki iklim eylemini finanse etmek için 2020 yılına kadar yıllık 100 milyar ABD dolarını harekete geçirmeyi kabul etti.</a:t>
            </a:r>
          </a:p>
          <a:p>
            <a:endParaRPr lang="tr-TR" dirty="0"/>
          </a:p>
          <a:p>
            <a:r>
              <a:rPr lang="tr-TR" dirty="0"/>
              <a:t>Son olarak konferans, gelişmekte olan ülkelerdeki ağaçlandırma ve yeniden ağaçlandırma projelerine ilişkin kurallara ilişkin iki yıllık müzakereleri başarıyla tamamladı. Bu, Kyoto Protokolü'nün uygulama kurallarındaki son boşluğu da giderdi.</a:t>
            </a:r>
          </a:p>
          <a:p>
            <a:endParaRPr lang="tr-TR" dirty="0"/>
          </a:p>
          <a:p>
            <a:r>
              <a:rPr lang="tr-TR" dirty="0" err="1"/>
              <a:t>Cancún</a:t>
            </a:r>
            <a:r>
              <a:rPr lang="tr-TR" dirty="0"/>
              <a:t> Anlaşmaları 2 °C küresel sıcaklık hedefini belirledi</a:t>
            </a:r>
          </a:p>
          <a:p>
            <a:r>
              <a:rPr lang="tr-TR" dirty="0"/>
              <a:t>2010 yılındaki COP16'da taraflar, küresel ısınmayı sanayi öncesi seviyelerin üzerine çıkarmaya yönelik 2 °C hedefini resmileştiren </a:t>
            </a:r>
            <a:r>
              <a:rPr lang="tr-TR" dirty="0" err="1"/>
              <a:t>Cancún</a:t>
            </a:r>
            <a:r>
              <a:rPr lang="tr-TR" dirty="0"/>
              <a:t> Anlaşmalarını kabul etti.</a:t>
            </a:r>
          </a:p>
          <a:p>
            <a:endParaRPr lang="tr-TR" dirty="0"/>
          </a:p>
          <a:p>
            <a:r>
              <a:rPr lang="tr-TR" dirty="0"/>
              <a:t>Ertesi yıl, COP17'nin </a:t>
            </a:r>
            <a:r>
              <a:rPr lang="tr-TR" dirty="0" err="1"/>
              <a:t>Durban</a:t>
            </a:r>
            <a:r>
              <a:rPr lang="tr-TR" dirty="0"/>
              <a:t> Gelişmiş Eylem Platformu tüm büyük ekonomileri emisyon azaltımına adadı. Kyoto Protokolü, COP18'in Doha İklim Geçidi'nin bir parçası olarak 2013'ün başından itibaren ikinci bir dönem için uzatıldı ve bu süre 2020'ye kadar uzatıldı.</a:t>
            </a:r>
          </a:p>
          <a:p>
            <a:endParaRPr lang="tr-TR" dirty="0"/>
          </a:p>
          <a:p>
            <a:r>
              <a:rPr lang="tr-TR" dirty="0"/>
              <a:t>Varşova'daki COP19, yeni bir iklim anlaşması için bir yol haritasıyla sonuçlandı. Taraflar ayrıca ormansızlaşma ve orman bozulmasından kaynaklanan emisyonların azaltılmasına yönelik bir kural kitabı ile azaltım ve uyum tedbirlerinin finansmanı için bir Yeşil İklim Fonu üzerinde de anlaşmaya vardı. Lima'daki COP20, nihayet 2015'te kabul edilen yeni anlaşmaya ilişkin müzakerelerin son yılıydı.</a:t>
            </a:r>
          </a:p>
          <a:p>
            <a:endParaRPr lang="tr-TR" dirty="0"/>
          </a:p>
          <a:p>
            <a:r>
              <a:rPr lang="tr-TR" dirty="0"/>
              <a:t>Paris Anlaşması: tarihi bir atılım</a:t>
            </a:r>
          </a:p>
          <a:p>
            <a:r>
              <a:rPr lang="tr-TR" dirty="0"/>
              <a:t>Yıllar süren yoğun müzakerelerin ardından, Paris'teki COP21'e katılan 196 taraf, net sıfır emisyonlu bir gelecek vizyonunun haritasını çizen, iklim değişikliği konusunda yasal olarak bağlayıcı bir anlaşma olan Paris Anlaşmasını kabul etti. Tüm ülkeler, ulusal olarak belirlenen katkılar (</a:t>
            </a:r>
            <a:r>
              <a:rPr lang="tr-TR" dirty="0" err="1"/>
              <a:t>NDC'ler</a:t>
            </a:r>
            <a:r>
              <a:rPr lang="tr-TR" dirty="0"/>
              <a:t>) olarak bilinen iklim eylem planlarını 2020 yılına kadar sunmayı kabul etti. Başlıca emisyon salımı yapan tüm ülkeler, sera gazı emisyonlarını azaltma ve taahhütlerini zaman içinde güçlendirme taahhüdünde bulundu. Ancak Paris Anlaşması, küresel ısınmayı 2 °C'nin çok altında, ideal olarak sanayi öncesi seviyelerin 1,5 °C üzerinde sınırlama hedefi nedeniyle belki de en akılda kalandır.</a:t>
            </a:r>
          </a:p>
          <a:p>
            <a:endParaRPr lang="tr-TR" dirty="0"/>
          </a:p>
          <a:p>
            <a:r>
              <a:rPr lang="tr-TR" dirty="0"/>
              <a:t>Almanya, ertesi yıl Fas'ta İklim Eylem Planı 2050'yi sundu. Bu, emisyonlarını 2050 yılına kadar %80 ila %95 oranında azaltmayı hedefleyen iddialı bir uzun vadeli iklim eylem stratejisi sergileyen ilk ülke oldu. Sonraki üç konferansın odak noktası, ülkelerin nasıl olduğu gibi soruları ele alan Paris Kuralları üzerinde kaldı. Sera gazı emisyonlarını ölçecek ve raporlayacaklardır.</a:t>
            </a:r>
          </a:p>
          <a:p>
            <a:endParaRPr lang="tr-TR" dirty="0"/>
          </a:p>
          <a:p>
            <a:r>
              <a:rPr lang="tr-TR" dirty="0"/>
              <a:t>COVİD-19 salgını nedeniyle 2021 yılına ertelenen COP26, Glasgow İklim Paktı'nın imzalanmasıyla sonuçlandı. Bu Pakt sonunda Paris Kuralları üzerinde anlaşmaya vardı ve “verimsiz” fosil yakıt sübvansiyonlarına son verilmesi ve kömürden uzaklaşma taahhütlerini içeriyordu.</a:t>
            </a:r>
          </a:p>
          <a:p>
            <a:endParaRPr lang="tr-TR" dirty="0"/>
          </a:p>
          <a:p>
            <a:r>
              <a:rPr lang="tr-TR" dirty="0"/>
              <a:t>COP27'nin Mısır'daki belki de en önemli sonucu, iklim değişikliğinden en çok etkilenen ülkeler için bir tazminat fonu anlaşmasıydı.</a:t>
            </a:r>
          </a:p>
        </p:txBody>
      </p:sp>
      <p:sp>
        <p:nvSpPr>
          <p:cNvPr id="4" name="Slayt Numarası Yer Tutucusu 3"/>
          <p:cNvSpPr>
            <a:spLocks noGrp="1"/>
          </p:cNvSpPr>
          <p:nvPr>
            <p:ph type="sldNum" sz="quarter" idx="5"/>
          </p:nvPr>
        </p:nvSpPr>
        <p:spPr/>
        <p:txBody>
          <a:bodyPr/>
          <a:lstStyle/>
          <a:p>
            <a:fld id="{307FE682-DC0C-4557-8BAC-D3378890A2C5}" type="slidenum">
              <a:rPr lang="tr-TR" smtClean="0"/>
              <a:t>14</a:t>
            </a:fld>
            <a:endParaRPr lang="tr-TR"/>
          </a:p>
        </p:txBody>
      </p:sp>
    </p:spTree>
    <p:extLst>
      <p:ext uri="{BB962C8B-B14F-4D97-AF65-F5344CB8AC3E}">
        <p14:creationId xmlns:p14="http://schemas.microsoft.com/office/powerpoint/2010/main" val="406608508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Resmi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dirty="0"/>
              <a:t>Entegre düşünce ve entegre değer ile neyi kastediyorsunuz? Entegre değer, yalnızca finansal bilgilerden daha fazla değere baktığınız anlamına gelir. İnsanlar toplumsuz ekonominin, çevresiz toplumun olamayacağını unuttular. Uzun bir süre bu hiçbir sorun gibi görünmedi. Ekosistem hizmetlerinin bol olduğu boş bir dünyada yaşıyorduk. Ancak 19. ve 20. yüzyıllar arasında dünya nüfusla doldu ve ekonomiler katlanarak büyüdü, teknolojik ilerlemeye ve fosil yakıtların ve diğer hammaddelerin yoğun kullanımına yardımcı oldu. Yakıt dünyalarında, gezegen sınırlarını aşma riskiyle karşı karşıyayız, bundan sonra geri dönüş yok ve gezegen yaşanmaz hale gelebilir. Dolayısıyla bu sınırlar içinde kalabilmek için büyük ölçüde değişmemiz gerekiyor. Ayrıca herkesin hayatın temel ihtiyaçlarından özgürce yararlanabileceği daha kapsayıcı bir topluma ihtiyacımız var. Son olarak, bütünleşik değer için finansal, sosyal ve çevresel değeri dengelememiz gerekiyor. Eğer düşünmezseniz, çok fazla etkiyi kaçırırsınız. İnsanların bunu gerçekten yaptığından nasıl emin olabiliriz? İyi bir soru. Düşünme ve karar vermede özgürsünüz, aynı zamanda raporlamaya da girmelisiniz, ancak bu kolay değil. Finansal bilgilerin ötesinde genişletilmiş raporlamanın birçok yolu denendi, ancak henüz ilerlemeleri gerekiyor. Bunu nasıl yapacağız? Sürdürülebilirliği raporlamaya nasıl dahil edebiliriz? Bu büyük bir soru ve haklısın. Sürdürülebilirlik raporlaması için evrensel olarak kabul edilmiş bir standart yoktur ve bu, fiyatlandırma veya entegre raporlama konseyi gibi kişileri veya tarafları deneme eksikliğinden kaynaklanmamaktadır, onlar denediler ve güzel çerçeveler oluşturdular, ancak bunlar zorunlu değil. Şirketler bu çerçeveleri benimsemekte çok yavaş davrandılar ve bu şaşırtıcı değil çünkü raporlamalarını iyileştirmeye yönelik teşvikleri yok ve raporlamalarını oldukça anlamsız tutabiliyorlar. Demek istediğim, eğer dürüstçe haber yapsalardı pek çok durumda pek hoş görünmezdi. Yani bunu yapmıyorlar ve temelde sadece ne bildirmek istiyorlarsa onu rapor ediyorlar ve siz de güzel fotoğraflar ve güzel hikayeler alıyorsunuz, ama sizin istediğiniz bu değil. Peki Willem, ne görmek istersin? Temel olarak, entegre değerin dürüst bir değerlendirmesini görmek ve ardından bazı kontrol listeleri kullanmak yerine şirketin temellerine, iş modeline, faaliyet gösterdiği bağlama, şirketin S ve E'de gerçekte nasıl performans gösterdiğine bakmak isterim. ve F de mi? ABN AMRO Bank bunun nasıl yapılabileceğini etki raporuyla gösterdi. Dört ifadeden oluşan entegre bir P&amp;L oluşturdular. Bunun altında, paydaş başına yaratılan sermaye türlerini gösteren değer yaratma ifadeleri yer almaktadır. İkincisi, geleneksel yatırımcılara yönelik entegre değer yaratma beyanıdır. Üçüncüsü, şirketin negatif dışsallıklarını gösteren harici maliyet beyanları var ve bu, "Hey, bu bizim yanlış yaptığımız şey" ve çoğu şirketin kaçınma eğiliminde olduğunu göstermesi gerçekten benzersiz. Sadece havayollarının veya petrol şirketlerinin karbon ayak izini düşünüyorum. Dördüncü ifade sürdürülebilir kalkınma hedef beyanıdır. Peki şirket Sürdürülebilir Kalkınma Hedeflerine nasıl yardımcı oluyor veya zarar veriyor? Peki neden bu kadar önemli? Her şeyden önce ABN </a:t>
            </a:r>
            <a:r>
              <a:rPr lang="tr-TR" dirty="0" err="1"/>
              <a:t>AMRO'nun</a:t>
            </a:r>
            <a:r>
              <a:rPr lang="tr-TR" dirty="0"/>
              <a:t> kendi davranışını değiştiriyor. Bu beyanları oluşturmak onlara şirketleri hakkında birçok yeni anlayış ve bakış açısı kazandırdı. Bu onlar için bir şeyleri gerçekten değiştirmeleri ve daha sürdürülebilir olmaları, operasyonlarına, finanslarına, pazarlamalarına, her şeye entegre olmaları için harika bir fırsat. İkincisi, aynı zamanda daha sistemik etkileri de var. Diğer şirketler bunu yapmaya başlarsa her şey karşılaştırılabilir hale gelir. Şirketler arasında daha iyi karar alma olanağına sahip olursunuz, paydaşlar daha iyi karar verir, çünkü onlar daha bilgilidirler ve paydaşlar aynı zamanda yatırımcılar, düzenleyiciler de olacaktır, çünkü hepsi şirketlere sadece entegre bir şekilde bakamazlar. F, ama aynı zamanda S ve E. Bu yüzden temel olarak E ve S tarafının F tarafı olarak geliştiğini görmek istiyorum. Bu diyagram süreci özetlemektedir. S ve E satırından F satırına kadar var ve ardından arka sütundan çalışıyoruz. Böylece şirket içi şirket analizi, şirket dışı raporlama ve ardından piyasa katılımcıları görüşlerini buna dayandırabilir ve ardından nihai hedefimize, şirketin entegre değeri konusunda tam şeffaflığa ulaşabiliriz. Bu, kapitalizmi çok daha kapsayıcı hale getirecektir. Biz finansal değeri görmek üzere eğitildik. Ancak önemli olan entegre düşünceyi ve değişiklikleri teşvik eden entegre değerdir.</a:t>
            </a:r>
          </a:p>
        </p:txBody>
      </p:sp>
      <p:sp>
        <p:nvSpPr>
          <p:cNvPr id="4" name="Slayt Numarası Yer Tutucusu 3"/>
          <p:cNvSpPr>
            <a:spLocks noGrp="1"/>
          </p:cNvSpPr>
          <p:nvPr>
            <p:ph type="sldNum" sz="quarter" idx="5"/>
          </p:nvPr>
        </p:nvSpPr>
        <p:spPr/>
        <p:txBody>
          <a:bodyPr/>
          <a:lstStyle/>
          <a:p>
            <a:fld id="{307FE682-DC0C-4557-8BAC-D3378890A2C5}" type="slidenum">
              <a:rPr lang="tr-TR" smtClean="0"/>
              <a:t>15</a:t>
            </a:fld>
            <a:endParaRPr lang="tr-TR"/>
          </a:p>
        </p:txBody>
      </p:sp>
    </p:spTree>
    <p:extLst>
      <p:ext uri="{BB962C8B-B14F-4D97-AF65-F5344CB8AC3E}">
        <p14:creationId xmlns:p14="http://schemas.microsoft.com/office/powerpoint/2010/main" val="177830695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Resmi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dirty="0"/>
              <a:t>Son 25 yıldır sürdürülebilirlik araştırmalarının içindeyim ve aslında olumlu bir etki yaratmak isteyen ve sürdürülebilir bir şekilde çalışmak isteyen birçok firmayla işbirliği yaptım. Başlangıçta buna genellikle yeşil halkla ilişkiler hırsları neden oluyordu. İyi bir gösteri yapmak istiyorlar, müşterilere iyi bir gösteri yapmak istiyorlar. Ancak şu anda gerçekleştiğini görüyoruz ki, firmalar bunu giderek daha ciddiye alıyor ve sürdürülebilirliğe yönelik amaçlarını veya misyon beyanlarını gerçekten değiştiriyorlar. Bunun iyi bir nedeni var. Elbette hepimiz küresel ısınmanın, buzların erimesinin ve dünyanın yok edilmesinin korkunç hikayelerini biliyoruz. Bunların hepsi doğru, ancak bu da şirketler için oldukça cazip bir hikaye. Bir değişikliğe neden ihtiyaç duyulduğunu açıklamanın başka bir yolu daha var. Yani arkasında finansal bir hikaye var. Dolayısıyla S&amp;P 500 listesinde yer alan firmaların son 30 yıldaki piyasa değerine baktığımızda muazzam bir değişim görüyoruz. Yani 1970'lerde firma değerinin yüzde 83'ü maddi varlıklara, yüzde 70'i ise maddi olmayan varlıklara bağlıydı. Şimdiki duruma baktığımızda dünya tersine dönmüş durumda. Yani firmaların piyasa değerinin yalnızca yüzde 16'sı maddi varlıklara bağlı. Bu, binalar gibi, sandalyeler gibi, makineler gibi gerçek değer anlamına gelir. Firma değerinin yüzde 84'ü artık maddi olmayan varlıklara bağlı. Peki nedir bu maddi olmayan varlıklar? Ne hakkında düşünebiliriz? Yani bu itibara bağlı, müşterilerin ve aynı zamanda yatırımcıların firmaya duyduğu güvene bağlı. Firmaların uzun vadeli değer yaratma olasılığına bağlıdır. Gelecekteki kanıt olmasına bağlı. Peki şirketler bunu gerçekte nasıl dikkate alıyor? Firmaların misyon beyanları üzerine biraz araştırma yaptık ve orada oldukça ilginç bir hikaye görüyoruz. Yıllar geçtikçe misyon beyanları büyük ölçüde değişti. Yani 1970'den 1990'a kadar olan dönemde, en iyi olmaya, en güçlü olmaya, çok para kazanmaya ve hissedarları memnun etmeye güçlü bir odaklanma vardı. Sıklıkla kullandığım güzel bir örnek Honda'nın misyon beyanıdır: "Yamaha'yı yok edeceğiz." Şirketlerin dünyada aldığı konum buydu. Bundan sonraki dönemlerde yani 1990-2000 yılları arasında kaliteye daha fazla odaklanıldığını gördük. Kalite yönetimi yeni heyecan haline geldi. Yani şirketler elbette hala çok para kazanmak istiyordu ama aynı zamanda yüksek kaliteli ürünler de üretmek istiyordu. Bundan sonraki durumda, yani 2000 ve 2010 yılları, müşteriye değer verilmesi ve müşteriyi memnun etme çabasına daha fazla odaklanıldı. Gördüğümüz şey şu; örneğin bankalar şöyle diyordu: "Önce müşteri, önce müşterilerimizi koy." Bu oldukça ilginç çünkü hala para kazanmak istiyorlar, yüksek kaliteli ürünler üretmek istiyorlar, ama para kazanmak için değil, müşteriyi memnun etmek ve müşterilerin sorularını gerçekten yerine getirmek için. Son 10 yılda, 5-10 yılda bir değişimin daha yaşandığını görüyoruz. Firmaların misyon beyanları, toplum üzerinde olumlu etki yaratmaya yöneliktir. Yani mesele hâlâ yüksek kaliteli ürünlerle para kazanmak, müşteriye öncelik vermek ve aynı zamanda toplum üzerinde olumlu bir etki yaratmakla ilgili. İki örneği ifade etmek istiyorum. Bunlardan biri Philips'ten ve misyon beyanları şu: Hedefleri 2025 yılına kadar her yıl üç milyar insanın hayatını iyileştirmek. Bu çok güçlü bir misyon ve çok güçlü bir hırs. Bir diğer örnek ise Hollanda'nın büyük bankalarından biri olan </a:t>
            </a:r>
            <a:r>
              <a:rPr lang="tr-TR" dirty="0" err="1"/>
              <a:t>Rabobank'ın</a:t>
            </a:r>
            <a:r>
              <a:rPr lang="tr-TR" dirty="0"/>
              <a:t> misyon beyanıdır. "Hollanda'da zenginlik ve refahın sağlanmasına, aynı zamanda dünya çapındaki gıda sorununun çözülmesine sürdürülebilir bir katkıda bulunmaya kararlıyız." Görünüşe göre şirketler aslında dünya çapındaki sorunları çözmeye çalışıyor ve dünya çapındaki sorunları çözecekler. Peki bu görevler yerine getirildi mi? Bir yatırımcı bu misyon beyanları nedeniyle parasını bu tür firmalara yatırıyorsa, ne tür sorular sormalı ve misyon beyanlarının yerine getirilip getirilmediğini gerçekten nasıl bilecek? Gördüğümüz şey oldukça ilginç çünkü yatırımcılar bu tür firmalara misyon beyanları nedeniyle para yatırıyorlar ve aldıkları tüm bilgiler finansal bilgiler. Peki nasıl biliyorsun? Başlangıçta finansal olmayan konuların çok daha finansal hale geldiğini görüyoruz ve burada vurgulamak istediğim birkaç örnek var. Örneğin Volkswagen skandalına bakarsak, bu aslında çevre skandallarının bu firmalar için oldukça finansal hale geldiği ilk durumdu. Yüksek bir fatura ödemek zorunda kaldılar, ayrıca eyaletlerde bazı yöneticiler tutuklandı. Dolayısıyla bunun böyle bir firma için çok büyük mali sonuçları var. Bir başka örnek ise çevre sorunlarıdır. Hollanda'da, bizim Hollandalı finans bankamız, bugünlerde paramızı yatırım şeklimizde büyük bir risk olduğuna dair bir teklifte bulundular veya bir açıklama yaptılar. Yani fosil yakıt ekonomisine çok fazla para yatırıyoruz ve onlar da yatırımcıları bu konuda uyarıyorlar. Yatırımcı sektöründe neler olduğunu zaten hissedebiliyorsunuz. Dolayısıyla yatırımcıların çoğu korkuyor ve maddi risk değerlendirmesi yapmaya çalışıyor ve daha sonra bununla gerçekten bağlantılı olan riski görüyor. Sosyal konularda da alınacak pek çok örnek var. Yani artık elimizde çok fazla bilgi var; çalışanların sadece iş ortamında değil, aynı zamanda daha iyi bir iş-yaşam dengesine sahip olduklarını, daha çok çalıştıklarını, firmalara daha sadık olduklarını ve daha az hasta olduklarını görüyoruz. Yani bu, bir firma için oldukça finansal hale gelen, başlangıçtaki finansal olmayan bir konunun başka bir örneğidir. Bu aynı zamanda firmaların finansal olmayan konuları da gerçekten ölçmesinin nedenlerinden biridir. Yani sadece yatırımcılar için değil aynı zamanda firmanın kendisi için de. Çünkü bu tür şeyleri ölçmüyorsanız, misyon beyanlarınıza gerçekten uyup uymadığınızı nasıl bileceksiniz? Yalnızca finansal değeri ölçmeye devam ederseniz toplum üzerinde gerçekten olumlu bir etki yaratıp yaratmadığınızı nasıl anlarsınız? Dolayısıyla firmaların ölçüm şemalarının değiştiğini görmek istiyoruz, aynı zamanda yatırımcılar için de. Paralarını yatırdıkları firmalara farklı veriler sormalılar. Peki sorulması gereken doğru sorular neler veya dikkat edilmesi gerekenler neler? Yani maddelerden biri şu soruyu sormaktır: Paramı yatırdığım firmalar gerçekten toplum üzerinde yarattıklarına inandıkları ve yarattıklarını söyledikleri olumlu etkileri yaratıyorlar mı? Dolayısıyla yatırımcıların yanı sıra firmaların da doğru soruları sorması gerekiyor. Peki gerçekten hırslarına göre mi yaşıyorlar? Gerçekten toplum üzerinde sahip olmak istedikleri bu olumlu etkiyi yaratıyorlar mı? Ama nasıl bileceksin? Yani bir firmanın atması gereken beş adım var. Başlangıçta maddi riskleri ve fırsatları değerlendirmelidirler. İkinci adım şu olabilir: Tamam, eğer risklerimiz ve fırsatlarımız hakkında daha iyi bir anlayışa sahip olursak, bunları gerçekte nasıl yönetebiliriz? Bu yüzden bir yönetim şeması geliştirmeleri gerekiyor. Bir yönetim planı geliştirmek, aynı zamanda hedefleri belirlemeniz ve takip edip izlemeye çalışmanız gereken performans göstergelerini belirlemeniz anlamına gelir. Yani performansı ölçmek, sadece finansal performansı değil aynı zamanda finansal olmayan performansı da ölçmek. Yani ölçün, takip edin ve takip edin, ardından elde ettiğiniz ve ölçtüğünüz rakamlara göre öğrenirsiniz, stratejinizi uyarlarsınız ve finansal olmayan performansa yön vermeye çalışırsınız. Toplum üzerinde olumlu bir etki yaratmanın size kazanç sağlayacağına gerçekten inanıyorum, bu olumlu etkiyi gerçekten yaratmanın bir firma için karşılığını alacağına inanıyorum. Bu aynı zamanda gereklidir, çünkü aksi takdirde firma olarak bu olumlu gelecek kanıtına, uzun vadeli peri yaratımına sahip olamayacaksınız ve gelecekte orada olamayacaksınız.</a:t>
            </a:r>
          </a:p>
        </p:txBody>
      </p:sp>
      <p:sp>
        <p:nvSpPr>
          <p:cNvPr id="4" name="Slayt Numarası Yer Tutucusu 3"/>
          <p:cNvSpPr>
            <a:spLocks noGrp="1"/>
          </p:cNvSpPr>
          <p:nvPr>
            <p:ph type="sldNum" sz="quarter" idx="5"/>
          </p:nvPr>
        </p:nvSpPr>
        <p:spPr/>
        <p:txBody>
          <a:bodyPr/>
          <a:lstStyle/>
          <a:p>
            <a:fld id="{307FE682-DC0C-4557-8BAC-D3378890A2C5}" type="slidenum">
              <a:rPr lang="tr-TR" smtClean="0"/>
              <a:t>16</a:t>
            </a:fld>
            <a:endParaRPr lang="tr-TR"/>
          </a:p>
        </p:txBody>
      </p:sp>
    </p:spTree>
    <p:extLst>
      <p:ext uri="{BB962C8B-B14F-4D97-AF65-F5344CB8AC3E}">
        <p14:creationId xmlns:p14="http://schemas.microsoft.com/office/powerpoint/2010/main" val="144904396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Resmi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dirty="0"/>
              <a:t>Finans, sürdürülebilir şirketleri finanse etme, sürdürülemez şirketleri ise getirisi daha yüksek olsa bile finanse etmeyi bırakma olanağına sahiptir. Peki finans neden getirisinden vazgeçip bunu yapsın ki? Yani temel olarak finansal, sosyal ve çevresel değerler birleştirilmiştir. Birlikteler, optimize edilmişler. Artık kısa vadeden uzun vadeye geçiş yaptığımızı belirtmek önemlidir ve bu uzun vadeli yönelim gerçekten çok önemlidir. Ancak psikologlar ya da davranışsal psikologlar şunu söylerse, hepimiz kısa vadeye odaklanırız. Peki bu uzun vadeye nasıl ulaşacağız ve tüm finansal sistem kısa vade üzerine kurulu. Üç aylık mali raporlama ve eğer bir şirkette bir şey olursa borsalar kapandıktan sonra bunu açıklamanız ve ertesi sabah tam bir basın açıklaması yapmanız gerekir. Yani üç aylık mali raporlama, her üç ayda bir performansınız veya halefleriniz, piyasayla karşılaştırmalı değerlendirme yapar. Daha iyi mi yoksa daha kötü mü yapıyorsun? Ve ben uzun vadeli bir yaklaşımı savunuyorum. Oraya nasıl gideriz? Bence işin içinde üç faktör var. Birincisi, finans sektörünün sadece kişisel çıkarıdır. Dolayısıyla eğer küresel ısınma daha da ileri giderse, bir noktada iklim politikası karbon vergilerini uygulamaya koyacak, hatta daha da ileri giderek fosil yakıtları tamamen yasaklayabilir. Şu anda kömürle çalışan istasyonumuzun kapatılması konusunda büyük bir tartışma var ve hükümetin bunu bir gecede kapatma yetkisi var. İşte bu gerçekleştiğinde ve yüksek karbon vergisi oluştuğunda, büyük petrol ve kömür şirketleri az çok değersiz hale gelir. Biz buna teknik olarak atıl durumdaki varlıklar diyoruz. Yani bir yatırımcı olarak bilançonuzda atıl durumdaki varlıkları istemezsiniz. Küresel ısınma, tüm bu sellerden gerçekten etkilenen bölgelerin oluşmasına yol açarsa, bunun sonucu daima ekonomik düşüş olur ve bu da ürünleriniz için zayıf pazarlar anlamına gelir. Yani kişisel çıkar nedeni bu. Kısa vadeden uzun vadeye geçişin ikinci nedeni toplumdan gelen baskıdır. Biraz önce de söyledim, kıyafet alırken çocuk emeği kullanılması veya eksik ödeme yapılması artık kabul edilemez. Yani arkasında şirketler ve yatırımcılar için bu itibar riski var. Üçüncüsü de bununla ilgili, yani finans sektöründeki yöneticilerin şirketlerdeki değişen tercihleri. Bugün burada, bu izleyiciler arasında yer alan genç nesil, sosyal ve çevresel faktörlere giderek daha fazla dikkat ediyor ve bu şekilde bu ve e faktörü denklemin içine giriyor. Sunumumu ilk yaptığımda dinleyicilerden aldığım ilk soru, güzel bir hikaye olduğu için bunu yapmaya teşvik edenlerin neler olduğuydu. O halde ilk teşvikle başlayalım. Sosyal ve çevresel boyutları risk faktörü olarak görebilirsiniz. Tamam, su baskınını, çocuk işçi çalıştırmanın veya eksik ödeme yapmanın itibar riskini tartıştık. Örneğin Apple'da bu tartışmaların yaşandığını görüyorsunuz. Peki finans insanları ne yapmaktan hoşlanır? Gelecekteki riskleri yönetmeyi severler. Risk yönetimi herhangi bir finans müfredatının temel dersidir. Bunu görebiliriz, riski yönetebiliriz, uzun vadeli bakmamızın bir nedeni budur. İkincisi, bu üç aylık raporlamalardan, üç aylık kıyaslamalardan şikayetçi oldum. Yöneticilerin bir sonraki çeyreğin ötesini düşünmesini sağlamanın bir yolu da maaşlarını ertelemektir. Örneğin maaşlarının bir kısmı şirketin üç yıllık performansına bağlıysa, benim kararımın üç yıl içindeki şirket üzerindeki etkisi ne olur diye düşünmeye başlarlar. Böylece, yöneticinin maaş paketiyle geleceği bugüne getirirsiniz. Yapabileceğiniz üçüncü şey, uzun vadeli yatırımcıları şirketle olan etkileşimlerini ödüllendirerek şirkette kalmalarını sağlamaktır. Ve eğer örneğin üç yıldan fazla kalırlarsa ekstra hisse alıyorlarsa buna sadakat hisseleri diyoruz. Yatırımcının şirketlerde daha uzun süre kalmasını sağlamanın bir yolu var çünkü denklemin diğer ucunda yüksek frekanslı ticaret var, bazen o portföyde bir dakika içinde yalnızca yarım pay var. Yani yatırımcının firmayla etkileşimini istiyoruz. Bunların hepsi teori, biraz gerçek somut örnekler vereyim. Kurumsal yatırımcılar artık yatırım kararlarında çevresel, sosyal ve yönetişim faktörlerini kapsayan </a:t>
            </a:r>
            <a:r>
              <a:rPr lang="tr-TR" dirty="0" err="1"/>
              <a:t>ESG'yi</a:t>
            </a:r>
            <a:r>
              <a:rPr lang="tr-TR" dirty="0"/>
              <a:t> giderek daha fazla kullanıyor. Örnek vermek gerekirse, bazı Hollandalı emeklilik fonları, yatırımlarının karbon ayak izini 2020 yılına kadar yarı yarıya azaltma sözü verdiler; bu artık yalnızca üç yıl uzakta. Bu, yatırımlarının çevresel etkisini azaltmak isteyen yatırımcıların gerçek bir örneği. Yani daha düşük karbonlu şirketleri satın alıyorlar ve yüksek karbonlu varlıkları satıyorlar. Ayrıca bankacılığın da etkisi olabilir. Geçen ayın başlarında Phillips, ki bunu biliyorsunuz, büyük elektronik şirketi, Uluslararası Bankalar birliğinden 1 milyarlık bir kredi kredisi aldı. Faiz oranı da sürdürülebilirlik performansıyla bağlantılıdır ve dışarıdaki taraflarca bağımsız olarak ölçülebilir. Sürdürülebilirlik artarsa faiz oranı düşer ve tabii ki bunun tersi de geçerlidir. Bu şekilde, insanlar için daha iyi sağlık ve aynı zamanda sürdürülebilirlik misyonuna sahip olan Phillips, bu onların sürdürülebilirlik programının bir parçasıdır, ancak aynı zamanda bankacılar bu sürdürülebilirlik zorluklarını kredi verme uygulamalarına dahil edebilirler. Bunlar iki somut örnek.</a:t>
            </a:r>
          </a:p>
          <a:p>
            <a:r>
              <a:rPr lang="tr-TR" dirty="0"/>
              <a:t>Bu iyi haber. Sürdürülebilir finansmanın da sınırları var ve bu sınırlar gerçekten de var. Birincisi, finans sektöründe olup bitenlere baktığınızda kısa vadenin hâlâ son derece baskın olduğunu görürsünüz. Özellikle </a:t>
            </a:r>
            <a:r>
              <a:rPr lang="tr-TR" dirty="0" err="1"/>
              <a:t>Anglo</a:t>
            </a:r>
            <a:r>
              <a:rPr lang="tr-TR" dirty="0"/>
              <a:t>-Sakson ekonomik bloklarında kısa vadeli ve hissedar düşüncesi hâlâ ön planda. Yani finansın büyük bir kısmı hala sürdürülemez durumda. Ancak finansın sürdürülebilirliğe bakan kısmının arttığını belirtmiştim ama bugün düşük seviyede olduğumuzu kabul etmemiz gerekiyor. İkincisi ise özel sektörün bunu tek başına yapması mümkün değil. Sosyal ve çevresel zorluklar hakkında konuşursam, hepimiz bariz cevabın ne olduğunu biliyoruz: hükümet düzenlemeleri. Dolayısıyla hükümetin üzerine düşeni yapması gerekiyor. Yalnızca karbon vergileri tehdidi veya İskandinavya gibi gerçek karbon vergileri, ki bu gerçekten oyunun ilerisindedir, yatırımcıların yüksek karbonlu varlıkları satmaya başlamasını sağlar çünkü bilançoda mahsur kalan varlıklardan nefret ederler. Bu nedenle devletin de üzerine düşeni yapmasına ihtiyacımız var. Artık sona geliyorum, bunu nasıl gerçekleştirebiliriz? Sen ve ben bunu nasıl başarabiliriz? İlk adım, mali sektör koalisyonunda %30 ila %40 oranında sorumlu yatırım ilkelerini benimsemeye başlayan mali firmalar olduğunu görüyoruz. Bu çok iyi bir başlangıç noktası; finans şirketlerinin %30 ila 40'ı çocuk işçiliğinden kaçınıyor, yatırımlarının karbon ayak izini önemsiyor. Hatta bir adım daha ötede, çok küçük de olsa, az önce ölçtüğüm küresel varlıkların %1'i var; sosyal ve çevresel faktörleri birinci sıraya, finansal getiriyi ise ikinci sıraya koyan küçük bir finans şirketleri grubu var. Bunun nedeni, sürdürülebilir bir ekonomiyle gezegeni şimdiki ve gelecek nesillere bırakabileceğimize gerçekten inanmaları. Şimdi size geliyorum, sizler bugün öğrencisiniz, ancak finans sektöründe geleceğin liderleri olabilirsiniz. Çalışmak istediğiniz kurum için ne tür mali konularda seçim yapabilirsiniz. Kâr odaklı bir finans firmasında mı çalışmak istiyorsunuz yoksa uzun vadeli değer yaratmayı önemseyen bir firmada mı çalışmak istiyorsunuz? Ve sonra uzun vadeli değeri, finansal, sosyal ve çevresel değeri kastediyorum. Mesleki kariyerinizde karşı karşıya olduğunuz seçim budur. Ancak siz sadece ekonomist veya finansçı veya danışman değilsiniz, aynı zamanda tüketicisiniz ve ürünlerin sürdürülebilirliği konusunda kendinizi bilgilendirebilir ve cüzdanınızla oy verebilir, böylece sorumlu bir tüketici olabilirsiniz. Sürdürülebilir finans ise gelecekle ilgilidir.</a:t>
            </a:r>
          </a:p>
        </p:txBody>
      </p:sp>
      <p:sp>
        <p:nvSpPr>
          <p:cNvPr id="4" name="Slayt Numarası Yer Tutucusu 3"/>
          <p:cNvSpPr>
            <a:spLocks noGrp="1"/>
          </p:cNvSpPr>
          <p:nvPr>
            <p:ph type="sldNum" sz="quarter" idx="5"/>
          </p:nvPr>
        </p:nvSpPr>
        <p:spPr/>
        <p:txBody>
          <a:bodyPr/>
          <a:lstStyle/>
          <a:p>
            <a:fld id="{307FE682-DC0C-4557-8BAC-D3378890A2C5}" type="slidenum">
              <a:rPr lang="tr-TR" smtClean="0"/>
              <a:t>17</a:t>
            </a:fld>
            <a:endParaRPr lang="tr-TR"/>
          </a:p>
        </p:txBody>
      </p:sp>
    </p:spTree>
    <p:extLst>
      <p:ext uri="{BB962C8B-B14F-4D97-AF65-F5344CB8AC3E}">
        <p14:creationId xmlns:p14="http://schemas.microsoft.com/office/powerpoint/2010/main" val="408394749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Resmi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dirty="0"/>
              <a:t>Hisse senedi piyasalarının temel geleneksel işlevlerinden biri sermaye tahsisidir. Sermayeyi en üretken şirketlere kanalize ederek borsalar dünya çapında ekonomik refaha katkıda bulundu. Bugün burada bulunmamın nedeni, hisse senedi piyasalarının, tüm bu ekonomik refahtan kaynaklanan belki de en büyük zorluk olan iklim değişikliğinin çözümünde de önemli bir rol oynayabileceğine inanmamdır. Yine sermaye tahsisi ön planda olabilir. Sürdürülebilir yatırım, son on yılda yatırım sektöründeki baskın eğilim olmuştur ve bu eğilim giderek artmaktadır. Bazı rakamlara göre, yönetim altındaki 30 trilyon ABD dolarından fazla küresel varlığa en azından kısmen sürdürülebilirlik kriterleri kullanılarak yatırım yapılıyor. Bu tür kriterlere genellikle çevresel, sosyal ve yönetişim veya ÇSY kriterleri adı veriliyor ve bu da konunun yalnızca iklimle ilgili olmadığını gösteriyor. Dolayısıyla giderek daha fazla yatırımcı sermayeyi zayıf ESG şirketlerinden güçlü ESG şirketlerine ayırıyor. Peki neden ilk etapta sürdürülebilir yatırımla ilgilenesiniz ki? İlk temel güdü etiktir. Örneğin bazı yatırımcılar tütünle anılmak istemiyor. İkincisi, yatırımcılar sıklıkla portföylerinin finansal getirisine yardımcı olan veya riski azaltan finansal nedenleri de öne sürüyorlar. Üçüncüsü, yatırımcılar giderek daha fazla etki yaratmak, aslında şirketlerin davranışlarını daha sürdürülebilir olacak şekilde değiştirmek istiyorlar. Bu videoda sürdürülebilir yatırımın finansal ve etki motivasyonları üzerine düşüneceğim. Pek çok çalışma, sürdürülebilir yatırımcıların aynı zamanda daha zengin yatırımcılar olacağını, çünkü sürdürülebilirliğin daha yüksek hisse senedi getirileriyle el ele gittiğini öne sürüyor. Bu bakış açısı ve kanıtları konusunda şüpheliyim. Sürdürülebilir bir yatırım için en zorlayıcı argümanın getiriyi artırmayan, ancak riski azaltan finansal nedenlerden kaynaklandığını ileri süreceğim. Öne çıkan bir akıl yürütme çizgisi, daha sürdürülebilir şirketlerin daha iyi yönetilmesi ve dolayısıyla daha fazla kârlılığa sahip olması ve dolayısıyla daha yüksek hisse senedi getirilerine sahip olmasıdır. Gerçekten de sürdürülebilir şirketler daha iyi yönetilme eğiliminde olabilir ancak sürdürülebilir kurumsal davranışın genel olarak daha fazla kârlılıkla ilişkili olduğunu savunmak basit görünüyor. Örneğin, daha az kirlilik gibi sürdürülebilir tercihler genellikle sadece paraya mal olur. Bu kadar basit olsa bile, borsanın bu konu üzerinde 20 yılı aşkın süredir yaptığı araştırmalardan sonra artık sürdürülebilirlik ile kâr arasındaki ilişkiyi anlaması ve fiyatlanması beklenebilir. Etkin piyasalar hipotezine güçlü bir inancım var ancak piyasaların daha uzun süreler boyunca öğrenme eğiliminde olduğunu düşünüyorum. Eğer durum gerçekten buysa, sürdürülebilir yatırımın kısa vadede daha yüksek getiri sağlayabilmesinin tek bir açık nedenini görüyorum, o da talep etkisidir. Giderek daha fazla yatırımcı sürdürülebilir şirketlere akın ettikçe hisse senedi fiyatları artacak, ancak bu kısa vadeli bir etki. Uzun vadede, yatırımcılar hisse senedi fiyatlarını artırdıkça ve dolayısıyla ileriye dönük olarak daha düşük bir hisse senedi getirisini kabul ettikleri için, daha sürdürülebilir şirketlerin hisse senedi getirileri daha düşük olmalıdır. Bu beni sürdürülebilir yatırımın etki güdüsüne getiriyor. Sürdürülebilir yatırım iki geniş kontrol yoluyla kurumsal davranışı etkileyebilir. İlk olarak, sermaye tahsisi yoluyla. Zayıf ESG şirketleri sermaye çekmekte zorlanırsa sermaye maliyetleri artacak ve dolayısıyla bu şirketler daha az uygulanabilir yatırım fırsatına sahip olacakları için düşüşe geçecekler. Gerçekten de, birçok önemli ampirik çalışma bunu doğrulamaktadır. Ancak özsermayenin kurumsal maliyeti ve yatırımcılar için beklenen hisse senedi getirileri aynı madalyonun iki yüzüdür. Başka bir deyişle, eğer şirketleri sermaye tahsisi yoluyla etkilemek istiyorsak, yatırımcıların sürdürülebilir şirketlerin gelecekte daha düşük getirilerini kabul etmeleri gerekecek. İkinci etki kanalı etkileşimdir. Aslında şirket yöneticileriyle konuşuyorum ve hissedar toplantılarında oy kullanıyorum. Bu, etki yaratmanın daha doğrudan ama aynı zamanda daha maliyetli bir yoludur. Mevcut araştırmalar, bir yatırım stratejisi olarak katılımın maliyet ve faydalarını doğru bir şekilde değerlendirmek için çok yetersiz. Benim görüşüme göre, finansal açıdan bakıldığında, sürdürülebilir bir yatırımın en zorlayıcı nedeni riski azaltma potansiyelidir. Sonuçta iklim değişikliği dünya çapındaki şirketler için büyük riskler oluşturacak. Aşırı hava olayları ve değişen iklim koşulları önemli fiziksel riskler yaratır ve daha sürdürülebilir bir ekonomiye geçiş, düzenleme ve teknolojik değişimin varlıkların atıl kalmasına yol açacağından geçiş riskini artırır. Bu riskler çok uzun vadede gerçekleşebilir ve tahmin edilmesi çok zordur; dolayısıyla finansal piyasaların halihazırda bunları yanlış fiyatlaması pek olası görünmüyor. Bu, yatırımcıların bu tür risklere daha az maruz kalan şirketlere yatırım yaparak getiriden ödün vermeden riski azaltabileceklerini gösteriyor. Kısacası, sürdürülebilir yatırımın gelecekte daha yüksek hisse senedi getirileriyle tutarlı bir şekilde ilişkilendirileceğinden şüpheliyim, ancak uzun vadeli riskleri azaltmanın etkili bir yolu olabilir. Sermaye tahsisinin şirketleri etkilemesi için yatırımcıların aslında daha düşük bir getiriyi kabul etmesi gerekecek. Bu nedenle, katılımın çekiciliğini getiri, risk ve etki açısından değerlendirmek için daha fazla araştırmaya ihtiyaç vardır.</a:t>
            </a:r>
          </a:p>
        </p:txBody>
      </p:sp>
      <p:sp>
        <p:nvSpPr>
          <p:cNvPr id="4" name="Slayt Numarası Yer Tutucusu 3"/>
          <p:cNvSpPr>
            <a:spLocks noGrp="1"/>
          </p:cNvSpPr>
          <p:nvPr>
            <p:ph type="sldNum" sz="quarter" idx="5"/>
          </p:nvPr>
        </p:nvSpPr>
        <p:spPr/>
        <p:txBody>
          <a:bodyPr/>
          <a:lstStyle/>
          <a:p>
            <a:fld id="{307FE682-DC0C-4557-8BAC-D3378890A2C5}" type="slidenum">
              <a:rPr lang="tr-TR" smtClean="0"/>
              <a:t>18</a:t>
            </a:fld>
            <a:endParaRPr lang="tr-TR"/>
          </a:p>
        </p:txBody>
      </p:sp>
    </p:spTree>
    <p:extLst>
      <p:ext uri="{BB962C8B-B14F-4D97-AF65-F5344CB8AC3E}">
        <p14:creationId xmlns:p14="http://schemas.microsoft.com/office/powerpoint/2010/main" val="398480292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Resmi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5"/>
          </p:nvPr>
        </p:nvSpPr>
        <p:spPr/>
        <p:txBody>
          <a:bodyPr/>
          <a:lstStyle/>
          <a:p>
            <a:fld id="{307FE682-DC0C-4557-8BAC-D3378890A2C5}" type="slidenum">
              <a:rPr lang="tr-TR" smtClean="0"/>
              <a:t>2</a:t>
            </a:fld>
            <a:endParaRPr lang="tr-TR"/>
          </a:p>
        </p:txBody>
      </p:sp>
    </p:spTree>
    <p:extLst>
      <p:ext uri="{BB962C8B-B14F-4D97-AF65-F5344CB8AC3E}">
        <p14:creationId xmlns:p14="http://schemas.microsoft.com/office/powerpoint/2010/main" val="296287798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Resmi Yer Tutucusu 1"/>
          <p:cNvSpPr>
            <a:spLocks noGrp="1" noRot="1" noChangeAspect="1"/>
          </p:cNvSpPr>
          <p:nvPr>
            <p:ph type="sldImg"/>
          </p:nvPr>
        </p:nvSpPr>
        <p:spPr/>
      </p:sp>
      <p:sp>
        <p:nvSpPr>
          <p:cNvPr id="3" name="Not Yer Tutucusu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tr-TR" dirty="0"/>
              <a:t>Finansta sürdürülebilirlik yolculuğuna hoş geldiniz. Yolculuk dört adımdan oluşuyor. Neden sorusuyla başlıyoruz: Sürdürülebilirlik neden önemlidir? Bu adım hepimizin karşı karşıya olduğu sürdürülebilirlik zorluklarını tartışıyor. Daha sonra sürdürülebilirliğin hangi sorusunu tartışacağız. Sürdürülebilirlik, şirketlerin sürdürülemez üretim uygulamalarından sürdürülebilir üretim uygulamalarına geçişi ile ilgilidir. Sonra finansmana geçiyoruz, yatırımcılar ve bankacılar sürdürülebilir şirketleri nasıl finanse edebilir? Son olarak sürdürülebilir, kurumsal ve finansal dünyaya geçişe devam etmemiz gerekiyor. Temel mesaj, karı veya finansal değeri maksimuma çıkarmaktan, yalnızca finansal, sosyal ve çevresel değeri birleştiren entegre değere geçmemizdir. Yani şirketlerin toplum ve dünya sistemi üzerindeki etkilerini de hesaplamalarımıza dahil ediyoruz.</a:t>
            </a:r>
          </a:p>
          <a:p>
            <a:r>
              <a:rPr lang="tr-TR" dirty="0"/>
              <a:t>Dünya birçok sürdürülebilirlik sorunuyla karşı karşıyadır. Amaç, gezegeni şimdiki ve gelecek nesiller için yaşanabilir kılmaktır. Çevre ile başlayalım. İnsan faaliyetleri, Dünya'nın ekosistemlerini giderek daha fazla etkiliyor ve gezegende yaşama yeteneğimizi tehdit ediyor. Gezegensel sınırların çerçevesi insanlık için güvenli bir çalışma alanı tanımlar. Gezegensel sınırlar Dünya'nın ekolojik kapasitesini tanımlar. Yani, Dünya ekosistemlerinin kendi koşullarını koruma ve biz insanların kullandığı mal ve hizmetleri üretme yeteneği. Resimdeki yeşil bölge güvenli çalışma alanıdır. Sarı, artan riskle birlikte belirsizlik bölgesini temsil eder. Kırmızı, yüksek riskli bölgeyi gösterir. Bu potansiyel bir zarar meselesidir ve bu konuda tüm bilimsel bilgiye sahip değiliz. Bu yüzden ihtiyat ilkesi adı verilen bir strateji kullanıyoruz. Gezegensel sınır, güvenli çalışma bölgesinin belirsizlik bölgesiyle buluştuğu yeşil bölge ile sarı bölgenin kesiştiği noktadadır. İklim değişikliğinin kontrol değişkenine bakalım. Bu gidişle 12-13 yıl sonra yüksek riskli kırmızı bölgeye geçeceğiz. Sarı bölgenin üst sınırı milyonda 450 parçadır. Bu sınırın içinde kalırsak küresel ısınmayı iki santigrat derece ile sınırlama şansımız oldukça yüksek. Burası sarı ve kırmızı bölgelerin kesişimi. Şimdi başka bir değişkene, kara sistemlerindeki değişimlere bakalım. Orada da zaten sarı bölgedeydik. Ormanlar, arazi kullanımı ve iklimin bağlantılı dinamiklerini kontrol etmede önemli bir rol oynadığından, arazi sistemleri için bir kontrol değişkeni olarak planlama yapmak için kullanılan kuvvet miktarını kullanıyoruz. Artık ormanlık alan miktarını, insanların onu kullanmaya veya değiştirmeye başlamadan önceki ormanlık alan miktarıyla karşılaştırarak ölçüyoruz. Gezegensel sınırın gezegendeki yüzde 75'i ormandır. Şu anda yüzde 62 oranında ormanımız var ve bu miktar giderek azalıyor. Ama sadece sarı bölgede değiliz, biyolojik çeşitliliğin kaybı ve tatlı su kullanımı nedeniyle de kırmızı bölgedeyiz. Ekvator çevresindeki bazı yerlerde su kıtlığı zaten yaygın. Bu çevresel tehditlerin dışında dünya sosyal düzenine yönelik önemli tehditler de bulunmaktadır. İnsan hakları, herkesin yaşamın esaslarına ilişkin temel ahlaki iddiasını ileri sürer. Hepimizin yiyecek, su, sağlık hizmetleri, eğitim, ifade özgürlüğü, siyasi katılım ve kişisel güvenliğe hakkı olmalı. Ancak pek çok insan hâlâ önerilen normun altında yaşıyor. İngiliz ekonomist ve yazar Profesör Kate </a:t>
            </a:r>
            <a:r>
              <a:rPr lang="tr-TR" dirty="0" err="1"/>
              <a:t>Raworth</a:t>
            </a:r>
            <a:r>
              <a:rPr lang="tr-TR" dirty="0"/>
              <a:t>, 2017 tarihli Donut </a:t>
            </a:r>
            <a:r>
              <a:rPr lang="tr-TR" dirty="0" err="1"/>
              <a:t>Economics</a:t>
            </a:r>
            <a:r>
              <a:rPr lang="tr-TR" dirty="0"/>
              <a:t>: Seven </a:t>
            </a:r>
            <a:r>
              <a:rPr lang="tr-TR" dirty="0" err="1"/>
              <a:t>Ways</a:t>
            </a:r>
            <a:r>
              <a:rPr lang="tr-TR" dirty="0"/>
              <a:t> </a:t>
            </a:r>
            <a:r>
              <a:rPr lang="tr-TR" dirty="0" err="1"/>
              <a:t>to</a:t>
            </a:r>
            <a:r>
              <a:rPr lang="tr-TR" dirty="0"/>
              <a:t> </a:t>
            </a:r>
            <a:r>
              <a:rPr lang="tr-TR" dirty="0" err="1"/>
              <a:t>Think</a:t>
            </a:r>
            <a:r>
              <a:rPr lang="tr-TR" dirty="0"/>
              <a:t> a 21st Century Economist adlı kitabında sosyal temelleri ve gezegensel sınırları özetliyor. Kitabında, insan refahının sosyal temeli ile gezegensel baskının ekolojik tavanı arasında insanlık için güvenli ve adil alanın nasıl bulunduğunu gösteriyor. Sürdürülebilir kalkınma, gezegensel sınırlar kavramını tamamlayıcı bir sosyal temeller kavramıyla birleştirir. Sürdürülebilir kalkınmanın dünya çapında benimsenmesi, mevcut ve gelecek nesillerin ihtiyaç duydukları kaynaklara sahip olacağı anlamına gelecektir. Yiyecek, temiz su, sağlık hizmetleri ve enerji kaynağına sahip olacaklar ve bunların hepsi Dünya gezegeninin sistemleri üzerinde baskı yaratmadan gerçekleşecek. Bunun için küresel bir plan var.</a:t>
            </a:r>
          </a:p>
        </p:txBody>
      </p:sp>
      <p:sp>
        <p:nvSpPr>
          <p:cNvPr id="4" name="Slayt Numarası Yer Tutucusu 3"/>
          <p:cNvSpPr>
            <a:spLocks noGrp="1"/>
          </p:cNvSpPr>
          <p:nvPr>
            <p:ph type="sldNum" sz="quarter" idx="5"/>
          </p:nvPr>
        </p:nvSpPr>
        <p:spPr/>
        <p:txBody>
          <a:bodyPr/>
          <a:lstStyle/>
          <a:p>
            <a:fld id="{307FE682-DC0C-4557-8BAC-D3378890A2C5}" type="slidenum">
              <a:rPr lang="tr-TR" smtClean="0"/>
              <a:t>3</a:t>
            </a:fld>
            <a:endParaRPr lang="tr-TR"/>
          </a:p>
        </p:txBody>
      </p:sp>
    </p:spTree>
    <p:extLst>
      <p:ext uri="{BB962C8B-B14F-4D97-AF65-F5344CB8AC3E}">
        <p14:creationId xmlns:p14="http://schemas.microsoft.com/office/powerpoint/2010/main" val="403084982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Resmi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dirty="0"/>
              <a:t>17 sürdürülebilir kalkınma hedefi veya SDG vardır. Açlığın sona erdirilmesi ve eşitsizliklerin azaltılması gibi insani konuların yanı sıra iklim eylemi ve su altındaki yaşam gibi gezegenle ilgili konuları kapsıyor. Tamamına bir göz atın 17. Bu, birbiriyle bağlantılı ve bazen de çelişkili konuların yer aldığı iddialı ve karmaşık bir gündemdir. Birine odaklanmanın diğerleri üzerinde olumsuz etkileri olabilir. Sürdürülebilir Kalkınma Hedefleri, Eylül 2015'te tüm ulusların liderleri tarafından kabul edildi ve iş dünyası ve sivil toplum liderleri tarafından da geniş çapta destekleniyor. Bunlar, 2030'a kadar dünyanın gündemini, gerçekleştirmeyi hedeflememiz gereken ortak hedefler kümesini oluşturuyor. Başka bir deyişle Sürdürülebilir Kalkınma Hedefleri sürdürülebilir kalkınmaya yönelik küresel stratejidir. Kötü problemler olarak kabul edilebilirler. Bu, hızlı kazanımların olmadığı, kolay çözümlerin mevcut olmadığı ve yalnızca diğer paydaşlarla ortaklık kurarak çözüme yönelik en uygun yaklaşımı elde etmek için çabalayabileceğimiz anlamına gelir. Ancak birlikte çalışırsak açlığa, yoksulluğa ve eşitsizliğe son verme şansımız var. Stockholm Dayanıklılık Merkezi'nden Carl </a:t>
            </a:r>
            <a:r>
              <a:rPr lang="tr-TR" dirty="0" err="1"/>
              <a:t>Folke</a:t>
            </a:r>
            <a:r>
              <a:rPr lang="tr-TR" dirty="0"/>
              <a:t> ve ekibi tarafından geliştirilen bu model, Sürdürülebilir Kalkınma Hedeflerini biyosfer, toplum, ekonomi ve ortaklıklar olmak üzere dört katmanda topluyor. İstikrarlı bir biyosfer olmadan işleyen bir toplum inşa etmek zordur ve istikrarlı bir toplum olmadan herkes için işleyen bir ekonomiyi nasıl inşa edebilirsiniz? Her şeyin gerçekleşmesinde ortaklıklar çok önemlidir. Bir iş modeli tasarlarken bu unsurları da dikkate almanız gerekir. Gelecek artık parayla ilgili değil, değer yaratımıyla, elbette finansal değerle, aynı zamanda sosyal değerle ve ekolojik değerle de ilgili. İşletmenizi birden fazla değer sunacak şekilde nasıl organize edeceğiniz önemli bir soru olacaktır, cevaplanması zor ama aynı zamanda maceracıların zihni için de heyecan verici bir zorluk olacaktır. Mevcut dünya çoğunlukla parasal terimlerle şekillendiğinden, şirketler için kârdan, hükümetler için ise GSYİH'den bahsediyoruz. SDG gündemi, her zamanki gibi iş yapmaktan, sürdürülebilir finansmanı kullanan sürdürülebilir iş modellerine geçiş yapmamız gerektiği anlamına geliyor. Sürdürülebilir kalkınmanın bu yeni dünyasında iş modeliniz geleceğe hazır mı?</a:t>
            </a:r>
          </a:p>
        </p:txBody>
      </p:sp>
      <p:sp>
        <p:nvSpPr>
          <p:cNvPr id="4" name="Slayt Numarası Yer Tutucusu 3"/>
          <p:cNvSpPr>
            <a:spLocks noGrp="1"/>
          </p:cNvSpPr>
          <p:nvPr>
            <p:ph type="sldNum" sz="quarter" idx="5"/>
          </p:nvPr>
        </p:nvSpPr>
        <p:spPr/>
        <p:txBody>
          <a:bodyPr/>
          <a:lstStyle/>
          <a:p>
            <a:fld id="{307FE682-DC0C-4557-8BAC-D3378890A2C5}" type="slidenum">
              <a:rPr lang="tr-TR" smtClean="0"/>
              <a:t>4</a:t>
            </a:fld>
            <a:endParaRPr lang="tr-TR"/>
          </a:p>
        </p:txBody>
      </p:sp>
    </p:spTree>
    <p:extLst>
      <p:ext uri="{BB962C8B-B14F-4D97-AF65-F5344CB8AC3E}">
        <p14:creationId xmlns:p14="http://schemas.microsoft.com/office/powerpoint/2010/main" val="164631363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Resmi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dirty="0"/>
              <a:t>Finansın önemli bir rolü, finansmanı en verimli kullanıma tahsis etmek ve değer yaratmayı teşvik etmektir. Finans, finansal getiriden ödün vermeden yatırımları sürdürülebilir şirket ve projelere yönlendirebilir ve sürdürülebilir ekonomiye geçişi hızlandırabilir. Bu şekilde finans olumlu değişim için güçlü bir güç olabilir ama bu nasıl mümkün olabilir? Finansın her zaman kısa ve hatta en kısa vadede en yüksek finansal getiriyi aramak olarak düşünüldüğünü sorabilirsiniz. Sürdürülebilir kalkınma tamamen uzun vadede değer yaratmakla ilgili olsa da, şirketler uzun vadeli değer yaratarak sürdürülebilir kalkınma hedeflerine ulaşmada önemli bir rol oynamaktadır. Peki şirketler geçiş sürecinde işlerini sürdürülebilir uygulamalara nasıl yönlendirebilir? Bu soru kurumsal finansmanın temel sorusuna değiniyor. Şirketin amacı nedir? Onlarca yıldır, kârı en üst düzeye çıkarmak, hissedar veya finansal değeri en üst düzeye çıkarmaya indirgenen kurumsal finansmanın önde gelen hedefi olmuştur, ancak çoğu zaman bir hissedar modeli, şirketi sürdürülebilir iş uygulamalarından uzak tutmaktadır. Alternatif bir yaklaşım ise şirketin hedefini uzun vadede toplam veya entegre değeri optimize edecek şekilde genişletmektir. Uzun vadeli değer yaratma; bu yaklaşım finansal, sosyal ve doğal sermayelerin optimize edilmesini birleştirir. Bu şekilde paydaşların çıkarları eşit derecede önemsenir. Eski hissedar modelinden yeni paydaş modeline geçiş, kurumsal yönetim ve kurumsal yatırımlara ilişkin karar alma süreçlerinde farklı çıkarları ele alacak yeni kurallar gerektirmektedir. Temel olarak sosyal ve çevresel boyutların dahil edilmesi anlamına gelir.</a:t>
            </a:r>
          </a:p>
          <a:p>
            <a:endParaRPr lang="tr-TR" dirty="0"/>
          </a:p>
          <a:p>
            <a:r>
              <a:rPr lang="tr-TR" dirty="0"/>
              <a:t>Şimdi bir milyon dolarlık soruya geliyoruz. Eski görüş, sosyal ve çevresel kaygıların dikkate alınmasının yatırımcılara maliyet getireceği yönündedir. Finansal getirisi daha düşük olacaktır. Yeni ortaya çıkan görüş, sürdürülebilir kalkınmaya yönelik çözümlere yatırım yaparken getiriden ödün vermeye gerek olmadığıdır. Daha da güçlü bir ifadeyle yatırımcıların yatırımlarının değerini korumak için geleceğe yatırım yapmaları gerekiyor. Bunun altında yatan öncül, sosyal ve çevresel standartların zamanla karbon vergileri gibi düzenleme ve vergiler yoluyla sıkılaştırılabileceğidir. STK'ların kampanyaları veya tüketicilerin yanlış ürünlerden kaçınması gibi itibar etkilerinden de kaynaklanabilir. Sana bir örnek vereyim. Zamanla karbon vergileri uygulamaya konduğunda kömür artık kullanılmayacak. Başka bir örnek; Gelişmekte olan ülkelerdeki eksik ödeme, bu ülkeler sosyal mevzuatlarını sıkılaştırdıkça ortadan kalkacaktır. Sürdürülebilir olmayan iş uygulamalarından sürdürülebilir iş uygulamalarına geçişin bu örnekleri. Finans bu tür değişiklikleri öngörmekle ilgilidir. Risk perspektifinden bakıldığında, finansal kurumlar, fosil yakıtlar veya ucuz işgücü gibi sürdürülebilir olmayan iş modellerine sahip şirketleri finanse etmekten kaçınmaya başladı çünkü bunların gelecekte kârsız yatırımlar olması bekleniyor. Fosil yakıt şirketlerinin, gelecekteki karbon vergileri veya gelişmiş teknoloji, iş senaryosunu yenilenebilir enerjiye kaydırdığında, çıkmaza giren varlıklar haline geleceği düşünülüyor. Güneş enerjisi ve rüzgar parklarının maliyetlerinin azalması, enerji sektöründeki yatırımların oyun alanını şimdiden değiştiriyor. Risk perspektifinden fırsat perspektifine geçtiğimizde işler daha da heyecanlanıyor. Bazı ileri düzey yatırımcılar tatlı su, sağlık hizmetleri, yenilenebilir enerji ve arazi restorasyonu konularında çözümler sunan şirketleri arıyor. Bu yatırımcılar yalnızca finansal bilgi aktaran finansal piyasaların ötesine bakma eğilimindedir. Finansal değerin yanı sıra sosyal ve çevresel değeri ortaya çıkarmak için bir şirketin iş modelinin temel analizlerini toplarlar. Yatırımcılar finansal, sosyal ve çevresel boyutları sunan geniş bir analiz yaparak geleceğin şirketlerini seçmeyi hedefliyor. Gelecekte başarılı olan şirketler aynı zamanda uygun bir finansal getiri de sağlayacaktır. Finans sektörü iyilik yaparak iyi şeyler yapabilir. Dolayısıyla finans, sürdürülebilir kalkınma hedeflerine ulaşmada önemli bir rol oynamaktadır. Sürdürülebilir finans, örneğin yenilenebilir enerjinin, temiz suyun ve sağlık hizmetlerinin herkes için kullanılabilirliğini hızlandırabilir.</a:t>
            </a:r>
          </a:p>
        </p:txBody>
      </p:sp>
      <p:sp>
        <p:nvSpPr>
          <p:cNvPr id="4" name="Slayt Numarası Yer Tutucusu 3"/>
          <p:cNvSpPr>
            <a:spLocks noGrp="1"/>
          </p:cNvSpPr>
          <p:nvPr>
            <p:ph type="sldNum" sz="quarter" idx="5"/>
          </p:nvPr>
        </p:nvSpPr>
        <p:spPr/>
        <p:txBody>
          <a:bodyPr/>
          <a:lstStyle/>
          <a:p>
            <a:fld id="{307FE682-DC0C-4557-8BAC-D3378890A2C5}" type="slidenum">
              <a:rPr lang="tr-TR" smtClean="0"/>
              <a:t>5</a:t>
            </a:fld>
            <a:endParaRPr lang="tr-TR"/>
          </a:p>
        </p:txBody>
      </p:sp>
    </p:spTree>
    <p:extLst>
      <p:ext uri="{BB962C8B-B14F-4D97-AF65-F5344CB8AC3E}">
        <p14:creationId xmlns:p14="http://schemas.microsoft.com/office/powerpoint/2010/main" val="330840480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Resmi Yer Tutucusu 1"/>
          <p:cNvSpPr>
            <a:spLocks noGrp="1" noRot="1" noChangeAspect="1"/>
          </p:cNvSpPr>
          <p:nvPr>
            <p:ph type="sldImg"/>
          </p:nvPr>
        </p:nvSpPr>
        <p:spPr/>
      </p:sp>
      <p:sp>
        <p:nvSpPr>
          <p:cNvPr id="3" name="Not Yer Tutucusu 2"/>
          <p:cNvSpPr>
            <a:spLocks noGrp="1"/>
          </p:cNvSpPr>
          <p:nvPr>
            <p:ph type="body" idx="1"/>
          </p:nvPr>
        </p:nvSpPr>
        <p:spPr/>
        <p:txBody>
          <a:bodyPr/>
          <a:lstStyle/>
          <a:p>
            <a:pPr algn="just">
              <a:lnSpc>
                <a:spcPct val="107000"/>
              </a:lnSpc>
              <a:spcAft>
                <a:spcPts val="800"/>
              </a:spcAft>
            </a:pPr>
            <a:r>
              <a:rPr lang="tr-TR" sz="1800" kern="100" dirty="0">
                <a:effectLst/>
                <a:latin typeface="Aptos" panose="020B0004020202020204" pitchFamily="34" charset="0"/>
                <a:ea typeface="Aptos" panose="020B0004020202020204" pitchFamily="34" charset="0"/>
                <a:cs typeface="Times New Roman" panose="02020603050405020304" pitchFamily="18" charset="0"/>
              </a:rPr>
              <a:t>Şimdi bir milyon dolarlık soruya geliyoruz. Eski görüş, sosyal ve çevresel kaygıların dikkate alınmasının yatırımcılara maliyet getireceği yönündedir. Finansal getirisi daha düşük olacaktır. Yeni ortaya çıkan görüş, sürdürülebilir kalkınmaya yönelik çözümlere yatırım yaparken getiriden ödün vermeye gerek olmadığıdır. Daha da güçlü bir ifadeyle yatırımcıların yatırımlarının değerini korumak için geleceğe yatırım yapmaları gerekiyor. Bunun altında yatan fikir, karbon vergileri gibi düzenleme ve vergilerin neden olabileceği sosyal ve çevresel standartların zaman içinde sıkılaştırılmasıdır. STK'ların kampanyaları veya tüketicilerin yanlış ürünlerden kaçınması gibi itibar etkilerinden de kaynaklanabilir. Sana bir örnek vereyim. Zamanla karbon vergileri uygulamaya konduğunda kömür artık kullanılmayacak. Başka bir örnek; Gelişmekte olan ülkelerdeki eksik ödeme, bu ülkeler sosyal mevzuatlarını sıkılaştırdıkça ortadan kalkacaktır. Sürdürülebilir olmayan iş uygulamalarından sürdürülebilir iş uygulamalarına geçişin bu örnekleri. Finans bu tür değişiklikleri öngörmekle ilgilidir. Risk perspektifinden bakıldığında finansal kurumlar, fosil yakıtlar veya ucuz işgücü gibi sürdürülebilir olmayan iş modellerine sahip şirketleri finanse etmekten kaçınmaya başladı çünkü bunların gelecekte kârsız yatırımlar olması bekleniyor. Fosil yakıt şirketlerinin, gelecekteki karbon vergileri veya gelişmiş teknoloji, iş senaryosunu yenilenebilir enerjiye kaydırdığında, çıkmaza giren varlıklar haline geleceği düşünülüyor. Güneş enerjisi ve rüzgar parklarının maliyetlerinin azalması, enerji sektöründeki yatırımların oyun alanını şimdiden değiştiriyor. Risk perspektifinden fırsat perspektifine geçtiğimizde işler daha da heyecanlanıyor. Bazı ileri düzey yatırımcılar tatlı su, sağlık hizmetleri, yenilenebilir enerji ve arazi restorasyonu konularında çözümler sunan şirketleri arıyor. Bu yatırımcılar yalnızca finansal bilgi aktaran finansal piyasaların ötesine bakma eğilimindedir. Finansal değerin yanı sıra sosyal ve çevresel değeri ortaya çıkarmak için bir şirketin iş modelinin temel analizlerini toplarlar. Yatırımcılar finansal, sosyal ve çevresel boyutları sunan geniş bir analiz yaparak geleceğin şirketlerini seçmeyi hedefliyor. Gelecekte başarılı olan şirketler aynı zamanda uygun bir finansal getiri de sağlayacaktır. Finans sektörü iyilik yaparak iyi şeyler yapabilir. Dolayısıyla finans, sürdürülebilir kalkınma hedeflerine ulaşmada önemli bir rol oynamaktadır. Sürdürülebilir finans, örneğin yenilenebilir enerjinin, temiz suyun ve sağlık hizmetlerinin herkes için kullanılabilirliğini hızlandırabilir.</a:t>
            </a:r>
          </a:p>
          <a:p>
            <a:pPr algn="just">
              <a:lnSpc>
                <a:spcPct val="107000"/>
              </a:lnSpc>
              <a:spcAft>
                <a:spcPts val="800"/>
              </a:spcAft>
            </a:pPr>
            <a:r>
              <a:rPr lang="tr-TR" sz="1800" kern="100" dirty="0">
                <a:effectLst/>
                <a:latin typeface="Aptos" panose="020B0004020202020204" pitchFamily="34" charset="0"/>
                <a:ea typeface="Aptos" panose="020B0004020202020204" pitchFamily="34" charset="0"/>
                <a:cs typeface="Times New Roman" panose="02020603050405020304" pitchFamily="18" charset="0"/>
              </a:rPr>
              <a:t> </a:t>
            </a:r>
          </a:p>
          <a:p>
            <a:endParaRPr lang="tr-TR" dirty="0"/>
          </a:p>
        </p:txBody>
      </p:sp>
      <p:sp>
        <p:nvSpPr>
          <p:cNvPr id="4" name="Slayt Numarası Yer Tutucusu 3"/>
          <p:cNvSpPr>
            <a:spLocks noGrp="1"/>
          </p:cNvSpPr>
          <p:nvPr>
            <p:ph type="sldNum" sz="quarter" idx="5"/>
          </p:nvPr>
        </p:nvSpPr>
        <p:spPr/>
        <p:txBody>
          <a:bodyPr/>
          <a:lstStyle/>
          <a:p>
            <a:fld id="{307FE682-DC0C-4557-8BAC-D3378890A2C5}" type="slidenum">
              <a:rPr lang="tr-TR" smtClean="0"/>
              <a:t>6</a:t>
            </a:fld>
            <a:endParaRPr lang="tr-TR"/>
          </a:p>
        </p:txBody>
      </p:sp>
    </p:spTree>
    <p:extLst>
      <p:ext uri="{BB962C8B-B14F-4D97-AF65-F5344CB8AC3E}">
        <p14:creationId xmlns:p14="http://schemas.microsoft.com/office/powerpoint/2010/main" val="236389758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Resmi Yer Tutucusu 1"/>
          <p:cNvSpPr>
            <a:spLocks noGrp="1" noRot="1" noChangeAspect="1"/>
          </p:cNvSpPr>
          <p:nvPr>
            <p:ph type="sldImg"/>
          </p:nvPr>
        </p:nvSpPr>
        <p:spPr/>
      </p:sp>
      <p:sp>
        <p:nvSpPr>
          <p:cNvPr id="3" name="Not Yer Tutucusu 2"/>
          <p:cNvSpPr>
            <a:spLocks noGrp="1"/>
          </p:cNvSpPr>
          <p:nvPr>
            <p:ph type="body" idx="1"/>
          </p:nvPr>
        </p:nvSpPr>
        <p:spPr/>
        <p:txBody>
          <a:bodyPr/>
          <a:lstStyle/>
          <a:p>
            <a:pPr>
              <a:lnSpc>
                <a:spcPct val="107000"/>
              </a:lnSpc>
              <a:spcAft>
                <a:spcPts val="800"/>
              </a:spcAft>
            </a:pPr>
            <a:r>
              <a:rPr lang="tr-TR" sz="1800" kern="0" dirty="0">
                <a:solidFill>
                  <a:srgbClr val="1F1F1F"/>
                </a:solidFill>
                <a:effectLst/>
                <a:latin typeface="Arial" panose="020B0604020202020204" pitchFamily="34" charset="0"/>
                <a:ea typeface="Times New Roman" panose="02020603050405020304" pitchFamily="18" charset="0"/>
                <a:cs typeface="Times New Roman" panose="02020603050405020304" pitchFamily="18" charset="0"/>
              </a:rPr>
              <a:t>Sürdürülebilir Kalkınma </a:t>
            </a:r>
            <a:r>
              <a:rPr lang="tr-TR" sz="1800" kern="0" dirty="0" err="1">
                <a:solidFill>
                  <a:srgbClr val="1F1F1F"/>
                </a:solidFill>
                <a:effectLst/>
                <a:latin typeface="Arial" panose="020B0604020202020204" pitchFamily="34" charset="0"/>
                <a:ea typeface="Times New Roman" panose="02020603050405020304" pitchFamily="18" charset="0"/>
                <a:cs typeface="Times New Roman" panose="02020603050405020304" pitchFamily="18" charset="0"/>
              </a:rPr>
              <a:t>Hedefleri'ni</a:t>
            </a:r>
            <a:r>
              <a:rPr lang="tr-TR" sz="1800" kern="0" dirty="0">
                <a:solidFill>
                  <a:srgbClr val="1F1F1F"/>
                </a:solidFill>
                <a:effectLst/>
                <a:latin typeface="Arial" panose="020B0604020202020204" pitchFamily="34" charset="0"/>
                <a:ea typeface="Times New Roman" panose="02020603050405020304" pitchFamily="18" charset="0"/>
                <a:cs typeface="Times New Roman" panose="02020603050405020304" pitchFamily="18" charset="0"/>
              </a:rPr>
              <a:t>, kısaca </a:t>
            </a:r>
            <a:r>
              <a:rPr lang="tr-TR" sz="1800" kern="0" dirty="0" err="1">
                <a:solidFill>
                  <a:srgbClr val="1F1F1F"/>
                </a:solidFill>
                <a:effectLst/>
                <a:latin typeface="Arial" panose="020B0604020202020204" pitchFamily="34" charset="0"/>
                <a:ea typeface="Times New Roman" panose="02020603050405020304" pitchFamily="18" charset="0"/>
                <a:cs typeface="Times New Roman" panose="02020603050405020304" pitchFamily="18" charset="0"/>
              </a:rPr>
              <a:t>SKH'leri</a:t>
            </a:r>
            <a:r>
              <a:rPr lang="tr-TR" sz="1800" kern="0" dirty="0">
                <a:solidFill>
                  <a:srgbClr val="1F1F1F"/>
                </a:solidFill>
                <a:effectLst/>
                <a:latin typeface="Arial" panose="020B0604020202020204" pitchFamily="34" charset="0"/>
                <a:ea typeface="Times New Roman" panose="02020603050405020304" pitchFamily="18" charset="0"/>
                <a:cs typeface="Times New Roman" panose="02020603050405020304" pitchFamily="18" charset="0"/>
              </a:rPr>
              <a:t> nasıl finansla bağlayabiliriz? Biraz eğlenceli hale getirmek için, bu bağlantıyı bir düğün pastasına benzetelim. Bu düğün pastasının üç katmanı var. Bildiğiniz gibi en alt katman en önemli olanıdır, sonra orta katmanı geçerek genellikle göze çarpan güzel üst katmana ulaşırız. </a:t>
            </a:r>
            <a:r>
              <a:rPr lang="tr-TR" sz="1800" kern="0" dirty="0" err="1">
                <a:solidFill>
                  <a:srgbClr val="1F1F1F"/>
                </a:solidFill>
                <a:effectLst/>
                <a:latin typeface="Arial" panose="020B0604020202020204" pitchFamily="34" charset="0"/>
                <a:ea typeface="Times New Roman" panose="02020603050405020304" pitchFamily="18" charset="0"/>
                <a:cs typeface="Times New Roman" panose="02020603050405020304" pitchFamily="18" charset="0"/>
              </a:rPr>
              <a:t>SKH'leri</a:t>
            </a:r>
            <a:r>
              <a:rPr lang="tr-TR" sz="1800" kern="0" dirty="0">
                <a:solidFill>
                  <a:srgbClr val="1F1F1F"/>
                </a:solidFill>
                <a:effectLst/>
                <a:latin typeface="Arial" panose="020B0604020202020204" pitchFamily="34" charset="0"/>
                <a:ea typeface="Times New Roman" panose="02020603050405020304" pitchFamily="18" charset="0"/>
                <a:cs typeface="Times New Roman" panose="02020603050405020304" pitchFamily="18" charset="0"/>
              </a:rPr>
              <a:t> de üç seviyede sıralayabiliriz.</a:t>
            </a:r>
            <a:endParaRPr lang="tr-TR" sz="18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07000"/>
              </a:lnSpc>
              <a:spcAft>
                <a:spcPts val="800"/>
              </a:spcAft>
              <a:buSzPts val="1000"/>
              <a:buFont typeface="Symbol" panose="05050102010706020507" pitchFamily="18" charset="2"/>
              <a:buChar char=""/>
              <a:tabLst>
                <a:tab pos="457200" algn="l"/>
              </a:tabLst>
            </a:pPr>
            <a:r>
              <a:rPr lang="tr-TR" sz="1800" b="1" kern="0" dirty="0">
                <a:solidFill>
                  <a:srgbClr val="1F1F1F"/>
                </a:solidFill>
                <a:effectLst/>
                <a:latin typeface="Arial" panose="020B0604020202020204" pitchFamily="34" charset="0"/>
                <a:ea typeface="Times New Roman" panose="02020603050405020304" pitchFamily="18" charset="0"/>
                <a:cs typeface="Times New Roman" panose="02020603050405020304" pitchFamily="18" charset="0"/>
              </a:rPr>
              <a:t>En Alt Katman (Biyosfer):</a:t>
            </a:r>
            <a:r>
              <a:rPr lang="tr-TR" sz="1800" kern="0" dirty="0">
                <a:solidFill>
                  <a:srgbClr val="1F1F1F"/>
                </a:solidFill>
                <a:effectLst/>
                <a:latin typeface="Arial" panose="020B0604020202020204" pitchFamily="34" charset="0"/>
                <a:ea typeface="Times New Roman" panose="02020603050405020304" pitchFamily="18" charset="0"/>
                <a:cs typeface="Times New Roman" panose="02020603050405020304" pitchFamily="18" charset="0"/>
              </a:rPr>
              <a:t> İklim eylemi, su altında yaşam ve karada yaşam gibi hedeflere sahibiz. Bu katman Dünya'nın doğal çevresini ve Dünya sistemini sembolize eder.</a:t>
            </a:r>
            <a:endParaRPr lang="tr-TR" sz="1800" kern="100" dirty="0">
              <a:solidFill>
                <a:srgbClr val="1F1F1F"/>
              </a:solidFill>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07000"/>
              </a:lnSpc>
              <a:spcAft>
                <a:spcPts val="800"/>
              </a:spcAft>
              <a:buSzPts val="1000"/>
              <a:buFont typeface="Symbol" panose="05050102010706020507" pitchFamily="18" charset="2"/>
              <a:buChar char=""/>
              <a:tabLst>
                <a:tab pos="457200" algn="l"/>
              </a:tabLst>
            </a:pPr>
            <a:r>
              <a:rPr lang="tr-TR" sz="1800" b="1" kern="0" dirty="0">
                <a:solidFill>
                  <a:srgbClr val="1F1F1F"/>
                </a:solidFill>
                <a:effectLst/>
                <a:latin typeface="Arial" panose="020B0604020202020204" pitchFamily="34" charset="0"/>
                <a:ea typeface="Times New Roman" panose="02020603050405020304" pitchFamily="18" charset="0"/>
                <a:cs typeface="Times New Roman" panose="02020603050405020304" pitchFamily="18" charset="0"/>
              </a:rPr>
              <a:t>Orta Katman (Toplum):</a:t>
            </a:r>
            <a:r>
              <a:rPr lang="tr-TR" sz="1800" kern="0" dirty="0">
                <a:solidFill>
                  <a:srgbClr val="1F1F1F"/>
                </a:solidFill>
                <a:effectLst/>
                <a:latin typeface="Arial" panose="020B0604020202020204" pitchFamily="34" charset="0"/>
                <a:ea typeface="Times New Roman" panose="02020603050405020304" pitchFamily="18" charset="0"/>
                <a:cs typeface="Times New Roman" panose="02020603050405020304" pitchFamily="18" charset="0"/>
              </a:rPr>
              <a:t> Yok </a:t>
            </a:r>
            <a:r>
              <a:rPr lang="tr-TR" sz="1800" kern="0" dirty="0" err="1">
                <a:solidFill>
                  <a:srgbClr val="1F1F1F"/>
                </a:solidFill>
                <a:effectLst/>
                <a:latin typeface="Arial" panose="020B0604020202020204" pitchFamily="34" charset="0"/>
                <a:ea typeface="Times New Roman" panose="02020603050405020304" pitchFamily="18" charset="0"/>
                <a:cs typeface="Times New Roman" panose="02020603050405020304" pitchFamily="18" charset="0"/>
              </a:rPr>
              <a:t>povertya</a:t>
            </a:r>
            <a:r>
              <a:rPr lang="tr-TR" sz="1800" kern="0" dirty="0">
                <a:solidFill>
                  <a:srgbClr val="1F1F1F"/>
                </a:solidFill>
                <a:effectLst/>
                <a:latin typeface="Arial" panose="020B0604020202020204" pitchFamily="34" charset="0"/>
                <a:ea typeface="Times New Roman" panose="02020603050405020304" pitchFamily="18" charset="0"/>
                <a:cs typeface="Times New Roman" panose="02020603050405020304" pitchFamily="18" charset="0"/>
              </a:rPr>
              <a:t> (yoksulluk yok), kaliteli eğitim ve cinsiyet eşitliği gibi hedeflere sahibiz. Bu, gelişen bir toplumla ilgilidir.</a:t>
            </a:r>
            <a:endParaRPr lang="tr-TR" sz="1800" kern="100" dirty="0">
              <a:solidFill>
                <a:srgbClr val="1F1F1F"/>
              </a:solidFill>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07000"/>
              </a:lnSpc>
              <a:spcAft>
                <a:spcPts val="800"/>
              </a:spcAft>
              <a:buSzPts val="1000"/>
              <a:buFont typeface="Symbol" panose="05050102010706020507" pitchFamily="18" charset="2"/>
              <a:buChar char=""/>
              <a:tabLst>
                <a:tab pos="457200" algn="l"/>
              </a:tabLst>
            </a:pPr>
            <a:r>
              <a:rPr lang="tr-TR" sz="1800" b="1" kern="0" dirty="0">
                <a:solidFill>
                  <a:srgbClr val="1F1F1F"/>
                </a:solidFill>
                <a:effectLst/>
                <a:latin typeface="Arial" panose="020B0604020202020204" pitchFamily="34" charset="0"/>
                <a:ea typeface="Times New Roman" panose="02020603050405020304" pitchFamily="18" charset="0"/>
                <a:cs typeface="Times New Roman" panose="02020603050405020304" pitchFamily="18" charset="0"/>
              </a:rPr>
              <a:t>Üst Katman (Ekonomi):</a:t>
            </a:r>
            <a:r>
              <a:rPr lang="tr-TR" sz="1800" kern="0" dirty="0">
                <a:solidFill>
                  <a:srgbClr val="1F1F1F"/>
                </a:solidFill>
                <a:effectLst/>
                <a:latin typeface="Arial" panose="020B0604020202020204" pitchFamily="34" charset="0"/>
                <a:ea typeface="Times New Roman" panose="02020603050405020304" pitchFamily="18" charset="0"/>
                <a:cs typeface="Times New Roman" panose="02020603050405020304" pitchFamily="18" charset="0"/>
              </a:rPr>
              <a:t> İnsanca iş ve ekonomik büyüme, sorumlu üretim ve tüketim ve azaltılmış eşitsizlikler gibi hedefleri içerir.</a:t>
            </a:r>
            <a:endParaRPr lang="tr-TR" sz="1800" kern="100" dirty="0">
              <a:solidFill>
                <a:srgbClr val="1F1F1F"/>
              </a:solidFill>
              <a:effectLst/>
              <a:latin typeface="Aptos" panose="020B0004020202020204" pitchFamily="34" charset="0"/>
              <a:ea typeface="Aptos" panose="020B0004020202020204" pitchFamily="34" charset="0"/>
              <a:cs typeface="Times New Roman" panose="02020603050405020304" pitchFamily="18" charset="0"/>
            </a:endParaRPr>
          </a:p>
          <a:p>
            <a:pPr>
              <a:lnSpc>
                <a:spcPct val="107000"/>
              </a:lnSpc>
              <a:spcAft>
                <a:spcPts val="800"/>
              </a:spcAft>
            </a:pPr>
            <a:r>
              <a:rPr lang="tr-TR" sz="1800" kern="0" dirty="0">
                <a:solidFill>
                  <a:srgbClr val="1F1F1F"/>
                </a:solidFill>
                <a:effectLst/>
                <a:latin typeface="Arial" panose="020B0604020202020204" pitchFamily="34" charset="0"/>
                <a:ea typeface="Times New Roman" panose="02020603050405020304" pitchFamily="18" charset="0"/>
                <a:cs typeface="Times New Roman" panose="02020603050405020304" pitchFamily="18" charset="0"/>
              </a:rPr>
              <a:t>Üç seviye arasındaki sıralama nedir? Yaşanabilir bir gezegen, insanlığın gelişmesi için bir ön koşul veya temeldir. Daha sonra, sürekli bir şekilde herkes için refahı sağlamak için üretimi ve tüketimi organize etmek için bütünleşik ve kapsayıcı bir topluma ihtiyacımız var.</a:t>
            </a:r>
            <a:endParaRPr lang="tr-TR" sz="1800"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07000"/>
              </a:lnSpc>
              <a:spcAft>
                <a:spcPts val="800"/>
              </a:spcAft>
            </a:pPr>
            <a:r>
              <a:rPr lang="tr-TR" sz="1800" kern="0" dirty="0">
                <a:solidFill>
                  <a:srgbClr val="1F1F1F"/>
                </a:solidFill>
                <a:effectLst/>
                <a:latin typeface="Arial" panose="020B0604020202020204" pitchFamily="34" charset="0"/>
                <a:ea typeface="Times New Roman" panose="02020603050405020304" pitchFamily="18" charset="0"/>
                <a:cs typeface="Times New Roman" panose="02020603050405020304" pitchFamily="18" charset="0"/>
              </a:rPr>
              <a:t>Finans, sürdürülebilir kalkınmayı nasıl destekleyebilir? Sürdürülebilir kalkınmayı yönetmek için bir çerçeve gösterelim. Ekonomi düzeyinde, finansal getiri ve riskten kaçınma dengesi, F faktörü optimize edilir. Bu finansal yönelim, kuruluşlar tarafından karı maksimize etme fikrini destekler ve ülkeler tarafından ekonomik büyümeyi teşvik eder. Ardından, toplum düzeyinde, işletme ve finansal kararların toplum üzerindeki etkisi, S faktörü optimize edilir. Son olarak, çevre düzeyinde çevresel etki, E faktörü optimize edilir. Nasıl mı? Uygun bir finansal, sosyal ve çevresel faktör kombinasyonu seçerek.</a:t>
            </a:r>
            <a:endParaRPr lang="tr-TR" sz="1800" kern="100" dirty="0">
              <a:effectLst/>
              <a:latin typeface="Aptos" panose="020B0004020202020204" pitchFamily="34" charset="0"/>
              <a:ea typeface="Aptos" panose="020B0004020202020204" pitchFamily="34" charset="0"/>
              <a:cs typeface="Times New Roman" panose="02020603050405020304" pitchFamily="18" charset="0"/>
            </a:endParaRPr>
          </a:p>
          <a:p>
            <a:endParaRPr lang="tr-TR" dirty="0"/>
          </a:p>
        </p:txBody>
      </p:sp>
      <p:sp>
        <p:nvSpPr>
          <p:cNvPr id="4" name="Slayt Numarası Yer Tutucusu 3"/>
          <p:cNvSpPr>
            <a:spLocks noGrp="1"/>
          </p:cNvSpPr>
          <p:nvPr>
            <p:ph type="sldNum" sz="quarter" idx="5"/>
          </p:nvPr>
        </p:nvSpPr>
        <p:spPr/>
        <p:txBody>
          <a:bodyPr/>
          <a:lstStyle/>
          <a:p>
            <a:fld id="{307FE682-DC0C-4557-8BAC-D3378890A2C5}" type="slidenum">
              <a:rPr lang="tr-TR" smtClean="0"/>
              <a:t>7</a:t>
            </a:fld>
            <a:endParaRPr lang="tr-TR"/>
          </a:p>
        </p:txBody>
      </p:sp>
    </p:spTree>
    <p:extLst>
      <p:ext uri="{BB962C8B-B14F-4D97-AF65-F5344CB8AC3E}">
        <p14:creationId xmlns:p14="http://schemas.microsoft.com/office/powerpoint/2010/main" val="104713685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Resmi Yer Tutucusu 1"/>
          <p:cNvSpPr>
            <a:spLocks noGrp="1" noRot="1" noChangeAspect="1"/>
          </p:cNvSpPr>
          <p:nvPr>
            <p:ph type="sldImg"/>
          </p:nvPr>
        </p:nvSpPr>
        <p:spPr/>
      </p:sp>
      <p:sp>
        <p:nvSpPr>
          <p:cNvPr id="3" name="Not Yer Tutucusu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tr-TR" sz="1800" kern="0" dirty="0">
                <a:solidFill>
                  <a:srgbClr val="1F1F1F"/>
                </a:solidFill>
                <a:effectLst/>
                <a:latin typeface="Arial" panose="020B0604020202020204" pitchFamily="34" charset="0"/>
                <a:ea typeface="Times New Roman" panose="02020603050405020304" pitchFamily="18" charset="0"/>
                <a:cs typeface="Times New Roman" panose="02020603050405020304" pitchFamily="18" charset="0"/>
              </a:rPr>
              <a:t>Finans, sürdürülebilir kalkınmayı nasıl destekleyebilir? Sürdürülebilir kalkınmayı yönetmek için bir çerçeve gösterelim. Ekonomi düzeyinde, finansal getiri ve riskten kaçınma dengesi, F faktörü optimize edilir. Bu finansal yönelim, kuruluşlar tarafından karı maksimize etme fikrini destekler ve ülkeler tarafından ekonomik büyümeyi teşvik eder. Ardından, toplum düzeyinde, işletme ve finansal kararların toplum üzerindeki etkisi, S faktörü optimize edilir. Son olarak, çevre düzeyinde çevresel etki, E faktörü optimize edilir. Nasıl mı? Uygun bir finansal, sosyal ve çevresel faktör kombinasyonu seçerek.</a:t>
            </a:r>
            <a:endParaRPr lang="tr-TR" sz="1800" kern="100" dirty="0">
              <a:effectLst/>
              <a:latin typeface="Aptos" panose="020B0004020202020204" pitchFamily="34" charset="0"/>
              <a:ea typeface="Aptos" panose="020B0004020202020204" pitchFamily="34" charset="0"/>
              <a:cs typeface="Times New Roman" panose="02020603050405020304" pitchFamily="18" charset="0"/>
            </a:endParaRPr>
          </a:p>
          <a:p>
            <a:endParaRPr lang="tr-TR" dirty="0"/>
          </a:p>
          <a:p>
            <a:pPr>
              <a:lnSpc>
                <a:spcPct val="107000"/>
              </a:lnSpc>
              <a:spcAft>
                <a:spcPts val="800"/>
              </a:spcAft>
            </a:pPr>
            <a:r>
              <a:rPr lang="tr-TR" sz="1800" b="1" kern="0" dirty="0">
                <a:solidFill>
                  <a:srgbClr val="1F1F1F"/>
                </a:solidFill>
                <a:effectLst/>
                <a:latin typeface="Arial" panose="020B0604020202020204" pitchFamily="34" charset="0"/>
                <a:ea typeface="Times New Roman" panose="02020603050405020304" pitchFamily="18" charset="0"/>
                <a:cs typeface="Times New Roman" panose="02020603050405020304" pitchFamily="18" charset="0"/>
              </a:rPr>
              <a:t>Sürdürülebilir Finansın Farklı Türleri:</a:t>
            </a:r>
            <a:endParaRPr lang="tr-TR" sz="18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07000"/>
              </a:lnSpc>
              <a:spcAft>
                <a:spcPts val="800"/>
              </a:spcAft>
              <a:buSzPts val="1000"/>
              <a:buFont typeface="Symbol" panose="05050102010706020507" pitchFamily="18" charset="2"/>
              <a:buChar char=""/>
              <a:tabLst>
                <a:tab pos="457200" algn="l"/>
              </a:tabLst>
            </a:pPr>
            <a:r>
              <a:rPr lang="tr-TR" sz="1800" b="1" kern="0" dirty="0">
                <a:solidFill>
                  <a:srgbClr val="1F1F1F"/>
                </a:solidFill>
                <a:effectLst/>
                <a:latin typeface="Arial" panose="020B0604020202020204" pitchFamily="34" charset="0"/>
                <a:ea typeface="Times New Roman" panose="02020603050405020304" pitchFamily="18" charset="0"/>
                <a:cs typeface="Times New Roman" panose="02020603050405020304" pitchFamily="18" charset="0"/>
              </a:rPr>
              <a:t>Her zamanki Finans:</a:t>
            </a:r>
            <a:r>
              <a:rPr lang="tr-TR" sz="1800" kern="0" dirty="0">
                <a:solidFill>
                  <a:srgbClr val="1F1F1F"/>
                </a:solidFill>
                <a:effectLst/>
                <a:latin typeface="Arial" panose="020B0604020202020204" pitchFamily="34" charset="0"/>
                <a:ea typeface="Times New Roman" panose="02020603050405020304" pitchFamily="18" charset="0"/>
                <a:cs typeface="Times New Roman" panose="02020603050405020304" pitchFamily="18" charset="0"/>
              </a:rPr>
              <a:t> Şirketimiz yalnızca hissedar için kâra odaklanır. Hissedar modeli F faktörünü optimize eder. Milton Friedman'ın deyimiyle, "İşletmenin işi iş yapmaktır."</a:t>
            </a:r>
            <a:endParaRPr lang="tr-TR" sz="1800" kern="100" dirty="0">
              <a:solidFill>
                <a:srgbClr val="1F1F1F"/>
              </a:solidFill>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07000"/>
              </a:lnSpc>
              <a:spcAft>
                <a:spcPts val="800"/>
              </a:spcAft>
              <a:buSzPts val="1000"/>
              <a:buFont typeface="Symbol" panose="05050102010706020507" pitchFamily="18" charset="2"/>
              <a:buChar char=""/>
              <a:tabLst>
                <a:tab pos="457200" algn="l"/>
              </a:tabLst>
            </a:pPr>
            <a:r>
              <a:rPr lang="tr-TR" sz="1800" b="1" kern="0" dirty="0">
                <a:solidFill>
                  <a:srgbClr val="1F1F1F"/>
                </a:solidFill>
                <a:effectLst/>
                <a:latin typeface="Arial" panose="020B0604020202020204" pitchFamily="34" charset="0"/>
                <a:ea typeface="Times New Roman" panose="02020603050405020304" pitchFamily="18" charset="0"/>
                <a:cs typeface="Times New Roman" panose="02020603050405020304" pitchFamily="18" charset="0"/>
              </a:rPr>
              <a:t>Sürdürülebilir Finans 1.0:</a:t>
            </a:r>
            <a:r>
              <a:rPr lang="tr-TR" sz="1800" kern="0" dirty="0">
                <a:solidFill>
                  <a:srgbClr val="1F1F1F"/>
                </a:solidFill>
                <a:effectLst/>
                <a:latin typeface="Arial" panose="020B0604020202020204" pitchFamily="34" charset="0"/>
                <a:ea typeface="Times New Roman" panose="02020603050405020304" pitchFamily="18" charset="0"/>
                <a:cs typeface="Times New Roman" panose="02020603050405020304" pitchFamily="18" charset="0"/>
              </a:rPr>
              <a:t> Şirket minimum düzeyde çevresel ve sosyal hususları dikkate alır.</a:t>
            </a:r>
            <a:endParaRPr lang="tr-TR" sz="1800" kern="100" dirty="0">
              <a:solidFill>
                <a:srgbClr val="1F1F1F"/>
              </a:solidFill>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07000"/>
              </a:lnSpc>
              <a:spcAft>
                <a:spcPts val="800"/>
              </a:spcAft>
              <a:buSzPts val="1000"/>
              <a:buFont typeface="Symbol" panose="05050102010706020507" pitchFamily="18" charset="2"/>
              <a:buChar char=""/>
              <a:tabLst>
                <a:tab pos="457200" algn="l"/>
              </a:tabLst>
            </a:pPr>
            <a:r>
              <a:rPr lang="tr-TR" sz="1800" b="1" kern="0" dirty="0">
                <a:solidFill>
                  <a:srgbClr val="1F1F1F"/>
                </a:solidFill>
                <a:effectLst/>
                <a:latin typeface="Arial" panose="020B0604020202020204" pitchFamily="34" charset="0"/>
                <a:ea typeface="Times New Roman" panose="02020603050405020304" pitchFamily="18" charset="0"/>
                <a:cs typeface="Times New Roman" panose="02020603050405020304" pitchFamily="18" charset="0"/>
              </a:rPr>
              <a:t>Sürdürülebilir Finans 2.0:</a:t>
            </a:r>
            <a:r>
              <a:rPr lang="tr-TR" sz="1800" kern="0" dirty="0">
                <a:solidFill>
                  <a:srgbClr val="1F1F1F"/>
                </a:solidFill>
                <a:effectLst/>
                <a:latin typeface="Arial" panose="020B0604020202020204" pitchFamily="34" charset="0"/>
                <a:ea typeface="Times New Roman" panose="02020603050405020304" pitchFamily="18" charset="0"/>
                <a:cs typeface="Times New Roman" panose="02020603050405020304" pitchFamily="18" charset="0"/>
              </a:rPr>
              <a:t> Şirket sürdürülebilirliğe entegre bir yaklaşım benimser ve çevresel ve sosyal faktörleri kısmen dikkate alır.</a:t>
            </a:r>
            <a:endParaRPr lang="tr-TR" sz="1800" kern="100" dirty="0">
              <a:solidFill>
                <a:srgbClr val="1F1F1F"/>
              </a:solidFill>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07000"/>
              </a:lnSpc>
              <a:spcAft>
                <a:spcPts val="800"/>
              </a:spcAft>
              <a:buSzPts val="1000"/>
              <a:buFont typeface="Symbol" panose="05050102010706020507" pitchFamily="18" charset="2"/>
              <a:buChar char=""/>
              <a:tabLst>
                <a:tab pos="457200" algn="l"/>
              </a:tabLst>
            </a:pPr>
            <a:r>
              <a:rPr lang="tr-TR" sz="1800" b="1" kern="0" dirty="0">
                <a:solidFill>
                  <a:srgbClr val="1F1F1F"/>
                </a:solidFill>
                <a:effectLst/>
                <a:latin typeface="Arial" panose="020B0604020202020204" pitchFamily="34" charset="0"/>
                <a:ea typeface="Times New Roman" panose="02020603050405020304" pitchFamily="18" charset="0"/>
                <a:cs typeface="Times New Roman" panose="02020603050405020304" pitchFamily="18" charset="0"/>
              </a:rPr>
              <a:t>Sürdürülebilir Finans 3.0:</a:t>
            </a:r>
            <a:r>
              <a:rPr lang="tr-TR" sz="1800" kern="0" dirty="0">
                <a:solidFill>
                  <a:srgbClr val="1F1F1F"/>
                </a:solidFill>
                <a:effectLst/>
                <a:latin typeface="Arial" panose="020B0604020202020204" pitchFamily="34" charset="0"/>
                <a:ea typeface="Times New Roman" panose="02020603050405020304" pitchFamily="18" charset="0"/>
                <a:cs typeface="Times New Roman" panose="02020603050405020304" pitchFamily="18" charset="0"/>
              </a:rPr>
              <a:t> Şirket, faaliyetlerinin çevresel ve sosyal etkilerini tam olarak dikkate alır ve bunları olumlu yönde etkilemeye çalışır.</a:t>
            </a:r>
            <a:endParaRPr lang="tr-TR" sz="1800" kern="100" dirty="0">
              <a:solidFill>
                <a:srgbClr val="1F1F1F"/>
              </a:solidFill>
              <a:effectLst/>
              <a:latin typeface="Aptos" panose="020B0004020202020204" pitchFamily="34" charset="0"/>
              <a:ea typeface="Aptos" panose="020B0004020202020204" pitchFamily="34" charset="0"/>
              <a:cs typeface="Times New Roman" panose="02020603050405020304" pitchFamily="18" charset="0"/>
            </a:endParaRPr>
          </a:p>
          <a:p>
            <a:pPr>
              <a:lnSpc>
                <a:spcPct val="107000"/>
              </a:lnSpc>
              <a:spcAft>
                <a:spcPts val="800"/>
              </a:spcAft>
            </a:pPr>
            <a:r>
              <a:rPr lang="tr-TR" sz="1800" kern="0" dirty="0">
                <a:solidFill>
                  <a:srgbClr val="1F1F1F"/>
                </a:solidFill>
                <a:effectLst/>
                <a:latin typeface="Arial" panose="020B0604020202020204" pitchFamily="34" charset="0"/>
                <a:ea typeface="Times New Roman" panose="02020603050405020304" pitchFamily="18" charset="0"/>
                <a:cs typeface="Times New Roman" panose="02020603050405020304" pitchFamily="18" charset="0"/>
              </a:rPr>
              <a:t>Bu çerçevede şu an neredesiniz? Bu grafik, yatay çizgide sosyal ve çevresel değeri (SEV) ölçer. Tahmin edebileceğiniz gibi, sürdürülebilir finans 3.0, %100'lük tam potansiyeline ulaşmak anlamına gelir. Sürdürülebilir finans 2.0, %55 seviyesinde ortalama konumlanır. Genel raporlar, sürdürülebilir yatırım ve bankacılık alanında büyük bir artış olduğunu göstermektedir. Yaptığımız ilk ampirik tahmin, finansal sistemin %18 seviyesinde sürdürülebilir finans 1.0'ın üzerinde kullanıldığını gösteriyor. Sürdürülebilir bir ekonomiye geçiş yolunda ilerlememiz gerekiyor.</a:t>
            </a:r>
            <a:endParaRPr lang="tr-TR" sz="1800" kern="100" dirty="0">
              <a:effectLst/>
              <a:latin typeface="Aptos" panose="020B0004020202020204" pitchFamily="34" charset="0"/>
              <a:ea typeface="Aptos" panose="020B0004020202020204" pitchFamily="34" charset="0"/>
              <a:cs typeface="Times New Roman" panose="02020603050405020304" pitchFamily="18" charset="0"/>
            </a:endParaRPr>
          </a:p>
          <a:p>
            <a:endParaRPr lang="tr-TR" dirty="0"/>
          </a:p>
        </p:txBody>
      </p:sp>
      <p:sp>
        <p:nvSpPr>
          <p:cNvPr id="4" name="Slayt Numarası Yer Tutucusu 3"/>
          <p:cNvSpPr>
            <a:spLocks noGrp="1"/>
          </p:cNvSpPr>
          <p:nvPr>
            <p:ph type="sldNum" sz="quarter" idx="5"/>
          </p:nvPr>
        </p:nvSpPr>
        <p:spPr/>
        <p:txBody>
          <a:bodyPr/>
          <a:lstStyle/>
          <a:p>
            <a:fld id="{307FE682-DC0C-4557-8BAC-D3378890A2C5}" type="slidenum">
              <a:rPr lang="tr-TR" smtClean="0"/>
              <a:t>8</a:t>
            </a:fld>
            <a:endParaRPr lang="tr-TR"/>
          </a:p>
        </p:txBody>
      </p:sp>
    </p:spTree>
    <p:extLst>
      <p:ext uri="{BB962C8B-B14F-4D97-AF65-F5344CB8AC3E}">
        <p14:creationId xmlns:p14="http://schemas.microsoft.com/office/powerpoint/2010/main" val="35712001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Resmi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dirty="0"/>
              <a:t>Üretim Faktörleri: </a:t>
            </a:r>
          </a:p>
          <a:p>
            <a:pPr algn="l"/>
            <a:r>
              <a:rPr lang="tr-TR" b="0" i="0" dirty="0">
                <a:solidFill>
                  <a:srgbClr val="202122"/>
                </a:solidFill>
                <a:effectLst/>
                <a:latin typeface="Arial" panose="020B0604020202020204" pitchFamily="34" charset="0"/>
              </a:rPr>
              <a:t>Klasik ekonomik yaklaşımda 3 temel üretim faktöründen bahsedilebilir. Bu ekonomik</a:t>
            </a:r>
          </a:p>
          <a:p>
            <a:pPr algn="l">
              <a:buFont typeface="+mj-lt"/>
              <a:buAutoNum type="arabicPeriod"/>
            </a:pPr>
            <a:r>
              <a:rPr lang="tr-TR" b="0" i="0" dirty="0">
                <a:solidFill>
                  <a:srgbClr val="202122"/>
                </a:solidFill>
                <a:effectLst/>
                <a:latin typeface="Arial" panose="020B0604020202020204" pitchFamily="34" charset="0"/>
              </a:rPr>
              <a:t>Toprak ve </a:t>
            </a:r>
            <a:r>
              <a:rPr lang="tr-TR" b="0" i="0" u="none" strike="noStrike" dirty="0">
                <a:solidFill>
                  <a:srgbClr val="3366CC"/>
                </a:solidFill>
                <a:effectLst/>
                <a:latin typeface="Arial" panose="020B0604020202020204" pitchFamily="34" charset="0"/>
                <a:hlinkClick r:id="rId3" tooltip="Doğal kaynaklar"/>
              </a:rPr>
              <a:t>Doğal kaynaklar</a:t>
            </a:r>
            <a:endParaRPr lang="tr-TR" b="0" i="0" dirty="0">
              <a:solidFill>
                <a:srgbClr val="202122"/>
              </a:solidFill>
              <a:effectLst/>
              <a:latin typeface="Arial" panose="020B0604020202020204" pitchFamily="34" charset="0"/>
            </a:endParaRPr>
          </a:p>
          <a:p>
            <a:pPr algn="l">
              <a:buFont typeface="+mj-lt"/>
              <a:buAutoNum type="arabicPeriod"/>
            </a:pPr>
            <a:r>
              <a:rPr lang="tr-TR" b="0" i="0" u="none" strike="noStrike" dirty="0">
                <a:solidFill>
                  <a:srgbClr val="3366CC"/>
                </a:solidFill>
                <a:effectLst/>
                <a:latin typeface="Arial" panose="020B0604020202020204" pitchFamily="34" charset="0"/>
                <a:hlinkClick r:id="rId4" tooltip="Sermaye"/>
              </a:rPr>
              <a:t>Sermaye</a:t>
            </a:r>
            <a:endParaRPr lang="tr-TR" b="0" i="0" dirty="0">
              <a:solidFill>
                <a:srgbClr val="202122"/>
              </a:solidFill>
              <a:effectLst/>
              <a:latin typeface="Arial" panose="020B0604020202020204" pitchFamily="34" charset="0"/>
            </a:endParaRPr>
          </a:p>
          <a:p>
            <a:pPr algn="l">
              <a:buFont typeface="+mj-lt"/>
              <a:buAutoNum type="arabicPeriod"/>
            </a:pPr>
            <a:r>
              <a:rPr lang="tr-TR" b="0" i="0" u="none" strike="noStrike" dirty="0">
                <a:solidFill>
                  <a:srgbClr val="3366CC"/>
                </a:solidFill>
                <a:effectLst/>
                <a:latin typeface="Arial" panose="020B0604020202020204" pitchFamily="34" charset="0"/>
                <a:hlinkClick r:id="rId5" tooltip="Emek"/>
              </a:rPr>
              <a:t>Emek</a:t>
            </a:r>
            <a:endParaRPr lang="tr-TR" b="0" i="0" dirty="0">
              <a:solidFill>
                <a:srgbClr val="202122"/>
              </a:solidFill>
              <a:effectLst/>
              <a:latin typeface="Arial" panose="020B0604020202020204" pitchFamily="34" charset="0"/>
            </a:endParaRPr>
          </a:p>
          <a:p>
            <a:pPr algn="l"/>
            <a:r>
              <a:rPr lang="tr-TR" b="0" i="0" dirty="0">
                <a:solidFill>
                  <a:srgbClr val="202122"/>
                </a:solidFill>
                <a:effectLst/>
                <a:latin typeface="Arial" panose="020B0604020202020204" pitchFamily="34" charset="0"/>
              </a:rPr>
              <a:t>Temel olarak üretime girdi olan faktörler, bir üretimin gerçekleşebilmesi için üretim ekonomisinde bulunan kaynaklardır. Üretim ekonomisinin temelini oluşturan bu yaklaşımda ana </a:t>
            </a:r>
            <a:r>
              <a:rPr lang="tr-TR" b="0" i="0" dirty="0" err="1">
                <a:solidFill>
                  <a:srgbClr val="202122"/>
                </a:solidFill>
                <a:effectLst/>
                <a:latin typeface="Arial" panose="020B0604020202020204" pitchFamily="34" charset="0"/>
              </a:rPr>
              <a:t>aktant</a:t>
            </a:r>
            <a:r>
              <a:rPr lang="tr-TR" b="0" i="0" dirty="0">
                <a:solidFill>
                  <a:srgbClr val="202122"/>
                </a:solidFill>
                <a:effectLst/>
                <a:latin typeface="Arial" panose="020B0604020202020204" pitchFamily="34" charset="0"/>
              </a:rPr>
              <a:t> fabrikadır. Örneğin bir fabrikada üretim yapılabilmesi için fabrikanın bir yere kurulu olması gerekir, bu kurulu alanın kendisi, fabrikada işlenecek olan tarım, hayvancılık veya doğal kaynaklardan elde edilen madenlerin tamamı üretimin birinci faktörü olan toprak ve doğal kaynaklar arasında sayılabilir. Fabrikanın kurulması, işletilmesi, çalışan maaşlarının ödenmesi, hammadde temini veya tedarik zincirinin çalışması gibi süreçler için sermaye ihtiyacı ve fabrikadaki üretimin sürdürülebilmesi için emek ihtiyacı bulunmaktadır ve dolayısıyla, Sermaye ve Emek de ikinci ve üçüncü üretim faktörlerini oluşturmaktadır.</a:t>
            </a:r>
          </a:p>
          <a:p>
            <a:pPr algn="l"/>
            <a:endParaRPr lang="tr-TR" b="0" i="0" dirty="0">
              <a:solidFill>
                <a:srgbClr val="202122"/>
              </a:solidFill>
              <a:effectLst/>
              <a:latin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tr-TR" b="0" i="0" dirty="0" err="1">
                <a:solidFill>
                  <a:srgbClr val="000000"/>
                </a:solidFill>
                <a:effectLst/>
                <a:latin typeface="Linux Libertine"/>
              </a:rPr>
              <a:t>NeoKlasik</a:t>
            </a:r>
            <a:r>
              <a:rPr lang="tr-TR" b="0" i="0" dirty="0">
                <a:solidFill>
                  <a:srgbClr val="000000"/>
                </a:solidFill>
                <a:effectLst/>
                <a:latin typeface="Linux Libertine"/>
              </a:rPr>
              <a:t> Yaklaşımda Üretim Faktörleri</a:t>
            </a:r>
          </a:p>
          <a:p>
            <a:pPr algn="l"/>
            <a:r>
              <a:rPr lang="tr-TR" b="0" i="0" u="none" strike="noStrike" dirty="0">
                <a:solidFill>
                  <a:srgbClr val="3366CC"/>
                </a:solidFill>
                <a:effectLst/>
                <a:latin typeface="Arial" panose="020B0604020202020204" pitchFamily="34" charset="0"/>
                <a:hlinkClick r:id="rId6" tooltip="Klasik ekonomi"/>
              </a:rPr>
              <a:t>klasik ekonomide</a:t>
            </a:r>
            <a:r>
              <a:rPr lang="tr-TR" b="0" i="0" dirty="0">
                <a:solidFill>
                  <a:srgbClr val="202122"/>
                </a:solidFill>
                <a:effectLst/>
                <a:latin typeface="Arial" panose="020B0604020202020204" pitchFamily="34" charset="0"/>
              </a:rPr>
              <a:t> bulunan 3 faktörü (toprak, sermaye ve emeği) kabul ederek başlar ve bu faktörlere ilave olarak sıralanabilecek 4. ve hatta 5. faktörleri tartışır.</a:t>
            </a:r>
          </a:p>
          <a:p>
            <a:r>
              <a:rPr lang="tr-TR" dirty="0"/>
              <a:t>Teknoloji, Girişim ve bilgi.</a:t>
            </a:r>
          </a:p>
          <a:p>
            <a:r>
              <a:rPr lang="tr-TR" dirty="0"/>
              <a:t> Yeşil Ekonomik Büyüme modeli ise her tür negatif </a:t>
            </a:r>
            <a:r>
              <a:rPr lang="tr-TR" dirty="0" err="1"/>
              <a:t>dışallığı</a:t>
            </a:r>
            <a:r>
              <a:rPr lang="tr-TR" dirty="0"/>
              <a:t> dikkate alır. </a:t>
            </a:r>
          </a:p>
        </p:txBody>
      </p:sp>
      <p:sp>
        <p:nvSpPr>
          <p:cNvPr id="4" name="Slayt Numarası Yer Tutucusu 3"/>
          <p:cNvSpPr>
            <a:spLocks noGrp="1"/>
          </p:cNvSpPr>
          <p:nvPr>
            <p:ph type="sldNum" sz="quarter" idx="5"/>
          </p:nvPr>
        </p:nvSpPr>
        <p:spPr/>
        <p:txBody>
          <a:bodyPr/>
          <a:lstStyle/>
          <a:p>
            <a:fld id="{307FE682-DC0C-4557-8BAC-D3378890A2C5}" type="slidenum">
              <a:rPr lang="tr-TR" smtClean="0"/>
              <a:t>9</a:t>
            </a:fld>
            <a:endParaRPr lang="tr-TR"/>
          </a:p>
        </p:txBody>
      </p:sp>
    </p:spTree>
    <p:extLst>
      <p:ext uri="{BB962C8B-B14F-4D97-AF65-F5344CB8AC3E}">
        <p14:creationId xmlns:p14="http://schemas.microsoft.com/office/powerpoint/2010/main" val="280814703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2542722D-3B86-6CE2-150E-1A8CCEC97B80}"/>
              </a:ext>
            </a:extLst>
          </p:cNvPr>
          <p:cNvSpPr>
            <a:spLocks noGrp="1"/>
          </p:cNvSpPr>
          <p:nvPr>
            <p:ph type="ctrTitle"/>
          </p:nvPr>
        </p:nvSpPr>
        <p:spPr>
          <a:xfrm>
            <a:off x="1524000" y="1122363"/>
            <a:ext cx="9144000" cy="2387600"/>
          </a:xfrm>
        </p:spPr>
        <p:txBody>
          <a:bodyPr anchor="b"/>
          <a:lstStyle>
            <a:lvl1pPr algn="ctr">
              <a:defRPr sz="6000"/>
            </a:lvl1pPr>
          </a:lstStyle>
          <a:p>
            <a:r>
              <a:rPr lang="tr-TR"/>
              <a:t>Asıl başlık stilini düzenlemek için tıklayın</a:t>
            </a:r>
          </a:p>
        </p:txBody>
      </p:sp>
      <p:sp>
        <p:nvSpPr>
          <p:cNvPr id="3" name="Alt Başlık 2">
            <a:extLst>
              <a:ext uri="{FF2B5EF4-FFF2-40B4-BE49-F238E27FC236}">
                <a16:creationId xmlns:a16="http://schemas.microsoft.com/office/drawing/2014/main" id="{84A0BAFB-FCBF-9B3A-51F9-72928808E21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tr-TR"/>
              <a:t>Asıl alt başlık stilini düzenlemek için tıklayın</a:t>
            </a:r>
          </a:p>
        </p:txBody>
      </p:sp>
      <p:sp>
        <p:nvSpPr>
          <p:cNvPr id="4" name="Veri Yer Tutucusu 3">
            <a:extLst>
              <a:ext uri="{FF2B5EF4-FFF2-40B4-BE49-F238E27FC236}">
                <a16:creationId xmlns:a16="http://schemas.microsoft.com/office/drawing/2014/main" id="{852E1A6F-8BB9-2FDE-168F-9C3A3FB18D51}"/>
              </a:ext>
            </a:extLst>
          </p:cNvPr>
          <p:cNvSpPr>
            <a:spLocks noGrp="1"/>
          </p:cNvSpPr>
          <p:nvPr>
            <p:ph type="dt" sz="half" idx="10"/>
          </p:nvPr>
        </p:nvSpPr>
        <p:spPr/>
        <p:txBody>
          <a:bodyPr/>
          <a:lstStyle/>
          <a:p>
            <a:fld id="{42A7D6C1-624E-47F3-99EB-78D0A2AFBE82}" type="datetimeFigureOut">
              <a:rPr lang="tr-TR" smtClean="0"/>
              <a:t>3.03.2024</a:t>
            </a:fld>
            <a:endParaRPr lang="tr-TR"/>
          </a:p>
        </p:txBody>
      </p:sp>
      <p:sp>
        <p:nvSpPr>
          <p:cNvPr id="5" name="Alt Bilgi Yer Tutucusu 4">
            <a:extLst>
              <a:ext uri="{FF2B5EF4-FFF2-40B4-BE49-F238E27FC236}">
                <a16:creationId xmlns:a16="http://schemas.microsoft.com/office/drawing/2014/main" id="{5E8F94EA-5F8B-97BA-667A-961E3FA21E5C}"/>
              </a:ext>
            </a:extLst>
          </p:cNvPr>
          <p:cNvSpPr>
            <a:spLocks noGrp="1"/>
          </p:cNvSpPr>
          <p:nvPr>
            <p:ph type="ftr" sz="quarter" idx="11"/>
          </p:nvPr>
        </p:nvSpPr>
        <p:spPr/>
        <p:txBody>
          <a:bodyPr/>
          <a:lstStyle/>
          <a:p>
            <a:endParaRPr lang="tr-TR"/>
          </a:p>
        </p:txBody>
      </p:sp>
      <p:sp>
        <p:nvSpPr>
          <p:cNvPr id="6" name="Slayt Numarası Yer Tutucusu 5">
            <a:extLst>
              <a:ext uri="{FF2B5EF4-FFF2-40B4-BE49-F238E27FC236}">
                <a16:creationId xmlns:a16="http://schemas.microsoft.com/office/drawing/2014/main" id="{06CDB8ED-C986-41B9-740B-2841B2730769}"/>
              </a:ext>
            </a:extLst>
          </p:cNvPr>
          <p:cNvSpPr>
            <a:spLocks noGrp="1"/>
          </p:cNvSpPr>
          <p:nvPr>
            <p:ph type="sldNum" sz="quarter" idx="12"/>
          </p:nvPr>
        </p:nvSpPr>
        <p:spPr/>
        <p:txBody>
          <a:bodyPr/>
          <a:lstStyle/>
          <a:p>
            <a:fld id="{BE3DBD5B-2D9D-46EC-95EB-DF09915F91BB}" type="slidenum">
              <a:rPr lang="tr-TR" smtClean="0"/>
              <a:t>‹#›</a:t>
            </a:fld>
            <a:endParaRPr lang="tr-TR"/>
          </a:p>
        </p:txBody>
      </p:sp>
    </p:spTree>
    <p:extLst>
      <p:ext uri="{BB962C8B-B14F-4D97-AF65-F5344CB8AC3E}">
        <p14:creationId xmlns:p14="http://schemas.microsoft.com/office/powerpoint/2010/main" val="307442169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ve Dikey Metin">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743A6B5B-F082-2496-E77C-A0C9053AC44F}"/>
              </a:ext>
            </a:extLst>
          </p:cNvPr>
          <p:cNvSpPr>
            <a:spLocks noGrp="1"/>
          </p:cNvSpPr>
          <p:nvPr>
            <p:ph type="title"/>
          </p:nvPr>
        </p:nvSpPr>
        <p:spPr/>
        <p:txBody>
          <a:bodyPr/>
          <a:lstStyle/>
          <a:p>
            <a:r>
              <a:rPr lang="tr-TR"/>
              <a:t>Asıl başlık stilini düzenlemek için tıklayın</a:t>
            </a:r>
          </a:p>
        </p:txBody>
      </p:sp>
      <p:sp>
        <p:nvSpPr>
          <p:cNvPr id="3" name="Dikey Metin Yer Tutucusu 2">
            <a:extLst>
              <a:ext uri="{FF2B5EF4-FFF2-40B4-BE49-F238E27FC236}">
                <a16:creationId xmlns:a16="http://schemas.microsoft.com/office/drawing/2014/main" id="{163B27A9-624A-AF4E-0A0F-247044561890}"/>
              </a:ext>
            </a:extLst>
          </p:cNvPr>
          <p:cNvSpPr>
            <a:spLocks noGrp="1"/>
          </p:cNvSpPr>
          <p:nvPr>
            <p:ph type="body" orient="vert" idx="1"/>
          </p:nvPr>
        </p:nvSpPr>
        <p:spPr/>
        <p:txBody>
          <a:bodyPr vert="eaVert"/>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a:extLst>
              <a:ext uri="{FF2B5EF4-FFF2-40B4-BE49-F238E27FC236}">
                <a16:creationId xmlns:a16="http://schemas.microsoft.com/office/drawing/2014/main" id="{87827B8B-B481-5A7F-4227-08FB2389E759}"/>
              </a:ext>
            </a:extLst>
          </p:cNvPr>
          <p:cNvSpPr>
            <a:spLocks noGrp="1"/>
          </p:cNvSpPr>
          <p:nvPr>
            <p:ph type="dt" sz="half" idx="10"/>
          </p:nvPr>
        </p:nvSpPr>
        <p:spPr/>
        <p:txBody>
          <a:bodyPr/>
          <a:lstStyle/>
          <a:p>
            <a:fld id="{42A7D6C1-624E-47F3-99EB-78D0A2AFBE82}" type="datetimeFigureOut">
              <a:rPr lang="tr-TR" smtClean="0"/>
              <a:t>3.03.2024</a:t>
            </a:fld>
            <a:endParaRPr lang="tr-TR"/>
          </a:p>
        </p:txBody>
      </p:sp>
      <p:sp>
        <p:nvSpPr>
          <p:cNvPr id="5" name="Alt Bilgi Yer Tutucusu 4">
            <a:extLst>
              <a:ext uri="{FF2B5EF4-FFF2-40B4-BE49-F238E27FC236}">
                <a16:creationId xmlns:a16="http://schemas.microsoft.com/office/drawing/2014/main" id="{F24D9DCB-2D00-904D-20BC-07D8ABE54CCB}"/>
              </a:ext>
            </a:extLst>
          </p:cNvPr>
          <p:cNvSpPr>
            <a:spLocks noGrp="1"/>
          </p:cNvSpPr>
          <p:nvPr>
            <p:ph type="ftr" sz="quarter" idx="11"/>
          </p:nvPr>
        </p:nvSpPr>
        <p:spPr/>
        <p:txBody>
          <a:bodyPr/>
          <a:lstStyle/>
          <a:p>
            <a:endParaRPr lang="tr-TR"/>
          </a:p>
        </p:txBody>
      </p:sp>
      <p:sp>
        <p:nvSpPr>
          <p:cNvPr id="6" name="Slayt Numarası Yer Tutucusu 5">
            <a:extLst>
              <a:ext uri="{FF2B5EF4-FFF2-40B4-BE49-F238E27FC236}">
                <a16:creationId xmlns:a16="http://schemas.microsoft.com/office/drawing/2014/main" id="{B8D1E2A4-8C91-CAB6-53A2-3EB4923A9558}"/>
              </a:ext>
            </a:extLst>
          </p:cNvPr>
          <p:cNvSpPr>
            <a:spLocks noGrp="1"/>
          </p:cNvSpPr>
          <p:nvPr>
            <p:ph type="sldNum" sz="quarter" idx="12"/>
          </p:nvPr>
        </p:nvSpPr>
        <p:spPr/>
        <p:txBody>
          <a:bodyPr/>
          <a:lstStyle/>
          <a:p>
            <a:fld id="{BE3DBD5B-2D9D-46EC-95EB-DF09915F91BB}" type="slidenum">
              <a:rPr lang="tr-TR" smtClean="0"/>
              <a:t>‹#›</a:t>
            </a:fld>
            <a:endParaRPr lang="tr-TR"/>
          </a:p>
        </p:txBody>
      </p:sp>
    </p:spTree>
    <p:extLst>
      <p:ext uri="{BB962C8B-B14F-4D97-AF65-F5344CB8AC3E}">
        <p14:creationId xmlns:p14="http://schemas.microsoft.com/office/powerpoint/2010/main" val="6077474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a:extLst>
              <a:ext uri="{FF2B5EF4-FFF2-40B4-BE49-F238E27FC236}">
                <a16:creationId xmlns:a16="http://schemas.microsoft.com/office/drawing/2014/main" id="{2D17C8D7-A1E8-AAC9-13F6-E078B8376BCB}"/>
              </a:ext>
            </a:extLst>
          </p:cNvPr>
          <p:cNvSpPr>
            <a:spLocks noGrp="1"/>
          </p:cNvSpPr>
          <p:nvPr>
            <p:ph type="title" orient="vert"/>
          </p:nvPr>
        </p:nvSpPr>
        <p:spPr>
          <a:xfrm>
            <a:off x="8724900" y="365125"/>
            <a:ext cx="2628900" cy="5811838"/>
          </a:xfrm>
        </p:spPr>
        <p:txBody>
          <a:bodyPr vert="eaVert"/>
          <a:lstStyle/>
          <a:p>
            <a:r>
              <a:rPr lang="tr-TR"/>
              <a:t>Asıl başlık stilini düzenlemek için tıklayın</a:t>
            </a:r>
          </a:p>
        </p:txBody>
      </p:sp>
      <p:sp>
        <p:nvSpPr>
          <p:cNvPr id="3" name="Dikey Metin Yer Tutucusu 2">
            <a:extLst>
              <a:ext uri="{FF2B5EF4-FFF2-40B4-BE49-F238E27FC236}">
                <a16:creationId xmlns:a16="http://schemas.microsoft.com/office/drawing/2014/main" id="{CE9EC057-E227-E35C-9989-77EE696D45E8}"/>
              </a:ext>
            </a:extLst>
          </p:cNvPr>
          <p:cNvSpPr>
            <a:spLocks noGrp="1"/>
          </p:cNvSpPr>
          <p:nvPr>
            <p:ph type="body" orient="vert" idx="1"/>
          </p:nvPr>
        </p:nvSpPr>
        <p:spPr>
          <a:xfrm>
            <a:off x="838200" y="365125"/>
            <a:ext cx="7734300" cy="5811838"/>
          </a:xfrm>
        </p:spPr>
        <p:txBody>
          <a:bodyPr vert="eaVert"/>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a:extLst>
              <a:ext uri="{FF2B5EF4-FFF2-40B4-BE49-F238E27FC236}">
                <a16:creationId xmlns:a16="http://schemas.microsoft.com/office/drawing/2014/main" id="{882D2D21-76A8-0811-1CB2-4292AF1B8196}"/>
              </a:ext>
            </a:extLst>
          </p:cNvPr>
          <p:cNvSpPr>
            <a:spLocks noGrp="1"/>
          </p:cNvSpPr>
          <p:nvPr>
            <p:ph type="dt" sz="half" idx="10"/>
          </p:nvPr>
        </p:nvSpPr>
        <p:spPr/>
        <p:txBody>
          <a:bodyPr/>
          <a:lstStyle/>
          <a:p>
            <a:fld id="{42A7D6C1-624E-47F3-99EB-78D0A2AFBE82}" type="datetimeFigureOut">
              <a:rPr lang="tr-TR" smtClean="0"/>
              <a:t>3.03.2024</a:t>
            </a:fld>
            <a:endParaRPr lang="tr-TR"/>
          </a:p>
        </p:txBody>
      </p:sp>
      <p:sp>
        <p:nvSpPr>
          <p:cNvPr id="5" name="Alt Bilgi Yer Tutucusu 4">
            <a:extLst>
              <a:ext uri="{FF2B5EF4-FFF2-40B4-BE49-F238E27FC236}">
                <a16:creationId xmlns:a16="http://schemas.microsoft.com/office/drawing/2014/main" id="{E0A014F2-C902-ADB1-E442-9A0FEF5E4DF5}"/>
              </a:ext>
            </a:extLst>
          </p:cNvPr>
          <p:cNvSpPr>
            <a:spLocks noGrp="1"/>
          </p:cNvSpPr>
          <p:nvPr>
            <p:ph type="ftr" sz="quarter" idx="11"/>
          </p:nvPr>
        </p:nvSpPr>
        <p:spPr/>
        <p:txBody>
          <a:bodyPr/>
          <a:lstStyle/>
          <a:p>
            <a:endParaRPr lang="tr-TR"/>
          </a:p>
        </p:txBody>
      </p:sp>
      <p:sp>
        <p:nvSpPr>
          <p:cNvPr id="6" name="Slayt Numarası Yer Tutucusu 5">
            <a:extLst>
              <a:ext uri="{FF2B5EF4-FFF2-40B4-BE49-F238E27FC236}">
                <a16:creationId xmlns:a16="http://schemas.microsoft.com/office/drawing/2014/main" id="{85CAE76A-43EB-0F34-EB7B-74345C31FD1D}"/>
              </a:ext>
            </a:extLst>
          </p:cNvPr>
          <p:cNvSpPr>
            <a:spLocks noGrp="1"/>
          </p:cNvSpPr>
          <p:nvPr>
            <p:ph type="sldNum" sz="quarter" idx="12"/>
          </p:nvPr>
        </p:nvSpPr>
        <p:spPr/>
        <p:txBody>
          <a:bodyPr/>
          <a:lstStyle/>
          <a:p>
            <a:fld id="{BE3DBD5B-2D9D-46EC-95EB-DF09915F91BB}" type="slidenum">
              <a:rPr lang="tr-TR" smtClean="0"/>
              <a:t>‹#›</a:t>
            </a:fld>
            <a:endParaRPr lang="tr-TR"/>
          </a:p>
        </p:txBody>
      </p:sp>
    </p:spTree>
    <p:extLst>
      <p:ext uri="{BB962C8B-B14F-4D97-AF65-F5344CB8AC3E}">
        <p14:creationId xmlns:p14="http://schemas.microsoft.com/office/powerpoint/2010/main" val="139257096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37290A3E-8A2D-8980-521D-A314CFD78123}"/>
              </a:ext>
            </a:extLst>
          </p:cNvPr>
          <p:cNvSpPr>
            <a:spLocks noGrp="1"/>
          </p:cNvSpPr>
          <p:nvPr>
            <p:ph type="title"/>
          </p:nvPr>
        </p:nvSpPr>
        <p:spPr/>
        <p:txBody>
          <a:bodyPr/>
          <a:lstStyle/>
          <a:p>
            <a:r>
              <a:rPr lang="tr-TR"/>
              <a:t>Asıl başlık stilini düzenlemek için tıklayın</a:t>
            </a:r>
          </a:p>
        </p:txBody>
      </p:sp>
      <p:sp>
        <p:nvSpPr>
          <p:cNvPr id="3" name="İçerik Yer Tutucusu 2">
            <a:extLst>
              <a:ext uri="{FF2B5EF4-FFF2-40B4-BE49-F238E27FC236}">
                <a16:creationId xmlns:a16="http://schemas.microsoft.com/office/drawing/2014/main" id="{0599620E-AB9C-5C88-4BAE-9503EB1D0D7A}"/>
              </a:ext>
            </a:extLst>
          </p:cNvPr>
          <p:cNvSpPr>
            <a:spLocks noGrp="1"/>
          </p:cNvSpPr>
          <p:nvPr>
            <p:ph idx="1"/>
          </p:nvPr>
        </p:nvSpPr>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a:extLst>
              <a:ext uri="{FF2B5EF4-FFF2-40B4-BE49-F238E27FC236}">
                <a16:creationId xmlns:a16="http://schemas.microsoft.com/office/drawing/2014/main" id="{342E9B5D-73BE-FDFC-1FFB-040FBF6D2090}"/>
              </a:ext>
            </a:extLst>
          </p:cNvPr>
          <p:cNvSpPr>
            <a:spLocks noGrp="1"/>
          </p:cNvSpPr>
          <p:nvPr>
            <p:ph type="dt" sz="half" idx="10"/>
          </p:nvPr>
        </p:nvSpPr>
        <p:spPr/>
        <p:txBody>
          <a:bodyPr/>
          <a:lstStyle/>
          <a:p>
            <a:fld id="{42A7D6C1-624E-47F3-99EB-78D0A2AFBE82}" type="datetimeFigureOut">
              <a:rPr lang="tr-TR" smtClean="0"/>
              <a:t>3.03.2024</a:t>
            </a:fld>
            <a:endParaRPr lang="tr-TR"/>
          </a:p>
        </p:txBody>
      </p:sp>
      <p:sp>
        <p:nvSpPr>
          <p:cNvPr id="5" name="Alt Bilgi Yer Tutucusu 4">
            <a:extLst>
              <a:ext uri="{FF2B5EF4-FFF2-40B4-BE49-F238E27FC236}">
                <a16:creationId xmlns:a16="http://schemas.microsoft.com/office/drawing/2014/main" id="{524DC6BC-10CB-7D22-0850-23AA6F2988DB}"/>
              </a:ext>
            </a:extLst>
          </p:cNvPr>
          <p:cNvSpPr>
            <a:spLocks noGrp="1"/>
          </p:cNvSpPr>
          <p:nvPr>
            <p:ph type="ftr" sz="quarter" idx="11"/>
          </p:nvPr>
        </p:nvSpPr>
        <p:spPr/>
        <p:txBody>
          <a:bodyPr/>
          <a:lstStyle/>
          <a:p>
            <a:endParaRPr lang="tr-TR"/>
          </a:p>
        </p:txBody>
      </p:sp>
      <p:sp>
        <p:nvSpPr>
          <p:cNvPr id="6" name="Slayt Numarası Yer Tutucusu 5">
            <a:extLst>
              <a:ext uri="{FF2B5EF4-FFF2-40B4-BE49-F238E27FC236}">
                <a16:creationId xmlns:a16="http://schemas.microsoft.com/office/drawing/2014/main" id="{6D75C914-BEF9-E39A-2283-56C77479EE06}"/>
              </a:ext>
            </a:extLst>
          </p:cNvPr>
          <p:cNvSpPr>
            <a:spLocks noGrp="1"/>
          </p:cNvSpPr>
          <p:nvPr>
            <p:ph type="sldNum" sz="quarter" idx="12"/>
          </p:nvPr>
        </p:nvSpPr>
        <p:spPr/>
        <p:txBody>
          <a:bodyPr/>
          <a:lstStyle/>
          <a:p>
            <a:fld id="{BE3DBD5B-2D9D-46EC-95EB-DF09915F91BB}" type="slidenum">
              <a:rPr lang="tr-TR" smtClean="0"/>
              <a:t>‹#›</a:t>
            </a:fld>
            <a:endParaRPr lang="tr-TR"/>
          </a:p>
        </p:txBody>
      </p:sp>
    </p:spTree>
    <p:extLst>
      <p:ext uri="{BB962C8B-B14F-4D97-AF65-F5344CB8AC3E}">
        <p14:creationId xmlns:p14="http://schemas.microsoft.com/office/powerpoint/2010/main" val="169698011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 Bilgisi">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E2F83B3A-3D7A-2A46-1BDD-4B56124F040A}"/>
              </a:ext>
            </a:extLst>
          </p:cNvPr>
          <p:cNvSpPr>
            <a:spLocks noGrp="1"/>
          </p:cNvSpPr>
          <p:nvPr>
            <p:ph type="title"/>
          </p:nvPr>
        </p:nvSpPr>
        <p:spPr>
          <a:xfrm>
            <a:off x="831850" y="1709738"/>
            <a:ext cx="10515600" cy="2852737"/>
          </a:xfrm>
        </p:spPr>
        <p:txBody>
          <a:bodyPr anchor="b"/>
          <a:lstStyle>
            <a:lvl1pPr>
              <a:defRPr sz="6000"/>
            </a:lvl1pPr>
          </a:lstStyle>
          <a:p>
            <a:r>
              <a:rPr lang="tr-TR"/>
              <a:t>Asıl başlık stilini düzenlemek için tıklayın</a:t>
            </a:r>
          </a:p>
        </p:txBody>
      </p:sp>
      <p:sp>
        <p:nvSpPr>
          <p:cNvPr id="3" name="Metin Yer Tutucusu 2">
            <a:extLst>
              <a:ext uri="{FF2B5EF4-FFF2-40B4-BE49-F238E27FC236}">
                <a16:creationId xmlns:a16="http://schemas.microsoft.com/office/drawing/2014/main" id="{92BEBE5A-7214-BE04-8646-0557BE81285B}"/>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tr-TR"/>
              <a:t>Asıl metin stillerini düzenlemek için tıklayın</a:t>
            </a:r>
          </a:p>
        </p:txBody>
      </p:sp>
      <p:sp>
        <p:nvSpPr>
          <p:cNvPr id="4" name="Veri Yer Tutucusu 3">
            <a:extLst>
              <a:ext uri="{FF2B5EF4-FFF2-40B4-BE49-F238E27FC236}">
                <a16:creationId xmlns:a16="http://schemas.microsoft.com/office/drawing/2014/main" id="{39FD5A4F-96A1-3370-5AA2-CF061279A07E}"/>
              </a:ext>
            </a:extLst>
          </p:cNvPr>
          <p:cNvSpPr>
            <a:spLocks noGrp="1"/>
          </p:cNvSpPr>
          <p:nvPr>
            <p:ph type="dt" sz="half" idx="10"/>
          </p:nvPr>
        </p:nvSpPr>
        <p:spPr/>
        <p:txBody>
          <a:bodyPr/>
          <a:lstStyle/>
          <a:p>
            <a:fld id="{42A7D6C1-624E-47F3-99EB-78D0A2AFBE82}" type="datetimeFigureOut">
              <a:rPr lang="tr-TR" smtClean="0"/>
              <a:t>3.03.2024</a:t>
            </a:fld>
            <a:endParaRPr lang="tr-TR"/>
          </a:p>
        </p:txBody>
      </p:sp>
      <p:sp>
        <p:nvSpPr>
          <p:cNvPr id="5" name="Alt Bilgi Yer Tutucusu 4">
            <a:extLst>
              <a:ext uri="{FF2B5EF4-FFF2-40B4-BE49-F238E27FC236}">
                <a16:creationId xmlns:a16="http://schemas.microsoft.com/office/drawing/2014/main" id="{24EF65F0-431E-A834-F2E6-5B4D84D85898}"/>
              </a:ext>
            </a:extLst>
          </p:cNvPr>
          <p:cNvSpPr>
            <a:spLocks noGrp="1"/>
          </p:cNvSpPr>
          <p:nvPr>
            <p:ph type="ftr" sz="quarter" idx="11"/>
          </p:nvPr>
        </p:nvSpPr>
        <p:spPr/>
        <p:txBody>
          <a:bodyPr/>
          <a:lstStyle/>
          <a:p>
            <a:endParaRPr lang="tr-TR"/>
          </a:p>
        </p:txBody>
      </p:sp>
      <p:sp>
        <p:nvSpPr>
          <p:cNvPr id="6" name="Slayt Numarası Yer Tutucusu 5">
            <a:extLst>
              <a:ext uri="{FF2B5EF4-FFF2-40B4-BE49-F238E27FC236}">
                <a16:creationId xmlns:a16="http://schemas.microsoft.com/office/drawing/2014/main" id="{4959F0A2-EF97-A23E-D650-C23DE0D44897}"/>
              </a:ext>
            </a:extLst>
          </p:cNvPr>
          <p:cNvSpPr>
            <a:spLocks noGrp="1"/>
          </p:cNvSpPr>
          <p:nvPr>
            <p:ph type="sldNum" sz="quarter" idx="12"/>
          </p:nvPr>
        </p:nvSpPr>
        <p:spPr/>
        <p:txBody>
          <a:bodyPr/>
          <a:lstStyle/>
          <a:p>
            <a:fld id="{BE3DBD5B-2D9D-46EC-95EB-DF09915F91BB}" type="slidenum">
              <a:rPr lang="tr-TR" smtClean="0"/>
              <a:t>‹#›</a:t>
            </a:fld>
            <a:endParaRPr lang="tr-TR"/>
          </a:p>
        </p:txBody>
      </p:sp>
    </p:spTree>
    <p:extLst>
      <p:ext uri="{BB962C8B-B14F-4D97-AF65-F5344CB8AC3E}">
        <p14:creationId xmlns:p14="http://schemas.microsoft.com/office/powerpoint/2010/main" val="45980295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516671C3-5B8F-CFAB-7214-CBACB4D30774}"/>
              </a:ext>
            </a:extLst>
          </p:cNvPr>
          <p:cNvSpPr>
            <a:spLocks noGrp="1"/>
          </p:cNvSpPr>
          <p:nvPr>
            <p:ph type="title"/>
          </p:nvPr>
        </p:nvSpPr>
        <p:spPr/>
        <p:txBody>
          <a:bodyPr/>
          <a:lstStyle/>
          <a:p>
            <a:r>
              <a:rPr lang="tr-TR"/>
              <a:t>Asıl başlık stilini düzenlemek için tıklayın</a:t>
            </a:r>
          </a:p>
        </p:txBody>
      </p:sp>
      <p:sp>
        <p:nvSpPr>
          <p:cNvPr id="3" name="İçerik Yer Tutucusu 2">
            <a:extLst>
              <a:ext uri="{FF2B5EF4-FFF2-40B4-BE49-F238E27FC236}">
                <a16:creationId xmlns:a16="http://schemas.microsoft.com/office/drawing/2014/main" id="{E0480508-1207-0917-AFE4-71BD9E7B48F1}"/>
              </a:ext>
            </a:extLst>
          </p:cNvPr>
          <p:cNvSpPr>
            <a:spLocks noGrp="1"/>
          </p:cNvSpPr>
          <p:nvPr>
            <p:ph sz="half" idx="1"/>
          </p:nvPr>
        </p:nvSpPr>
        <p:spPr>
          <a:xfrm>
            <a:off x="838200" y="1825625"/>
            <a:ext cx="5181600" cy="4351338"/>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İçerik Yer Tutucusu 3">
            <a:extLst>
              <a:ext uri="{FF2B5EF4-FFF2-40B4-BE49-F238E27FC236}">
                <a16:creationId xmlns:a16="http://schemas.microsoft.com/office/drawing/2014/main" id="{5989AD7E-5F21-2DDB-5A23-E829DBFE9D3E}"/>
              </a:ext>
            </a:extLst>
          </p:cNvPr>
          <p:cNvSpPr>
            <a:spLocks noGrp="1"/>
          </p:cNvSpPr>
          <p:nvPr>
            <p:ph sz="half" idx="2"/>
          </p:nvPr>
        </p:nvSpPr>
        <p:spPr>
          <a:xfrm>
            <a:off x="6172200" y="1825625"/>
            <a:ext cx="5181600" cy="4351338"/>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5" name="Veri Yer Tutucusu 4">
            <a:extLst>
              <a:ext uri="{FF2B5EF4-FFF2-40B4-BE49-F238E27FC236}">
                <a16:creationId xmlns:a16="http://schemas.microsoft.com/office/drawing/2014/main" id="{299265B1-A438-F0BF-75C9-745DA7A155A7}"/>
              </a:ext>
            </a:extLst>
          </p:cNvPr>
          <p:cNvSpPr>
            <a:spLocks noGrp="1"/>
          </p:cNvSpPr>
          <p:nvPr>
            <p:ph type="dt" sz="half" idx="10"/>
          </p:nvPr>
        </p:nvSpPr>
        <p:spPr/>
        <p:txBody>
          <a:bodyPr/>
          <a:lstStyle/>
          <a:p>
            <a:fld id="{42A7D6C1-624E-47F3-99EB-78D0A2AFBE82}" type="datetimeFigureOut">
              <a:rPr lang="tr-TR" smtClean="0"/>
              <a:t>3.03.2024</a:t>
            </a:fld>
            <a:endParaRPr lang="tr-TR"/>
          </a:p>
        </p:txBody>
      </p:sp>
      <p:sp>
        <p:nvSpPr>
          <p:cNvPr id="6" name="Alt Bilgi Yer Tutucusu 5">
            <a:extLst>
              <a:ext uri="{FF2B5EF4-FFF2-40B4-BE49-F238E27FC236}">
                <a16:creationId xmlns:a16="http://schemas.microsoft.com/office/drawing/2014/main" id="{9FD997DA-555D-D34A-6D87-9A630B726242}"/>
              </a:ext>
            </a:extLst>
          </p:cNvPr>
          <p:cNvSpPr>
            <a:spLocks noGrp="1"/>
          </p:cNvSpPr>
          <p:nvPr>
            <p:ph type="ftr" sz="quarter" idx="11"/>
          </p:nvPr>
        </p:nvSpPr>
        <p:spPr/>
        <p:txBody>
          <a:bodyPr/>
          <a:lstStyle/>
          <a:p>
            <a:endParaRPr lang="tr-TR"/>
          </a:p>
        </p:txBody>
      </p:sp>
      <p:sp>
        <p:nvSpPr>
          <p:cNvPr id="7" name="Slayt Numarası Yer Tutucusu 6">
            <a:extLst>
              <a:ext uri="{FF2B5EF4-FFF2-40B4-BE49-F238E27FC236}">
                <a16:creationId xmlns:a16="http://schemas.microsoft.com/office/drawing/2014/main" id="{F92B2D78-565A-3F33-E120-8A4D73B90007}"/>
              </a:ext>
            </a:extLst>
          </p:cNvPr>
          <p:cNvSpPr>
            <a:spLocks noGrp="1"/>
          </p:cNvSpPr>
          <p:nvPr>
            <p:ph type="sldNum" sz="quarter" idx="12"/>
          </p:nvPr>
        </p:nvSpPr>
        <p:spPr/>
        <p:txBody>
          <a:bodyPr/>
          <a:lstStyle/>
          <a:p>
            <a:fld id="{BE3DBD5B-2D9D-46EC-95EB-DF09915F91BB}" type="slidenum">
              <a:rPr lang="tr-TR" smtClean="0"/>
              <a:t>‹#›</a:t>
            </a:fld>
            <a:endParaRPr lang="tr-TR"/>
          </a:p>
        </p:txBody>
      </p:sp>
    </p:spTree>
    <p:extLst>
      <p:ext uri="{BB962C8B-B14F-4D97-AF65-F5344CB8AC3E}">
        <p14:creationId xmlns:p14="http://schemas.microsoft.com/office/powerpoint/2010/main" val="148628564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F9D529ED-9B5A-C601-7CE3-4D001FB2BA61}"/>
              </a:ext>
            </a:extLst>
          </p:cNvPr>
          <p:cNvSpPr>
            <a:spLocks noGrp="1"/>
          </p:cNvSpPr>
          <p:nvPr>
            <p:ph type="title"/>
          </p:nvPr>
        </p:nvSpPr>
        <p:spPr>
          <a:xfrm>
            <a:off x="839788" y="365125"/>
            <a:ext cx="10515600" cy="1325563"/>
          </a:xfrm>
        </p:spPr>
        <p:txBody>
          <a:bodyPr/>
          <a:lstStyle/>
          <a:p>
            <a:r>
              <a:rPr lang="tr-TR"/>
              <a:t>Asıl başlık stilini düzenlemek için tıklayın</a:t>
            </a:r>
          </a:p>
        </p:txBody>
      </p:sp>
      <p:sp>
        <p:nvSpPr>
          <p:cNvPr id="3" name="Metin Yer Tutucusu 2">
            <a:extLst>
              <a:ext uri="{FF2B5EF4-FFF2-40B4-BE49-F238E27FC236}">
                <a16:creationId xmlns:a16="http://schemas.microsoft.com/office/drawing/2014/main" id="{C2A2F90B-93B4-617D-C3D3-05446E62E49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tıklayın</a:t>
            </a:r>
          </a:p>
        </p:txBody>
      </p:sp>
      <p:sp>
        <p:nvSpPr>
          <p:cNvPr id="4" name="İçerik Yer Tutucusu 3">
            <a:extLst>
              <a:ext uri="{FF2B5EF4-FFF2-40B4-BE49-F238E27FC236}">
                <a16:creationId xmlns:a16="http://schemas.microsoft.com/office/drawing/2014/main" id="{FCA5A371-4565-4194-F91B-78E571FEB730}"/>
              </a:ext>
            </a:extLst>
          </p:cNvPr>
          <p:cNvSpPr>
            <a:spLocks noGrp="1"/>
          </p:cNvSpPr>
          <p:nvPr>
            <p:ph sz="half" idx="2"/>
          </p:nvPr>
        </p:nvSpPr>
        <p:spPr>
          <a:xfrm>
            <a:off x="839788" y="2505075"/>
            <a:ext cx="5157787" cy="3684588"/>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5" name="Metin Yer Tutucusu 4">
            <a:extLst>
              <a:ext uri="{FF2B5EF4-FFF2-40B4-BE49-F238E27FC236}">
                <a16:creationId xmlns:a16="http://schemas.microsoft.com/office/drawing/2014/main" id="{67C4A85A-3255-CC08-2553-9DBFC5D7472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tıklayın</a:t>
            </a:r>
          </a:p>
        </p:txBody>
      </p:sp>
      <p:sp>
        <p:nvSpPr>
          <p:cNvPr id="6" name="İçerik Yer Tutucusu 5">
            <a:extLst>
              <a:ext uri="{FF2B5EF4-FFF2-40B4-BE49-F238E27FC236}">
                <a16:creationId xmlns:a16="http://schemas.microsoft.com/office/drawing/2014/main" id="{D19A7CC3-A9A2-2C9A-4189-FD34408FD411}"/>
              </a:ext>
            </a:extLst>
          </p:cNvPr>
          <p:cNvSpPr>
            <a:spLocks noGrp="1"/>
          </p:cNvSpPr>
          <p:nvPr>
            <p:ph sz="quarter" idx="4"/>
          </p:nvPr>
        </p:nvSpPr>
        <p:spPr>
          <a:xfrm>
            <a:off x="6172200" y="2505075"/>
            <a:ext cx="5183188" cy="3684588"/>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7" name="Veri Yer Tutucusu 6">
            <a:extLst>
              <a:ext uri="{FF2B5EF4-FFF2-40B4-BE49-F238E27FC236}">
                <a16:creationId xmlns:a16="http://schemas.microsoft.com/office/drawing/2014/main" id="{D8FF8D70-E23D-B1F8-E6A1-435696447800}"/>
              </a:ext>
            </a:extLst>
          </p:cNvPr>
          <p:cNvSpPr>
            <a:spLocks noGrp="1"/>
          </p:cNvSpPr>
          <p:nvPr>
            <p:ph type="dt" sz="half" idx="10"/>
          </p:nvPr>
        </p:nvSpPr>
        <p:spPr/>
        <p:txBody>
          <a:bodyPr/>
          <a:lstStyle/>
          <a:p>
            <a:fld id="{42A7D6C1-624E-47F3-99EB-78D0A2AFBE82}" type="datetimeFigureOut">
              <a:rPr lang="tr-TR" smtClean="0"/>
              <a:t>3.03.2024</a:t>
            </a:fld>
            <a:endParaRPr lang="tr-TR"/>
          </a:p>
        </p:txBody>
      </p:sp>
      <p:sp>
        <p:nvSpPr>
          <p:cNvPr id="8" name="Alt Bilgi Yer Tutucusu 7">
            <a:extLst>
              <a:ext uri="{FF2B5EF4-FFF2-40B4-BE49-F238E27FC236}">
                <a16:creationId xmlns:a16="http://schemas.microsoft.com/office/drawing/2014/main" id="{1A6BD5A4-A985-D8F5-7B34-7019A8B74C13}"/>
              </a:ext>
            </a:extLst>
          </p:cNvPr>
          <p:cNvSpPr>
            <a:spLocks noGrp="1"/>
          </p:cNvSpPr>
          <p:nvPr>
            <p:ph type="ftr" sz="quarter" idx="11"/>
          </p:nvPr>
        </p:nvSpPr>
        <p:spPr/>
        <p:txBody>
          <a:bodyPr/>
          <a:lstStyle/>
          <a:p>
            <a:endParaRPr lang="tr-TR"/>
          </a:p>
        </p:txBody>
      </p:sp>
      <p:sp>
        <p:nvSpPr>
          <p:cNvPr id="9" name="Slayt Numarası Yer Tutucusu 8">
            <a:extLst>
              <a:ext uri="{FF2B5EF4-FFF2-40B4-BE49-F238E27FC236}">
                <a16:creationId xmlns:a16="http://schemas.microsoft.com/office/drawing/2014/main" id="{E7B3A951-5120-498E-8F38-C9E12599E350}"/>
              </a:ext>
            </a:extLst>
          </p:cNvPr>
          <p:cNvSpPr>
            <a:spLocks noGrp="1"/>
          </p:cNvSpPr>
          <p:nvPr>
            <p:ph type="sldNum" sz="quarter" idx="12"/>
          </p:nvPr>
        </p:nvSpPr>
        <p:spPr/>
        <p:txBody>
          <a:bodyPr/>
          <a:lstStyle/>
          <a:p>
            <a:fld id="{BE3DBD5B-2D9D-46EC-95EB-DF09915F91BB}" type="slidenum">
              <a:rPr lang="tr-TR" smtClean="0"/>
              <a:t>‹#›</a:t>
            </a:fld>
            <a:endParaRPr lang="tr-TR"/>
          </a:p>
        </p:txBody>
      </p:sp>
    </p:spTree>
    <p:extLst>
      <p:ext uri="{BB962C8B-B14F-4D97-AF65-F5344CB8AC3E}">
        <p14:creationId xmlns:p14="http://schemas.microsoft.com/office/powerpoint/2010/main" val="16826100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D8F07ADE-E4BB-76D3-834B-C7D68E62B1DE}"/>
              </a:ext>
            </a:extLst>
          </p:cNvPr>
          <p:cNvSpPr>
            <a:spLocks noGrp="1"/>
          </p:cNvSpPr>
          <p:nvPr>
            <p:ph type="title"/>
          </p:nvPr>
        </p:nvSpPr>
        <p:spPr/>
        <p:txBody>
          <a:bodyPr/>
          <a:lstStyle/>
          <a:p>
            <a:r>
              <a:rPr lang="tr-TR"/>
              <a:t>Asıl başlık stilini düzenlemek için tıklayın</a:t>
            </a:r>
          </a:p>
        </p:txBody>
      </p:sp>
      <p:sp>
        <p:nvSpPr>
          <p:cNvPr id="3" name="Veri Yer Tutucusu 2">
            <a:extLst>
              <a:ext uri="{FF2B5EF4-FFF2-40B4-BE49-F238E27FC236}">
                <a16:creationId xmlns:a16="http://schemas.microsoft.com/office/drawing/2014/main" id="{FBF76C29-9AA1-15C2-E913-B55647EA714F}"/>
              </a:ext>
            </a:extLst>
          </p:cNvPr>
          <p:cNvSpPr>
            <a:spLocks noGrp="1"/>
          </p:cNvSpPr>
          <p:nvPr>
            <p:ph type="dt" sz="half" idx="10"/>
          </p:nvPr>
        </p:nvSpPr>
        <p:spPr/>
        <p:txBody>
          <a:bodyPr/>
          <a:lstStyle/>
          <a:p>
            <a:fld id="{42A7D6C1-624E-47F3-99EB-78D0A2AFBE82}" type="datetimeFigureOut">
              <a:rPr lang="tr-TR" smtClean="0"/>
              <a:t>3.03.2024</a:t>
            </a:fld>
            <a:endParaRPr lang="tr-TR"/>
          </a:p>
        </p:txBody>
      </p:sp>
      <p:sp>
        <p:nvSpPr>
          <p:cNvPr id="4" name="Alt Bilgi Yer Tutucusu 3">
            <a:extLst>
              <a:ext uri="{FF2B5EF4-FFF2-40B4-BE49-F238E27FC236}">
                <a16:creationId xmlns:a16="http://schemas.microsoft.com/office/drawing/2014/main" id="{7BAE4554-A109-1901-C962-85A9B92D5A8D}"/>
              </a:ext>
            </a:extLst>
          </p:cNvPr>
          <p:cNvSpPr>
            <a:spLocks noGrp="1"/>
          </p:cNvSpPr>
          <p:nvPr>
            <p:ph type="ftr" sz="quarter" idx="11"/>
          </p:nvPr>
        </p:nvSpPr>
        <p:spPr/>
        <p:txBody>
          <a:bodyPr/>
          <a:lstStyle/>
          <a:p>
            <a:endParaRPr lang="tr-TR"/>
          </a:p>
        </p:txBody>
      </p:sp>
      <p:sp>
        <p:nvSpPr>
          <p:cNvPr id="5" name="Slayt Numarası Yer Tutucusu 4">
            <a:extLst>
              <a:ext uri="{FF2B5EF4-FFF2-40B4-BE49-F238E27FC236}">
                <a16:creationId xmlns:a16="http://schemas.microsoft.com/office/drawing/2014/main" id="{E8C99112-87A3-5D24-5B3A-DE530FEEBDA0}"/>
              </a:ext>
            </a:extLst>
          </p:cNvPr>
          <p:cNvSpPr>
            <a:spLocks noGrp="1"/>
          </p:cNvSpPr>
          <p:nvPr>
            <p:ph type="sldNum" sz="quarter" idx="12"/>
          </p:nvPr>
        </p:nvSpPr>
        <p:spPr/>
        <p:txBody>
          <a:bodyPr/>
          <a:lstStyle/>
          <a:p>
            <a:fld id="{BE3DBD5B-2D9D-46EC-95EB-DF09915F91BB}" type="slidenum">
              <a:rPr lang="tr-TR" smtClean="0"/>
              <a:t>‹#›</a:t>
            </a:fld>
            <a:endParaRPr lang="tr-TR"/>
          </a:p>
        </p:txBody>
      </p:sp>
    </p:spTree>
    <p:extLst>
      <p:ext uri="{BB962C8B-B14F-4D97-AF65-F5344CB8AC3E}">
        <p14:creationId xmlns:p14="http://schemas.microsoft.com/office/powerpoint/2010/main" val="221169133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a:extLst>
              <a:ext uri="{FF2B5EF4-FFF2-40B4-BE49-F238E27FC236}">
                <a16:creationId xmlns:a16="http://schemas.microsoft.com/office/drawing/2014/main" id="{EFC61907-B72E-0A15-3901-7AE77F4DA47E}"/>
              </a:ext>
            </a:extLst>
          </p:cNvPr>
          <p:cNvSpPr>
            <a:spLocks noGrp="1"/>
          </p:cNvSpPr>
          <p:nvPr>
            <p:ph type="dt" sz="half" idx="10"/>
          </p:nvPr>
        </p:nvSpPr>
        <p:spPr/>
        <p:txBody>
          <a:bodyPr/>
          <a:lstStyle/>
          <a:p>
            <a:fld id="{42A7D6C1-624E-47F3-99EB-78D0A2AFBE82}" type="datetimeFigureOut">
              <a:rPr lang="tr-TR" smtClean="0"/>
              <a:t>3.03.2024</a:t>
            </a:fld>
            <a:endParaRPr lang="tr-TR"/>
          </a:p>
        </p:txBody>
      </p:sp>
      <p:sp>
        <p:nvSpPr>
          <p:cNvPr id="3" name="Alt Bilgi Yer Tutucusu 2">
            <a:extLst>
              <a:ext uri="{FF2B5EF4-FFF2-40B4-BE49-F238E27FC236}">
                <a16:creationId xmlns:a16="http://schemas.microsoft.com/office/drawing/2014/main" id="{6CF2B7A9-83DC-84DA-4A02-5B298BA18E59}"/>
              </a:ext>
            </a:extLst>
          </p:cNvPr>
          <p:cNvSpPr>
            <a:spLocks noGrp="1"/>
          </p:cNvSpPr>
          <p:nvPr>
            <p:ph type="ftr" sz="quarter" idx="11"/>
          </p:nvPr>
        </p:nvSpPr>
        <p:spPr/>
        <p:txBody>
          <a:bodyPr/>
          <a:lstStyle/>
          <a:p>
            <a:endParaRPr lang="tr-TR"/>
          </a:p>
        </p:txBody>
      </p:sp>
      <p:sp>
        <p:nvSpPr>
          <p:cNvPr id="4" name="Slayt Numarası Yer Tutucusu 3">
            <a:extLst>
              <a:ext uri="{FF2B5EF4-FFF2-40B4-BE49-F238E27FC236}">
                <a16:creationId xmlns:a16="http://schemas.microsoft.com/office/drawing/2014/main" id="{F0EA3C4A-C321-9038-4106-F2BF54F67604}"/>
              </a:ext>
            </a:extLst>
          </p:cNvPr>
          <p:cNvSpPr>
            <a:spLocks noGrp="1"/>
          </p:cNvSpPr>
          <p:nvPr>
            <p:ph type="sldNum" sz="quarter" idx="12"/>
          </p:nvPr>
        </p:nvSpPr>
        <p:spPr/>
        <p:txBody>
          <a:bodyPr/>
          <a:lstStyle/>
          <a:p>
            <a:fld id="{BE3DBD5B-2D9D-46EC-95EB-DF09915F91BB}" type="slidenum">
              <a:rPr lang="tr-TR" smtClean="0"/>
              <a:t>‹#›</a:t>
            </a:fld>
            <a:endParaRPr lang="tr-TR"/>
          </a:p>
        </p:txBody>
      </p:sp>
    </p:spTree>
    <p:extLst>
      <p:ext uri="{BB962C8B-B14F-4D97-AF65-F5344CB8AC3E}">
        <p14:creationId xmlns:p14="http://schemas.microsoft.com/office/powerpoint/2010/main" val="138940660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F0649367-F095-F67A-3DAE-2F5AD3F87CA3}"/>
              </a:ext>
            </a:extLst>
          </p:cNvPr>
          <p:cNvSpPr>
            <a:spLocks noGrp="1"/>
          </p:cNvSpPr>
          <p:nvPr>
            <p:ph type="title"/>
          </p:nvPr>
        </p:nvSpPr>
        <p:spPr>
          <a:xfrm>
            <a:off x="839788" y="457200"/>
            <a:ext cx="3932237" cy="1600200"/>
          </a:xfrm>
        </p:spPr>
        <p:txBody>
          <a:bodyPr anchor="b"/>
          <a:lstStyle>
            <a:lvl1pPr>
              <a:defRPr sz="3200"/>
            </a:lvl1pPr>
          </a:lstStyle>
          <a:p>
            <a:r>
              <a:rPr lang="tr-TR"/>
              <a:t>Asıl başlık stilini düzenlemek için tıklayın</a:t>
            </a:r>
          </a:p>
        </p:txBody>
      </p:sp>
      <p:sp>
        <p:nvSpPr>
          <p:cNvPr id="3" name="İçerik Yer Tutucusu 2">
            <a:extLst>
              <a:ext uri="{FF2B5EF4-FFF2-40B4-BE49-F238E27FC236}">
                <a16:creationId xmlns:a16="http://schemas.microsoft.com/office/drawing/2014/main" id="{0E7D5D4C-C412-1A2D-EFF8-1EE263D2A20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Metin Yer Tutucusu 3">
            <a:extLst>
              <a:ext uri="{FF2B5EF4-FFF2-40B4-BE49-F238E27FC236}">
                <a16:creationId xmlns:a16="http://schemas.microsoft.com/office/drawing/2014/main" id="{1A886201-9687-63B4-E85C-23677D5350B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a:t>Asıl metin stillerini düzenlemek için tıklayın</a:t>
            </a:r>
          </a:p>
        </p:txBody>
      </p:sp>
      <p:sp>
        <p:nvSpPr>
          <p:cNvPr id="5" name="Veri Yer Tutucusu 4">
            <a:extLst>
              <a:ext uri="{FF2B5EF4-FFF2-40B4-BE49-F238E27FC236}">
                <a16:creationId xmlns:a16="http://schemas.microsoft.com/office/drawing/2014/main" id="{7F324945-FD87-BAD4-EDD1-D18E666FBDE8}"/>
              </a:ext>
            </a:extLst>
          </p:cNvPr>
          <p:cNvSpPr>
            <a:spLocks noGrp="1"/>
          </p:cNvSpPr>
          <p:nvPr>
            <p:ph type="dt" sz="half" idx="10"/>
          </p:nvPr>
        </p:nvSpPr>
        <p:spPr/>
        <p:txBody>
          <a:bodyPr/>
          <a:lstStyle/>
          <a:p>
            <a:fld id="{42A7D6C1-624E-47F3-99EB-78D0A2AFBE82}" type="datetimeFigureOut">
              <a:rPr lang="tr-TR" smtClean="0"/>
              <a:t>3.03.2024</a:t>
            </a:fld>
            <a:endParaRPr lang="tr-TR"/>
          </a:p>
        </p:txBody>
      </p:sp>
      <p:sp>
        <p:nvSpPr>
          <p:cNvPr id="6" name="Alt Bilgi Yer Tutucusu 5">
            <a:extLst>
              <a:ext uri="{FF2B5EF4-FFF2-40B4-BE49-F238E27FC236}">
                <a16:creationId xmlns:a16="http://schemas.microsoft.com/office/drawing/2014/main" id="{07255947-556C-630B-E742-971FF26A8329}"/>
              </a:ext>
            </a:extLst>
          </p:cNvPr>
          <p:cNvSpPr>
            <a:spLocks noGrp="1"/>
          </p:cNvSpPr>
          <p:nvPr>
            <p:ph type="ftr" sz="quarter" idx="11"/>
          </p:nvPr>
        </p:nvSpPr>
        <p:spPr/>
        <p:txBody>
          <a:bodyPr/>
          <a:lstStyle/>
          <a:p>
            <a:endParaRPr lang="tr-TR"/>
          </a:p>
        </p:txBody>
      </p:sp>
      <p:sp>
        <p:nvSpPr>
          <p:cNvPr id="7" name="Slayt Numarası Yer Tutucusu 6">
            <a:extLst>
              <a:ext uri="{FF2B5EF4-FFF2-40B4-BE49-F238E27FC236}">
                <a16:creationId xmlns:a16="http://schemas.microsoft.com/office/drawing/2014/main" id="{DE8CDDC9-1D79-92FC-DC76-C45A69164EBD}"/>
              </a:ext>
            </a:extLst>
          </p:cNvPr>
          <p:cNvSpPr>
            <a:spLocks noGrp="1"/>
          </p:cNvSpPr>
          <p:nvPr>
            <p:ph type="sldNum" sz="quarter" idx="12"/>
          </p:nvPr>
        </p:nvSpPr>
        <p:spPr/>
        <p:txBody>
          <a:bodyPr/>
          <a:lstStyle/>
          <a:p>
            <a:fld id="{BE3DBD5B-2D9D-46EC-95EB-DF09915F91BB}" type="slidenum">
              <a:rPr lang="tr-TR" smtClean="0"/>
              <a:t>‹#›</a:t>
            </a:fld>
            <a:endParaRPr lang="tr-TR"/>
          </a:p>
        </p:txBody>
      </p:sp>
    </p:spTree>
    <p:extLst>
      <p:ext uri="{BB962C8B-B14F-4D97-AF65-F5344CB8AC3E}">
        <p14:creationId xmlns:p14="http://schemas.microsoft.com/office/powerpoint/2010/main" val="424490484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CA32FDC5-EB91-EE14-74B6-FB7A44EF9AB1}"/>
              </a:ext>
            </a:extLst>
          </p:cNvPr>
          <p:cNvSpPr>
            <a:spLocks noGrp="1"/>
          </p:cNvSpPr>
          <p:nvPr>
            <p:ph type="title"/>
          </p:nvPr>
        </p:nvSpPr>
        <p:spPr>
          <a:xfrm>
            <a:off x="839788" y="457200"/>
            <a:ext cx="3932237" cy="1600200"/>
          </a:xfrm>
        </p:spPr>
        <p:txBody>
          <a:bodyPr anchor="b"/>
          <a:lstStyle>
            <a:lvl1pPr>
              <a:defRPr sz="3200"/>
            </a:lvl1pPr>
          </a:lstStyle>
          <a:p>
            <a:r>
              <a:rPr lang="tr-TR"/>
              <a:t>Asıl başlık stilini düzenlemek için tıklayın</a:t>
            </a:r>
          </a:p>
        </p:txBody>
      </p:sp>
      <p:sp>
        <p:nvSpPr>
          <p:cNvPr id="3" name="Resim Yer Tutucusu 2">
            <a:extLst>
              <a:ext uri="{FF2B5EF4-FFF2-40B4-BE49-F238E27FC236}">
                <a16:creationId xmlns:a16="http://schemas.microsoft.com/office/drawing/2014/main" id="{678162B2-3FF5-A835-DFC8-91724FCF00BC}"/>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Metin Yer Tutucusu 3">
            <a:extLst>
              <a:ext uri="{FF2B5EF4-FFF2-40B4-BE49-F238E27FC236}">
                <a16:creationId xmlns:a16="http://schemas.microsoft.com/office/drawing/2014/main" id="{79A9D2BA-38A1-97F2-0492-7923C7CB274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a:t>Asıl metin stillerini düzenlemek için tıklayın</a:t>
            </a:r>
          </a:p>
        </p:txBody>
      </p:sp>
      <p:sp>
        <p:nvSpPr>
          <p:cNvPr id="5" name="Veri Yer Tutucusu 4">
            <a:extLst>
              <a:ext uri="{FF2B5EF4-FFF2-40B4-BE49-F238E27FC236}">
                <a16:creationId xmlns:a16="http://schemas.microsoft.com/office/drawing/2014/main" id="{929BE5BB-13A3-B989-09AE-C91237C568B7}"/>
              </a:ext>
            </a:extLst>
          </p:cNvPr>
          <p:cNvSpPr>
            <a:spLocks noGrp="1"/>
          </p:cNvSpPr>
          <p:nvPr>
            <p:ph type="dt" sz="half" idx="10"/>
          </p:nvPr>
        </p:nvSpPr>
        <p:spPr/>
        <p:txBody>
          <a:bodyPr/>
          <a:lstStyle/>
          <a:p>
            <a:fld id="{42A7D6C1-624E-47F3-99EB-78D0A2AFBE82}" type="datetimeFigureOut">
              <a:rPr lang="tr-TR" smtClean="0"/>
              <a:t>3.03.2024</a:t>
            </a:fld>
            <a:endParaRPr lang="tr-TR"/>
          </a:p>
        </p:txBody>
      </p:sp>
      <p:sp>
        <p:nvSpPr>
          <p:cNvPr id="6" name="Alt Bilgi Yer Tutucusu 5">
            <a:extLst>
              <a:ext uri="{FF2B5EF4-FFF2-40B4-BE49-F238E27FC236}">
                <a16:creationId xmlns:a16="http://schemas.microsoft.com/office/drawing/2014/main" id="{E92F147C-4E87-52B2-EFC6-ED6A81B00579}"/>
              </a:ext>
            </a:extLst>
          </p:cNvPr>
          <p:cNvSpPr>
            <a:spLocks noGrp="1"/>
          </p:cNvSpPr>
          <p:nvPr>
            <p:ph type="ftr" sz="quarter" idx="11"/>
          </p:nvPr>
        </p:nvSpPr>
        <p:spPr/>
        <p:txBody>
          <a:bodyPr/>
          <a:lstStyle/>
          <a:p>
            <a:endParaRPr lang="tr-TR"/>
          </a:p>
        </p:txBody>
      </p:sp>
      <p:sp>
        <p:nvSpPr>
          <p:cNvPr id="7" name="Slayt Numarası Yer Tutucusu 6">
            <a:extLst>
              <a:ext uri="{FF2B5EF4-FFF2-40B4-BE49-F238E27FC236}">
                <a16:creationId xmlns:a16="http://schemas.microsoft.com/office/drawing/2014/main" id="{CE3EC756-5659-D718-3883-88742BA1EC9F}"/>
              </a:ext>
            </a:extLst>
          </p:cNvPr>
          <p:cNvSpPr>
            <a:spLocks noGrp="1"/>
          </p:cNvSpPr>
          <p:nvPr>
            <p:ph type="sldNum" sz="quarter" idx="12"/>
          </p:nvPr>
        </p:nvSpPr>
        <p:spPr/>
        <p:txBody>
          <a:bodyPr/>
          <a:lstStyle/>
          <a:p>
            <a:fld id="{BE3DBD5B-2D9D-46EC-95EB-DF09915F91BB}" type="slidenum">
              <a:rPr lang="tr-TR" smtClean="0"/>
              <a:t>‹#›</a:t>
            </a:fld>
            <a:endParaRPr lang="tr-TR"/>
          </a:p>
        </p:txBody>
      </p:sp>
    </p:spTree>
    <p:extLst>
      <p:ext uri="{BB962C8B-B14F-4D97-AF65-F5344CB8AC3E}">
        <p14:creationId xmlns:p14="http://schemas.microsoft.com/office/powerpoint/2010/main" val="261079716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Başlık Yer Tutucusu 1">
            <a:extLst>
              <a:ext uri="{FF2B5EF4-FFF2-40B4-BE49-F238E27FC236}">
                <a16:creationId xmlns:a16="http://schemas.microsoft.com/office/drawing/2014/main" id="{76AD848A-2A81-3A98-BA3D-DE42D3C6A93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tr-TR"/>
              <a:t>Asıl başlık stilini düzenlemek için tıklayın</a:t>
            </a:r>
          </a:p>
        </p:txBody>
      </p:sp>
      <p:sp>
        <p:nvSpPr>
          <p:cNvPr id="3" name="Metin Yer Tutucusu 2">
            <a:extLst>
              <a:ext uri="{FF2B5EF4-FFF2-40B4-BE49-F238E27FC236}">
                <a16:creationId xmlns:a16="http://schemas.microsoft.com/office/drawing/2014/main" id="{F2D6E15A-198A-7451-1C14-B460E0FDD24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a:extLst>
              <a:ext uri="{FF2B5EF4-FFF2-40B4-BE49-F238E27FC236}">
                <a16:creationId xmlns:a16="http://schemas.microsoft.com/office/drawing/2014/main" id="{5E63138E-1F3F-967C-627F-091BE7227AF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42A7D6C1-624E-47F3-99EB-78D0A2AFBE82}" type="datetimeFigureOut">
              <a:rPr lang="tr-TR" smtClean="0"/>
              <a:t>3.03.2024</a:t>
            </a:fld>
            <a:endParaRPr lang="tr-TR"/>
          </a:p>
        </p:txBody>
      </p:sp>
      <p:sp>
        <p:nvSpPr>
          <p:cNvPr id="5" name="Alt Bilgi Yer Tutucusu 4">
            <a:extLst>
              <a:ext uri="{FF2B5EF4-FFF2-40B4-BE49-F238E27FC236}">
                <a16:creationId xmlns:a16="http://schemas.microsoft.com/office/drawing/2014/main" id="{156E4E19-6ACB-81E9-0287-D8F4A991E8F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tr-TR"/>
          </a:p>
        </p:txBody>
      </p:sp>
      <p:sp>
        <p:nvSpPr>
          <p:cNvPr id="6" name="Slayt Numarası Yer Tutucusu 5">
            <a:extLst>
              <a:ext uri="{FF2B5EF4-FFF2-40B4-BE49-F238E27FC236}">
                <a16:creationId xmlns:a16="http://schemas.microsoft.com/office/drawing/2014/main" id="{995905C6-304E-4F98-5747-FDCCB010E7D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BE3DBD5B-2D9D-46EC-95EB-DF09915F91BB}" type="slidenum">
              <a:rPr lang="tr-TR" smtClean="0"/>
              <a:t>‹#›</a:t>
            </a:fld>
            <a:endParaRPr lang="tr-TR"/>
          </a:p>
        </p:txBody>
      </p:sp>
    </p:spTree>
    <p:extLst>
      <p:ext uri="{BB962C8B-B14F-4D97-AF65-F5344CB8AC3E}">
        <p14:creationId xmlns:p14="http://schemas.microsoft.com/office/powerpoint/2010/main" val="142061250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1.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1.xml"/><Relationship Id="rId1" Type="http://schemas.openxmlformats.org/officeDocument/2006/relationships/slideLayout" Target="../slideLayouts/slideLayout8.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E0AE394F-AFF1-4485-AF1F-7387A2F041A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Video 5" descr="İrmilise">
            <a:extLst>
              <a:ext uri="{FF2B5EF4-FFF2-40B4-BE49-F238E27FC236}">
                <a16:creationId xmlns:a16="http://schemas.microsoft.com/office/drawing/2014/main" id="{24C6B0CB-7A28-08EA-064E-5CC0866D1DAD}"/>
              </a:ext>
            </a:extLst>
          </p:cNvPr>
          <p:cNvPicPr>
            <a:picLocks noChangeAspect="1"/>
          </p:cNvPicPr>
          <p:nvPr>
            <a:videoFile r:link="rId2"/>
            <p:extLst>
              <p:ext uri="{DAA4B4D4-6D71-4841-9C94-3DE7FCFB9230}">
                <p14:media xmlns:p14="http://schemas.microsoft.com/office/powerpoint/2010/main" r:embed="rId1"/>
              </p:ext>
            </p:extLst>
          </p:nvPr>
        </p:nvPicPr>
        <p:blipFill rotWithShape="1">
          <a:blip r:embed="rId5"/>
          <a:srcRect t="284" r="1" b="1"/>
          <a:stretch/>
        </p:blipFill>
        <p:spPr>
          <a:xfrm>
            <a:off x="-3047" y="10"/>
            <a:ext cx="12191999" cy="6857990"/>
          </a:xfrm>
          <a:prstGeom prst="rect">
            <a:avLst/>
          </a:prstGeom>
        </p:spPr>
      </p:pic>
      <p:sp>
        <p:nvSpPr>
          <p:cNvPr id="12" name="Rectangle 11">
            <a:extLst>
              <a:ext uri="{FF2B5EF4-FFF2-40B4-BE49-F238E27FC236}">
                <a16:creationId xmlns:a16="http://schemas.microsoft.com/office/drawing/2014/main" id="{5683D043-25BB-4AC9-8130-64117967261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3323345"/>
          </a:xfrm>
          <a:prstGeom prst="rect">
            <a:avLst/>
          </a:prstGeom>
          <a:gradFill flip="none" rotWithShape="1">
            <a:gsLst>
              <a:gs pos="57000">
                <a:srgbClr val="000000">
                  <a:alpha val="30000"/>
                </a:srgbClr>
              </a:gs>
              <a:gs pos="0">
                <a:srgbClr val="000000">
                  <a:alpha val="0"/>
                </a:srgb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Başlık 1">
            <a:extLst>
              <a:ext uri="{FF2B5EF4-FFF2-40B4-BE49-F238E27FC236}">
                <a16:creationId xmlns:a16="http://schemas.microsoft.com/office/drawing/2014/main" id="{A9D1CCB5-1302-54FC-FABC-4B59FF838F3C}"/>
              </a:ext>
            </a:extLst>
          </p:cNvPr>
          <p:cNvSpPr>
            <a:spLocks noGrp="1"/>
          </p:cNvSpPr>
          <p:nvPr>
            <p:ph type="ctrTitle"/>
          </p:nvPr>
        </p:nvSpPr>
        <p:spPr>
          <a:xfrm>
            <a:off x="321733" y="554845"/>
            <a:ext cx="10656891" cy="3902673"/>
          </a:xfrm>
        </p:spPr>
        <p:txBody>
          <a:bodyPr anchor="t">
            <a:normAutofit/>
          </a:bodyPr>
          <a:lstStyle/>
          <a:p>
            <a:pPr algn="l"/>
            <a:r>
              <a:rPr lang="tr-TR" sz="5200">
                <a:solidFill>
                  <a:srgbClr val="FFFFFF"/>
                </a:solidFill>
              </a:rPr>
              <a:t>Sürdürülebilir Finans</a:t>
            </a:r>
          </a:p>
        </p:txBody>
      </p:sp>
      <p:sp>
        <p:nvSpPr>
          <p:cNvPr id="14" name="Rectangle 13">
            <a:extLst>
              <a:ext uri="{FF2B5EF4-FFF2-40B4-BE49-F238E27FC236}">
                <a16:creationId xmlns:a16="http://schemas.microsoft.com/office/drawing/2014/main" id="{AA61CCAC-6875-474C-8E9E-F57ABF078C2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3047" y="4704862"/>
            <a:ext cx="12191999" cy="2155484"/>
          </a:xfrm>
          <a:prstGeom prst="rect">
            <a:avLst/>
          </a:prstGeom>
          <a:gradFill flip="none" rotWithShape="1">
            <a:gsLst>
              <a:gs pos="59000">
                <a:srgbClr val="000000">
                  <a:alpha val="30000"/>
                </a:srgbClr>
              </a:gs>
              <a:gs pos="0">
                <a:srgbClr val="000000">
                  <a:alpha val="0"/>
                </a:srgb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Alt Başlık 2">
            <a:extLst>
              <a:ext uri="{FF2B5EF4-FFF2-40B4-BE49-F238E27FC236}">
                <a16:creationId xmlns:a16="http://schemas.microsoft.com/office/drawing/2014/main" id="{941C1C05-B8FC-CF60-5A17-F8578F518E63}"/>
              </a:ext>
            </a:extLst>
          </p:cNvPr>
          <p:cNvSpPr>
            <a:spLocks noGrp="1"/>
          </p:cNvSpPr>
          <p:nvPr>
            <p:ph type="subTitle" idx="1"/>
          </p:nvPr>
        </p:nvSpPr>
        <p:spPr>
          <a:xfrm>
            <a:off x="315523" y="4718033"/>
            <a:ext cx="10678296" cy="1175039"/>
          </a:xfrm>
        </p:spPr>
        <p:txBody>
          <a:bodyPr anchor="b">
            <a:normAutofit/>
          </a:bodyPr>
          <a:lstStyle/>
          <a:p>
            <a:pPr algn="l"/>
            <a:r>
              <a:rPr lang="tr-TR">
                <a:solidFill>
                  <a:srgbClr val="FFFFFF"/>
                </a:solidFill>
              </a:rPr>
              <a:t>Prof. Dr. F. Dilvin TAŞKIN YEŞİLOVA	</a:t>
            </a:r>
          </a:p>
          <a:p>
            <a:pPr algn="l"/>
            <a:r>
              <a:rPr lang="tr-TR">
                <a:solidFill>
                  <a:srgbClr val="FFFFFF"/>
                </a:solidFill>
              </a:rPr>
              <a:t>Yaşar Üniversitesi, İşletme Fakültesi</a:t>
            </a:r>
          </a:p>
        </p:txBody>
      </p:sp>
      <p:sp>
        <p:nvSpPr>
          <p:cNvPr id="4" name="Alt Başlık 2">
            <a:extLst>
              <a:ext uri="{FF2B5EF4-FFF2-40B4-BE49-F238E27FC236}">
                <a16:creationId xmlns:a16="http://schemas.microsoft.com/office/drawing/2014/main" id="{CCE53362-9080-E9C4-BFA8-40F186DBA407}"/>
              </a:ext>
            </a:extLst>
          </p:cNvPr>
          <p:cNvSpPr txBox="1">
            <a:spLocks/>
          </p:cNvSpPr>
          <p:nvPr/>
        </p:nvSpPr>
        <p:spPr>
          <a:xfrm>
            <a:off x="1479550" y="5257800"/>
            <a:ext cx="9144000" cy="1655762"/>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endParaRPr lang="tr-TR" dirty="0"/>
          </a:p>
        </p:txBody>
      </p:sp>
    </p:spTree>
    <p:extLst>
      <p:ext uri="{BB962C8B-B14F-4D97-AF65-F5344CB8AC3E}">
        <p14:creationId xmlns:p14="http://schemas.microsoft.com/office/powerpoint/2010/main" val="22839570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8128"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6"/>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6"/>
                                        </p:tgtEl>
                                      </p:cBhvr>
                                    </p:cmd>
                                  </p:childTnLst>
                                </p:cTn>
                              </p:par>
                            </p:childTnLst>
                          </p:cTn>
                        </p:par>
                      </p:childTnLst>
                    </p:cTn>
                  </p:par>
                </p:childTnLst>
              </p:cTn>
              <p:nextCondLst>
                <p:cond evt="onClick" delay="0">
                  <p:tgtEl>
                    <p:spTgt spid="6"/>
                  </p:tgtEl>
                </p:cond>
              </p:nextCondLst>
            </p:seq>
            <p:video>
              <p:cMediaNode mute="1">
                <p:cTn id="12" repeatCount="indefinite" fill="hold" display="0">
                  <p:stCondLst>
                    <p:cond delay="indefinite"/>
                  </p:stCondLst>
                </p:cTn>
                <p:tgtEl>
                  <p:spTgt spid="6"/>
                </p:tgtEl>
              </p:cMediaNode>
            </p:vide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4A25B995-67DE-592D-D12C-42C9D02A60D2}"/>
              </a:ext>
            </a:extLst>
          </p:cNvPr>
          <p:cNvSpPr>
            <a:spLocks noGrp="1"/>
          </p:cNvSpPr>
          <p:nvPr>
            <p:ph type="title"/>
          </p:nvPr>
        </p:nvSpPr>
        <p:spPr/>
        <p:txBody>
          <a:bodyPr/>
          <a:lstStyle/>
          <a:p>
            <a:r>
              <a:rPr lang="tr-TR" dirty="0"/>
              <a:t>Sürdürülebilir Finans İçin Çerçeve</a:t>
            </a:r>
          </a:p>
        </p:txBody>
      </p:sp>
      <p:graphicFrame>
        <p:nvGraphicFramePr>
          <p:cNvPr id="4" name="İçerik Yer Tutucusu 3">
            <a:extLst>
              <a:ext uri="{FF2B5EF4-FFF2-40B4-BE49-F238E27FC236}">
                <a16:creationId xmlns:a16="http://schemas.microsoft.com/office/drawing/2014/main" id="{371E7840-D4D6-60A3-9AA7-43CC146806D1}"/>
              </a:ext>
            </a:extLst>
          </p:cNvPr>
          <p:cNvGraphicFramePr>
            <a:graphicFrameLocks noGrp="1"/>
          </p:cNvGraphicFramePr>
          <p:nvPr>
            <p:ph idx="1"/>
            <p:extLst>
              <p:ext uri="{D42A27DB-BD31-4B8C-83A1-F6EECF244321}">
                <p14:modId xmlns:p14="http://schemas.microsoft.com/office/powerpoint/2010/main" val="1608791437"/>
              </p:ext>
            </p:extLst>
          </p:nvPr>
        </p:nvGraphicFramePr>
        <p:xfrm>
          <a:off x="838200" y="2348864"/>
          <a:ext cx="10515600" cy="3374205"/>
        </p:xfrm>
        <a:graphic>
          <a:graphicData uri="http://schemas.openxmlformats.org/drawingml/2006/table">
            <a:tbl>
              <a:tblPr firstRow="1" bandRow="1">
                <a:effectLst>
                  <a:outerShdw blurRad="152400" dist="317500" dir="5400000" sx="90000" sy="-19000" rotWithShape="0">
                    <a:prstClr val="black">
                      <a:alpha val="15000"/>
                    </a:prstClr>
                  </a:outerShdw>
                  <a:reflection blurRad="6350" stA="50000" endA="300" endPos="90000" dir="5400000" sy="-100000" algn="bl" rotWithShape="0"/>
                </a:effectLst>
                <a:tableStyleId>{5C22544A-7EE6-4342-B048-85BDC9FD1C3A}</a:tableStyleId>
              </a:tblPr>
              <a:tblGrid>
                <a:gridCol w="2103120">
                  <a:extLst>
                    <a:ext uri="{9D8B030D-6E8A-4147-A177-3AD203B41FA5}">
                      <a16:colId xmlns:a16="http://schemas.microsoft.com/office/drawing/2014/main" val="763989568"/>
                    </a:ext>
                  </a:extLst>
                </a:gridCol>
                <a:gridCol w="2103120">
                  <a:extLst>
                    <a:ext uri="{9D8B030D-6E8A-4147-A177-3AD203B41FA5}">
                      <a16:colId xmlns:a16="http://schemas.microsoft.com/office/drawing/2014/main" val="1988155007"/>
                    </a:ext>
                  </a:extLst>
                </a:gridCol>
                <a:gridCol w="2103120">
                  <a:extLst>
                    <a:ext uri="{9D8B030D-6E8A-4147-A177-3AD203B41FA5}">
                      <a16:colId xmlns:a16="http://schemas.microsoft.com/office/drawing/2014/main" val="2797252999"/>
                    </a:ext>
                  </a:extLst>
                </a:gridCol>
                <a:gridCol w="2103120">
                  <a:extLst>
                    <a:ext uri="{9D8B030D-6E8A-4147-A177-3AD203B41FA5}">
                      <a16:colId xmlns:a16="http://schemas.microsoft.com/office/drawing/2014/main" val="3328964245"/>
                    </a:ext>
                  </a:extLst>
                </a:gridCol>
                <a:gridCol w="2103120">
                  <a:extLst>
                    <a:ext uri="{9D8B030D-6E8A-4147-A177-3AD203B41FA5}">
                      <a16:colId xmlns:a16="http://schemas.microsoft.com/office/drawing/2014/main" val="1950548029"/>
                    </a:ext>
                  </a:extLst>
                </a:gridCol>
              </a:tblGrid>
              <a:tr h="0">
                <a:tc>
                  <a:txBody>
                    <a:bodyPr/>
                    <a:lstStyle/>
                    <a:p>
                      <a:endParaRPr lang="tr-TR" dirty="0"/>
                    </a:p>
                  </a:txBody>
                  <a:tcPr/>
                </a:tc>
                <a:tc>
                  <a:txBody>
                    <a:bodyPr/>
                    <a:lstStyle/>
                    <a:p>
                      <a:pPr algn="ctr"/>
                      <a:r>
                        <a:rPr lang="tr-TR" dirty="0"/>
                        <a:t>Yaratılan Değer</a:t>
                      </a:r>
                    </a:p>
                  </a:txBody>
                  <a:tcPr/>
                </a:tc>
                <a:tc>
                  <a:txBody>
                    <a:bodyPr/>
                    <a:lstStyle/>
                    <a:p>
                      <a:pPr algn="ctr"/>
                      <a:r>
                        <a:rPr lang="tr-TR" dirty="0"/>
                        <a:t>Faktörlerin Sıralanması</a:t>
                      </a:r>
                    </a:p>
                  </a:txBody>
                  <a:tcPr/>
                </a:tc>
                <a:tc>
                  <a:txBody>
                    <a:bodyPr/>
                    <a:lstStyle/>
                    <a:p>
                      <a:pPr algn="ctr"/>
                      <a:r>
                        <a:rPr lang="tr-TR" dirty="0"/>
                        <a:t>Optimizasyon</a:t>
                      </a:r>
                    </a:p>
                  </a:txBody>
                  <a:tcPr/>
                </a:tc>
                <a:tc>
                  <a:txBody>
                    <a:bodyPr/>
                    <a:lstStyle/>
                    <a:p>
                      <a:pPr algn="ctr"/>
                      <a:r>
                        <a:rPr lang="tr-TR" dirty="0"/>
                        <a:t>Vade</a:t>
                      </a:r>
                    </a:p>
                  </a:txBody>
                  <a:tcPr/>
                </a:tc>
                <a:extLst>
                  <a:ext uri="{0D108BD9-81ED-4DB2-BD59-A6C34878D82A}">
                    <a16:rowId xmlns:a16="http://schemas.microsoft.com/office/drawing/2014/main" val="558187454"/>
                  </a:ext>
                </a:extLst>
              </a:tr>
              <a:tr h="539565">
                <a:tc>
                  <a:txBody>
                    <a:bodyPr/>
                    <a:lstStyle/>
                    <a:p>
                      <a:r>
                        <a:rPr lang="tr-TR" dirty="0"/>
                        <a:t>Normal Finans</a:t>
                      </a:r>
                    </a:p>
                  </a:txBody>
                  <a:tcPr/>
                </a:tc>
                <a:tc>
                  <a:txBody>
                    <a:bodyPr/>
                    <a:lstStyle/>
                    <a:p>
                      <a:r>
                        <a:rPr lang="tr-TR" dirty="0"/>
                        <a:t>Hissedar Değeri</a:t>
                      </a:r>
                    </a:p>
                  </a:txBody>
                  <a:tcPr/>
                </a:tc>
                <a:tc>
                  <a:txBody>
                    <a:bodyPr/>
                    <a:lstStyle/>
                    <a:p>
                      <a:pPr algn="ctr"/>
                      <a:r>
                        <a:rPr lang="tr-TR" dirty="0"/>
                        <a:t>F</a:t>
                      </a:r>
                    </a:p>
                  </a:txBody>
                  <a:tcPr/>
                </a:tc>
                <a:tc>
                  <a:txBody>
                    <a:bodyPr/>
                    <a:lstStyle/>
                    <a:p>
                      <a:pPr algn="ctr"/>
                      <a:r>
                        <a:rPr lang="tr-TR" dirty="0" err="1"/>
                        <a:t>Max</a:t>
                      </a:r>
                      <a:r>
                        <a:rPr lang="tr-TR" dirty="0"/>
                        <a:t> F</a:t>
                      </a:r>
                    </a:p>
                  </a:txBody>
                  <a:tcPr/>
                </a:tc>
                <a:tc>
                  <a:txBody>
                    <a:bodyPr/>
                    <a:lstStyle/>
                    <a:p>
                      <a:pPr algn="ctr"/>
                      <a:r>
                        <a:rPr lang="tr-TR" dirty="0"/>
                        <a:t>Kısa Vadeli</a:t>
                      </a:r>
                    </a:p>
                  </a:txBody>
                  <a:tcPr/>
                </a:tc>
                <a:extLst>
                  <a:ext uri="{0D108BD9-81ED-4DB2-BD59-A6C34878D82A}">
                    <a16:rowId xmlns:a16="http://schemas.microsoft.com/office/drawing/2014/main" val="1184968491"/>
                  </a:ext>
                </a:extLst>
              </a:tr>
              <a:tr h="539565">
                <a:tc>
                  <a:txBody>
                    <a:bodyPr/>
                    <a:lstStyle/>
                    <a:p>
                      <a:r>
                        <a:rPr lang="tr-TR" dirty="0"/>
                        <a:t>Sürdürülebilir Finans 1.0</a:t>
                      </a:r>
                    </a:p>
                  </a:txBody>
                  <a:tcPr/>
                </a:tc>
                <a:tc>
                  <a:txBody>
                    <a:bodyPr/>
                    <a:lstStyle/>
                    <a:p>
                      <a:r>
                        <a:rPr lang="tr-TR" dirty="0"/>
                        <a:t>Rafine edilmiş hissedar değeri</a:t>
                      </a:r>
                    </a:p>
                  </a:txBody>
                  <a:tcPr/>
                </a:tc>
                <a:tc>
                  <a:txBody>
                    <a:bodyPr/>
                    <a:lstStyle/>
                    <a:p>
                      <a:pPr algn="ctr"/>
                      <a:r>
                        <a:rPr lang="tr-TR" sz="1800" b="0" i="0" u="none" strike="noStrike" kern="1200" baseline="0" dirty="0">
                          <a:solidFill>
                            <a:schemeClr val="dk1"/>
                          </a:solidFill>
                          <a:latin typeface="+mn-lt"/>
                          <a:ea typeface="+mn-ea"/>
                          <a:cs typeface="+mn-cs"/>
                        </a:rPr>
                        <a:t>F &gt;&gt; S </a:t>
                      </a:r>
                      <a:r>
                        <a:rPr lang="tr-TR" sz="1800" b="0" i="0" u="none" strike="noStrike" kern="1200" baseline="0" dirty="0" err="1">
                          <a:solidFill>
                            <a:schemeClr val="dk1"/>
                          </a:solidFill>
                          <a:latin typeface="+mn-lt"/>
                          <a:ea typeface="+mn-ea"/>
                          <a:cs typeface="+mn-cs"/>
                        </a:rPr>
                        <a:t>and</a:t>
                      </a:r>
                      <a:r>
                        <a:rPr lang="tr-TR" sz="1800" b="0" i="0" u="none" strike="noStrike" kern="1200" baseline="0" dirty="0">
                          <a:solidFill>
                            <a:schemeClr val="dk1"/>
                          </a:solidFill>
                          <a:latin typeface="+mn-lt"/>
                          <a:ea typeface="+mn-ea"/>
                          <a:cs typeface="+mn-cs"/>
                        </a:rPr>
                        <a:t> E</a:t>
                      </a:r>
                      <a:endParaRPr lang="tr-TR"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b="0" i="0" u="none" strike="noStrike" kern="1200" baseline="0" dirty="0">
                          <a:solidFill>
                            <a:schemeClr val="dk1"/>
                          </a:solidFill>
                          <a:latin typeface="+mn-lt"/>
                          <a:ea typeface="+mn-ea"/>
                          <a:cs typeface="+mn-cs"/>
                        </a:rPr>
                        <a:t>S </a:t>
                      </a:r>
                      <a:r>
                        <a:rPr lang="tr-TR" sz="1800" b="0" i="0" u="none" strike="noStrike" kern="1200" baseline="0" dirty="0">
                          <a:solidFill>
                            <a:schemeClr val="dk1"/>
                          </a:solidFill>
                          <a:latin typeface="+mn-lt"/>
                          <a:ea typeface="+mn-ea"/>
                          <a:cs typeface="+mn-cs"/>
                        </a:rPr>
                        <a:t>ve E’yi dikkate alarak </a:t>
                      </a:r>
                      <a:r>
                        <a:rPr lang="tr-TR" sz="1800" b="0" i="0" u="none" strike="noStrike" kern="1200" baseline="0" dirty="0" err="1">
                          <a:solidFill>
                            <a:schemeClr val="dk1"/>
                          </a:solidFill>
                          <a:latin typeface="+mn-lt"/>
                          <a:ea typeface="+mn-ea"/>
                          <a:cs typeface="+mn-cs"/>
                        </a:rPr>
                        <a:t>Max</a:t>
                      </a:r>
                      <a:r>
                        <a:rPr lang="tr-TR" sz="1800" b="0" i="0" u="none" strike="noStrike" kern="1200" baseline="0" dirty="0">
                          <a:solidFill>
                            <a:schemeClr val="dk1"/>
                          </a:solidFill>
                          <a:latin typeface="+mn-lt"/>
                          <a:ea typeface="+mn-ea"/>
                          <a:cs typeface="+mn-cs"/>
                        </a:rPr>
                        <a:t> F</a:t>
                      </a:r>
                      <a:endParaRPr lang="tr-TR" dirty="0"/>
                    </a:p>
                  </a:txBody>
                  <a:tcPr/>
                </a:tc>
                <a:tc>
                  <a:txBody>
                    <a:bodyPr/>
                    <a:lstStyle/>
                    <a:p>
                      <a:pPr algn="ctr"/>
                      <a:r>
                        <a:rPr lang="tr-TR" dirty="0"/>
                        <a:t>Kısa Vadeli</a:t>
                      </a:r>
                    </a:p>
                  </a:txBody>
                  <a:tcPr/>
                </a:tc>
                <a:extLst>
                  <a:ext uri="{0D108BD9-81ED-4DB2-BD59-A6C34878D82A}">
                    <a16:rowId xmlns:a16="http://schemas.microsoft.com/office/drawing/2014/main" val="3927926937"/>
                  </a:ext>
                </a:extLst>
              </a:tr>
              <a:tr h="5395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tr-TR" dirty="0"/>
                        <a:t>Sürdürülebilir Finans 2.0</a:t>
                      </a:r>
                    </a:p>
                  </a:txBody>
                  <a:tcPr/>
                </a:tc>
                <a:tc>
                  <a:txBody>
                    <a:bodyPr/>
                    <a:lstStyle/>
                    <a:p>
                      <a:r>
                        <a:rPr lang="tr-TR" dirty="0"/>
                        <a:t>Paydaş Değeri (Triple </a:t>
                      </a:r>
                      <a:r>
                        <a:rPr lang="tr-TR" dirty="0" err="1"/>
                        <a:t>Bottom</a:t>
                      </a:r>
                      <a:r>
                        <a:rPr lang="tr-TR" dirty="0"/>
                        <a:t> </a:t>
                      </a:r>
                      <a:r>
                        <a:rPr lang="tr-TR" dirty="0" err="1"/>
                        <a:t>Line</a:t>
                      </a:r>
                      <a:r>
                        <a:rPr lang="tr-TR" dirty="0"/>
                        <a:t>)</a:t>
                      </a:r>
                    </a:p>
                  </a:txBody>
                  <a:tcPr/>
                </a:tc>
                <a:tc>
                  <a:txBody>
                    <a:bodyPr/>
                    <a:lstStyle/>
                    <a:p>
                      <a:pPr algn="ctr"/>
                      <a:r>
                        <a:rPr lang="tr-TR" sz="1800" b="0" i="0" u="none" strike="noStrike" kern="1200" baseline="0" dirty="0">
                          <a:solidFill>
                            <a:schemeClr val="dk1"/>
                          </a:solidFill>
                          <a:latin typeface="+mn-lt"/>
                          <a:ea typeface="+mn-ea"/>
                          <a:cs typeface="+mn-cs"/>
                        </a:rPr>
                        <a:t>I = F + S + E</a:t>
                      </a:r>
                      <a:endParaRPr lang="tr-TR" dirty="0"/>
                    </a:p>
                  </a:txBody>
                  <a:tcPr/>
                </a:tc>
                <a:tc>
                  <a:txBody>
                    <a:bodyPr/>
                    <a:lstStyle/>
                    <a:p>
                      <a:pPr algn="ctr"/>
                      <a:r>
                        <a:rPr lang="tr-TR" dirty="0" err="1"/>
                        <a:t>I’yi</a:t>
                      </a:r>
                      <a:r>
                        <a:rPr lang="tr-TR" dirty="0"/>
                        <a:t> (entegre değer= optimize et</a:t>
                      </a:r>
                    </a:p>
                  </a:txBody>
                  <a:tcPr/>
                </a:tc>
                <a:tc>
                  <a:txBody>
                    <a:bodyPr/>
                    <a:lstStyle/>
                    <a:p>
                      <a:pPr algn="ctr"/>
                      <a:r>
                        <a:rPr lang="tr-TR" dirty="0"/>
                        <a:t>Orta Vadeli</a:t>
                      </a:r>
                    </a:p>
                  </a:txBody>
                  <a:tcPr/>
                </a:tc>
                <a:extLst>
                  <a:ext uri="{0D108BD9-81ED-4DB2-BD59-A6C34878D82A}">
                    <a16:rowId xmlns:a16="http://schemas.microsoft.com/office/drawing/2014/main" val="2494040313"/>
                  </a:ext>
                </a:extLst>
              </a:tr>
              <a:tr h="5395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tr-TR" dirty="0"/>
                        <a:t>Sürdürülebilir Finans 3.0 </a:t>
                      </a:r>
                    </a:p>
                  </a:txBody>
                  <a:tcPr/>
                </a:tc>
                <a:tc>
                  <a:txBody>
                    <a:bodyPr/>
                    <a:lstStyle/>
                    <a:p>
                      <a:r>
                        <a:rPr lang="tr-TR" dirty="0"/>
                        <a:t>Kamusal Fayda Değeri</a:t>
                      </a:r>
                    </a:p>
                  </a:txBody>
                  <a:tcPr/>
                </a:tc>
                <a:tc>
                  <a:txBody>
                    <a:bodyPr/>
                    <a:lstStyle/>
                    <a:p>
                      <a:pPr algn="ctr"/>
                      <a:r>
                        <a:rPr lang="tr-TR" sz="1800" b="0" i="0" u="none" strike="noStrike" kern="1200" baseline="0" dirty="0">
                          <a:solidFill>
                            <a:schemeClr val="dk1"/>
                          </a:solidFill>
                          <a:latin typeface="+mn-lt"/>
                          <a:ea typeface="+mn-ea"/>
                          <a:cs typeface="+mn-cs"/>
                        </a:rPr>
                        <a:t>S </a:t>
                      </a:r>
                      <a:r>
                        <a:rPr lang="tr-TR" sz="1800" b="0" i="0" u="none" strike="noStrike" kern="1200" baseline="0" dirty="0" err="1">
                          <a:solidFill>
                            <a:schemeClr val="dk1"/>
                          </a:solidFill>
                          <a:latin typeface="+mn-lt"/>
                          <a:ea typeface="+mn-ea"/>
                          <a:cs typeface="+mn-cs"/>
                        </a:rPr>
                        <a:t>and</a:t>
                      </a:r>
                      <a:r>
                        <a:rPr lang="tr-TR" sz="1800" b="0" i="0" u="none" strike="noStrike" kern="1200" baseline="0" dirty="0">
                          <a:solidFill>
                            <a:schemeClr val="dk1"/>
                          </a:solidFill>
                          <a:latin typeface="+mn-lt"/>
                          <a:ea typeface="+mn-ea"/>
                          <a:cs typeface="+mn-cs"/>
                        </a:rPr>
                        <a:t> E &gt; F</a:t>
                      </a:r>
                      <a:endParaRPr lang="tr-TR" dirty="0"/>
                    </a:p>
                  </a:txBody>
                  <a:tcPr/>
                </a:tc>
                <a:tc>
                  <a:txBody>
                    <a:bodyPr/>
                    <a:lstStyle/>
                    <a:p>
                      <a:pPr algn="ctr"/>
                      <a:r>
                        <a:rPr lang="tr-TR" dirty="0"/>
                        <a:t>F’yi dikkate alarak S ve E’yi optimize et</a:t>
                      </a:r>
                    </a:p>
                  </a:txBody>
                  <a:tcPr/>
                </a:tc>
                <a:tc>
                  <a:txBody>
                    <a:bodyPr/>
                    <a:lstStyle/>
                    <a:p>
                      <a:pPr algn="ctr"/>
                      <a:r>
                        <a:rPr lang="tr-TR" dirty="0"/>
                        <a:t>Uzun Vadeli</a:t>
                      </a:r>
                    </a:p>
                  </a:txBody>
                  <a:tcPr/>
                </a:tc>
                <a:extLst>
                  <a:ext uri="{0D108BD9-81ED-4DB2-BD59-A6C34878D82A}">
                    <a16:rowId xmlns:a16="http://schemas.microsoft.com/office/drawing/2014/main" val="1584534991"/>
                  </a:ext>
                </a:extLst>
              </a:tr>
            </a:tbl>
          </a:graphicData>
        </a:graphic>
      </p:graphicFrame>
    </p:spTree>
    <p:extLst>
      <p:ext uri="{BB962C8B-B14F-4D97-AF65-F5344CB8AC3E}">
        <p14:creationId xmlns:p14="http://schemas.microsoft.com/office/powerpoint/2010/main" val="334471117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0A932D5B-F2AF-F0FE-1CEE-58AC361C94E6}"/>
              </a:ext>
            </a:extLst>
          </p:cNvPr>
          <p:cNvSpPr>
            <a:spLocks noGrp="1"/>
          </p:cNvSpPr>
          <p:nvPr>
            <p:ph type="title"/>
          </p:nvPr>
        </p:nvSpPr>
        <p:spPr/>
        <p:txBody>
          <a:bodyPr/>
          <a:lstStyle/>
          <a:p>
            <a:r>
              <a:rPr lang="tr-TR" dirty="0"/>
              <a:t>Entegre Değer ve Dışsallıkların Fiyatlanması</a:t>
            </a:r>
          </a:p>
        </p:txBody>
      </p:sp>
      <p:sp>
        <p:nvSpPr>
          <p:cNvPr id="5" name="Metin Yer Tutucusu 4">
            <a:extLst>
              <a:ext uri="{FF2B5EF4-FFF2-40B4-BE49-F238E27FC236}">
                <a16:creationId xmlns:a16="http://schemas.microsoft.com/office/drawing/2014/main" id="{8E3A876B-0639-B365-46B9-321C7B9C55C1}"/>
              </a:ext>
            </a:extLst>
          </p:cNvPr>
          <p:cNvSpPr>
            <a:spLocks noGrp="1"/>
          </p:cNvSpPr>
          <p:nvPr>
            <p:ph type="body" sz="half" idx="2"/>
          </p:nvPr>
        </p:nvSpPr>
        <p:spPr>
          <a:xfrm>
            <a:off x="105196" y="2057400"/>
            <a:ext cx="5990804" cy="3811588"/>
          </a:xfrm>
        </p:spPr>
        <p:txBody>
          <a:bodyPr/>
          <a:lstStyle/>
          <a:p>
            <a:r>
              <a:rPr lang="tr-TR" sz="2800" b="0" i="0" dirty="0">
                <a:solidFill>
                  <a:srgbClr val="1F1F1F"/>
                </a:solidFill>
                <a:effectLst/>
                <a:latin typeface="Google Sans"/>
              </a:rPr>
              <a:t>Sürdürülebilir kalkınmanın çalışma tanımı, entegre değer kavramında üç bakış açısını veya seviyeyi bir araya getirir. Entegre değer, finansal, sosyal ve çevresel boyutların birleştirilmesidir.</a:t>
            </a:r>
            <a:endParaRPr lang="tr-TR" sz="2800" dirty="0"/>
          </a:p>
          <a:p>
            <a:endParaRPr lang="tr-TR" dirty="0"/>
          </a:p>
        </p:txBody>
      </p:sp>
      <p:graphicFrame>
        <p:nvGraphicFramePr>
          <p:cNvPr id="4" name="Diyagram 3">
            <a:extLst>
              <a:ext uri="{FF2B5EF4-FFF2-40B4-BE49-F238E27FC236}">
                <a16:creationId xmlns:a16="http://schemas.microsoft.com/office/drawing/2014/main" id="{CE3D9F02-71C9-21AE-E231-016A4B41AFA9}"/>
              </a:ext>
            </a:extLst>
          </p:cNvPr>
          <p:cNvGraphicFramePr/>
          <p:nvPr>
            <p:extLst>
              <p:ext uri="{D42A27DB-BD31-4B8C-83A1-F6EECF244321}">
                <p14:modId xmlns:p14="http://schemas.microsoft.com/office/powerpoint/2010/main" val="3866006034"/>
              </p:ext>
            </p:extLst>
          </p:nvPr>
        </p:nvGraphicFramePr>
        <p:xfrm>
          <a:off x="4896581" y="137040"/>
          <a:ext cx="8128000" cy="541866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79508229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2" name="Slide Background">
            <a:extLst>
              <a:ext uri="{FF2B5EF4-FFF2-40B4-BE49-F238E27FC236}">
                <a16:creationId xmlns:a16="http://schemas.microsoft.com/office/drawing/2014/main" id="{B210AC1D-4063-4C6E-9528-FA9C4C0C18E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4" name="Rectangle 13">
            <a:extLst>
              <a:ext uri="{FF2B5EF4-FFF2-40B4-BE49-F238E27FC236}">
                <a16:creationId xmlns:a16="http://schemas.microsoft.com/office/drawing/2014/main" id="{02F8C595-E68C-4306-AED8-DC7826A0A50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1416414" cy="6858000"/>
          </a:xfrm>
          <a:prstGeom prst="rect">
            <a:avLst/>
          </a:prstGeom>
          <a:ln>
            <a:noFill/>
          </a:ln>
          <a:effectLst>
            <a:outerShdw blurRad="889000" dist="406400" dir="21540000" sx="90000" sy="90000" algn="t" rotWithShape="0">
              <a:srgbClr val="00000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Başlık 4">
            <a:extLst>
              <a:ext uri="{FF2B5EF4-FFF2-40B4-BE49-F238E27FC236}">
                <a16:creationId xmlns:a16="http://schemas.microsoft.com/office/drawing/2014/main" id="{0AFC9E13-154C-0DA2-28C4-5BB92C3E1CC3}"/>
              </a:ext>
            </a:extLst>
          </p:cNvPr>
          <p:cNvSpPr>
            <a:spLocks noGrp="1"/>
          </p:cNvSpPr>
          <p:nvPr>
            <p:ph type="title"/>
          </p:nvPr>
        </p:nvSpPr>
        <p:spPr>
          <a:xfrm>
            <a:off x="6803409" y="762001"/>
            <a:ext cx="4156512" cy="1708244"/>
          </a:xfrm>
        </p:spPr>
        <p:txBody>
          <a:bodyPr anchor="ctr">
            <a:normAutofit/>
          </a:bodyPr>
          <a:lstStyle/>
          <a:p>
            <a:r>
              <a:rPr lang="tr-TR" sz="4000"/>
              <a:t>Dışsallıklar Neden Dikkate Alınmalı?</a:t>
            </a:r>
          </a:p>
        </p:txBody>
      </p:sp>
      <p:pic>
        <p:nvPicPr>
          <p:cNvPr id="8" name="Picture 7" descr="Bir grup çok renkli ahşap insan figürü">
            <a:extLst>
              <a:ext uri="{FF2B5EF4-FFF2-40B4-BE49-F238E27FC236}">
                <a16:creationId xmlns:a16="http://schemas.microsoft.com/office/drawing/2014/main" id="{972563D2-D968-F9A9-7552-70CD081EE5B2}"/>
              </a:ext>
            </a:extLst>
          </p:cNvPr>
          <p:cNvPicPr>
            <a:picLocks noChangeAspect="1"/>
          </p:cNvPicPr>
          <p:nvPr/>
        </p:nvPicPr>
        <p:blipFill rotWithShape="1">
          <a:blip r:embed="rId3"/>
          <a:srcRect l="12156" r="26288" b="-1"/>
          <a:stretch/>
        </p:blipFill>
        <p:spPr>
          <a:xfrm>
            <a:off x="-1" y="-2"/>
            <a:ext cx="6096001" cy="6858002"/>
          </a:xfrm>
          <a:prstGeom prst="rect">
            <a:avLst/>
          </a:prstGeom>
        </p:spPr>
      </p:pic>
      <p:sp>
        <p:nvSpPr>
          <p:cNvPr id="6" name="İçerik Yer Tutucusu 5">
            <a:extLst>
              <a:ext uri="{FF2B5EF4-FFF2-40B4-BE49-F238E27FC236}">
                <a16:creationId xmlns:a16="http://schemas.microsoft.com/office/drawing/2014/main" id="{77361241-A6D0-F3DD-ED72-F3C9A1E20EDC}"/>
              </a:ext>
            </a:extLst>
          </p:cNvPr>
          <p:cNvSpPr>
            <a:spLocks noGrp="1"/>
          </p:cNvSpPr>
          <p:nvPr>
            <p:ph idx="1"/>
          </p:nvPr>
        </p:nvSpPr>
        <p:spPr>
          <a:xfrm>
            <a:off x="6803409" y="2470245"/>
            <a:ext cx="4156512" cy="3769835"/>
          </a:xfrm>
        </p:spPr>
        <p:txBody>
          <a:bodyPr anchor="ctr">
            <a:normAutofit/>
          </a:bodyPr>
          <a:lstStyle/>
          <a:p>
            <a:pPr>
              <a:buFont typeface="Arial" panose="020B0604020202020204" pitchFamily="34" charset="0"/>
              <a:buChar char="•"/>
            </a:pPr>
            <a:r>
              <a:rPr lang="tr-TR" sz="2000" b="1" i="0" dirty="0">
                <a:effectLst/>
                <a:latin typeface="Google Sans"/>
              </a:rPr>
              <a:t>Yönetmelik veya Vergilendirme Beklentisi</a:t>
            </a:r>
            <a:endParaRPr lang="tr-TR" sz="2000" b="0" i="0" dirty="0">
              <a:effectLst/>
              <a:latin typeface="Google Sans"/>
            </a:endParaRPr>
          </a:p>
          <a:p>
            <a:pPr>
              <a:buFont typeface="Arial" panose="020B0604020202020204" pitchFamily="34" charset="0"/>
              <a:buChar char="•"/>
            </a:pPr>
            <a:r>
              <a:rPr lang="tr-TR" sz="2000" b="1" i="0" dirty="0">
                <a:effectLst/>
                <a:latin typeface="Google Sans"/>
              </a:rPr>
              <a:t>İtibar Riski Önleme</a:t>
            </a:r>
            <a:endParaRPr lang="tr-TR" sz="2000" b="0" i="0" dirty="0">
              <a:effectLst/>
              <a:latin typeface="Google Sans"/>
            </a:endParaRPr>
          </a:p>
          <a:p>
            <a:pPr>
              <a:buFont typeface="Arial" panose="020B0604020202020204" pitchFamily="34" charset="0"/>
              <a:buChar char="•"/>
            </a:pPr>
            <a:r>
              <a:rPr lang="tr-TR" sz="2000" b="1" i="0" dirty="0">
                <a:effectLst/>
                <a:latin typeface="Google Sans"/>
              </a:rPr>
              <a:t>Geleceğe Hazırlıklı Olma</a:t>
            </a:r>
          </a:p>
          <a:p>
            <a:pPr>
              <a:buFont typeface="Arial" panose="020B0604020202020204" pitchFamily="34" charset="0"/>
              <a:buChar char="•"/>
            </a:pPr>
            <a:r>
              <a:rPr lang="tr-TR" sz="2000" b="1" i="0" dirty="0">
                <a:effectLst/>
                <a:latin typeface="Google Sans"/>
              </a:rPr>
              <a:t>Etik Temelli Sebepler</a:t>
            </a:r>
            <a:endParaRPr lang="tr-TR" sz="2000" dirty="0"/>
          </a:p>
        </p:txBody>
      </p:sp>
    </p:spTree>
    <p:extLst>
      <p:ext uri="{BB962C8B-B14F-4D97-AF65-F5344CB8AC3E}">
        <p14:creationId xmlns:p14="http://schemas.microsoft.com/office/powerpoint/2010/main" val="35870896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4" name="Rectangle 9">
            <a:extLst>
              <a:ext uri="{FF2B5EF4-FFF2-40B4-BE49-F238E27FC236}">
                <a16:creationId xmlns:a16="http://schemas.microsoft.com/office/drawing/2014/main" id="{2B97F24A-32CE-4C1C-A50D-3016B394DCF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Başlık 1">
            <a:extLst>
              <a:ext uri="{FF2B5EF4-FFF2-40B4-BE49-F238E27FC236}">
                <a16:creationId xmlns:a16="http://schemas.microsoft.com/office/drawing/2014/main" id="{5C41F432-316A-0DA7-28AC-532FD34341ED}"/>
              </a:ext>
            </a:extLst>
          </p:cNvPr>
          <p:cNvSpPr>
            <a:spLocks noGrp="1"/>
          </p:cNvSpPr>
          <p:nvPr>
            <p:ph type="title"/>
          </p:nvPr>
        </p:nvSpPr>
        <p:spPr>
          <a:xfrm>
            <a:off x="630936" y="639520"/>
            <a:ext cx="3429000" cy="1719072"/>
          </a:xfrm>
        </p:spPr>
        <p:txBody>
          <a:bodyPr anchor="b">
            <a:normAutofit/>
          </a:bodyPr>
          <a:lstStyle/>
          <a:p>
            <a:r>
              <a:rPr lang="tr-TR" sz="3800"/>
              <a:t>Hükümet Düzenlemeleri ve Vergilendirme</a:t>
            </a:r>
          </a:p>
        </p:txBody>
      </p:sp>
      <p:sp>
        <p:nvSpPr>
          <p:cNvPr id="15" name="sketch line">
            <a:extLst>
              <a:ext uri="{FF2B5EF4-FFF2-40B4-BE49-F238E27FC236}">
                <a16:creationId xmlns:a16="http://schemas.microsoft.com/office/drawing/2014/main" id="{CD8B4F24-440B-49E9-B85D-733523DC064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3278" y="2573756"/>
            <a:ext cx="3255095" cy="18288"/>
          </a:xfrm>
          <a:custGeom>
            <a:avLst/>
            <a:gdLst>
              <a:gd name="connsiteX0" fmla="*/ 0 w 3255095"/>
              <a:gd name="connsiteY0" fmla="*/ 0 h 18288"/>
              <a:gd name="connsiteX1" fmla="*/ 618468 w 3255095"/>
              <a:gd name="connsiteY1" fmla="*/ 0 h 18288"/>
              <a:gd name="connsiteX2" fmla="*/ 1269487 w 3255095"/>
              <a:gd name="connsiteY2" fmla="*/ 0 h 18288"/>
              <a:gd name="connsiteX3" fmla="*/ 1953057 w 3255095"/>
              <a:gd name="connsiteY3" fmla="*/ 0 h 18288"/>
              <a:gd name="connsiteX4" fmla="*/ 2636627 w 3255095"/>
              <a:gd name="connsiteY4" fmla="*/ 0 h 18288"/>
              <a:gd name="connsiteX5" fmla="*/ 3255095 w 3255095"/>
              <a:gd name="connsiteY5" fmla="*/ 0 h 18288"/>
              <a:gd name="connsiteX6" fmla="*/ 3255095 w 3255095"/>
              <a:gd name="connsiteY6" fmla="*/ 18288 h 18288"/>
              <a:gd name="connsiteX7" fmla="*/ 2538974 w 3255095"/>
              <a:gd name="connsiteY7" fmla="*/ 18288 h 18288"/>
              <a:gd name="connsiteX8" fmla="*/ 1822853 w 3255095"/>
              <a:gd name="connsiteY8" fmla="*/ 18288 h 18288"/>
              <a:gd name="connsiteX9" fmla="*/ 1171834 w 3255095"/>
              <a:gd name="connsiteY9" fmla="*/ 18288 h 18288"/>
              <a:gd name="connsiteX10" fmla="*/ 0 w 3255095"/>
              <a:gd name="connsiteY10" fmla="*/ 18288 h 18288"/>
              <a:gd name="connsiteX11" fmla="*/ 0 w 3255095"/>
              <a:gd name="connsiteY11"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55095" h="18288" fill="none" extrusionOk="0">
                <a:moveTo>
                  <a:pt x="0" y="0"/>
                </a:moveTo>
                <a:cubicBezTo>
                  <a:pt x="240201" y="-22123"/>
                  <a:pt x="462021" y="-19623"/>
                  <a:pt x="618468" y="0"/>
                </a:cubicBezTo>
                <a:cubicBezTo>
                  <a:pt x="774915" y="19623"/>
                  <a:pt x="974734" y="2035"/>
                  <a:pt x="1269487" y="0"/>
                </a:cubicBezTo>
                <a:cubicBezTo>
                  <a:pt x="1564240" y="-2035"/>
                  <a:pt x="1733579" y="10639"/>
                  <a:pt x="1953057" y="0"/>
                </a:cubicBezTo>
                <a:cubicBezTo>
                  <a:pt x="2172535" y="-10639"/>
                  <a:pt x="2453962" y="14018"/>
                  <a:pt x="2636627" y="0"/>
                </a:cubicBezTo>
                <a:cubicBezTo>
                  <a:pt x="2819292" y="-14018"/>
                  <a:pt x="3121375" y="5399"/>
                  <a:pt x="3255095" y="0"/>
                </a:cubicBezTo>
                <a:cubicBezTo>
                  <a:pt x="3254386" y="8157"/>
                  <a:pt x="3254682" y="12125"/>
                  <a:pt x="3255095" y="18288"/>
                </a:cubicBezTo>
                <a:cubicBezTo>
                  <a:pt x="3088545" y="23203"/>
                  <a:pt x="2687475" y="7419"/>
                  <a:pt x="2538974" y="18288"/>
                </a:cubicBezTo>
                <a:cubicBezTo>
                  <a:pt x="2390473" y="29157"/>
                  <a:pt x="2137381" y="-8959"/>
                  <a:pt x="1822853" y="18288"/>
                </a:cubicBezTo>
                <a:cubicBezTo>
                  <a:pt x="1508325" y="45535"/>
                  <a:pt x="1466437" y="20385"/>
                  <a:pt x="1171834" y="18288"/>
                </a:cubicBezTo>
                <a:cubicBezTo>
                  <a:pt x="877231" y="16191"/>
                  <a:pt x="561097" y="37643"/>
                  <a:pt x="0" y="18288"/>
                </a:cubicBezTo>
                <a:cubicBezTo>
                  <a:pt x="-46" y="12483"/>
                  <a:pt x="-203" y="6491"/>
                  <a:pt x="0" y="0"/>
                </a:cubicBezTo>
                <a:close/>
              </a:path>
              <a:path w="3255095" h="18288" stroke="0" extrusionOk="0">
                <a:moveTo>
                  <a:pt x="0" y="0"/>
                </a:moveTo>
                <a:cubicBezTo>
                  <a:pt x="291965" y="19429"/>
                  <a:pt x="363155" y="8568"/>
                  <a:pt x="618468" y="0"/>
                </a:cubicBezTo>
                <a:cubicBezTo>
                  <a:pt x="873781" y="-8568"/>
                  <a:pt x="904459" y="-19505"/>
                  <a:pt x="1171834" y="0"/>
                </a:cubicBezTo>
                <a:cubicBezTo>
                  <a:pt x="1439209" y="19505"/>
                  <a:pt x="1744369" y="9790"/>
                  <a:pt x="1887955" y="0"/>
                </a:cubicBezTo>
                <a:cubicBezTo>
                  <a:pt x="2031541" y="-9790"/>
                  <a:pt x="2346378" y="21240"/>
                  <a:pt x="2506423" y="0"/>
                </a:cubicBezTo>
                <a:cubicBezTo>
                  <a:pt x="2666468" y="-21240"/>
                  <a:pt x="2990257" y="30414"/>
                  <a:pt x="3255095" y="0"/>
                </a:cubicBezTo>
                <a:cubicBezTo>
                  <a:pt x="3254831" y="4493"/>
                  <a:pt x="3255479" y="9472"/>
                  <a:pt x="3255095" y="18288"/>
                </a:cubicBezTo>
                <a:cubicBezTo>
                  <a:pt x="3120743" y="16690"/>
                  <a:pt x="2759628" y="42462"/>
                  <a:pt x="2604076" y="18288"/>
                </a:cubicBezTo>
                <a:cubicBezTo>
                  <a:pt x="2448524" y="-5886"/>
                  <a:pt x="2184336" y="19599"/>
                  <a:pt x="1887955" y="18288"/>
                </a:cubicBezTo>
                <a:cubicBezTo>
                  <a:pt x="1591574" y="16977"/>
                  <a:pt x="1548845" y="6870"/>
                  <a:pt x="1334589" y="18288"/>
                </a:cubicBezTo>
                <a:cubicBezTo>
                  <a:pt x="1120333" y="29706"/>
                  <a:pt x="996014" y="9662"/>
                  <a:pt x="683570" y="18288"/>
                </a:cubicBezTo>
                <a:cubicBezTo>
                  <a:pt x="371126" y="26914"/>
                  <a:pt x="198687" y="16167"/>
                  <a:pt x="0" y="18288"/>
                </a:cubicBezTo>
                <a:cubicBezTo>
                  <a:pt x="843" y="9577"/>
                  <a:pt x="371" y="6900"/>
                  <a:pt x="0" y="0"/>
                </a:cubicBezTo>
                <a:close/>
              </a:path>
            </a:pathLst>
          </a:custGeom>
          <a:solidFill>
            <a:schemeClr val="accent2"/>
          </a:solidFill>
          <a:ln w="38100"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İçerik Yer Tutucusu 2">
            <a:extLst>
              <a:ext uri="{FF2B5EF4-FFF2-40B4-BE49-F238E27FC236}">
                <a16:creationId xmlns:a16="http://schemas.microsoft.com/office/drawing/2014/main" id="{B149B649-49C8-42B0-0170-402F0ED81138}"/>
              </a:ext>
            </a:extLst>
          </p:cNvPr>
          <p:cNvSpPr>
            <a:spLocks noGrp="1"/>
          </p:cNvSpPr>
          <p:nvPr>
            <p:ph idx="1"/>
          </p:nvPr>
        </p:nvSpPr>
        <p:spPr>
          <a:xfrm>
            <a:off x="630936" y="2807208"/>
            <a:ext cx="3429000" cy="3410712"/>
          </a:xfrm>
        </p:spPr>
        <p:txBody>
          <a:bodyPr anchor="t">
            <a:normAutofit/>
          </a:bodyPr>
          <a:lstStyle/>
          <a:p>
            <a:r>
              <a:rPr lang="tr-TR" sz="2200"/>
              <a:t>Vergilendirme: Karbon Vergisi: Emisyon Ticaret Sistemi</a:t>
            </a:r>
          </a:p>
          <a:p>
            <a:r>
              <a:rPr lang="tr-TR" sz="2200"/>
              <a:t>Düzenlemeler</a:t>
            </a:r>
          </a:p>
        </p:txBody>
      </p:sp>
      <p:pic>
        <p:nvPicPr>
          <p:cNvPr id="5" name="Resim 4">
            <a:extLst>
              <a:ext uri="{FF2B5EF4-FFF2-40B4-BE49-F238E27FC236}">
                <a16:creationId xmlns:a16="http://schemas.microsoft.com/office/drawing/2014/main" id="{C31E7A19-BFB6-7553-B588-18D9ABD641EE}"/>
              </a:ext>
            </a:extLst>
          </p:cNvPr>
          <p:cNvPicPr>
            <a:picLocks noChangeAspect="1"/>
          </p:cNvPicPr>
          <p:nvPr/>
        </p:nvPicPr>
        <p:blipFill>
          <a:blip r:embed="rId3"/>
          <a:stretch>
            <a:fillRect/>
          </a:stretch>
        </p:blipFill>
        <p:spPr>
          <a:xfrm>
            <a:off x="4654296" y="1487329"/>
            <a:ext cx="6903720" cy="3883341"/>
          </a:xfrm>
          <a:prstGeom prst="rect">
            <a:avLst/>
          </a:prstGeom>
        </p:spPr>
      </p:pic>
    </p:spTree>
    <p:extLst>
      <p:ext uri="{BB962C8B-B14F-4D97-AF65-F5344CB8AC3E}">
        <p14:creationId xmlns:p14="http://schemas.microsoft.com/office/powerpoint/2010/main" val="44100032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6753252F-4873-4F63-801D-CC719279A7D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047C8CCB-F95D-4249-92DD-651249D353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2013557" cy="6858000"/>
          </a:xfrm>
          <a:prstGeom prst="rect">
            <a:avLst/>
          </a:prstGeom>
          <a:solidFill>
            <a:srgbClr val="2B55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Başlık 1">
            <a:extLst>
              <a:ext uri="{FF2B5EF4-FFF2-40B4-BE49-F238E27FC236}">
                <a16:creationId xmlns:a16="http://schemas.microsoft.com/office/drawing/2014/main" id="{D6F00BD1-09B0-2F19-AA57-C02D2C5E7688}"/>
              </a:ext>
            </a:extLst>
          </p:cNvPr>
          <p:cNvSpPr>
            <a:spLocks noGrp="1"/>
          </p:cNvSpPr>
          <p:nvPr>
            <p:ph type="title"/>
          </p:nvPr>
        </p:nvSpPr>
        <p:spPr>
          <a:xfrm>
            <a:off x="640080" y="2074363"/>
            <a:ext cx="2752354" cy="2709275"/>
          </a:xfrm>
          <a:prstGeom prst="ellipse">
            <a:avLst/>
          </a:prstGeom>
          <a:solidFill>
            <a:srgbClr val="262626"/>
          </a:solidFill>
          <a:ln w="174625" cmpd="thinThick">
            <a:solidFill>
              <a:srgbClr val="262626"/>
            </a:solidFill>
          </a:ln>
        </p:spPr>
        <p:txBody>
          <a:bodyPr vert="horz" lIns="91440" tIns="45720" rIns="91440" bIns="45720" rtlCol="0" anchor="ctr">
            <a:normAutofit/>
          </a:bodyPr>
          <a:lstStyle/>
          <a:p>
            <a:pPr algn="ctr"/>
            <a:r>
              <a:rPr lang="en-US" sz="2600" kern="1200">
                <a:solidFill>
                  <a:srgbClr val="FFFFFF"/>
                </a:solidFill>
                <a:latin typeface="+mj-lt"/>
                <a:ea typeface="+mj-ea"/>
                <a:cs typeface="+mj-cs"/>
              </a:rPr>
              <a:t>Önemli İklim Anlaşmaları</a:t>
            </a:r>
          </a:p>
        </p:txBody>
      </p:sp>
      <p:pic>
        <p:nvPicPr>
          <p:cNvPr id="5" name="İçerik Yer Tutucusu 4" descr="metin, ekran görüntüsü, yazı tipi, logo içeren bir resim&#10;&#10;Açıklama otomatik olarak oluşturuldu">
            <a:extLst>
              <a:ext uri="{FF2B5EF4-FFF2-40B4-BE49-F238E27FC236}">
                <a16:creationId xmlns:a16="http://schemas.microsoft.com/office/drawing/2014/main" id="{FB0FB444-88EB-EAFC-AB58-99A34DDC322C}"/>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5135997" y="961812"/>
            <a:ext cx="4993405" cy="4930987"/>
          </a:xfrm>
          <a:prstGeom prst="rect">
            <a:avLst/>
          </a:prstGeom>
        </p:spPr>
      </p:pic>
    </p:spTree>
    <p:extLst>
      <p:ext uri="{BB962C8B-B14F-4D97-AF65-F5344CB8AC3E}">
        <p14:creationId xmlns:p14="http://schemas.microsoft.com/office/powerpoint/2010/main" val="283377601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Picture 4" descr="People working on ideas">
            <a:extLst>
              <a:ext uri="{FF2B5EF4-FFF2-40B4-BE49-F238E27FC236}">
                <a16:creationId xmlns:a16="http://schemas.microsoft.com/office/drawing/2014/main" id="{7C887B5C-868E-969E-3FF5-F4DA60AB25C6}"/>
              </a:ext>
            </a:extLst>
          </p:cNvPr>
          <p:cNvPicPr>
            <a:picLocks noChangeAspect="1"/>
          </p:cNvPicPr>
          <p:nvPr/>
        </p:nvPicPr>
        <p:blipFill rotWithShape="1">
          <a:blip r:embed="rId3"/>
          <a:srcRect t="7214" r="1" b="6661"/>
          <a:stretch/>
        </p:blipFill>
        <p:spPr>
          <a:xfrm>
            <a:off x="-3447" y="-1"/>
            <a:ext cx="12195447" cy="6879745"/>
          </a:xfrm>
          <a:prstGeom prst="rect">
            <a:avLst/>
          </a:prstGeom>
        </p:spPr>
      </p:pic>
      <p:sp>
        <p:nvSpPr>
          <p:cNvPr id="9" name="Rectangle 8">
            <a:extLst>
              <a:ext uri="{FF2B5EF4-FFF2-40B4-BE49-F238E27FC236}">
                <a16:creationId xmlns:a16="http://schemas.microsoft.com/office/drawing/2014/main" id="{4D60F200-5EB0-B223-2439-C96C67F0FEE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4589414" y="-733991"/>
            <a:ext cx="3020876" cy="12206596"/>
          </a:xfrm>
          <a:prstGeom prst="rect">
            <a:avLst/>
          </a:prstGeom>
          <a:gradFill flip="none" rotWithShape="1">
            <a:gsLst>
              <a:gs pos="21000">
                <a:srgbClr val="000000">
                  <a:alpha val="62000"/>
                </a:srgbClr>
              </a:gs>
              <a:gs pos="100000">
                <a:srgbClr val="000000">
                  <a:alpha val="0"/>
                </a:srgbClr>
              </a:gs>
            </a:gsLst>
            <a:lin ang="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A6567EA8-C72D-4B9B-D23F-6B2E9F9C9F4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3446" y="0"/>
            <a:ext cx="2843402" cy="6879745"/>
          </a:xfrm>
          <a:prstGeom prst="rect">
            <a:avLst/>
          </a:prstGeom>
          <a:gradFill flip="none" rotWithShape="1">
            <a:gsLst>
              <a:gs pos="5000">
                <a:schemeClr val="accent2"/>
              </a:gs>
              <a:gs pos="49000">
                <a:schemeClr val="accent5">
                  <a:lumMod val="60000"/>
                  <a:lumOff val="40000"/>
                  <a:alpha val="0"/>
                </a:schemeClr>
              </a:gs>
            </a:gsLst>
            <a:lin ang="9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FEFBFA78-9360-1E01-5448-6D5AE0A3260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9038704" y="21736"/>
            <a:ext cx="3152862" cy="6858008"/>
          </a:xfrm>
          <a:prstGeom prst="rect">
            <a:avLst/>
          </a:prstGeom>
          <a:gradFill flip="none" rotWithShape="1">
            <a:gsLst>
              <a:gs pos="5000">
                <a:schemeClr val="accent5">
                  <a:alpha val="48000"/>
                </a:schemeClr>
              </a:gs>
              <a:gs pos="42000">
                <a:schemeClr val="accent5">
                  <a:alpha val="0"/>
                </a:schemeClr>
              </a:gs>
            </a:gsLst>
            <a:lin ang="1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1740453C-744F-DB3A-47EC-15EACE1DC1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3447" y="5288433"/>
            <a:ext cx="12199706" cy="1591311"/>
          </a:xfrm>
          <a:prstGeom prst="rect">
            <a:avLst/>
          </a:prstGeom>
          <a:gradFill flip="none" rotWithShape="1">
            <a:gsLst>
              <a:gs pos="0">
                <a:schemeClr val="accent2"/>
              </a:gs>
              <a:gs pos="49000">
                <a:schemeClr val="accent2">
                  <a:alpha val="0"/>
                </a:schemeClr>
              </a:gs>
            </a:gsLst>
            <a:lin ang="5880000" scaled="0"/>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sp>
        <p:nvSpPr>
          <p:cNvPr id="17" name="Rectangle 16">
            <a:extLst>
              <a:ext uri="{FF2B5EF4-FFF2-40B4-BE49-F238E27FC236}">
                <a16:creationId xmlns:a16="http://schemas.microsoft.com/office/drawing/2014/main" id="{B6924B03-77BD-EAE3-2854-43363FF8E6B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784596" y="2224929"/>
            <a:ext cx="3866773" cy="5442859"/>
          </a:xfrm>
          <a:prstGeom prst="rect">
            <a:avLst/>
          </a:prstGeom>
          <a:gradFill flip="none" rotWithShape="1">
            <a:gsLst>
              <a:gs pos="0">
                <a:schemeClr val="accent5"/>
              </a:gs>
              <a:gs pos="54000">
                <a:schemeClr val="accent5">
                  <a:lumMod val="60000"/>
                  <a:lumOff val="40000"/>
                  <a:alpha val="0"/>
                </a:scheme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Başlık 1">
            <a:extLst>
              <a:ext uri="{FF2B5EF4-FFF2-40B4-BE49-F238E27FC236}">
                <a16:creationId xmlns:a16="http://schemas.microsoft.com/office/drawing/2014/main" id="{9E41AA3F-CCEB-56E8-720E-8CE38337235B}"/>
              </a:ext>
            </a:extLst>
          </p:cNvPr>
          <p:cNvSpPr>
            <a:spLocks noGrp="1"/>
          </p:cNvSpPr>
          <p:nvPr>
            <p:ph type="title"/>
          </p:nvPr>
        </p:nvSpPr>
        <p:spPr>
          <a:xfrm>
            <a:off x="859028" y="4121944"/>
            <a:ext cx="7927785" cy="1620665"/>
          </a:xfrm>
        </p:spPr>
        <p:txBody>
          <a:bodyPr vert="horz" lIns="91440" tIns="45720" rIns="91440" bIns="45720" rtlCol="0" anchor="b">
            <a:normAutofit/>
          </a:bodyPr>
          <a:lstStyle/>
          <a:p>
            <a:r>
              <a:rPr lang="en-US" sz="4000">
                <a:solidFill>
                  <a:srgbClr val="FFFFFF"/>
                </a:solidFill>
              </a:rPr>
              <a:t>Entegre Değer</a:t>
            </a:r>
          </a:p>
        </p:txBody>
      </p:sp>
    </p:spTree>
    <p:extLst>
      <p:ext uri="{BB962C8B-B14F-4D97-AF65-F5344CB8AC3E}">
        <p14:creationId xmlns:p14="http://schemas.microsoft.com/office/powerpoint/2010/main" val="268449787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2DA1601F-2514-9D3F-0437-5DB0E9BE0BA1}"/>
              </a:ext>
            </a:extLst>
          </p:cNvPr>
          <p:cNvSpPr>
            <a:spLocks noGrp="1"/>
          </p:cNvSpPr>
          <p:nvPr>
            <p:ph type="title"/>
          </p:nvPr>
        </p:nvSpPr>
        <p:spPr/>
        <p:txBody>
          <a:bodyPr/>
          <a:lstStyle/>
          <a:p>
            <a:r>
              <a:rPr lang="tr-TR" dirty="0" err="1"/>
              <a:t>ESG’ye</a:t>
            </a:r>
            <a:r>
              <a:rPr lang="tr-TR" dirty="0"/>
              <a:t> Şirketlerin Adaptasyonu</a:t>
            </a:r>
          </a:p>
        </p:txBody>
      </p:sp>
      <p:sp>
        <p:nvSpPr>
          <p:cNvPr id="3" name="İçerik Yer Tutucusu 2">
            <a:extLst>
              <a:ext uri="{FF2B5EF4-FFF2-40B4-BE49-F238E27FC236}">
                <a16:creationId xmlns:a16="http://schemas.microsoft.com/office/drawing/2014/main" id="{0FA57BF6-58FA-5BB5-960D-015FC410D3C1}"/>
              </a:ext>
            </a:extLst>
          </p:cNvPr>
          <p:cNvSpPr>
            <a:spLocks noGrp="1"/>
          </p:cNvSpPr>
          <p:nvPr>
            <p:ph idx="1"/>
          </p:nvPr>
        </p:nvSpPr>
        <p:spPr/>
        <p:txBody>
          <a:bodyPr/>
          <a:lstStyle/>
          <a:p>
            <a:r>
              <a:rPr lang="tr-TR" dirty="0"/>
              <a:t>Şirketlerin Misyonlarındaki Değişiklikler</a:t>
            </a:r>
          </a:p>
          <a:p>
            <a:endParaRPr lang="tr-TR" dirty="0"/>
          </a:p>
          <a:p>
            <a:endParaRPr lang="tr-TR" dirty="0"/>
          </a:p>
          <a:p>
            <a:endParaRPr lang="tr-TR" dirty="0"/>
          </a:p>
          <a:p>
            <a:endParaRPr lang="tr-TR" dirty="0"/>
          </a:p>
          <a:p>
            <a:r>
              <a:rPr lang="tr-TR" dirty="0"/>
              <a:t>İşletmeler ne yapmalı?</a:t>
            </a:r>
          </a:p>
          <a:p>
            <a:pPr marL="457200" lvl="1" indent="0">
              <a:buNone/>
            </a:pPr>
            <a:r>
              <a:rPr lang="tr-TR" dirty="0"/>
              <a:t>-Maddi Riskleri ve Fırsatları Değerlendir</a:t>
            </a:r>
          </a:p>
          <a:p>
            <a:pPr marL="457200" lvl="1" indent="0">
              <a:buNone/>
            </a:pPr>
            <a:r>
              <a:rPr lang="tr-TR" dirty="0"/>
              <a:t>- Ölç (finansal ve finansal olmayan performansı)</a:t>
            </a:r>
          </a:p>
          <a:p>
            <a:endParaRPr lang="tr-TR" dirty="0"/>
          </a:p>
          <a:p>
            <a:endParaRPr lang="tr-TR" dirty="0"/>
          </a:p>
          <a:p>
            <a:pPr marL="0" indent="0">
              <a:buNone/>
            </a:pPr>
            <a:endParaRPr lang="tr-TR" dirty="0"/>
          </a:p>
          <a:p>
            <a:pPr marL="0" indent="0">
              <a:buNone/>
            </a:pPr>
            <a:endParaRPr lang="tr-TR" dirty="0"/>
          </a:p>
          <a:p>
            <a:pPr marL="0" indent="0">
              <a:buNone/>
            </a:pPr>
            <a:endParaRPr lang="tr-TR" dirty="0"/>
          </a:p>
          <a:p>
            <a:endParaRPr lang="tr-TR" dirty="0"/>
          </a:p>
        </p:txBody>
      </p:sp>
      <p:graphicFrame>
        <p:nvGraphicFramePr>
          <p:cNvPr id="4" name="Diyagram 3">
            <a:extLst>
              <a:ext uri="{FF2B5EF4-FFF2-40B4-BE49-F238E27FC236}">
                <a16:creationId xmlns:a16="http://schemas.microsoft.com/office/drawing/2014/main" id="{69A85AF8-FF0C-6459-6398-E702C19FDED9}"/>
              </a:ext>
            </a:extLst>
          </p:cNvPr>
          <p:cNvGraphicFramePr/>
          <p:nvPr>
            <p:extLst>
              <p:ext uri="{D42A27DB-BD31-4B8C-83A1-F6EECF244321}">
                <p14:modId xmlns:p14="http://schemas.microsoft.com/office/powerpoint/2010/main" val="1065765855"/>
              </p:ext>
            </p:extLst>
          </p:nvPr>
        </p:nvGraphicFramePr>
        <p:xfrm>
          <a:off x="2032000" y="719666"/>
          <a:ext cx="8128000" cy="541866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4624642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Slide Background">
            <a:extLst>
              <a:ext uri="{FF2B5EF4-FFF2-40B4-BE49-F238E27FC236}">
                <a16:creationId xmlns:a16="http://schemas.microsoft.com/office/drawing/2014/main" id="{3ECBE1F1-D69B-4AFA-ABD5-8E41720EF6D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Dijital ekranda hisse senedi rakamları">
            <a:extLst>
              <a:ext uri="{FF2B5EF4-FFF2-40B4-BE49-F238E27FC236}">
                <a16:creationId xmlns:a16="http://schemas.microsoft.com/office/drawing/2014/main" id="{014BCDF4-263D-D458-98EE-400596527511}"/>
              </a:ext>
            </a:extLst>
          </p:cNvPr>
          <p:cNvPicPr>
            <a:picLocks noChangeAspect="1"/>
          </p:cNvPicPr>
          <p:nvPr/>
        </p:nvPicPr>
        <p:blipFill rotWithShape="1">
          <a:blip r:embed="rId3"/>
          <a:srcRect l="38799" r="15247" b="-2"/>
          <a:stretch/>
        </p:blipFill>
        <p:spPr>
          <a:xfrm>
            <a:off x="-1" y="-2"/>
            <a:ext cx="5410198" cy="6858002"/>
          </a:xfrm>
          <a:prstGeom prst="rect">
            <a:avLst/>
          </a:prstGeom>
        </p:spPr>
      </p:pic>
      <p:sp useBgFill="1">
        <p:nvSpPr>
          <p:cNvPr id="11" name="Rectangle 10">
            <a:extLst>
              <a:ext uri="{FF2B5EF4-FFF2-40B4-BE49-F238E27FC236}">
                <a16:creationId xmlns:a16="http://schemas.microsoft.com/office/drawing/2014/main" id="{603A6265-E10C-4B85-9C20-E75FCAF9CC6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410197" y="-1"/>
            <a:ext cx="6781802" cy="2286000"/>
          </a:xfrm>
          <a:prstGeom prst="rect">
            <a:avLst/>
          </a:prstGeom>
          <a:ln>
            <a:noFill/>
          </a:ln>
          <a:effectLst>
            <a:outerShdw blurRad="355600" dist="152400" sx="95000" sy="95000" algn="t" rotWithShape="0">
              <a:srgbClr val="000000">
                <a:alpha val="29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Başlık 1">
            <a:extLst>
              <a:ext uri="{FF2B5EF4-FFF2-40B4-BE49-F238E27FC236}">
                <a16:creationId xmlns:a16="http://schemas.microsoft.com/office/drawing/2014/main" id="{FA9FA58E-61A2-B266-8B46-BFA0D8F78252}"/>
              </a:ext>
            </a:extLst>
          </p:cNvPr>
          <p:cNvSpPr>
            <a:spLocks noGrp="1"/>
          </p:cNvSpPr>
          <p:nvPr>
            <p:ph type="title"/>
          </p:nvPr>
        </p:nvSpPr>
        <p:spPr>
          <a:xfrm>
            <a:off x="6115317" y="405685"/>
            <a:ext cx="5464968" cy="1559301"/>
          </a:xfrm>
        </p:spPr>
        <p:txBody>
          <a:bodyPr>
            <a:normAutofit/>
          </a:bodyPr>
          <a:lstStyle/>
          <a:p>
            <a:r>
              <a:rPr lang="tr-TR" sz="4000" dirty="0"/>
              <a:t>ESG Yatırımları</a:t>
            </a:r>
          </a:p>
        </p:txBody>
      </p:sp>
      <p:sp>
        <p:nvSpPr>
          <p:cNvPr id="3" name="İçerik Yer Tutucusu 2">
            <a:extLst>
              <a:ext uri="{FF2B5EF4-FFF2-40B4-BE49-F238E27FC236}">
                <a16:creationId xmlns:a16="http://schemas.microsoft.com/office/drawing/2014/main" id="{2EBDA794-8C69-EDAB-3DA2-136493E1ADEE}"/>
              </a:ext>
            </a:extLst>
          </p:cNvPr>
          <p:cNvSpPr>
            <a:spLocks noGrp="1"/>
          </p:cNvSpPr>
          <p:nvPr>
            <p:ph idx="1"/>
          </p:nvPr>
        </p:nvSpPr>
        <p:spPr>
          <a:xfrm>
            <a:off x="6115317" y="1964986"/>
            <a:ext cx="5247340" cy="4275092"/>
          </a:xfrm>
        </p:spPr>
        <p:txBody>
          <a:bodyPr anchor="ctr">
            <a:normAutofit/>
          </a:bodyPr>
          <a:lstStyle/>
          <a:p>
            <a:r>
              <a:rPr lang="tr-TR" sz="2000" dirty="0"/>
              <a:t>Sosyal Sorumlu yatırımlar</a:t>
            </a:r>
          </a:p>
          <a:p>
            <a:r>
              <a:rPr lang="tr-TR" sz="2000" dirty="0"/>
              <a:t>Yeşil Yatırımlar</a:t>
            </a:r>
          </a:p>
          <a:p>
            <a:endParaRPr lang="tr-TR" sz="2000" dirty="0"/>
          </a:p>
          <a:p>
            <a:r>
              <a:rPr lang="tr-TR" sz="2000" dirty="0"/>
              <a:t>Yatırımcılar kısa dönemli değerlemeden, uzun dönemli değerlemeye nasıl yönlenir?</a:t>
            </a:r>
          </a:p>
          <a:p>
            <a:endParaRPr lang="tr-TR" sz="2000" dirty="0"/>
          </a:p>
          <a:p>
            <a:pPr marL="0" indent="0">
              <a:buNone/>
            </a:pPr>
            <a:endParaRPr lang="tr-TR" sz="2000" dirty="0"/>
          </a:p>
        </p:txBody>
      </p:sp>
    </p:spTree>
    <p:extLst>
      <p:ext uri="{BB962C8B-B14F-4D97-AF65-F5344CB8AC3E}">
        <p14:creationId xmlns:p14="http://schemas.microsoft.com/office/powerpoint/2010/main" val="86408561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5CF37945-E3B4-B31F-F464-C4EA4756FB4B}"/>
              </a:ext>
            </a:extLst>
          </p:cNvPr>
          <p:cNvSpPr>
            <a:spLocks noGrp="1"/>
          </p:cNvSpPr>
          <p:nvPr>
            <p:ph type="title"/>
          </p:nvPr>
        </p:nvSpPr>
        <p:spPr>
          <a:xfrm>
            <a:off x="876692" y="741391"/>
            <a:ext cx="5479719" cy="1616203"/>
          </a:xfrm>
        </p:spPr>
        <p:txBody>
          <a:bodyPr anchor="b">
            <a:normAutofit/>
          </a:bodyPr>
          <a:lstStyle/>
          <a:p>
            <a:r>
              <a:rPr lang="tr-TR" sz="4000" dirty="0"/>
              <a:t>Sürdürülebilir Yatırım Araçları</a:t>
            </a:r>
          </a:p>
        </p:txBody>
      </p:sp>
      <p:sp>
        <p:nvSpPr>
          <p:cNvPr id="3" name="İçerik Yer Tutucusu 2">
            <a:extLst>
              <a:ext uri="{FF2B5EF4-FFF2-40B4-BE49-F238E27FC236}">
                <a16:creationId xmlns:a16="http://schemas.microsoft.com/office/drawing/2014/main" id="{81AC793C-76A1-915F-CF3B-6D1D93A6F5DC}"/>
              </a:ext>
            </a:extLst>
          </p:cNvPr>
          <p:cNvSpPr>
            <a:spLocks noGrp="1"/>
          </p:cNvSpPr>
          <p:nvPr>
            <p:ph idx="1"/>
          </p:nvPr>
        </p:nvSpPr>
        <p:spPr>
          <a:xfrm>
            <a:off x="876692" y="2533476"/>
            <a:ext cx="5479719" cy="3447832"/>
          </a:xfrm>
        </p:spPr>
        <p:txBody>
          <a:bodyPr anchor="t">
            <a:normAutofit lnSpcReduction="10000"/>
          </a:bodyPr>
          <a:lstStyle/>
          <a:p>
            <a:r>
              <a:rPr lang="tr-TR" sz="1600" dirty="0"/>
              <a:t>ESG hisse senetleri</a:t>
            </a:r>
          </a:p>
          <a:p>
            <a:r>
              <a:rPr lang="tr-TR" sz="1600" dirty="0"/>
              <a:t>Yeşil tahviller</a:t>
            </a:r>
          </a:p>
          <a:p>
            <a:r>
              <a:rPr lang="tr-TR" sz="1600" dirty="0"/>
              <a:t>Yeşil hisse senetleri</a:t>
            </a:r>
          </a:p>
          <a:p>
            <a:endParaRPr lang="tr-TR" sz="1600" dirty="0"/>
          </a:p>
          <a:p>
            <a:r>
              <a:rPr lang="tr-TR" sz="1600" dirty="0"/>
              <a:t>Yatırımcılar neden ESG yatırımlarına yöneldi?</a:t>
            </a:r>
          </a:p>
          <a:p>
            <a:pPr marL="0" indent="0">
              <a:buNone/>
            </a:pPr>
            <a:r>
              <a:rPr lang="tr-TR" sz="1600" dirty="0"/>
              <a:t>Son yıllarda ESG yatırımlarına olan ilgi fazlasıyla arttı. Son yıllarda bu yatırımlara olan ilginin 30 milyar doların üzerinde olduğu görülüyor.</a:t>
            </a:r>
          </a:p>
          <a:p>
            <a:r>
              <a:rPr lang="tr-TR" sz="1600" dirty="0"/>
              <a:t>Etik nedenler</a:t>
            </a:r>
          </a:p>
          <a:p>
            <a:r>
              <a:rPr lang="tr-TR" sz="1600" dirty="0"/>
              <a:t>Finansal Nedenler</a:t>
            </a:r>
          </a:p>
          <a:p>
            <a:r>
              <a:rPr lang="tr-TR" sz="1600" dirty="0"/>
              <a:t>Yatırımcıların bir etki bırakmak istemesi</a:t>
            </a:r>
          </a:p>
          <a:p>
            <a:pPr marL="0" indent="0">
              <a:buNone/>
            </a:pPr>
            <a:endParaRPr lang="tr-TR" sz="1400" dirty="0"/>
          </a:p>
        </p:txBody>
      </p:sp>
      <p:pic>
        <p:nvPicPr>
          <p:cNvPr id="5" name="Picture 4" descr="Kaldırılan yaprak">
            <a:extLst>
              <a:ext uri="{FF2B5EF4-FFF2-40B4-BE49-F238E27FC236}">
                <a16:creationId xmlns:a16="http://schemas.microsoft.com/office/drawing/2014/main" id="{B3B33A6A-EF80-2F40-F590-59F5D114B208}"/>
              </a:ext>
            </a:extLst>
          </p:cNvPr>
          <p:cNvPicPr>
            <a:picLocks noChangeAspect="1"/>
          </p:cNvPicPr>
          <p:nvPr/>
        </p:nvPicPr>
        <p:blipFill rotWithShape="1">
          <a:blip r:embed="rId3"/>
          <a:srcRect l="31347" r="20934"/>
          <a:stretch/>
        </p:blipFill>
        <p:spPr>
          <a:xfrm>
            <a:off x="7270812" y="10"/>
            <a:ext cx="4921187" cy="6857990"/>
          </a:xfrm>
          <a:prstGeom prst="rect">
            <a:avLst/>
          </a:prstGeom>
        </p:spPr>
      </p:pic>
      <p:grpSp>
        <p:nvGrpSpPr>
          <p:cNvPr id="9" name="Group 8">
            <a:extLst>
              <a:ext uri="{FF2B5EF4-FFF2-40B4-BE49-F238E27FC236}">
                <a16:creationId xmlns:a16="http://schemas.microsoft.com/office/drawing/2014/main" id="{8CE57D37-C2D0-066B-1AE3-6F4244344F27}"/>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2068638" y="0"/>
            <a:ext cx="123362" cy="6858000"/>
            <a:chOff x="12068638" y="0"/>
            <a:chExt cx="123362" cy="6858000"/>
          </a:xfrm>
        </p:grpSpPr>
        <p:sp>
          <p:nvSpPr>
            <p:cNvPr id="10" name="Rectangle 9">
              <a:extLst>
                <a:ext uri="{FF2B5EF4-FFF2-40B4-BE49-F238E27FC236}">
                  <a16:creationId xmlns:a16="http://schemas.microsoft.com/office/drawing/2014/main" id="{A24DCA44-89CF-872A-903F-96C50780EA8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2068638" y="0"/>
              <a:ext cx="123362" cy="6858000"/>
            </a:xfrm>
            <a:prstGeom prst="rect">
              <a:avLst/>
            </a:prstGeom>
            <a:gradFill>
              <a:gsLst>
                <a:gs pos="0">
                  <a:schemeClr val="accent2"/>
                </a:gs>
                <a:gs pos="100000">
                  <a:schemeClr val="accent5"/>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4B0CC4F5-AC85-FFFA-7EB5-33C4FCE90A7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2068638" y="3527553"/>
              <a:ext cx="123362" cy="3330447"/>
            </a:xfrm>
            <a:prstGeom prst="rect">
              <a:avLst/>
            </a:prstGeom>
            <a:gradFill>
              <a:gsLst>
                <a:gs pos="19000">
                  <a:schemeClr val="accent5">
                    <a:lumMod val="60000"/>
                    <a:lumOff val="40000"/>
                    <a:alpha val="0"/>
                  </a:schemeClr>
                </a:gs>
                <a:gs pos="100000">
                  <a:schemeClr val="accent5">
                    <a:lumMod val="60000"/>
                    <a:lumOff val="40000"/>
                  </a:schemeClr>
                </a:gs>
              </a:gsLst>
              <a:lin ang="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305132357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0" name="Rectangle 19">
            <a:extLst>
              <a:ext uri="{FF2B5EF4-FFF2-40B4-BE49-F238E27FC236}">
                <a16:creationId xmlns:a16="http://schemas.microsoft.com/office/drawing/2014/main" id="{2C61293E-6EBE-43EF-A52C-9BEBFD7679D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Başlık 1">
            <a:extLst>
              <a:ext uri="{FF2B5EF4-FFF2-40B4-BE49-F238E27FC236}">
                <a16:creationId xmlns:a16="http://schemas.microsoft.com/office/drawing/2014/main" id="{77C7ECC8-E73A-5433-E0AC-3706977F21AD}"/>
              </a:ext>
            </a:extLst>
          </p:cNvPr>
          <p:cNvSpPr>
            <a:spLocks noGrp="1"/>
          </p:cNvSpPr>
          <p:nvPr>
            <p:ph type="title"/>
          </p:nvPr>
        </p:nvSpPr>
        <p:spPr>
          <a:xfrm>
            <a:off x="5297762" y="329184"/>
            <a:ext cx="6251110" cy="1783080"/>
          </a:xfrm>
        </p:spPr>
        <p:txBody>
          <a:bodyPr anchor="b">
            <a:normAutofit/>
          </a:bodyPr>
          <a:lstStyle/>
          <a:p>
            <a:r>
              <a:rPr lang="tr-TR" sz="5400"/>
              <a:t>İçerik</a:t>
            </a:r>
          </a:p>
        </p:txBody>
      </p:sp>
      <p:pic>
        <p:nvPicPr>
          <p:cNvPr id="5" name="Picture 4" descr="Bir bitki ile temas eden bir kişinin kırpılmış resmi">
            <a:extLst>
              <a:ext uri="{FF2B5EF4-FFF2-40B4-BE49-F238E27FC236}">
                <a16:creationId xmlns:a16="http://schemas.microsoft.com/office/drawing/2014/main" id="{297124F0-8482-0041-7945-F407C9539C56}"/>
              </a:ext>
            </a:extLst>
          </p:cNvPr>
          <p:cNvPicPr>
            <a:picLocks noChangeAspect="1"/>
          </p:cNvPicPr>
          <p:nvPr/>
        </p:nvPicPr>
        <p:blipFill rotWithShape="1">
          <a:blip r:embed="rId3"/>
          <a:srcRect l="27162" r="27507" b="-1"/>
          <a:stretch/>
        </p:blipFill>
        <p:spPr>
          <a:xfrm>
            <a:off x="1" y="10"/>
            <a:ext cx="4657344" cy="6857990"/>
          </a:xfrm>
          <a:custGeom>
            <a:avLst/>
            <a:gdLst/>
            <a:ahLst/>
            <a:cxnLst/>
            <a:rect l="l" t="t" r="r" b="b"/>
            <a:pathLst>
              <a:path w="4657344" h="6858000">
                <a:moveTo>
                  <a:pt x="0" y="0"/>
                </a:moveTo>
                <a:lnTo>
                  <a:pt x="3429755" y="0"/>
                </a:lnTo>
                <a:lnTo>
                  <a:pt x="3526016" y="148742"/>
                </a:lnTo>
                <a:cubicBezTo>
                  <a:pt x="3657740" y="365513"/>
                  <a:pt x="3777402" y="589569"/>
                  <a:pt x="3886489" y="819975"/>
                </a:cubicBezTo>
                <a:cubicBezTo>
                  <a:pt x="3891856" y="833492"/>
                  <a:pt x="3900663" y="845393"/>
                  <a:pt x="3912049" y="854514"/>
                </a:cubicBezTo>
                <a:cubicBezTo>
                  <a:pt x="3897352" y="819849"/>
                  <a:pt x="3883037" y="784928"/>
                  <a:pt x="3868083" y="750263"/>
                </a:cubicBezTo>
                <a:cubicBezTo>
                  <a:pt x="3806989" y="608712"/>
                  <a:pt x="3742478" y="469145"/>
                  <a:pt x="3674155" y="331786"/>
                </a:cubicBezTo>
                <a:lnTo>
                  <a:pt x="3496656" y="0"/>
                </a:lnTo>
                <a:lnTo>
                  <a:pt x="3554371" y="0"/>
                </a:lnTo>
                <a:lnTo>
                  <a:pt x="3661621" y="196614"/>
                </a:lnTo>
                <a:cubicBezTo>
                  <a:pt x="3856899" y="573253"/>
                  <a:pt x="4021071" y="966066"/>
                  <a:pt x="4161279" y="1371196"/>
                </a:cubicBezTo>
                <a:cubicBezTo>
                  <a:pt x="4379525" y="2007265"/>
                  <a:pt x="4530141" y="2664286"/>
                  <a:pt x="4610660" y="3331516"/>
                </a:cubicBezTo>
                <a:cubicBezTo>
                  <a:pt x="4652837" y="3672965"/>
                  <a:pt x="4671625" y="4013908"/>
                  <a:pt x="4645040" y="4357388"/>
                </a:cubicBezTo>
                <a:cubicBezTo>
                  <a:pt x="4613599" y="4758899"/>
                  <a:pt x="4566181" y="5157998"/>
                  <a:pt x="4485789" y="5552906"/>
                </a:cubicBezTo>
                <a:cubicBezTo>
                  <a:pt x="4397121" y="5988893"/>
                  <a:pt x="4276748" y="6414594"/>
                  <a:pt x="4117769" y="6828295"/>
                </a:cubicBezTo>
                <a:lnTo>
                  <a:pt x="4105288" y="6858000"/>
                </a:lnTo>
                <a:lnTo>
                  <a:pt x="4052520" y="6858000"/>
                </a:lnTo>
                <a:lnTo>
                  <a:pt x="4059369" y="6841549"/>
                </a:lnTo>
                <a:cubicBezTo>
                  <a:pt x="4147276" y="6614016"/>
                  <a:pt x="4224193" y="6380817"/>
                  <a:pt x="4291518" y="6142729"/>
                </a:cubicBezTo>
                <a:cubicBezTo>
                  <a:pt x="4350055" y="5935370"/>
                  <a:pt x="4393256" y="5723695"/>
                  <a:pt x="4443357" y="5513923"/>
                </a:cubicBezTo>
                <a:cubicBezTo>
                  <a:pt x="4444541" y="5502788"/>
                  <a:pt x="4445137" y="5491601"/>
                  <a:pt x="4445146" y="5480401"/>
                </a:cubicBezTo>
                <a:cubicBezTo>
                  <a:pt x="4408465" y="5607635"/>
                  <a:pt x="4379196" y="5719759"/>
                  <a:pt x="4344559" y="5830359"/>
                </a:cubicBezTo>
                <a:cubicBezTo>
                  <a:pt x="4254261" y="6118381"/>
                  <a:pt x="4150112" y="6398531"/>
                  <a:pt x="4031702" y="6670527"/>
                </a:cubicBezTo>
                <a:lnTo>
                  <a:pt x="3943824" y="6858000"/>
                </a:lnTo>
                <a:lnTo>
                  <a:pt x="0" y="6858000"/>
                </a:lnTo>
                <a:close/>
              </a:path>
            </a:pathLst>
          </a:custGeom>
        </p:spPr>
      </p:pic>
      <p:sp>
        <p:nvSpPr>
          <p:cNvPr id="22" name="sketchy line">
            <a:extLst>
              <a:ext uri="{FF2B5EF4-FFF2-40B4-BE49-F238E27FC236}">
                <a16:creationId xmlns:a16="http://schemas.microsoft.com/office/drawing/2014/main" id="{21540236-BFD5-4A9D-8840-4703E7F7682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297762" y="2374947"/>
            <a:ext cx="4243589" cy="18288"/>
          </a:xfrm>
          <a:custGeom>
            <a:avLst/>
            <a:gdLst>
              <a:gd name="connsiteX0" fmla="*/ 0 w 4243589"/>
              <a:gd name="connsiteY0" fmla="*/ 0 h 18288"/>
              <a:gd name="connsiteX1" fmla="*/ 478919 w 4243589"/>
              <a:gd name="connsiteY1" fmla="*/ 0 h 18288"/>
              <a:gd name="connsiteX2" fmla="*/ 957839 w 4243589"/>
              <a:gd name="connsiteY2" fmla="*/ 0 h 18288"/>
              <a:gd name="connsiteX3" fmla="*/ 1521630 w 4243589"/>
              <a:gd name="connsiteY3" fmla="*/ 0 h 18288"/>
              <a:gd name="connsiteX4" fmla="*/ 2212729 w 4243589"/>
              <a:gd name="connsiteY4" fmla="*/ 0 h 18288"/>
              <a:gd name="connsiteX5" fmla="*/ 2734084 w 4243589"/>
              <a:gd name="connsiteY5" fmla="*/ 0 h 18288"/>
              <a:gd name="connsiteX6" fmla="*/ 3255439 w 4243589"/>
              <a:gd name="connsiteY6" fmla="*/ 0 h 18288"/>
              <a:gd name="connsiteX7" fmla="*/ 4243589 w 4243589"/>
              <a:gd name="connsiteY7" fmla="*/ 0 h 18288"/>
              <a:gd name="connsiteX8" fmla="*/ 4243589 w 4243589"/>
              <a:gd name="connsiteY8" fmla="*/ 18288 h 18288"/>
              <a:gd name="connsiteX9" fmla="*/ 3594926 w 4243589"/>
              <a:gd name="connsiteY9" fmla="*/ 18288 h 18288"/>
              <a:gd name="connsiteX10" fmla="*/ 3073571 w 4243589"/>
              <a:gd name="connsiteY10" fmla="*/ 18288 h 18288"/>
              <a:gd name="connsiteX11" fmla="*/ 2552216 w 4243589"/>
              <a:gd name="connsiteY11" fmla="*/ 18288 h 18288"/>
              <a:gd name="connsiteX12" fmla="*/ 1903553 w 4243589"/>
              <a:gd name="connsiteY12" fmla="*/ 18288 h 18288"/>
              <a:gd name="connsiteX13" fmla="*/ 1212454 w 4243589"/>
              <a:gd name="connsiteY13" fmla="*/ 18288 h 18288"/>
              <a:gd name="connsiteX14" fmla="*/ 733535 w 4243589"/>
              <a:gd name="connsiteY14" fmla="*/ 18288 h 18288"/>
              <a:gd name="connsiteX15" fmla="*/ 0 w 4243589"/>
              <a:gd name="connsiteY15" fmla="*/ 18288 h 18288"/>
              <a:gd name="connsiteX16" fmla="*/ 0 w 4243589"/>
              <a:gd name="connsiteY16"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43589" h="18288" fill="none" extrusionOk="0">
                <a:moveTo>
                  <a:pt x="0" y="0"/>
                </a:moveTo>
                <a:cubicBezTo>
                  <a:pt x="213395" y="-21006"/>
                  <a:pt x="307421" y="-18116"/>
                  <a:pt x="478919" y="0"/>
                </a:cubicBezTo>
                <a:cubicBezTo>
                  <a:pt x="650417" y="18116"/>
                  <a:pt x="831092" y="-21237"/>
                  <a:pt x="957839" y="0"/>
                </a:cubicBezTo>
                <a:cubicBezTo>
                  <a:pt x="1084586" y="21237"/>
                  <a:pt x="1301682" y="25124"/>
                  <a:pt x="1521630" y="0"/>
                </a:cubicBezTo>
                <a:cubicBezTo>
                  <a:pt x="1741578" y="-25124"/>
                  <a:pt x="1970269" y="-29139"/>
                  <a:pt x="2212729" y="0"/>
                </a:cubicBezTo>
                <a:cubicBezTo>
                  <a:pt x="2455189" y="29139"/>
                  <a:pt x="2558847" y="-4796"/>
                  <a:pt x="2734084" y="0"/>
                </a:cubicBezTo>
                <a:cubicBezTo>
                  <a:pt x="2909321" y="4796"/>
                  <a:pt x="3097217" y="-13409"/>
                  <a:pt x="3255439" y="0"/>
                </a:cubicBezTo>
                <a:cubicBezTo>
                  <a:pt x="3413662" y="13409"/>
                  <a:pt x="3979999" y="-10121"/>
                  <a:pt x="4243589" y="0"/>
                </a:cubicBezTo>
                <a:cubicBezTo>
                  <a:pt x="4244484" y="8974"/>
                  <a:pt x="4243043" y="9359"/>
                  <a:pt x="4243589" y="18288"/>
                </a:cubicBezTo>
                <a:cubicBezTo>
                  <a:pt x="4058777" y="31246"/>
                  <a:pt x="3910348" y="3158"/>
                  <a:pt x="3594926" y="18288"/>
                </a:cubicBezTo>
                <a:cubicBezTo>
                  <a:pt x="3279504" y="33418"/>
                  <a:pt x="3319955" y="-3977"/>
                  <a:pt x="3073571" y="18288"/>
                </a:cubicBezTo>
                <a:cubicBezTo>
                  <a:pt x="2827187" y="40553"/>
                  <a:pt x="2767387" y="1863"/>
                  <a:pt x="2552216" y="18288"/>
                </a:cubicBezTo>
                <a:cubicBezTo>
                  <a:pt x="2337046" y="34713"/>
                  <a:pt x="2181871" y="19527"/>
                  <a:pt x="1903553" y="18288"/>
                </a:cubicBezTo>
                <a:cubicBezTo>
                  <a:pt x="1625235" y="17049"/>
                  <a:pt x="1557672" y="24174"/>
                  <a:pt x="1212454" y="18288"/>
                </a:cubicBezTo>
                <a:cubicBezTo>
                  <a:pt x="867236" y="12402"/>
                  <a:pt x="874382" y="15627"/>
                  <a:pt x="733535" y="18288"/>
                </a:cubicBezTo>
                <a:cubicBezTo>
                  <a:pt x="592688" y="20949"/>
                  <a:pt x="183477" y="14753"/>
                  <a:pt x="0" y="18288"/>
                </a:cubicBezTo>
                <a:cubicBezTo>
                  <a:pt x="-229" y="14222"/>
                  <a:pt x="509" y="5816"/>
                  <a:pt x="0" y="0"/>
                </a:cubicBezTo>
                <a:close/>
              </a:path>
              <a:path w="4243589" h="18288" stroke="0" extrusionOk="0">
                <a:moveTo>
                  <a:pt x="0" y="0"/>
                </a:moveTo>
                <a:cubicBezTo>
                  <a:pt x="143690" y="16630"/>
                  <a:pt x="266667" y="14847"/>
                  <a:pt x="521355" y="0"/>
                </a:cubicBezTo>
                <a:cubicBezTo>
                  <a:pt x="776043" y="-14847"/>
                  <a:pt x="814491" y="-17363"/>
                  <a:pt x="1000275" y="0"/>
                </a:cubicBezTo>
                <a:cubicBezTo>
                  <a:pt x="1186059" y="17363"/>
                  <a:pt x="1352504" y="-23507"/>
                  <a:pt x="1521630" y="0"/>
                </a:cubicBezTo>
                <a:cubicBezTo>
                  <a:pt x="1690756" y="23507"/>
                  <a:pt x="1889525" y="5871"/>
                  <a:pt x="2127857" y="0"/>
                </a:cubicBezTo>
                <a:cubicBezTo>
                  <a:pt x="2366189" y="-5871"/>
                  <a:pt x="2620628" y="-27997"/>
                  <a:pt x="2776520" y="0"/>
                </a:cubicBezTo>
                <a:cubicBezTo>
                  <a:pt x="2932412" y="27997"/>
                  <a:pt x="3131683" y="-25073"/>
                  <a:pt x="3467618" y="0"/>
                </a:cubicBezTo>
                <a:cubicBezTo>
                  <a:pt x="3803553" y="25073"/>
                  <a:pt x="4017371" y="3071"/>
                  <a:pt x="4243589" y="0"/>
                </a:cubicBezTo>
                <a:cubicBezTo>
                  <a:pt x="4243134" y="6162"/>
                  <a:pt x="4243492" y="11775"/>
                  <a:pt x="4243589" y="18288"/>
                </a:cubicBezTo>
                <a:cubicBezTo>
                  <a:pt x="4017834" y="-5779"/>
                  <a:pt x="3834586" y="13376"/>
                  <a:pt x="3594926" y="18288"/>
                </a:cubicBezTo>
                <a:cubicBezTo>
                  <a:pt x="3355266" y="23200"/>
                  <a:pt x="3204179" y="2869"/>
                  <a:pt x="2903827" y="18288"/>
                </a:cubicBezTo>
                <a:cubicBezTo>
                  <a:pt x="2603475" y="33707"/>
                  <a:pt x="2526187" y="46187"/>
                  <a:pt x="2212729" y="18288"/>
                </a:cubicBezTo>
                <a:cubicBezTo>
                  <a:pt x="1899271" y="-9611"/>
                  <a:pt x="1966289" y="29692"/>
                  <a:pt x="1733809" y="18288"/>
                </a:cubicBezTo>
                <a:cubicBezTo>
                  <a:pt x="1501329" y="6884"/>
                  <a:pt x="1343612" y="12492"/>
                  <a:pt x="1085146" y="18288"/>
                </a:cubicBezTo>
                <a:cubicBezTo>
                  <a:pt x="826680" y="24084"/>
                  <a:pt x="778184" y="35607"/>
                  <a:pt x="521355" y="18288"/>
                </a:cubicBezTo>
                <a:cubicBezTo>
                  <a:pt x="264526" y="969"/>
                  <a:pt x="120277" y="4268"/>
                  <a:pt x="0" y="18288"/>
                </a:cubicBezTo>
                <a:cubicBezTo>
                  <a:pt x="766" y="10800"/>
                  <a:pt x="-457" y="8180"/>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727557108">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İçerik Yer Tutucusu 2">
            <a:extLst>
              <a:ext uri="{FF2B5EF4-FFF2-40B4-BE49-F238E27FC236}">
                <a16:creationId xmlns:a16="http://schemas.microsoft.com/office/drawing/2014/main" id="{FDC78430-33B1-4E9B-E817-2ED7B9262B71}"/>
              </a:ext>
            </a:extLst>
          </p:cNvPr>
          <p:cNvSpPr>
            <a:spLocks noGrp="1"/>
          </p:cNvSpPr>
          <p:nvPr>
            <p:ph idx="1"/>
          </p:nvPr>
        </p:nvSpPr>
        <p:spPr>
          <a:xfrm>
            <a:off x="5297762" y="2706624"/>
            <a:ext cx="6251110" cy="3483864"/>
          </a:xfrm>
        </p:spPr>
        <p:txBody>
          <a:bodyPr>
            <a:normAutofit fontScale="92500" lnSpcReduction="20000"/>
          </a:bodyPr>
          <a:lstStyle/>
          <a:p>
            <a:r>
              <a:rPr lang="tr-TR" sz="2200" dirty="0"/>
              <a:t>Sürdürülebilirlik Kavramı</a:t>
            </a:r>
          </a:p>
          <a:p>
            <a:r>
              <a:rPr lang="tr-TR" sz="2200" dirty="0"/>
              <a:t>Sürdürülebilirliğin Önemi</a:t>
            </a:r>
          </a:p>
          <a:p>
            <a:r>
              <a:rPr lang="tr-TR" sz="2200" dirty="0"/>
              <a:t>Sürdürülebilir Kalkınma Hedefleri (SDG)</a:t>
            </a:r>
          </a:p>
          <a:p>
            <a:r>
              <a:rPr lang="tr-TR" sz="2200" dirty="0"/>
              <a:t>Sürdürülebilir Finans</a:t>
            </a:r>
          </a:p>
          <a:p>
            <a:r>
              <a:rPr lang="tr-TR" sz="2200" dirty="0"/>
              <a:t>İşletmeler için Dönüşüm</a:t>
            </a:r>
          </a:p>
          <a:p>
            <a:r>
              <a:rPr lang="tr-TR" sz="2200" dirty="0"/>
              <a:t>Entegre Değer</a:t>
            </a:r>
          </a:p>
          <a:p>
            <a:r>
              <a:rPr lang="tr-TR" sz="2200" dirty="0"/>
              <a:t>ESG Yatırımları</a:t>
            </a:r>
          </a:p>
          <a:p>
            <a:r>
              <a:rPr lang="tr-TR" sz="2200" dirty="0"/>
              <a:t>ESG Skorları</a:t>
            </a:r>
          </a:p>
          <a:p>
            <a:r>
              <a:rPr lang="tr-TR" sz="2200" dirty="0"/>
              <a:t>Sürdürülebilir Yatırım Araçları</a:t>
            </a:r>
          </a:p>
          <a:p>
            <a:r>
              <a:rPr lang="tr-TR" sz="2200" dirty="0"/>
              <a:t>Sürdürülebilir Bankacılık</a:t>
            </a:r>
          </a:p>
          <a:p>
            <a:endParaRPr lang="tr-TR" sz="1500" dirty="0"/>
          </a:p>
        </p:txBody>
      </p:sp>
    </p:spTree>
    <p:extLst>
      <p:ext uri="{BB962C8B-B14F-4D97-AF65-F5344CB8AC3E}">
        <p14:creationId xmlns:p14="http://schemas.microsoft.com/office/powerpoint/2010/main" val="204666363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0A4501CA-12FD-9B2C-A2DC-D1EEE91D6C62}"/>
              </a:ext>
            </a:extLst>
          </p:cNvPr>
          <p:cNvSpPr>
            <a:spLocks noGrp="1"/>
          </p:cNvSpPr>
          <p:nvPr>
            <p:ph type="title"/>
          </p:nvPr>
        </p:nvSpPr>
        <p:spPr/>
        <p:txBody>
          <a:bodyPr/>
          <a:lstStyle/>
          <a:p>
            <a:r>
              <a:rPr lang="tr-TR" dirty="0"/>
              <a:t>Sürdürülebilirlik</a:t>
            </a:r>
          </a:p>
        </p:txBody>
      </p:sp>
      <p:pic>
        <p:nvPicPr>
          <p:cNvPr id="5" name="İçerik Yer Tutucusu 4" descr="metin, diyagram, origami içeren bir resim&#10;&#10;Açıklama otomatik olarak oluşturuldu">
            <a:extLst>
              <a:ext uri="{FF2B5EF4-FFF2-40B4-BE49-F238E27FC236}">
                <a16:creationId xmlns:a16="http://schemas.microsoft.com/office/drawing/2014/main" id="{625ABEEF-036B-134D-E163-69EC61E6DEF9}"/>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024657" y="1825625"/>
            <a:ext cx="10142686" cy="4351338"/>
          </a:xfrm>
        </p:spPr>
      </p:pic>
    </p:spTree>
    <p:extLst>
      <p:ext uri="{BB962C8B-B14F-4D97-AF65-F5344CB8AC3E}">
        <p14:creationId xmlns:p14="http://schemas.microsoft.com/office/powerpoint/2010/main" val="320246031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1AD7C319-0D40-D321-E062-440DE291349A}"/>
              </a:ext>
            </a:extLst>
          </p:cNvPr>
          <p:cNvSpPr>
            <a:spLocks noGrp="1"/>
          </p:cNvSpPr>
          <p:nvPr>
            <p:ph type="title"/>
          </p:nvPr>
        </p:nvSpPr>
        <p:spPr/>
        <p:txBody>
          <a:bodyPr/>
          <a:lstStyle/>
          <a:p>
            <a:r>
              <a:rPr lang="tr-TR" dirty="0"/>
              <a:t>Sürdürülebilir Kalkınma Hedefleri</a:t>
            </a:r>
          </a:p>
        </p:txBody>
      </p:sp>
      <p:pic>
        <p:nvPicPr>
          <p:cNvPr id="5" name="İçerik Yer Tutucusu 4">
            <a:extLst>
              <a:ext uri="{FF2B5EF4-FFF2-40B4-BE49-F238E27FC236}">
                <a16:creationId xmlns:a16="http://schemas.microsoft.com/office/drawing/2014/main" id="{5537A9D7-4D65-314E-703E-D98A0D5BE5E6}"/>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2733962" y="1825625"/>
            <a:ext cx="6724076" cy="4351338"/>
          </a:xfrm>
        </p:spPr>
      </p:pic>
    </p:spTree>
    <p:extLst>
      <p:ext uri="{BB962C8B-B14F-4D97-AF65-F5344CB8AC3E}">
        <p14:creationId xmlns:p14="http://schemas.microsoft.com/office/powerpoint/2010/main" val="334964055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E2E381AC-3CFC-72D0-375F-20EAC1EEDC73}"/>
              </a:ext>
            </a:extLst>
          </p:cNvPr>
          <p:cNvSpPr>
            <a:spLocks noGrp="1"/>
          </p:cNvSpPr>
          <p:nvPr>
            <p:ph type="title"/>
          </p:nvPr>
        </p:nvSpPr>
        <p:spPr/>
        <p:txBody>
          <a:bodyPr/>
          <a:lstStyle/>
          <a:p>
            <a:r>
              <a:rPr lang="tr-TR" dirty="0"/>
              <a:t>Sürdürülebilir Finans</a:t>
            </a:r>
          </a:p>
        </p:txBody>
      </p:sp>
      <p:sp>
        <p:nvSpPr>
          <p:cNvPr id="3" name="İçerik Yer Tutucusu 2">
            <a:extLst>
              <a:ext uri="{FF2B5EF4-FFF2-40B4-BE49-F238E27FC236}">
                <a16:creationId xmlns:a16="http://schemas.microsoft.com/office/drawing/2014/main" id="{2E3F767D-BB48-3B4C-B669-238DE265EF12}"/>
              </a:ext>
            </a:extLst>
          </p:cNvPr>
          <p:cNvSpPr>
            <a:spLocks noGrp="1"/>
          </p:cNvSpPr>
          <p:nvPr>
            <p:ph idx="1"/>
          </p:nvPr>
        </p:nvSpPr>
        <p:spPr/>
        <p:txBody>
          <a:bodyPr/>
          <a:lstStyle/>
          <a:p>
            <a:r>
              <a:rPr lang="tr-TR" dirty="0"/>
              <a:t>Finansın Rolü</a:t>
            </a:r>
          </a:p>
          <a:p>
            <a:pPr lvl="1"/>
            <a:r>
              <a:rPr lang="tr-TR" dirty="0"/>
              <a:t>Fonları en üretken alanlara yönlendirmek</a:t>
            </a:r>
          </a:p>
          <a:p>
            <a:pPr lvl="1"/>
            <a:r>
              <a:rPr lang="tr-TR" dirty="0"/>
              <a:t>Değer yaratmayı teşvik etmek</a:t>
            </a:r>
          </a:p>
          <a:p>
            <a:r>
              <a:rPr lang="tr-TR" dirty="0"/>
              <a:t>Şirketlerin Amacı</a:t>
            </a:r>
          </a:p>
          <a:p>
            <a:pPr marL="457200" lvl="1" indent="0">
              <a:buNone/>
            </a:pPr>
            <a:endParaRPr lang="tr-TR" dirty="0"/>
          </a:p>
        </p:txBody>
      </p:sp>
      <p:sp>
        <p:nvSpPr>
          <p:cNvPr id="4" name="Dikdörtgen: Köşeleri Yuvarlatılmış 3">
            <a:extLst>
              <a:ext uri="{FF2B5EF4-FFF2-40B4-BE49-F238E27FC236}">
                <a16:creationId xmlns:a16="http://schemas.microsoft.com/office/drawing/2014/main" id="{402FA06F-D8EF-C6CE-9630-76EC88D62545}"/>
              </a:ext>
            </a:extLst>
          </p:cNvPr>
          <p:cNvSpPr/>
          <p:nvPr/>
        </p:nvSpPr>
        <p:spPr>
          <a:xfrm>
            <a:off x="1235122" y="3766782"/>
            <a:ext cx="2504365" cy="887105"/>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tr-TR" dirty="0"/>
              <a:t>Kâr Maksimizasyonu</a:t>
            </a:r>
          </a:p>
        </p:txBody>
      </p:sp>
      <p:cxnSp>
        <p:nvCxnSpPr>
          <p:cNvPr id="6" name="Düz Ok Bağlayıcısı 5">
            <a:extLst>
              <a:ext uri="{FF2B5EF4-FFF2-40B4-BE49-F238E27FC236}">
                <a16:creationId xmlns:a16="http://schemas.microsoft.com/office/drawing/2014/main" id="{799C84CB-A7E6-A639-7B4A-0FC2C404A0FB}"/>
              </a:ext>
            </a:extLst>
          </p:cNvPr>
          <p:cNvCxnSpPr/>
          <p:nvPr/>
        </p:nvCxnSpPr>
        <p:spPr>
          <a:xfrm>
            <a:off x="3923731" y="4189863"/>
            <a:ext cx="771099"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7" name="Dikdörtgen: Köşeleri Yuvarlatılmış 6">
            <a:extLst>
              <a:ext uri="{FF2B5EF4-FFF2-40B4-BE49-F238E27FC236}">
                <a16:creationId xmlns:a16="http://schemas.microsoft.com/office/drawing/2014/main" id="{BDD99972-7B85-0BA8-D137-049DF5FB5807}"/>
              </a:ext>
            </a:extLst>
          </p:cNvPr>
          <p:cNvSpPr/>
          <p:nvPr/>
        </p:nvSpPr>
        <p:spPr>
          <a:xfrm>
            <a:off x="4966078" y="3766782"/>
            <a:ext cx="2504365" cy="887105"/>
          </a:xfrm>
          <a:prstGeom prst="roundRect">
            <a:avLst/>
          </a:prstGeom>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tr-TR" dirty="0"/>
              <a:t>Hissedar Varlığı Maksimizasyonu</a:t>
            </a:r>
          </a:p>
        </p:txBody>
      </p:sp>
      <p:sp>
        <p:nvSpPr>
          <p:cNvPr id="8" name="Dikdörtgen: Köşeleri Yuvarlatılmış 7">
            <a:extLst>
              <a:ext uri="{FF2B5EF4-FFF2-40B4-BE49-F238E27FC236}">
                <a16:creationId xmlns:a16="http://schemas.microsoft.com/office/drawing/2014/main" id="{6BB3368D-4763-4D7A-9D7E-92884D931324}"/>
              </a:ext>
            </a:extLst>
          </p:cNvPr>
          <p:cNvSpPr/>
          <p:nvPr/>
        </p:nvSpPr>
        <p:spPr>
          <a:xfrm>
            <a:off x="8764137" y="3766782"/>
            <a:ext cx="2504365" cy="887105"/>
          </a:xfrm>
          <a:prstGeom prst="roundRect">
            <a:avLst/>
          </a:prstGeom>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r>
              <a:rPr lang="tr-TR" dirty="0"/>
              <a:t>Değer Maksimizasyonu</a:t>
            </a:r>
          </a:p>
        </p:txBody>
      </p:sp>
      <p:cxnSp>
        <p:nvCxnSpPr>
          <p:cNvPr id="9" name="Düz Ok Bağlayıcısı 8">
            <a:extLst>
              <a:ext uri="{FF2B5EF4-FFF2-40B4-BE49-F238E27FC236}">
                <a16:creationId xmlns:a16="http://schemas.microsoft.com/office/drawing/2014/main" id="{2E1A0DE8-71D4-E160-5446-041F700ADCEB}"/>
              </a:ext>
            </a:extLst>
          </p:cNvPr>
          <p:cNvCxnSpPr/>
          <p:nvPr/>
        </p:nvCxnSpPr>
        <p:spPr>
          <a:xfrm>
            <a:off x="7740555" y="4151195"/>
            <a:ext cx="771099"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1" name="Bağlayıcı: Eğri 10">
            <a:extLst>
              <a:ext uri="{FF2B5EF4-FFF2-40B4-BE49-F238E27FC236}">
                <a16:creationId xmlns:a16="http://schemas.microsoft.com/office/drawing/2014/main" id="{141ED0E4-EE01-0C9B-5A7A-C62E3E8D8529}"/>
              </a:ext>
            </a:extLst>
          </p:cNvPr>
          <p:cNvCxnSpPr>
            <a:cxnSpLocks/>
          </p:cNvCxnSpPr>
          <p:nvPr/>
        </p:nvCxnSpPr>
        <p:spPr>
          <a:xfrm rot="16200000" flipH="1">
            <a:off x="5842945" y="4897839"/>
            <a:ext cx="464026" cy="262720"/>
          </a:xfrm>
          <a:prstGeom prst="curvedConnector3">
            <a:avLst/>
          </a:prstGeom>
          <a:ln>
            <a:tailEnd type="triangle"/>
          </a:ln>
        </p:spPr>
        <p:style>
          <a:lnRef idx="2">
            <a:schemeClr val="accent1"/>
          </a:lnRef>
          <a:fillRef idx="0">
            <a:schemeClr val="accent1"/>
          </a:fillRef>
          <a:effectRef idx="1">
            <a:schemeClr val="accent1"/>
          </a:effectRef>
          <a:fontRef idx="minor">
            <a:schemeClr val="tx1"/>
          </a:fontRef>
        </p:style>
      </p:cxnSp>
      <p:sp>
        <p:nvSpPr>
          <p:cNvPr id="12" name="Metin kutusu 11">
            <a:extLst>
              <a:ext uri="{FF2B5EF4-FFF2-40B4-BE49-F238E27FC236}">
                <a16:creationId xmlns:a16="http://schemas.microsoft.com/office/drawing/2014/main" id="{AD08CF87-5660-2EE2-1BE1-B4D7136702ED}"/>
              </a:ext>
            </a:extLst>
          </p:cNvPr>
          <p:cNvSpPr txBox="1"/>
          <p:nvPr/>
        </p:nvSpPr>
        <p:spPr>
          <a:xfrm>
            <a:off x="5140086" y="5261212"/>
            <a:ext cx="2156347" cy="646331"/>
          </a:xfrm>
          <a:prstGeom prst="rect">
            <a:avLst/>
          </a:prstGeom>
          <a:noFill/>
        </p:spPr>
        <p:txBody>
          <a:bodyPr wrap="square" rtlCol="0">
            <a:spAutoFit/>
          </a:bodyPr>
          <a:lstStyle/>
          <a:p>
            <a:pPr algn="ctr"/>
            <a:r>
              <a:rPr lang="tr-TR" dirty="0"/>
              <a:t>Sürdürülebilirlikten Uzak</a:t>
            </a:r>
          </a:p>
        </p:txBody>
      </p:sp>
      <p:sp>
        <p:nvSpPr>
          <p:cNvPr id="16" name="Dikdörtgen: Tek Köşesi Yuvarlatılmış 15">
            <a:extLst>
              <a:ext uri="{FF2B5EF4-FFF2-40B4-BE49-F238E27FC236}">
                <a16:creationId xmlns:a16="http://schemas.microsoft.com/office/drawing/2014/main" id="{404FDA34-7FA3-B13F-32C4-A9426A917C34}"/>
              </a:ext>
            </a:extLst>
          </p:cNvPr>
          <p:cNvSpPr/>
          <p:nvPr/>
        </p:nvSpPr>
        <p:spPr>
          <a:xfrm>
            <a:off x="5274860" y="5977719"/>
            <a:ext cx="2195583" cy="668741"/>
          </a:xfrm>
          <a:prstGeom prst="round1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tr-TR" dirty="0"/>
              <a:t>Hissedar Yaklaşımı</a:t>
            </a:r>
          </a:p>
        </p:txBody>
      </p:sp>
      <p:cxnSp>
        <p:nvCxnSpPr>
          <p:cNvPr id="17" name="Düz Ok Bağlayıcısı 16">
            <a:extLst>
              <a:ext uri="{FF2B5EF4-FFF2-40B4-BE49-F238E27FC236}">
                <a16:creationId xmlns:a16="http://schemas.microsoft.com/office/drawing/2014/main" id="{3217AD27-473D-4617-0E10-C618916D5C24}"/>
              </a:ext>
            </a:extLst>
          </p:cNvPr>
          <p:cNvCxnSpPr/>
          <p:nvPr/>
        </p:nvCxnSpPr>
        <p:spPr>
          <a:xfrm>
            <a:off x="7620000" y="6268872"/>
            <a:ext cx="771099"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18" name="Dikdörtgen: Tek Köşesi Yuvarlatılmış 17">
            <a:extLst>
              <a:ext uri="{FF2B5EF4-FFF2-40B4-BE49-F238E27FC236}">
                <a16:creationId xmlns:a16="http://schemas.microsoft.com/office/drawing/2014/main" id="{1B14E5B2-5AC5-AB48-8364-2427C93CED92}"/>
              </a:ext>
            </a:extLst>
          </p:cNvPr>
          <p:cNvSpPr/>
          <p:nvPr/>
        </p:nvSpPr>
        <p:spPr>
          <a:xfrm>
            <a:off x="8843749" y="5977719"/>
            <a:ext cx="2424753" cy="617322"/>
          </a:xfrm>
          <a:prstGeom prst="round1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tr-TR" dirty="0"/>
              <a:t>Paydaş Yaklaşımı</a:t>
            </a:r>
          </a:p>
        </p:txBody>
      </p:sp>
    </p:spTree>
    <p:extLst>
      <p:ext uri="{BB962C8B-B14F-4D97-AF65-F5344CB8AC3E}">
        <p14:creationId xmlns:p14="http://schemas.microsoft.com/office/powerpoint/2010/main" val="236829199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çerik Yer Tutucusu 4" descr="rüzgar değirmeni, çim, bitki, dış mekan içeren bir resim&#10;&#10;Açıklama otomatik olarak oluşturuldu">
            <a:extLst>
              <a:ext uri="{FF2B5EF4-FFF2-40B4-BE49-F238E27FC236}">
                <a16:creationId xmlns:a16="http://schemas.microsoft.com/office/drawing/2014/main" id="{09E976B7-3915-1BDC-9A99-5A55757AE8E3}"/>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0" y="-2"/>
            <a:ext cx="12121869" cy="6913955"/>
          </a:xfrm>
        </p:spPr>
        <p:style>
          <a:lnRef idx="1">
            <a:schemeClr val="accent2"/>
          </a:lnRef>
          <a:fillRef idx="2">
            <a:schemeClr val="accent2"/>
          </a:fillRef>
          <a:effectRef idx="1">
            <a:schemeClr val="accent2"/>
          </a:effectRef>
          <a:fontRef idx="minor">
            <a:schemeClr val="dk1"/>
          </a:fontRef>
        </p:style>
      </p:pic>
      <p:sp>
        <p:nvSpPr>
          <p:cNvPr id="2" name="Başlık 1">
            <a:extLst>
              <a:ext uri="{FF2B5EF4-FFF2-40B4-BE49-F238E27FC236}">
                <a16:creationId xmlns:a16="http://schemas.microsoft.com/office/drawing/2014/main" id="{A9AA05D5-6AD3-B7D1-3AEC-51A2B689E0F6}"/>
              </a:ext>
            </a:extLst>
          </p:cNvPr>
          <p:cNvSpPr>
            <a:spLocks noGrp="1"/>
          </p:cNvSpPr>
          <p:nvPr>
            <p:ph type="title"/>
          </p:nvPr>
        </p:nvSpPr>
        <p:spPr/>
        <p:txBody>
          <a:bodyPr/>
          <a:lstStyle/>
          <a:p>
            <a:r>
              <a:rPr lang="tr-TR" dirty="0">
                <a:solidFill>
                  <a:srgbClr val="FF0000"/>
                </a:solidFill>
              </a:rPr>
              <a:t>Şirketler ve Yatırımcılar Sürdürülebilir Dönüşüm için Nasıl İkna Olacaklar?</a:t>
            </a:r>
          </a:p>
        </p:txBody>
      </p:sp>
      <p:sp>
        <p:nvSpPr>
          <p:cNvPr id="6" name="Dikdörtgen 5">
            <a:extLst>
              <a:ext uri="{FF2B5EF4-FFF2-40B4-BE49-F238E27FC236}">
                <a16:creationId xmlns:a16="http://schemas.microsoft.com/office/drawing/2014/main" id="{2DB65596-5B37-4923-02DD-9D241DE01C92}"/>
              </a:ext>
            </a:extLst>
          </p:cNvPr>
          <p:cNvSpPr/>
          <p:nvPr/>
        </p:nvSpPr>
        <p:spPr>
          <a:xfrm>
            <a:off x="1189529" y="3867993"/>
            <a:ext cx="8618018" cy="2047285"/>
          </a:xfrm>
          <a:prstGeom prst="rect">
            <a:avLst/>
          </a:prstGeom>
          <a:noFill/>
          <a:ln w="9525" cap="flat" cmpd="sng" algn="ctr">
            <a:solidFill>
              <a:schemeClr val="accent2"/>
            </a:solidFill>
            <a:prstDash val="solid"/>
            <a:round/>
            <a:headEnd type="none" w="med" len="med"/>
            <a:tailEnd type="none" w="med" len="med"/>
          </a:ln>
        </p:spPr>
        <p:style>
          <a:lnRef idx="0">
            <a:scrgbClr r="0" g="0" b="0"/>
          </a:lnRef>
          <a:fillRef idx="0">
            <a:scrgbClr r="0" g="0" b="0"/>
          </a:fillRef>
          <a:effectRef idx="0">
            <a:scrgbClr r="0" g="0" b="0"/>
          </a:effectRef>
          <a:fontRef idx="minor">
            <a:schemeClr val="accent2"/>
          </a:fontRef>
        </p:style>
        <p:txBody>
          <a:bodyPr rtlCol="0" anchor="ctr"/>
          <a:lstStyle/>
          <a:p>
            <a:r>
              <a:rPr lang="tr-TR" sz="2400" b="1" dirty="0"/>
              <a:t>Çevresel ve Sosyal Regülasyonların Sıkılaştırılması (</a:t>
            </a:r>
            <a:r>
              <a:rPr lang="tr-TR" sz="2400" b="1" dirty="0" err="1"/>
              <a:t>Örn</a:t>
            </a:r>
            <a:r>
              <a:rPr lang="tr-TR" sz="2400" b="1" dirty="0"/>
              <a:t>: Karbon vergileri</a:t>
            </a:r>
          </a:p>
          <a:p>
            <a:r>
              <a:rPr lang="tr-TR" sz="2400" b="1" dirty="0"/>
              <a:t>Şirket </a:t>
            </a:r>
            <a:r>
              <a:rPr lang="tr-TR" sz="2400" b="1" dirty="0" err="1"/>
              <a:t>Repütasyonuna</a:t>
            </a:r>
            <a:r>
              <a:rPr lang="tr-TR" sz="2400" b="1" dirty="0"/>
              <a:t> Yönelik Baskılar (</a:t>
            </a:r>
            <a:r>
              <a:rPr lang="tr-TR" sz="2400" b="1" dirty="0" err="1"/>
              <a:t>Greenwashing</a:t>
            </a:r>
            <a:r>
              <a:rPr lang="tr-TR" sz="2400" b="1" dirty="0"/>
              <a:t> tehlikesi</a:t>
            </a:r>
            <a:r>
              <a:rPr lang="tr-TR" dirty="0"/>
              <a:t>)</a:t>
            </a:r>
          </a:p>
        </p:txBody>
      </p:sp>
    </p:spTree>
    <p:extLst>
      <p:ext uri="{BB962C8B-B14F-4D97-AF65-F5344CB8AC3E}">
        <p14:creationId xmlns:p14="http://schemas.microsoft.com/office/powerpoint/2010/main" val="425040513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01A885FF-D3CF-2B47-1949-C0861FB83205}"/>
              </a:ext>
            </a:extLst>
          </p:cNvPr>
          <p:cNvSpPr>
            <a:spLocks noGrp="1"/>
          </p:cNvSpPr>
          <p:nvPr>
            <p:ph type="title"/>
          </p:nvPr>
        </p:nvSpPr>
        <p:spPr/>
        <p:txBody>
          <a:bodyPr/>
          <a:lstStyle/>
          <a:p>
            <a:r>
              <a:rPr lang="tr-TR" dirty="0"/>
              <a:t>Sürdürülebilir Finansın 3 Katmanı	</a:t>
            </a:r>
          </a:p>
        </p:txBody>
      </p:sp>
      <p:pic>
        <p:nvPicPr>
          <p:cNvPr id="5" name="İçerik Yer Tutucusu 4" descr="metin, ekran görüntüsü, diyagram, grafik içeren bir resim&#10;&#10;Açıklama otomatik olarak oluşturuldu">
            <a:extLst>
              <a:ext uri="{FF2B5EF4-FFF2-40B4-BE49-F238E27FC236}">
                <a16:creationId xmlns:a16="http://schemas.microsoft.com/office/drawing/2014/main" id="{D64BDE34-CEEC-C9B2-E40E-F6BFA33286D5}"/>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838200" y="1262357"/>
            <a:ext cx="9161201" cy="5595643"/>
          </a:xfrm>
        </p:spPr>
      </p:pic>
    </p:spTree>
    <p:extLst>
      <p:ext uri="{BB962C8B-B14F-4D97-AF65-F5344CB8AC3E}">
        <p14:creationId xmlns:p14="http://schemas.microsoft.com/office/powerpoint/2010/main" val="188760263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F3060C83-F051-4F0E-ABAD-AA0DFC48B21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Freeform: Shape 11">
            <a:extLst>
              <a:ext uri="{FF2B5EF4-FFF2-40B4-BE49-F238E27FC236}">
                <a16:creationId xmlns:a16="http://schemas.microsoft.com/office/drawing/2014/main" id="{83C98ABE-055B-441F-B07E-44F97F083C3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376156" y="-253670"/>
            <a:ext cx="1827638" cy="1376989"/>
          </a:xfrm>
          <a:custGeom>
            <a:avLst/>
            <a:gdLst>
              <a:gd name="connsiteX0" fmla="*/ 0 w 1827638"/>
              <a:gd name="connsiteY0" fmla="*/ 987379 h 1376989"/>
              <a:gd name="connsiteX1" fmla="*/ 987379 w 1827638"/>
              <a:gd name="connsiteY1" fmla="*/ 0 h 1376989"/>
              <a:gd name="connsiteX2" fmla="*/ 1827638 w 1827638"/>
              <a:gd name="connsiteY2" fmla="*/ 840260 h 1376989"/>
              <a:gd name="connsiteX3" fmla="*/ 1827638 w 1827638"/>
              <a:gd name="connsiteY3" fmla="*/ 1376989 h 1376989"/>
              <a:gd name="connsiteX4" fmla="*/ 0 w 1827638"/>
              <a:gd name="connsiteY4" fmla="*/ 1376989 h 13769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27638" h="1376989">
                <a:moveTo>
                  <a:pt x="0" y="987379"/>
                </a:moveTo>
                <a:lnTo>
                  <a:pt x="987379" y="0"/>
                </a:lnTo>
                <a:lnTo>
                  <a:pt x="1827638" y="840260"/>
                </a:lnTo>
                <a:lnTo>
                  <a:pt x="1827638" y="1376989"/>
                </a:lnTo>
                <a:lnTo>
                  <a:pt x="0" y="1376989"/>
                </a:lnTo>
                <a:close/>
              </a:path>
            </a:pathLst>
          </a:cu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29FDB030-9B49-4CED-8CCD-4D99382388A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891641" y="422146"/>
            <a:ext cx="645368" cy="645368"/>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3783CA14-24A1-485C-8B30-D6A5D87987A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10043482" y="655140"/>
            <a:ext cx="687472" cy="687472"/>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Freeform: Shape 17">
            <a:extLst>
              <a:ext uri="{FF2B5EF4-FFF2-40B4-BE49-F238E27FC236}">
                <a16:creationId xmlns:a16="http://schemas.microsoft.com/office/drawing/2014/main" id="{9A97C86A-04D6-40F7-AE84-31AB43E6A84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9356643" y="0"/>
            <a:ext cx="2835357" cy="1480837"/>
          </a:xfrm>
          <a:custGeom>
            <a:avLst/>
            <a:gdLst>
              <a:gd name="connsiteX0" fmla="*/ 2835357 w 2835357"/>
              <a:gd name="connsiteY0" fmla="*/ 1480837 h 1480837"/>
              <a:gd name="connsiteX1" fmla="*/ 0 w 2835357"/>
              <a:gd name="connsiteY1" fmla="*/ 1480837 h 1480837"/>
              <a:gd name="connsiteX2" fmla="*/ 1552727 w 2835357"/>
              <a:gd name="connsiteY2" fmla="*/ 0 h 1480837"/>
              <a:gd name="connsiteX3" fmla="*/ 2835357 w 2835357"/>
              <a:gd name="connsiteY3" fmla="*/ 1223245 h 1480837"/>
            </a:gdLst>
            <a:ahLst/>
            <a:cxnLst>
              <a:cxn ang="0">
                <a:pos x="connsiteX0" y="connsiteY0"/>
              </a:cxn>
              <a:cxn ang="0">
                <a:pos x="connsiteX1" y="connsiteY1"/>
              </a:cxn>
              <a:cxn ang="0">
                <a:pos x="connsiteX2" y="connsiteY2"/>
              </a:cxn>
              <a:cxn ang="0">
                <a:pos x="connsiteX3" y="connsiteY3"/>
              </a:cxn>
            </a:cxnLst>
            <a:rect l="l" t="t" r="r" b="b"/>
            <a:pathLst>
              <a:path w="2835357" h="1480837">
                <a:moveTo>
                  <a:pt x="2835357" y="1480837"/>
                </a:moveTo>
                <a:lnTo>
                  <a:pt x="0" y="1480837"/>
                </a:lnTo>
                <a:lnTo>
                  <a:pt x="1552727" y="0"/>
                </a:lnTo>
                <a:lnTo>
                  <a:pt x="2835357" y="1223245"/>
                </a:lnTo>
                <a:close/>
              </a:path>
            </a:pathLst>
          </a:cu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0" name="Isosceles Triangle 19">
            <a:extLst>
              <a:ext uri="{FF2B5EF4-FFF2-40B4-BE49-F238E27FC236}">
                <a16:creationId xmlns:a16="http://schemas.microsoft.com/office/drawing/2014/main" id="{FF9F2414-84E8-453E-B1F3-389FDE8192D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7976344" y="6115501"/>
            <a:ext cx="1494513" cy="742499"/>
          </a:xfrm>
          <a:prstGeom prst="triangl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İçerik Yer Tutucusu 4">
            <a:extLst>
              <a:ext uri="{FF2B5EF4-FFF2-40B4-BE49-F238E27FC236}">
                <a16:creationId xmlns:a16="http://schemas.microsoft.com/office/drawing/2014/main" id="{6F088146-C8D8-FEB4-B147-9B229664185C}"/>
              </a:ext>
            </a:extLst>
          </p:cNvPr>
          <p:cNvPicPr>
            <a:picLocks noGrp="1" noChangeAspect="1"/>
          </p:cNvPicPr>
          <p:nvPr>
            <p:ph idx="1"/>
          </p:nvPr>
        </p:nvPicPr>
        <p:blipFill>
          <a:blip r:embed="rId3"/>
          <a:stretch>
            <a:fillRect/>
          </a:stretch>
        </p:blipFill>
        <p:spPr>
          <a:xfrm>
            <a:off x="1230439" y="643467"/>
            <a:ext cx="9731122" cy="5571065"/>
          </a:xfrm>
          <a:prstGeom prst="rect">
            <a:avLst/>
          </a:prstGeom>
          <a:ln>
            <a:noFill/>
          </a:ln>
        </p:spPr>
      </p:pic>
      <p:sp>
        <p:nvSpPr>
          <p:cNvPr id="22" name="Isosceles Triangle 21">
            <a:extLst>
              <a:ext uri="{FF2B5EF4-FFF2-40B4-BE49-F238E27FC236}">
                <a16:creationId xmlns:a16="http://schemas.microsoft.com/office/drawing/2014/main" id="{3ECA69A1-7536-43AC-85EF-C7106179F5E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7604080" y="6453143"/>
            <a:ext cx="814903" cy="404857"/>
          </a:xfrm>
          <a:prstGeom prst="triangl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5723425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40000"/>
            <a:lum/>
          </a:blip>
          <a:srcRect/>
          <a:stretch>
            <a:fillRect t="-10000" b="-10000"/>
          </a:stretch>
        </a:blipFill>
        <a:effectLst/>
      </p:bgPr>
    </p:bg>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6753252F-4873-4F63-801D-CC719279A7D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047C8CCB-F95D-4249-92DD-651249D353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2013557" cy="6858000"/>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Başlık 1">
            <a:extLst>
              <a:ext uri="{FF2B5EF4-FFF2-40B4-BE49-F238E27FC236}">
                <a16:creationId xmlns:a16="http://schemas.microsoft.com/office/drawing/2014/main" id="{2DB596E5-44BD-6FE1-4E3F-98B1F950D684}"/>
              </a:ext>
            </a:extLst>
          </p:cNvPr>
          <p:cNvSpPr>
            <a:spLocks noGrp="1"/>
          </p:cNvSpPr>
          <p:nvPr>
            <p:ph type="title"/>
          </p:nvPr>
        </p:nvSpPr>
        <p:spPr>
          <a:xfrm>
            <a:off x="640080" y="2074363"/>
            <a:ext cx="2752354" cy="2709275"/>
          </a:xfrm>
          <a:prstGeom prst="ellipse">
            <a:avLst/>
          </a:prstGeom>
          <a:solidFill>
            <a:srgbClr val="262626"/>
          </a:solidFill>
          <a:ln w="174625" cmpd="thinThick">
            <a:solidFill>
              <a:srgbClr val="262626"/>
            </a:solidFill>
          </a:ln>
        </p:spPr>
        <p:txBody>
          <a:bodyPr vert="horz" lIns="91440" tIns="45720" rIns="91440" bIns="45720" rtlCol="0" anchor="ctr">
            <a:normAutofit/>
          </a:bodyPr>
          <a:lstStyle/>
          <a:p>
            <a:pPr algn="ctr"/>
            <a:r>
              <a:rPr lang="en-US" sz="2600" kern="1200">
                <a:solidFill>
                  <a:srgbClr val="FFFFFF"/>
                </a:solidFill>
                <a:latin typeface="+mj-lt"/>
                <a:ea typeface="+mj-ea"/>
                <a:cs typeface="+mj-cs"/>
              </a:rPr>
              <a:t>Üretimde Negatif Dışsallıklar</a:t>
            </a:r>
          </a:p>
        </p:txBody>
      </p:sp>
      <p:pic>
        <p:nvPicPr>
          <p:cNvPr id="7" name="İçerik Yer Tutucusu 6" descr="çizgi, metin, diyagram, yazı tipi içeren bir resim&#10;&#10;Açıklama otomatik olarak oluşturuldu">
            <a:extLst>
              <a:ext uri="{FF2B5EF4-FFF2-40B4-BE49-F238E27FC236}">
                <a16:creationId xmlns:a16="http://schemas.microsoft.com/office/drawing/2014/main" id="{5934227B-67DE-BEDC-4743-EFCCCB5C260B}"/>
              </a:ext>
            </a:extLst>
          </p:cNvPr>
          <p:cNvPicPr>
            <a:picLocks noGrp="1" noChangeAspect="1"/>
          </p:cNvPicPr>
          <p:nvPr>
            <p:ph idx="1"/>
          </p:nvPr>
        </p:nvPicPr>
        <p:blipFill>
          <a:blip r:embed="rId4"/>
          <a:stretch>
            <a:fillRect/>
          </a:stretch>
        </p:blipFill>
        <p:spPr>
          <a:xfrm>
            <a:off x="4032515" y="90510"/>
            <a:ext cx="6041696" cy="4072057"/>
          </a:xfrm>
          <a:prstGeom prst="rect">
            <a:avLst/>
          </a:prstGeom>
        </p:spPr>
      </p:pic>
      <p:sp>
        <p:nvSpPr>
          <p:cNvPr id="8" name="Metin kutusu 7">
            <a:extLst>
              <a:ext uri="{FF2B5EF4-FFF2-40B4-BE49-F238E27FC236}">
                <a16:creationId xmlns:a16="http://schemas.microsoft.com/office/drawing/2014/main" id="{4EEFAA75-B893-D9B0-7E67-9062E96248FF}"/>
              </a:ext>
            </a:extLst>
          </p:cNvPr>
          <p:cNvSpPr txBox="1"/>
          <p:nvPr/>
        </p:nvSpPr>
        <p:spPr>
          <a:xfrm>
            <a:off x="5384040" y="4253077"/>
            <a:ext cx="2685351" cy="338554"/>
          </a:xfrm>
          <a:prstGeom prst="rect">
            <a:avLst/>
          </a:prstGeom>
          <a:noFill/>
        </p:spPr>
        <p:txBody>
          <a:bodyPr wrap="none" rtlCol="0">
            <a:spAutoFit/>
          </a:bodyPr>
          <a:lstStyle/>
          <a:p>
            <a:r>
              <a:rPr lang="tr-TR" sz="1600" dirty="0">
                <a:latin typeface="Times New Roman" panose="02020603050405020304" pitchFamily="18" charset="0"/>
                <a:cs typeface="Times New Roman" panose="02020603050405020304" pitchFamily="18" charset="0"/>
              </a:rPr>
              <a:t>Kaynak: Mahfi Eğilmez, 2020</a:t>
            </a:r>
          </a:p>
        </p:txBody>
      </p:sp>
      <p:pic>
        <p:nvPicPr>
          <p:cNvPr id="10" name="Resim 9">
            <a:extLst>
              <a:ext uri="{FF2B5EF4-FFF2-40B4-BE49-F238E27FC236}">
                <a16:creationId xmlns:a16="http://schemas.microsoft.com/office/drawing/2014/main" id="{4562A1B1-2CC0-30AE-EBA7-C9F5B00A1B8A}"/>
              </a:ext>
            </a:extLst>
          </p:cNvPr>
          <p:cNvPicPr>
            <a:picLocks noChangeAspect="1"/>
          </p:cNvPicPr>
          <p:nvPr/>
        </p:nvPicPr>
        <p:blipFill>
          <a:blip r:embed="rId5">
            <a:alphaModFix amt="56000"/>
          </a:blip>
          <a:stretch>
            <a:fillRect/>
          </a:stretch>
        </p:blipFill>
        <p:spPr>
          <a:xfrm>
            <a:off x="2013558" y="3965097"/>
            <a:ext cx="10178442" cy="2889080"/>
          </a:xfrm>
          <a:prstGeom prst="rect">
            <a:avLst/>
          </a:prstGeom>
        </p:spPr>
      </p:pic>
      <p:sp>
        <p:nvSpPr>
          <p:cNvPr id="11" name="Metin kutusu 10">
            <a:extLst>
              <a:ext uri="{FF2B5EF4-FFF2-40B4-BE49-F238E27FC236}">
                <a16:creationId xmlns:a16="http://schemas.microsoft.com/office/drawing/2014/main" id="{F376AA87-14EC-9282-76F6-B3B7AA593ECF}"/>
              </a:ext>
            </a:extLst>
          </p:cNvPr>
          <p:cNvSpPr txBox="1"/>
          <p:nvPr/>
        </p:nvSpPr>
        <p:spPr>
          <a:xfrm>
            <a:off x="3652638" y="5129971"/>
            <a:ext cx="7453327" cy="923330"/>
          </a:xfrm>
          <a:prstGeom prst="rect">
            <a:avLst/>
          </a:prstGeom>
          <a:noFill/>
        </p:spPr>
        <p:txBody>
          <a:bodyPr wrap="square" rtlCol="0">
            <a:spAutoFit/>
          </a:bodyPr>
          <a:lstStyle/>
          <a:p>
            <a:r>
              <a:rPr lang="tr-TR" dirty="0">
                <a:solidFill>
                  <a:srgbClr val="FF0000"/>
                </a:solidFill>
              </a:rPr>
              <a:t>Yeşil Ekonomik Büyüme; doğal kaynakların tükenmesi, karbon emisyonlarının verdiği zarar ve diğer partikül emisyonu bozulmalarının gayri safi yurt içi hasıladan (GSYİH) çıkarılması.</a:t>
            </a:r>
          </a:p>
        </p:txBody>
      </p:sp>
    </p:spTree>
    <p:extLst>
      <p:ext uri="{BB962C8B-B14F-4D97-AF65-F5344CB8AC3E}">
        <p14:creationId xmlns:p14="http://schemas.microsoft.com/office/powerpoint/2010/main" val="2869925541"/>
      </p:ext>
    </p:extLst>
  </p:cSld>
  <p:clrMapOvr>
    <a:masterClrMapping/>
  </p:clrMapOvr>
</p:sld>
</file>

<file path=ppt/theme/theme1.xml><?xml version="1.0" encoding="utf-8"?>
<a:theme xmlns:a="http://schemas.openxmlformats.org/drawingml/2006/main" name="Office Teması">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eması">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2632</TotalTime>
  <Words>8366</Words>
  <Application>Microsoft Office PowerPoint</Application>
  <PresentationFormat>Geniş ekran</PresentationFormat>
  <Paragraphs>227</Paragraphs>
  <Slides>18</Slides>
  <Notes>18</Notes>
  <HiddenSlides>0</HiddenSlides>
  <MMClips>1</MMClips>
  <ScaleCrop>false</ScaleCrop>
  <HeadingPairs>
    <vt:vector size="6" baseType="variant">
      <vt:variant>
        <vt:lpstr>Kullanılan Yazı Tipleri</vt:lpstr>
      </vt:variant>
      <vt:variant>
        <vt:i4>7</vt:i4>
      </vt:variant>
      <vt:variant>
        <vt:lpstr>Tema</vt:lpstr>
      </vt:variant>
      <vt:variant>
        <vt:i4>1</vt:i4>
      </vt:variant>
      <vt:variant>
        <vt:lpstr>Slayt Başlıkları</vt:lpstr>
      </vt:variant>
      <vt:variant>
        <vt:i4>18</vt:i4>
      </vt:variant>
    </vt:vector>
  </HeadingPairs>
  <TitlesOfParts>
    <vt:vector size="26" baseType="lpstr">
      <vt:lpstr>Aptos</vt:lpstr>
      <vt:lpstr>Aptos Display</vt:lpstr>
      <vt:lpstr>Arial</vt:lpstr>
      <vt:lpstr>Google Sans</vt:lpstr>
      <vt:lpstr>Linux Libertine</vt:lpstr>
      <vt:lpstr>Symbol</vt:lpstr>
      <vt:lpstr>Times New Roman</vt:lpstr>
      <vt:lpstr>Office Teması</vt:lpstr>
      <vt:lpstr>Sürdürülebilir Finans</vt:lpstr>
      <vt:lpstr>İçerik</vt:lpstr>
      <vt:lpstr>Sürdürülebilirlik</vt:lpstr>
      <vt:lpstr>Sürdürülebilir Kalkınma Hedefleri</vt:lpstr>
      <vt:lpstr>Sürdürülebilir Finans</vt:lpstr>
      <vt:lpstr>Şirketler ve Yatırımcılar Sürdürülebilir Dönüşüm için Nasıl İkna Olacaklar?</vt:lpstr>
      <vt:lpstr>Sürdürülebilir Finansın 3 Katmanı </vt:lpstr>
      <vt:lpstr>PowerPoint Sunusu</vt:lpstr>
      <vt:lpstr>Üretimde Negatif Dışsallıklar</vt:lpstr>
      <vt:lpstr>Sürdürülebilir Finans İçin Çerçeve</vt:lpstr>
      <vt:lpstr>Entegre Değer ve Dışsallıkların Fiyatlanması</vt:lpstr>
      <vt:lpstr>Dışsallıklar Neden Dikkate Alınmalı?</vt:lpstr>
      <vt:lpstr>Hükümet Düzenlemeleri ve Vergilendirme</vt:lpstr>
      <vt:lpstr>Önemli İklim Anlaşmaları</vt:lpstr>
      <vt:lpstr>Entegre Değer</vt:lpstr>
      <vt:lpstr>ESG’ye Şirketlerin Adaptasyonu</vt:lpstr>
      <vt:lpstr>ESG Yatırımları</vt:lpstr>
      <vt:lpstr>Sürdürülebilir Yatırım Araçları</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Sürdürülebilir Finans</dc:title>
  <dc:creator>Dilvin Taşkın</dc:creator>
  <cp:lastModifiedBy>Dilvin Taşkın</cp:lastModifiedBy>
  <cp:revision>18</cp:revision>
  <cp:lastPrinted>2024-03-02T20:56:23Z</cp:lastPrinted>
  <dcterms:created xsi:type="dcterms:W3CDTF">2024-03-02T04:22:33Z</dcterms:created>
  <dcterms:modified xsi:type="dcterms:W3CDTF">2024-03-04T12:56:49Z</dcterms:modified>
</cp:coreProperties>
</file>