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83" r:id="rId4"/>
    <p:sldId id="284" r:id="rId5"/>
    <p:sldId id="28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25178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B41BBE72-3B99-4FDE-AA0B-DD19DC93408E}" type="datetimeFigureOut">
              <a:rPr lang="tr-TR" smtClean="0"/>
              <a:t>26.10.2022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431497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2245848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81104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1525495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65281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19177712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809960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165203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1483113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41BBE72-3B99-4FDE-AA0B-DD19DC93408E}" type="datetimeFigureOut">
              <a:rPr lang="tr-TR" smtClean="0"/>
              <a:t>26.10.2022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2134412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41BBE72-3B99-4FDE-AA0B-DD19DC93408E}" type="datetimeFigureOut">
              <a:rPr lang="tr-TR" smtClean="0"/>
              <a:t>26.10.2022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806307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41BBE72-3B99-4FDE-AA0B-DD19DC93408E}" type="datetimeFigureOut">
              <a:rPr lang="tr-TR" smtClean="0"/>
              <a:t>26.10.2022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3654720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41BBE72-3B99-4FDE-AA0B-DD19DC93408E}" type="datetimeFigureOut">
              <a:rPr lang="tr-TR" smtClean="0"/>
              <a:t>26.10.2022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1733567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1BBE72-3B99-4FDE-AA0B-DD19DC93408E}" type="datetimeFigureOut">
              <a:rPr lang="tr-TR" smtClean="0"/>
              <a:t>26.10.2022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2538718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41BBE72-3B99-4FDE-AA0B-DD19DC93408E}" type="datetimeFigureOut">
              <a:rPr lang="tr-TR" smtClean="0"/>
              <a:t>26.10.2022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3648129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41BBE72-3B99-4FDE-AA0B-DD19DC93408E}" type="datetimeFigureOut">
              <a:rPr lang="tr-TR" smtClean="0"/>
              <a:t>26.10.2022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ABB93E-10FE-4F1C-97BD-B25023C6132B}" type="slidenum">
              <a:rPr lang="tr-TR" smtClean="0"/>
              <a:t>‹#›</a:t>
            </a:fld>
            <a:endParaRPr lang="tr-TR"/>
          </a:p>
        </p:txBody>
      </p:sp>
    </p:spTree>
    <p:extLst>
      <p:ext uri="{BB962C8B-B14F-4D97-AF65-F5344CB8AC3E}">
        <p14:creationId xmlns:p14="http://schemas.microsoft.com/office/powerpoint/2010/main" val="2510421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41BBE72-3B99-4FDE-AA0B-DD19DC93408E}" type="datetimeFigureOut">
              <a:rPr lang="tr-TR" smtClean="0"/>
              <a:t>26.10.2022</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9ABB93E-10FE-4F1C-97BD-B25023C6132B}" type="slidenum">
              <a:rPr lang="tr-TR" smtClean="0"/>
              <a:t>‹#›</a:t>
            </a:fld>
            <a:endParaRPr lang="tr-TR"/>
          </a:p>
        </p:txBody>
      </p:sp>
    </p:spTree>
    <p:extLst>
      <p:ext uri="{BB962C8B-B14F-4D97-AF65-F5344CB8AC3E}">
        <p14:creationId xmlns:p14="http://schemas.microsoft.com/office/powerpoint/2010/main" val="404083623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684212" y="1648691"/>
            <a:ext cx="8001000" cy="2008909"/>
          </a:xfrm>
        </p:spPr>
        <p:txBody>
          <a:bodyPr>
            <a:normAutofit fontScale="90000"/>
          </a:bodyPr>
          <a:lstStyle/>
          <a:p>
            <a:r>
              <a:rPr lang="tr-TR" dirty="0"/>
              <a:t>USTALIK TELAFİ PROGRAMI TEŞVİKİ</a:t>
            </a:r>
            <a:br>
              <a:rPr lang="tr-TR" dirty="0"/>
            </a:br>
            <a:endParaRPr lang="tr-TR" dirty="0"/>
          </a:p>
        </p:txBody>
      </p:sp>
      <p:sp>
        <p:nvSpPr>
          <p:cNvPr id="5" name="Alt Başlık 4"/>
          <p:cNvSpPr>
            <a:spLocks noGrp="1"/>
          </p:cNvSpPr>
          <p:nvPr>
            <p:ph type="subTitle" idx="1"/>
          </p:nvPr>
        </p:nvSpPr>
        <p:spPr>
          <a:xfrm>
            <a:off x="6281448" y="4023976"/>
            <a:ext cx="6400800" cy="1947333"/>
          </a:xfrm>
        </p:spPr>
        <p:txBody>
          <a:bodyPr>
            <a:noAutofit/>
          </a:bodyPr>
          <a:lstStyle/>
          <a:p>
            <a:pPr algn="ctr"/>
            <a:endParaRPr lang="tr-TR" sz="2800" dirty="0">
              <a:solidFill>
                <a:schemeClr val="tx1"/>
              </a:solidFill>
            </a:endParaRPr>
          </a:p>
          <a:p>
            <a:pPr algn="ctr"/>
            <a:endParaRPr lang="tr-TR" sz="2800" dirty="0">
              <a:solidFill>
                <a:schemeClr val="tx1"/>
              </a:solidFill>
            </a:endParaRPr>
          </a:p>
          <a:p>
            <a:pPr algn="ctr"/>
            <a:endParaRPr lang="tr-TR" sz="2800" dirty="0">
              <a:solidFill>
                <a:schemeClr val="tx1"/>
              </a:solidFill>
            </a:endParaRPr>
          </a:p>
        </p:txBody>
      </p:sp>
    </p:spTree>
    <p:extLst>
      <p:ext uri="{BB962C8B-B14F-4D97-AF65-F5344CB8AC3E}">
        <p14:creationId xmlns:p14="http://schemas.microsoft.com/office/powerpoint/2010/main" val="685137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type="body" idx="4294967295"/>
          </p:nvPr>
        </p:nvSpPr>
        <p:spPr>
          <a:xfrm>
            <a:off x="0" y="363538"/>
            <a:ext cx="9793288" cy="6270625"/>
          </a:xfrm>
        </p:spPr>
        <p:txBody>
          <a:bodyPr>
            <a:normAutofit/>
          </a:bodyPr>
          <a:lstStyle/>
          <a:p>
            <a:pPr marL="457200" indent="-457200">
              <a:buFont typeface="Wingdings" panose="05000000000000000000" pitchFamily="2" charset="2"/>
              <a:buChar char="q"/>
            </a:pPr>
            <a:r>
              <a:rPr lang="tr-TR" b="1" dirty="0">
                <a:solidFill>
                  <a:schemeClr val="accent4">
                    <a:lumMod val="40000"/>
                    <a:lumOff val="60000"/>
                  </a:schemeClr>
                </a:solidFill>
              </a:rPr>
              <a:t>Ustalık Telafi Programı Teşviki nedir?</a:t>
            </a:r>
          </a:p>
          <a:p>
            <a:pPr marL="457200" indent="-457200">
              <a:buFont typeface="Wingdings" panose="05000000000000000000" pitchFamily="2" charset="2"/>
              <a:buChar char="ü"/>
            </a:pPr>
            <a:r>
              <a:rPr lang="tr-TR" dirty="0">
                <a:solidFill>
                  <a:schemeClr val="tx1"/>
                </a:solidFill>
              </a:rPr>
              <a:t>UTP teşviki, işgücünde ara eleman ihtiyacını karşılamak ve ustalık belgesi sahibi personel sayısını artırmak için, Milli Eğitim Bakanlığı koordinasyonunda uygulanan bir teşviktir. </a:t>
            </a:r>
          </a:p>
          <a:p>
            <a:pPr>
              <a:buFont typeface="Wingdings" panose="05000000000000000000" pitchFamily="2" charset="2"/>
              <a:buChar char="q"/>
            </a:pPr>
            <a:r>
              <a:rPr lang="tr-TR" b="1" dirty="0">
                <a:solidFill>
                  <a:schemeClr val="accent4">
                    <a:lumMod val="40000"/>
                    <a:lumOff val="60000"/>
                  </a:schemeClr>
                </a:solidFill>
              </a:rPr>
              <a:t>UTP teşvikinde işverene sağlanan destek nedir?</a:t>
            </a:r>
          </a:p>
          <a:p>
            <a:pPr marL="457200" indent="-457200">
              <a:buFont typeface="Wingdings" panose="05000000000000000000" pitchFamily="2" charset="2"/>
              <a:buChar char="ü"/>
            </a:pPr>
            <a:r>
              <a:rPr lang="tr-TR" dirty="0">
                <a:solidFill>
                  <a:schemeClr val="tx1"/>
                </a:solidFill>
              </a:rPr>
              <a:t>UTP teşviki kapsamında, programa katılan işverene, personel başına aylık net asgari ücretin yarısı kadar (</a:t>
            </a:r>
            <a:r>
              <a:rPr lang="tr-TR" b="1" dirty="0">
                <a:solidFill>
                  <a:schemeClr val="tx1"/>
                </a:solidFill>
              </a:rPr>
              <a:t>2.750 TL</a:t>
            </a:r>
            <a:r>
              <a:rPr lang="tr-TR" dirty="0">
                <a:solidFill>
                  <a:schemeClr val="tx1"/>
                </a:solidFill>
              </a:rPr>
              <a:t>) destek verilmektedir. 27 hafta boyunca bu kapsamda kişi başı toplam </a:t>
            </a:r>
            <a:r>
              <a:rPr lang="tr-TR" b="1" dirty="0">
                <a:solidFill>
                  <a:schemeClr val="tx1"/>
                </a:solidFill>
              </a:rPr>
              <a:t>17.875 TL</a:t>
            </a:r>
            <a:r>
              <a:rPr lang="tr-TR" dirty="0">
                <a:solidFill>
                  <a:schemeClr val="tx1"/>
                </a:solidFill>
              </a:rPr>
              <a:t> ödeme yapılmaktadır. Bu ödeme </a:t>
            </a:r>
            <a:r>
              <a:rPr lang="tr-TR" b="1" dirty="0">
                <a:solidFill>
                  <a:schemeClr val="tx1"/>
                </a:solidFill>
              </a:rPr>
              <a:t>nakit olarak</a:t>
            </a:r>
            <a:r>
              <a:rPr lang="tr-TR" dirty="0">
                <a:solidFill>
                  <a:schemeClr val="tx1"/>
                </a:solidFill>
              </a:rPr>
              <a:t> işverenin hesabına yatırılmaktadır.</a:t>
            </a:r>
          </a:p>
          <a:p>
            <a:pPr>
              <a:buFont typeface="Wingdings" panose="05000000000000000000" pitchFamily="2" charset="2"/>
              <a:buChar char="q"/>
            </a:pPr>
            <a:r>
              <a:rPr lang="tr-TR" b="1" dirty="0">
                <a:solidFill>
                  <a:schemeClr val="accent4">
                    <a:lumMod val="40000"/>
                    <a:lumOff val="60000"/>
                  </a:schemeClr>
                </a:solidFill>
              </a:rPr>
              <a:t>UTP teşvikine başvurmak için işverende hangi şartlar aranıyor?</a:t>
            </a:r>
            <a:endParaRPr lang="tr-TR" sz="2800" dirty="0">
              <a:solidFill>
                <a:schemeClr val="accent4">
                  <a:lumMod val="40000"/>
                  <a:lumOff val="60000"/>
                </a:schemeClr>
              </a:solidFill>
            </a:endParaRPr>
          </a:p>
          <a:p>
            <a:pPr marL="457200" indent="-457200">
              <a:buFont typeface="Wingdings" panose="05000000000000000000" pitchFamily="2" charset="2"/>
              <a:buChar char="ü"/>
            </a:pPr>
            <a:r>
              <a:rPr lang="tr-TR" dirty="0">
                <a:solidFill>
                  <a:schemeClr val="tx1"/>
                </a:solidFill>
              </a:rPr>
              <a:t>Programa başvurmak için işverenin, ekte yer alan 33 ana sektör ve 183 alt sektörden birisinde faaliyet gösteriyor olması gerekmektedir. Bunun yanında işyerinde en az bir usta eğitici belgesi sahibi personel bulunması yeterlidir. Bunun dışında başka bir şart aranmamaktadır.</a:t>
            </a:r>
            <a:endParaRPr lang="tr-TR" sz="2800" u="sng" dirty="0">
              <a:solidFill>
                <a:schemeClr val="tx1"/>
              </a:solidFill>
            </a:endParaRPr>
          </a:p>
          <a:p>
            <a:endParaRPr lang="tr-TR" sz="2800" dirty="0">
              <a:solidFill>
                <a:schemeClr val="tx1"/>
              </a:solidFill>
            </a:endParaRPr>
          </a:p>
        </p:txBody>
      </p:sp>
    </p:spTree>
    <p:extLst>
      <p:ext uri="{BB962C8B-B14F-4D97-AF65-F5344CB8AC3E}">
        <p14:creationId xmlns:p14="http://schemas.microsoft.com/office/powerpoint/2010/main" val="1106206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a16="http://schemas.microsoft.com/office/drawing/2014/main" id="{F6B30D51-DA96-4BC6-853D-04A9101B0A33}"/>
              </a:ext>
            </a:extLst>
          </p:cNvPr>
          <p:cNvSpPr>
            <a:spLocks noGrp="1"/>
          </p:cNvSpPr>
          <p:nvPr>
            <p:ph type="title"/>
          </p:nvPr>
        </p:nvSpPr>
        <p:spPr>
          <a:xfrm>
            <a:off x="684212" y="5915608"/>
            <a:ext cx="8534400" cy="78791"/>
          </a:xfrm>
        </p:spPr>
        <p:txBody>
          <a:bodyPr>
            <a:normAutofit fontScale="90000"/>
          </a:bodyPr>
          <a:lstStyle/>
          <a:p>
            <a:endParaRPr lang="tr-TR" dirty="0"/>
          </a:p>
        </p:txBody>
      </p:sp>
      <p:sp>
        <p:nvSpPr>
          <p:cNvPr id="4" name="İçerik Yer Tutucusu 3">
            <a:extLst>
              <a:ext uri="{FF2B5EF4-FFF2-40B4-BE49-F238E27FC236}">
                <a16:creationId xmlns:a16="http://schemas.microsoft.com/office/drawing/2014/main" id="{90D7DFFF-2DF7-452B-9E04-14BE4152735B}"/>
              </a:ext>
            </a:extLst>
          </p:cNvPr>
          <p:cNvSpPr>
            <a:spLocks noGrp="1"/>
          </p:cNvSpPr>
          <p:nvPr>
            <p:ph idx="1"/>
          </p:nvPr>
        </p:nvSpPr>
        <p:spPr>
          <a:xfrm>
            <a:off x="684212" y="685800"/>
            <a:ext cx="8534400" cy="4977882"/>
          </a:xfrm>
        </p:spPr>
        <p:txBody>
          <a:bodyPr>
            <a:normAutofit fontScale="92500" lnSpcReduction="20000"/>
          </a:bodyPr>
          <a:lstStyle/>
          <a:p>
            <a:pPr>
              <a:buFont typeface="Wingdings" panose="05000000000000000000" pitchFamily="2" charset="2"/>
              <a:buChar char="q"/>
            </a:pPr>
            <a:endParaRPr lang="tr-TR" sz="2200" dirty="0"/>
          </a:p>
          <a:p>
            <a:pPr algn="just">
              <a:buFont typeface="Wingdings" panose="05000000000000000000" pitchFamily="2" charset="2"/>
              <a:buChar char="q"/>
            </a:pPr>
            <a:r>
              <a:rPr lang="tr-TR" sz="2200" b="1" dirty="0">
                <a:solidFill>
                  <a:schemeClr val="accent4">
                    <a:lumMod val="40000"/>
                    <a:lumOff val="60000"/>
                  </a:schemeClr>
                </a:solidFill>
              </a:rPr>
              <a:t>UTP teşviki mevcut çalışanlar için mi yoksa yeni personel için mi veriliyor?</a:t>
            </a:r>
            <a:endParaRPr lang="tr-TR" sz="2200" dirty="0">
              <a:solidFill>
                <a:schemeClr val="accent4">
                  <a:lumMod val="40000"/>
                  <a:lumOff val="60000"/>
                </a:schemeClr>
              </a:solidFill>
            </a:endParaRPr>
          </a:p>
          <a:p>
            <a:pPr algn="just">
              <a:buFont typeface="Wingdings" panose="05000000000000000000" pitchFamily="2" charset="2"/>
              <a:buChar char="ü"/>
            </a:pPr>
            <a:r>
              <a:rPr lang="tr-TR" sz="2200" dirty="0">
                <a:solidFill>
                  <a:schemeClr val="tx1"/>
                </a:solidFill>
              </a:rPr>
              <a:t>UTP kapsamında verilen destek, hem işyerinde programa katılan mevcut çalışanlar hem de yeni alınacak personel için verilebilmektedir. Personelde aranan </a:t>
            </a:r>
            <a:r>
              <a:rPr lang="tr-TR" sz="2200" b="1" dirty="0">
                <a:solidFill>
                  <a:schemeClr val="tx1"/>
                </a:solidFill>
              </a:rPr>
              <a:t>tek şart, en az lise mezunu olmasıdır</a:t>
            </a:r>
            <a:r>
              <a:rPr lang="tr-TR" sz="2200" dirty="0">
                <a:solidFill>
                  <a:schemeClr val="tx1"/>
                </a:solidFill>
              </a:rPr>
              <a:t>.</a:t>
            </a:r>
          </a:p>
          <a:p>
            <a:pPr algn="just">
              <a:buFont typeface="Wingdings" panose="05000000000000000000" pitchFamily="2" charset="2"/>
              <a:buChar char="q"/>
            </a:pPr>
            <a:r>
              <a:rPr lang="tr-TR" sz="2200" b="1" dirty="0">
                <a:solidFill>
                  <a:schemeClr val="accent4">
                    <a:lumMod val="40000"/>
                    <a:lumOff val="60000"/>
                  </a:schemeClr>
                </a:solidFill>
                <a:cs typeface="Arial" panose="020B0604020202020204" pitchFamily="34" charset="0"/>
              </a:rPr>
              <a:t>UTP teşviki kapsamında sigorta primi desteği veriliyor mu?</a:t>
            </a:r>
            <a:endParaRPr lang="tr-TR" sz="2200" dirty="0">
              <a:solidFill>
                <a:schemeClr val="accent4">
                  <a:lumMod val="40000"/>
                  <a:lumOff val="60000"/>
                </a:schemeClr>
              </a:solidFill>
              <a:cs typeface="Arial" panose="020B0604020202020204" pitchFamily="34" charset="0"/>
            </a:endParaRPr>
          </a:p>
          <a:p>
            <a:pPr algn="just">
              <a:buFont typeface="Wingdings" panose="05000000000000000000" pitchFamily="2" charset="2"/>
              <a:buChar char="ü"/>
            </a:pPr>
            <a:r>
              <a:rPr lang="tr-TR" sz="2200" dirty="0">
                <a:solidFill>
                  <a:schemeClr val="tx1"/>
                </a:solidFill>
                <a:cs typeface="Arial" panose="020B0604020202020204" pitchFamily="34" charset="0"/>
              </a:rPr>
              <a:t>İşyerinde mevcut çalışanlardan UTP kapsamına alınanlara sigorta primi</a:t>
            </a:r>
            <a:r>
              <a:rPr lang="tr-TR" sz="2200" b="1" dirty="0">
                <a:solidFill>
                  <a:schemeClr val="tx1"/>
                </a:solidFill>
                <a:cs typeface="Arial" panose="020B0604020202020204" pitchFamily="34" charset="0"/>
              </a:rPr>
              <a:t> </a:t>
            </a:r>
            <a:r>
              <a:rPr lang="tr-TR" sz="2200" dirty="0">
                <a:solidFill>
                  <a:schemeClr val="tx1"/>
                </a:solidFill>
                <a:cs typeface="Arial" panose="020B0604020202020204" pitchFamily="34" charset="0"/>
              </a:rPr>
              <a:t>desteği</a:t>
            </a:r>
            <a:r>
              <a:rPr lang="tr-TR" sz="2200" b="1" dirty="0">
                <a:solidFill>
                  <a:schemeClr val="tx1"/>
                </a:solidFill>
                <a:cs typeface="Arial" panose="020B0604020202020204" pitchFamily="34" charset="0"/>
              </a:rPr>
              <a:t> verilmemekte, </a:t>
            </a:r>
            <a:r>
              <a:rPr lang="tr-TR" sz="2200" dirty="0">
                <a:solidFill>
                  <a:schemeClr val="tx1"/>
                </a:solidFill>
                <a:cs typeface="Arial" panose="020B0604020202020204" pitchFamily="34" charset="0"/>
              </a:rPr>
              <a:t>sadece ücret (aylık 2.750 TL) desteği verilmektedir. Bunların primlerini yine işveren karşılayacaktır. Fakat </a:t>
            </a:r>
            <a:r>
              <a:rPr lang="tr-TR" sz="2200" b="1" dirty="0">
                <a:solidFill>
                  <a:schemeClr val="tx1"/>
                </a:solidFill>
                <a:cs typeface="Arial" panose="020B0604020202020204" pitchFamily="34" charset="0"/>
              </a:rPr>
              <a:t>dışarıdan UTP kapsamında kaydedilen adayların 27 hafta boyunca iş kazası ve meslek hastalığı primleri MEB tarafından karşılanmakta, bunlar için işveren prim ödememektedir</a:t>
            </a:r>
            <a:r>
              <a:rPr lang="tr-TR" sz="2200" dirty="0">
                <a:solidFill>
                  <a:schemeClr val="tx1"/>
                </a:solidFill>
                <a:cs typeface="Arial" panose="020B0604020202020204" pitchFamily="34" charset="0"/>
              </a:rPr>
              <a:t>. Yani dışarıdan programa giren adayların hem primi hem de ücret desteği MEB tarafından sağlanmaktadır.</a:t>
            </a:r>
          </a:p>
          <a:p>
            <a:endParaRPr lang="tr-TR" dirty="0"/>
          </a:p>
        </p:txBody>
      </p:sp>
    </p:spTree>
    <p:extLst>
      <p:ext uri="{BB962C8B-B14F-4D97-AF65-F5344CB8AC3E}">
        <p14:creationId xmlns:p14="http://schemas.microsoft.com/office/powerpoint/2010/main" val="4166907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96E388-D79A-42D4-9762-1AEE112166F5}"/>
              </a:ext>
            </a:extLst>
          </p:cNvPr>
          <p:cNvSpPr>
            <a:spLocks noGrp="1"/>
          </p:cNvSpPr>
          <p:nvPr>
            <p:ph type="title"/>
          </p:nvPr>
        </p:nvSpPr>
        <p:spPr>
          <a:xfrm>
            <a:off x="684212" y="5822302"/>
            <a:ext cx="8534400" cy="17209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DF9D9B36-8515-4066-913C-1F6162B15A0F}"/>
              </a:ext>
            </a:extLst>
          </p:cNvPr>
          <p:cNvSpPr>
            <a:spLocks noGrp="1"/>
          </p:cNvSpPr>
          <p:nvPr>
            <p:ph idx="1"/>
          </p:nvPr>
        </p:nvSpPr>
        <p:spPr>
          <a:xfrm>
            <a:off x="684212" y="685800"/>
            <a:ext cx="8534400" cy="4949890"/>
          </a:xfrm>
        </p:spPr>
        <p:txBody>
          <a:bodyPr>
            <a:noAutofit/>
          </a:bodyPr>
          <a:lstStyle/>
          <a:p>
            <a:pPr algn="just">
              <a:buFont typeface="Wingdings" panose="05000000000000000000" pitchFamily="2" charset="2"/>
              <a:buChar char="q"/>
            </a:pPr>
            <a:r>
              <a:rPr lang="tr-TR" b="1" dirty="0">
                <a:solidFill>
                  <a:schemeClr val="accent4">
                    <a:lumMod val="40000"/>
                    <a:lumOff val="60000"/>
                  </a:schemeClr>
                </a:solidFill>
              </a:rPr>
              <a:t>UTP teşvikinde istihdam taahhüdü var mıdır?</a:t>
            </a:r>
            <a:endParaRPr lang="tr-TR" dirty="0">
              <a:solidFill>
                <a:schemeClr val="accent4">
                  <a:lumMod val="40000"/>
                  <a:lumOff val="60000"/>
                </a:schemeClr>
              </a:solidFill>
            </a:endParaRPr>
          </a:p>
          <a:p>
            <a:pPr algn="just">
              <a:buFont typeface="Wingdings" panose="05000000000000000000" pitchFamily="2" charset="2"/>
              <a:buChar char="ü"/>
            </a:pPr>
            <a:r>
              <a:rPr lang="tr-TR" dirty="0">
                <a:solidFill>
                  <a:schemeClr val="tx1"/>
                </a:solidFill>
              </a:rPr>
              <a:t>Hayır, UTP teşviki uygulamasında işverenden herhangi bir istihdam taahhüdü veya ortalama sigortalı sayısı şartı istenmemektedir.</a:t>
            </a:r>
          </a:p>
          <a:p>
            <a:pPr algn="just">
              <a:buFont typeface="Wingdings" panose="05000000000000000000" pitchFamily="2" charset="2"/>
              <a:buChar char="q"/>
            </a:pPr>
            <a:r>
              <a:rPr lang="tr-TR" b="1" dirty="0">
                <a:solidFill>
                  <a:schemeClr val="accent4">
                    <a:lumMod val="40000"/>
                    <a:lumOff val="60000"/>
                  </a:schemeClr>
                </a:solidFill>
              </a:rPr>
              <a:t>UTP sonrasında verilen belge, mesleki yeterlilik belgesi yerine geçer mi?</a:t>
            </a:r>
            <a:endParaRPr lang="tr-TR" dirty="0">
              <a:solidFill>
                <a:schemeClr val="accent4">
                  <a:lumMod val="40000"/>
                  <a:lumOff val="60000"/>
                </a:schemeClr>
              </a:solidFill>
            </a:endParaRPr>
          </a:p>
          <a:p>
            <a:pPr algn="just">
              <a:buFont typeface="Wingdings" panose="05000000000000000000" pitchFamily="2" charset="2"/>
              <a:buChar char="ü"/>
            </a:pPr>
            <a:r>
              <a:rPr lang="tr-TR" dirty="0">
                <a:solidFill>
                  <a:schemeClr val="tx1"/>
                </a:solidFill>
              </a:rPr>
              <a:t>Evet, UTP tamamlandıktan sonra verilen ustalık belgesi, aynı zamanda mesleki yeterlilik belgesi yerine geçmektedir. Ayrıca mesleki yeterlilik belgesinin geçerlilik süresi beş yıl iken, ustalık belgesinde süre sınırı yoktur.</a:t>
            </a:r>
            <a:r>
              <a:rPr lang="tr-TR" dirty="0"/>
              <a:t> </a:t>
            </a:r>
          </a:p>
          <a:p>
            <a:pPr algn="just">
              <a:buFont typeface="Wingdings" panose="05000000000000000000" pitchFamily="2" charset="2"/>
              <a:buChar char="q"/>
            </a:pPr>
            <a:r>
              <a:rPr lang="tr-TR" b="1" dirty="0">
                <a:solidFill>
                  <a:schemeClr val="accent4">
                    <a:lumMod val="40000"/>
                    <a:lumOff val="60000"/>
                  </a:schemeClr>
                </a:solidFill>
              </a:rPr>
              <a:t>UTP için personelin işyeri dışında eğitim görmesi gerekiyor mu?</a:t>
            </a:r>
            <a:endParaRPr lang="tr-TR" dirty="0">
              <a:solidFill>
                <a:schemeClr val="accent4">
                  <a:lumMod val="40000"/>
                  <a:lumOff val="60000"/>
                </a:schemeClr>
              </a:solidFill>
            </a:endParaRPr>
          </a:p>
          <a:p>
            <a:pPr algn="just">
              <a:buFont typeface="Wingdings" panose="05000000000000000000" pitchFamily="2" charset="2"/>
              <a:buChar char="ü"/>
            </a:pPr>
            <a:r>
              <a:rPr lang="tr-TR" dirty="0">
                <a:solidFill>
                  <a:schemeClr val="tx1"/>
                </a:solidFill>
              </a:rPr>
              <a:t>Hayır, UTP kapsamında 27 haftalık eğitim sürecinin tamamı işyerinde çalışarak tamamlanmaktadır. Personelin işyeri haricinde eğitime katılması gerekmemektedir.</a:t>
            </a:r>
          </a:p>
          <a:p>
            <a:pPr algn="just"/>
            <a:r>
              <a:rPr lang="tr-TR" dirty="0"/>
              <a:t>.</a:t>
            </a:r>
          </a:p>
        </p:txBody>
      </p:sp>
    </p:spTree>
    <p:extLst>
      <p:ext uri="{BB962C8B-B14F-4D97-AF65-F5344CB8AC3E}">
        <p14:creationId xmlns:p14="http://schemas.microsoft.com/office/powerpoint/2010/main" val="189262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idx="4294967295"/>
          </p:nvPr>
        </p:nvSpPr>
        <p:spPr>
          <a:xfrm>
            <a:off x="0" y="4487863"/>
            <a:ext cx="8534400" cy="1506537"/>
          </a:xfrm>
        </p:spPr>
        <p:txBody>
          <a:bodyPr/>
          <a:lstStyle/>
          <a:p>
            <a:r>
              <a:rPr lang="tr-TR" dirty="0"/>
              <a:t>             Teşekkür ederim…</a:t>
            </a:r>
          </a:p>
        </p:txBody>
      </p:sp>
    </p:spTree>
    <p:extLst>
      <p:ext uri="{BB962C8B-B14F-4D97-AF65-F5344CB8AC3E}">
        <p14:creationId xmlns:p14="http://schemas.microsoft.com/office/powerpoint/2010/main" val="4141662408"/>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10440</TotalTime>
  <Words>374</Words>
  <Application>Microsoft Office PowerPoint</Application>
  <PresentationFormat>Geniş ekran</PresentationFormat>
  <Paragraphs>21</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Century Gothic</vt:lpstr>
      <vt:lpstr>Wingdings</vt:lpstr>
      <vt:lpstr>Wingdings 3</vt:lpstr>
      <vt:lpstr>Dilim</vt:lpstr>
      <vt:lpstr>USTALIK TELAFİ PROGRAMI TEŞVİKİ </vt:lpstr>
      <vt:lpstr>PowerPoint Sunusu</vt:lpstr>
      <vt:lpstr>PowerPoint Sunusu</vt:lpstr>
      <vt:lpstr>PowerPoint Sunusu</vt:lpstr>
      <vt:lpstr>             Teşekkür ederim…</vt:lpstr>
    </vt:vector>
  </TitlesOfParts>
  <Company>SGK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 VE İSTİHDAM TEŞVİKLERİ</dc:title>
  <dc:creator>EMRE KAYA</dc:creator>
  <cp:lastModifiedBy>EMRE KAYA</cp:lastModifiedBy>
  <cp:revision>106</cp:revision>
  <dcterms:created xsi:type="dcterms:W3CDTF">2018-06-27T17:40:49Z</dcterms:created>
  <dcterms:modified xsi:type="dcterms:W3CDTF">2022-10-26T09:36:41Z</dcterms:modified>
</cp:coreProperties>
</file>