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handoutMasterIdLst>
    <p:handoutMasterId r:id="rId32"/>
  </p:handoutMasterIdLst>
  <p:sldIdLst>
    <p:sldId id="256" r:id="rId2"/>
    <p:sldId id="274" r:id="rId3"/>
    <p:sldId id="275" r:id="rId4"/>
    <p:sldId id="270" r:id="rId5"/>
    <p:sldId id="299" r:id="rId6"/>
    <p:sldId id="300" r:id="rId7"/>
    <p:sldId id="302" r:id="rId8"/>
    <p:sldId id="301" r:id="rId9"/>
    <p:sldId id="276" r:id="rId10"/>
    <p:sldId id="303" r:id="rId11"/>
    <p:sldId id="278" r:id="rId12"/>
    <p:sldId id="304" r:id="rId13"/>
    <p:sldId id="305" r:id="rId14"/>
    <p:sldId id="306" r:id="rId15"/>
    <p:sldId id="307" r:id="rId16"/>
    <p:sldId id="308" r:id="rId17"/>
    <p:sldId id="309" r:id="rId18"/>
    <p:sldId id="310" r:id="rId19"/>
    <p:sldId id="311" r:id="rId20"/>
    <p:sldId id="312" r:id="rId21"/>
    <p:sldId id="313" r:id="rId22"/>
    <p:sldId id="314" r:id="rId23"/>
    <p:sldId id="315" r:id="rId24"/>
    <p:sldId id="316" r:id="rId25"/>
    <p:sldId id="317" r:id="rId26"/>
    <p:sldId id="318" r:id="rId27"/>
    <p:sldId id="319" r:id="rId28"/>
    <p:sldId id="320" r:id="rId29"/>
    <p:sldId id="298" r:id="rId30"/>
  </p:sldIdLst>
  <p:sldSz cx="12188825"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9E98B8-B3A3-4F13-848E-B15BB778E128}" v="44" dt="2024-10-14T07:59:48.772"/>
  </p1510:revLst>
</p1510:revInfo>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41" autoAdjust="0"/>
    <p:restoredTop sz="94558" autoAdjust="0"/>
  </p:normalViewPr>
  <p:slideViewPr>
    <p:cSldViewPr>
      <p:cViewPr varScale="1">
        <p:scale>
          <a:sx n="109" d="100"/>
          <a:sy n="109" d="100"/>
        </p:scale>
        <p:origin x="684" y="108"/>
      </p:cViewPr>
      <p:guideLst>
        <p:guide pos="3839"/>
        <p:guide orient="horz" pos="2160"/>
      </p:guideLst>
    </p:cSldViewPr>
  </p:slideViewPr>
  <p:notesTextViewPr>
    <p:cViewPr>
      <p:scale>
        <a:sx n="3" d="2"/>
        <a:sy n="3" d="2"/>
      </p:scale>
      <p:origin x="0" y="0"/>
    </p:cViewPr>
  </p:notesTextViewPr>
  <p:notesViewPr>
    <p:cSldViewPr showGuides="1">
      <p:cViewPr varScale="1">
        <p:scale>
          <a:sx n="88" d="100"/>
          <a:sy n="88" d="100"/>
        </p:scale>
        <p:origin x="3072"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tr-TR" dirty="0"/>
          </a:p>
        </p:txBody>
      </p:sp>
      <p:sp>
        <p:nvSpPr>
          <p:cNvPr id="3" name="Tarih Yer Tutucusu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E00B9EB3-A4C7-4E01-A571-D4580DBEB9E1}" type="datetime1">
              <a:rPr lang="tr-TR" smtClean="0"/>
              <a:t>18.10.2024</a:t>
            </a:fld>
            <a:endParaRPr lang="tr-TR" dirty="0"/>
          </a:p>
        </p:txBody>
      </p:sp>
      <p:sp>
        <p:nvSpPr>
          <p:cNvPr id="4" name="Alt Bilgi Yer Tutucusu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tr-TR" dirty="0"/>
          </a:p>
        </p:txBody>
      </p:sp>
      <p:sp>
        <p:nvSpPr>
          <p:cNvPr id="5" name="Slayt Numarası Yer Tutucus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850423A-8BCE-448E-A97B-03A88B2B12C1}" type="slidenum">
              <a:rPr lang="tr-TR" smtClean="0"/>
              <a:t>‹#›</a:t>
            </a:fld>
            <a:endParaRPr lang="tr-TR" dirty="0"/>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tr-TR" dirty="0"/>
          </a:p>
        </p:txBody>
      </p:sp>
      <p:sp>
        <p:nvSpPr>
          <p:cNvPr id="3" name="Tarih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1F1D2114-C821-4865-9C29-2AD2A184E539}" type="datetime1">
              <a:rPr lang="tr-TR" smtClean="0"/>
              <a:t>18.10.2024</a:t>
            </a:fld>
            <a:endParaRPr lang="tr-TR" dirty="0"/>
          </a:p>
        </p:txBody>
      </p:sp>
      <p:sp>
        <p:nvSpPr>
          <p:cNvPr id="4" name="Slayt Görüntüsü Yer Tutucusu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tr-TR" dirty="0"/>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tr-TR" dirty="0"/>
              <a:t>Asıl metin stillerini düzenlemek için tıklayın</a:t>
            </a:r>
          </a:p>
          <a:p>
            <a:pPr lvl="1" rtl="0"/>
            <a:r>
              <a:rPr lang="tr-TR" dirty="0"/>
              <a:t>İkinci düzey</a:t>
            </a:r>
          </a:p>
          <a:p>
            <a:pPr lvl="2" rtl="0"/>
            <a:r>
              <a:rPr lang="tr-TR" dirty="0"/>
              <a:t>Üçüncü düzey</a:t>
            </a:r>
          </a:p>
          <a:p>
            <a:pPr lvl="3" rtl="0"/>
            <a:r>
              <a:rPr lang="tr-TR" dirty="0"/>
              <a:t>Dördüncü düzey</a:t>
            </a:r>
          </a:p>
          <a:p>
            <a:pPr lvl="4" rtl="0"/>
            <a:r>
              <a:rPr lang="tr-TR" dirty="0"/>
              <a:t>Beşinci düzey</a:t>
            </a:r>
          </a:p>
        </p:txBody>
      </p:sp>
      <p:sp>
        <p:nvSpPr>
          <p:cNvPr id="6" name="Alt 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tr-TR" dirty="0"/>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01F2A70B-78F2-4DCF-B53B-C990D2FAFB8A}" type="slidenum">
              <a:rPr lang="tr-TR" smtClean="0"/>
              <a:t>‹#›</a:t>
            </a:fld>
            <a:endParaRPr lang="tr-TR" dirty="0"/>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rtl="0"/>
            <a:fld id="{01F2A70B-78F2-4DCF-B53B-C990D2FAFB8A}" type="slidenum">
              <a:rPr lang="tr-TR" smtClean="0"/>
              <a:t>1</a:t>
            </a:fld>
            <a:endParaRPr lang="tr-TR" dirty="0"/>
          </a:p>
        </p:txBody>
      </p:sp>
    </p:spTree>
    <p:extLst>
      <p:ext uri="{BB962C8B-B14F-4D97-AF65-F5344CB8AC3E}">
        <p14:creationId xmlns:p14="http://schemas.microsoft.com/office/powerpoint/2010/main" val="13967653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4E99A5-3E8A-2E6B-A728-0106AC94F366}"/>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AC463066-81EC-409D-1B56-0BB162BDB25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F3A1717F-8257-5B00-A13F-FAE22EACE9F8}"/>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E29D91F4-E8A2-F4F2-AEBE-8A8AB2FDE2EE}"/>
              </a:ext>
            </a:extLst>
          </p:cNvPr>
          <p:cNvSpPr>
            <a:spLocks noGrp="1"/>
          </p:cNvSpPr>
          <p:nvPr>
            <p:ph type="sldNum" sz="quarter" idx="10"/>
          </p:nvPr>
        </p:nvSpPr>
        <p:spPr/>
        <p:txBody>
          <a:bodyPr/>
          <a:lstStyle/>
          <a:p>
            <a:pPr rtl="0"/>
            <a:fld id="{01F2A70B-78F2-4DCF-B53B-C990D2FAFB8A}" type="slidenum">
              <a:rPr lang="tr-TR" smtClean="0"/>
              <a:t>10</a:t>
            </a:fld>
            <a:endParaRPr lang="tr-TR" dirty="0"/>
          </a:p>
        </p:txBody>
      </p:sp>
    </p:spTree>
    <p:extLst>
      <p:ext uri="{BB962C8B-B14F-4D97-AF65-F5344CB8AC3E}">
        <p14:creationId xmlns:p14="http://schemas.microsoft.com/office/powerpoint/2010/main" val="3011074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pPr rtl="0"/>
            <a:fld id="{01F2A70B-78F2-4DCF-B53B-C990D2FAFB8A}" type="slidenum">
              <a:rPr lang="tr-TR" smtClean="0"/>
              <a:t>11</a:t>
            </a:fld>
            <a:endParaRPr lang="tr-TR" dirty="0"/>
          </a:p>
        </p:txBody>
      </p:sp>
    </p:spTree>
    <p:extLst>
      <p:ext uri="{BB962C8B-B14F-4D97-AF65-F5344CB8AC3E}">
        <p14:creationId xmlns:p14="http://schemas.microsoft.com/office/powerpoint/2010/main" val="881735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A2A853-2579-E00D-ABE2-A49A1FF4E7CD}"/>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191E8FE4-905E-31DB-1887-CC213C5104C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041EC6DE-DBA9-2F20-AF1A-959129B693FA}"/>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189265B8-ECDD-8260-54E8-CE73F4B029B8}"/>
              </a:ext>
            </a:extLst>
          </p:cNvPr>
          <p:cNvSpPr>
            <a:spLocks noGrp="1"/>
          </p:cNvSpPr>
          <p:nvPr>
            <p:ph type="sldNum" sz="quarter" idx="10"/>
          </p:nvPr>
        </p:nvSpPr>
        <p:spPr/>
        <p:txBody>
          <a:bodyPr/>
          <a:lstStyle/>
          <a:p>
            <a:pPr rtl="0"/>
            <a:fld id="{01F2A70B-78F2-4DCF-B53B-C990D2FAFB8A}" type="slidenum">
              <a:rPr lang="tr-TR" smtClean="0"/>
              <a:t>12</a:t>
            </a:fld>
            <a:endParaRPr lang="tr-TR" dirty="0"/>
          </a:p>
        </p:txBody>
      </p:sp>
    </p:spTree>
    <p:extLst>
      <p:ext uri="{BB962C8B-B14F-4D97-AF65-F5344CB8AC3E}">
        <p14:creationId xmlns:p14="http://schemas.microsoft.com/office/powerpoint/2010/main" val="29960246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5F090-D01E-AA28-4D24-3FDFCFABE4A9}"/>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F05C3986-1BCF-666E-1F7F-0C0EB6A58199}"/>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E3D29FB-75C0-C038-8CAF-C5D4DB89955D}"/>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B5CB32CB-8401-066D-9640-2AC2C2BC4841}"/>
              </a:ext>
            </a:extLst>
          </p:cNvPr>
          <p:cNvSpPr>
            <a:spLocks noGrp="1"/>
          </p:cNvSpPr>
          <p:nvPr>
            <p:ph type="sldNum" sz="quarter" idx="10"/>
          </p:nvPr>
        </p:nvSpPr>
        <p:spPr/>
        <p:txBody>
          <a:bodyPr/>
          <a:lstStyle/>
          <a:p>
            <a:pPr rtl="0"/>
            <a:fld id="{01F2A70B-78F2-4DCF-B53B-C990D2FAFB8A}" type="slidenum">
              <a:rPr lang="tr-TR" smtClean="0"/>
              <a:t>13</a:t>
            </a:fld>
            <a:endParaRPr lang="tr-TR" dirty="0"/>
          </a:p>
        </p:txBody>
      </p:sp>
    </p:spTree>
    <p:extLst>
      <p:ext uri="{BB962C8B-B14F-4D97-AF65-F5344CB8AC3E}">
        <p14:creationId xmlns:p14="http://schemas.microsoft.com/office/powerpoint/2010/main" val="6315310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1C415-E804-5177-F71A-9BE480D26BFE}"/>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1B8E3B2C-1B33-4BE9-28B6-3DF24C8E4A3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C073C6A0-F87C-14AB-8DA0-9444C1AB51F2}"/>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FDC45366-57F9-640C-ADB3-76882AEAA188}"/>
              </a:ext>
            </a:extLst>
          </p:cNvPr>
          <p:cNvSpPr>
            <a:spLocks noGrp="1"/>
          </p:cNvSpPr>
          <p:nvPr>
            <p:ph type="sldNum" sz="quarter" idx="10"/>
          </p:nvPr>
        </p:nvSpPr>
        <p:spPr/>
        <p:txBody>
          <a:bodyPr/>
          <a:lstStyle/>
          <a:p>
            <a:pPr rtl="0"/>
            <a:fld id="{01F2A70B-78F2-4DCF-B53B-C990D2FAFB8A}" type="slidenum">
              <a:rPr lang="tr-TR" smtClean="0"/>
              <a:t>14</a:t>
            </a:fld>
            <a:endParaRPr lang="tr-TR" dirty="0"/>
          </a:p>
        </p:txBody>
      </p:sp>
    </p:spTree>
    <p:extLst>
      <p:ext uri="{BB962C8B-B14F-4D97-AF65-F5344CB8AC3E}">
        <p14:creationId xmlns:p14="http://schemas.microsoft.com/office/powerpoint/2010/main" val="30541637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40E02B-EB96-2B11-FC9D-69EF7E7E29CB}"/>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74F3DEB0-7C74-FA73-EEBB-2F082B8DFA3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684DF36-4742-EFF5-3996-A69A33FEC2C7}"/>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92E7D556-3400-E7EF-9CAA-14A8FCFE85EA}"/>
              </a:ext>
            </a:extLst>
          </p:cNvPr>
          <p:cNvSpPr>
            <a:spLocks noGrp="1"/>
          </p:cNvSpPr>
          <p:nvPr>
            <p:ph type="sldNum" sz="quarter" idx="10"/>
          </p:nvPr>
        </p:nvSpPr>
        <p:spPr/>
        <p:txBody>
          <a:bodyPr/>
          <a:lstStyle/>
          <a:p>
            <a:pPr rtl="0"/>
            <a:fld id="{01F2A70B-78F2-4DCF-B53B-C990D2FAFB8A}" type="slidenum">
              <a:rPr lang="tr-TR" smtClean="0"/>
              <a:t>15</a:t>
            </a:fld>
            <a:endParaRPr lang="tr-TR" dirty="0"/>
          </a:p>
        </p:txBody>
      </p:sp>
    </p:spTree>
    <p:extLst>
      <p:ext uri="{BB962C8B-B14F-4D97-AF65-F5344CB8AC3E}">
        <p14:creationId xmlns:p14="http://schemas.microsoft.com/office/powerpoint/2010/main" val="36997222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161F47-7CEA-20B7-D41D-117CFA099D1C}"/>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811588E7-D13E-A918-14E5-528D7A1A10E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CC584174-563A-3919-9C14-27B28E5D528F}"/>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226CCD7E-64A6-F414-5C91-8A4DAC0B8E46}"/>
              </a:ext>
            </a:extLst>
          </p:cNvPr>
          <p:cNvSpPr>
            <a:spLocks noGrp="1"/>
          </p:cNvSpPr>
          <p:nvPr>
            <p:ph type="sldNum" sz="quarter" idx="10"/>
          </p:nvPr>
        </p:nvSpPr>
        <p:spPr/>
        <p:txBody>
          <a:bodyPr/>
          <a:lstStyle/>
          <a:p>
            <a:pPr rtl="0"/>
            <a:fld id="{01F2A70B-78F2-4DCF-B53B-C990D2FAFB8A}" type="slidenum">
              <a:rPr lang="tr-TR" smtClean="0"/>
              <a:t>16</a:t>
            </a:fld>
            <a:endParaRPr lang="tr-TR" dirty="0"/>
          </a:p>
        </p:txBody>
      </p:sp>
    </p:spTree>
    <p:extLst>
      <p:ext uri="{BB962C8B-B14F-4D97-AF65-F5344CB8AC3E}">
        <p14:creationId xmlns:p14="http://schemas.microsoft.com/office/powerpoint/2010/main" val="23198459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A35C8-C8DE-FD60-7EAD-AC83747C3492}"/>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4F8AB230-7CFB-352A-1F7F-E799BC945693}"/>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8AB40501-19A9-3A9C-9AFA-1F191061A0D4}"/>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DA27AE44-9FC0-D1AB-0E28-BD30253C45E2}"/>
              </a:ext>
            </a:extLst>
          </p:cNvPr>
          <p:cNvSpPr>
            <a:spLocks noGrp="1"/>
          </p:cNvSpPr>
          <p:nvPr>
            <p:ph type="sldNum" sz="quarter" idx="10"/>
          </p:nvPr>
        </p:nvSpPr>
        <p:spPr/>
        <p:txBody>
          <a:bodyPr/>
          <a:lstStyle/>
          <a:p>
            <a:pPr rtl="0"/>
            <a:fld id="{01F2A70B-78F2-4DCF-B53B-C990D2FAFB8A}" type="slidenum">
              <a:rPr lang="tr-TR" smtClean="0"/>
              <a:t>17</a:t>
            </a:fld>
            <a:endParaRPr lang="tr-TR" dirty="0"/>
          </a:p>
        </p:txBody>
      </p:sp>
    </p:spTree>
    <p:extLst>
      <p:ext uri="{BB962C8B-B14F-4D97-AF65-F5344CB8AC3E}">
        <p14:creationId xmlns:p14="http://schemas.microsoft.com/office/powerpoint/2010/main" val="24402892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66F99-7586-373F-8BC6-D6EC0A524934}"/>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3DFD3B04-B3EC-DDA2-2274-4BB331E9CFA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C358A22-E3D3-7834-8DE3-62F82D0E64A9}"/>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009734A1-F4CF-BEEB-681A-39CDC672577F}"/>
              </a:ext>
            </a:extLst>
          </p:cNvPr>
          <p:cNvSpPr>
            <a:spLocks noGrp="1"/>
          </p:cNvSpPr>
          <p:nvPr>
            <p:ph type="sldNum" sz="quarter" idx="10"/>
          </p:nvPr>
        </p:nvSpPr>
        <p:spPr/>
        <p:txBody>
          <a:bodyPr/>
          <a:lstStyle/>
          <a:p>
            <a:pPr rtl="0"/>
            <a:fld id="{01F2A70B-78F2-4DCF-B53B-C990D2FAFB8A}" type="slidenum">
              <a:rPr lang="tr-TR" smtClean="0"/>
              <a:t>18</a:t>
            </a:fld>
            <a:endParaRPr lang="tr-TR" dirty="0"/>
          </a:p>
        </p:txBody>
      </p:sp>
    </p:spTree>
    <p:extLst>
      <p:ext uri="{BB962C8B-B14F-4D97-AF65-F5344CB8AC3E}">
        <p14:creationId xmlns:p14="http://schemas.microsoft.com/office/powerpoint/2010/main" val="11731620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9BC4D-E972-F833-1DDF-5E0DBE761E38}"/>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D71948B3-D218-C50E-373F-391F0403CE1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8F363AE-FAA1-F75D-1E83-60DA0CDE878A}"/>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3C1E44A7-E86D-6792-408B-DFF383F9E002}"/>
              </a:ext>
            </a:extLst>
          </p:cNvPr>
          <p:cNvSpPr>
            <a:spLocks noGrp="1"/>
          </p:cNvSpPr>
          <p:nvPr>
            <p:ph type="sldNum" sz="quarter" idx="10"/>
          </p:nvPr>
        </p:nvSpPr>
        <p:spPr/>
        <p:txBody>
          <a:bodyPr/>
          <a:lstStyle/>
          <a:p>
            <a:pPr rtl="0"/>
            <a:fld id="{01F2A70B-78F2-4DCF-B53B-C990D2FAFB8A}" type="slidenum">
              <a:rPr lang="tr-TR" smtClean="0"/>
              <a:t>19</a:t>
            </a:fld>
            <a:endParaRPr lang="tr-TR" dirty="0"/>
          </a:p>
        </p:txBody>
      </p:sp>
    </p:spTree>
    <p:extLst>
      <p:ext uri="{BB962C8B-B14F-4D97-AF65-F5344CB8AC3E}">
        <p14:creationId xmlns:p14="http://schemas.microsoft.com/office/powerpoint/2010/main" val="2418840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rtl="0"/>
            <a:fld id="{01F2A70B-78F2-4DCF-B53B-C990D2FAFB8A}" type="slidenum">
              <a:rPr lang="tr-TR" smtClean="0"/>
              <a:t>2</a:t>
            </a:fld>
            <a:endParaRPr lang="tr-TR" dirty="0"/>
          </a:p>
        </p:txBody>
      </p:sp>
    </p:spTree>
    <p:extLst>
      <p:ext uri="{BB962C8B-B14F-4D97-AF65-F5344CB8AC3E}">
        <p14:creationId xmlns:p14="http://schemas.microsoft.com/office/powerpoint/2010/main" val="178062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DB861-3A31-A673-61CE-9C33A1CF69C4}"/>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F08B2B46-C04F-DEC3-CE6A-E712EA015C9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EEAE28F-2A6D-0FC7-2592-A20C0323D191}"/>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718D6F8B-A3F0-05F8-DD61-88BB0134475A}"/>
              </a:ext>
            </a:extLst>
          </p:cNvPr>
          <p:cNvSpPr>
            <a:spLocks noGrp="1"/>
          </p:cNvSpPr>
          <p:nvPr>
            <p:ph type="sldNum" sz="quarter" idx="10"/>
          </p:nvPr>
        </p:nvSpPr>
        <p:spPr/>
        <p:txBody>
          <a:bodyPr/>
          <a:lstStyle/>
          <a:p>
            <a:pPr rtl="0"/>
            <a:fld id="{01F2A70B-78F2-4DCF-B53B-C990D2FAFB8A}" type="slidenum">
              <a:rPr lang="tr-TR" smtClean="0"/>
              <a:t>20</a:t>
            </a:fld>
            <a:endParaRPr lang="tr-TR" dirty="0"/>
          </a:p>
        </p:txBody>
      </p:sp>
    </p:spTree>
    <p:extLst>
      <p:ext uri="{BB962C8B-B14F-4D97-AF65-F5344CB8AC3E}">
        <p14:creationId xmlns:p14="http://schemas.microsoft.com/office/powerpoint/2010/main" val="26263378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C812F-D244-C72D-9073-42522D3E3872}"/>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3B182CA8-86C7-8EE3-885E-C52DC5192F99}"/>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594F349-AADA-60B2-15BA-2461CD791CEB}"/>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338CA4F6-9419-A1D7-B88D-A53701F69D27}"/>
              </a:ext>
            </a:extLst>
          </p:cNvPr>
          <p:cNvSpPr>
            <a:spLocks noGrp="1"/>
          </p:cNvSpPr>
          <p:nvPr>
            <p:ph type="sldNum" sz="quarter" idx="10"/>
          </p:nvPr>
        </p:nvSpPr>
        <p:spPr/>
        <p:txBody>
          <a:bodyPr/>
          <a:lstStyle/>
          <a:p>
            <a:pPr rtl="0"/>
            <a:fld id="{01F2A70B-78F2-4DCF-B53B-C990D2FAFB8A}" type="slidenum">
              <a:rPr lang="tr-TR" smtClean="0"/>
              <a:t>21</a:t>
            </a:fld>
            <a:endParaRPr lang="tr-TR" dirty="0"/>
          </a:p>
        </p:txBody>
      </p:sp>
    </p:spTree>
    <p:extLst>
      <p:ext uri="{BB962C8B-B14F-4D97-AF65-F5344CB8AC3E}">
        <p14:creationId xmlns:p14="http://schemas.microsoft.com/office/powerpoint/2010/main" val="24746609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43578-F274-EDC7-5B7F-2226282AB178}"/>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01436D8F-6E6A-207B-EB18-CE04BC25BE8B}"/>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F86AF27A-9106-B90A-4B0D-83BD6C9F6206}"/>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D398FA0A-C04F-2012-B386-600F405FB766}"/>
              </a:ext>
            </a:extLst>
          </p:cNvPr>
          <p:cNvSpPr>
            <a:spLocks noGrp="1"/>
          </p:cNvSpPr>
          <p:nvPr>
            <p:ph type="sldNum" sz="quarter" idx="10"/>
          </p:nvPr>
        </p:nvSpPr>
        <p:spPr/>
        <p:txBody>
          <a:bodyPr/>
          <a:lstStyle/>
          <a:p>
            <a:pPr rtl="0"/>
            <a:fld id="{01F2A70B-78F2-4DCF-B53B-C990D2FAFB8A}" type="slidenum">
              <a:rPr lang="tr-TR" smtClean="0"/>
              <a:t>22</a:t>
            </a:fld>
            <a:endParaRPr lang="tr-TR" dirty="0"/>
          </a:p>
        </p:txBody>
      </p:sp>
    </p:spTree>
    <p:extLst>
      <p:ext uri="{BB962C8B-B14F-4D97-AF65-F5344CB8AC3E}">
        <p14:creationId xmlns:p14="http://schemas.microsoft.com/office/powerpoint/2010/main" val="7632806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0963EE-AFBB-D22C-1BBD-8F0942AF382E}"/>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6747408E-D790-9C76-7902-865102B173BD}"/>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EAA4729-D176-C59D-775B-C82DAE9B5B50}"/>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17B31264-CC16-C081-D1F1-2E99D82074FE}"/>
              </a:ext>
            </a:extLst>
          </p:cNvPr>
          <p:cNvSpPr>
            <a:spLocks noGrp="1"/>
          </p:cNvSpPr>
          <p:nvPr>
            <p:ph type="sldNum" sz="quarter" idx="10"/>
          </p:nvPr>
        </p:nvSpPr>
        <p:spPr/>
        <p:txBody>
          <a:bodyPr/>
          <a:lstStyle/>
          <a:p>
            <a:pPr rtl="0"/>
            <a:fld id="{01F2A70B-78F2-4DCF-B53B-C990D2FAFB8A}" type="slidenum">
              <a:rPr lang="tr-TR" smtClean="0"/>
              <a:t>23</a:t>
            </a:fld>
            <a:endParaRPr lang="tr-TR" dirty="0"/>
          </a:p>
        </p:txBody>
      </p:sp>
    </p:spTree>
    <p:extLst>
      <p:ext uri="{BB962C8B-B14F-4D97-AF65-F5344CB8AC3E}">
        <p14:creationId xmlns:p14="http://schemas.microsoft.com/office/powerpoint/2010/main" val="5003195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6B07E-00DF-C1C4-BEF4-6D451E8341E8}"/>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5D7EA0C9-9FF0-BDC3-D527-5C9310CCDC9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794FF1D1-11B9-1EFD-6D1F-2A504BA7C8E9}"/>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BF03805C-BD70-1CCD-FC54-4C764B582653}"/>
              </a:ext>
            </a:extLst>
          </p:cNvPr>
          <p:cNvSpPr>
            <a:spLocks noGrp="1"/>
          </p:cNvSpPr>
          <p:nvPr>
            <p:ph type="sldNum" sz="quarter" idx="10"/>
          </p:nvPr>
        </p:nvSpPr>
        <p:spPr/>
        <p:txBody>
          <a:bodyPr/>
          <a:lstStyle/>
          <a:p>
            <a:pPr rtl="0"/>
            <a:fld id="{01F2A70B-78F2-4DCF-B53B-C990D2FAFB8A}" type="slidenum">
              <a:rPr lang="tr-TR" smtClean="0"/>
              <a:t>24</a:t>
            </a:fld>
            <a:endParaRPr lang="tr-TR" dirty="0"/>
          </a:p>
        </p:txBody>
      </p:sp>
    </p:spTree>
    <p:extLst>
      <p:ext uri="{BB962C8B-B14F-4D97-AF65-F5344CB8AC3E}">
        <p14:creationId xmlns:p14="http://schemas.microsoft.com/office/powerpoint/2010/main" val="15894956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41C3DB-7772-61F6-8478-BFB8E2BFB8FC}"/>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95C84BA7-B143-0E62-DA36-9F2F8526327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D444517F-87D7-13FE-FB13-3B89C02CDBD5}"/>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5D1C3713-3128-1AFF-6042-CF71BD113DE6}"/>
              </a:ext>
            </a:extLst>
          </p:cNvPr>
          <p:cNvSpPr>
            <a:spLocks noGrp="1"/>
          </p:cNvSpPr>
          <p:nvPr>
            <p:ph type="sldNum" sz="quarter" idx="10"/>
          </p:nvPr>
        </p:nvSpPr>
        <p:spPr/>
        <p:txBody>
          <a:bodyPr/>
          <a:lstStyle/>
          <a:p>
            <a:pPr rtl="0"/>
            <a:fld id="{01F2A70B-78F2-4DCF-B53B-C990D2FAFB8A}" type="slidenum">
              <a:rPr lang="tr-TR" smtClean="0"/>
              <a:t>25</a:t>
            </a:fld>
            <a:endParaRPr lang="tr-TR" dirty="0"/>
          </a:p>
        </p:txBody>
      </p:sp>
    </p:spTree>
    <p:extLst>
      <p:ext uri="{BB962C8B-B14F-4D97-AF65-F5344CB8AC3E}">
        <p14:creationId xmlns:p14="http://schemas.microsoft.com/office/powerpoint/2010/main" val="42748883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79705A-583E-FE8E-B77C-9676FFE70AA8}"/>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566B6317-BBDD-44F3-8CC4-E24E24189D04}"/>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0749AB94-37F0-F5BE-1C86-A6829402DD8E}"/>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34CCAB33-532E-FEA1-F14A-AC55AEF2C3C2}"/>
              </a:ext>
            </a:extLst>
          </p:cNvPr>
          <p:cNvSpPr>
            <a:spLocks noGrp="1"/>
          </p:cNvSpPr>
          <p:nvPr>
            <p:ph type="sldNum" sz="quarter" idx="10"/>
          </p:nvPr>
        </p:nvSpPr>
        <p:spPr/>
        <p:txBody>
          <a:bodyPr/>
          <a:lstStyle/>
          <a:p>
            <a:pPr rtl="0"/>
            <a:fld id="{01F2A70B-78F2-4DCF-B53B-C990D2FAFB8A}" type="slidenum">
              <a:rPr lang="tr-TR" smtClean="0"/>
              <a:t>26</a:t>
            </a:fld>
            <a:endParaRPr lang="tr-TR" dirty="0"/>
          </a:p>
        </p:txBody>
      </p:sp>
    </p:spTree>
    <p:extLst>
      <p:ext uri="{BB962C8B-B14F-4D97-AF65-F5344CB8AC3E}">
        <p14:creationId xmlns:p14="http://schemas.microsoft.com/office/powerpoint/2010/main" val="183446379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C4DD58-9604-3D3B-A2BB-9DBEC37E761D}"/>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D310DEF6-CF4A-06BA-23FD-FE75777C21E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6BE8021-CA12-2431-DFA2-D8794C1A820F}"/>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137FBDF0-79BF-AA9D-97B2-68199A9FFA45}"/>
              </a:ext>
            </a:extLst>
          </p:cNvPr>
          <p:cNvSpPr>
            <a:spLocks noGrp="1"/>
          </p:cNvSpPr>
          <p:nvPr>
            <p:ph type="sldNum" sz="quarter" idx="10"/>
          </p:nvPr>
        </p:nvSpPr>
        <p:spPr/>
        <p:txBody>
          <a:bodyPr/>
          <a:lstStyle/>
          <a:p>
            <a:pPr rtl="0"/>
            <a:fld id="{01F2A70B-78F2-4DCF-B53B-C990D2FAFB8A}" type="slidenum">
              <a:rPr lang="tr-TR" smtClean="0"/>
              <a:t>27</a:t>
            </a:fld>
            <a:endParaRPr lang="tr-TR" dirty="0"/>
          </a:p>
        </p:txBody>
      </p:sp>
    </p:spTree>
    <p:extLst>
      <p:ext uri="{BB962C8B-B14F-4D97-AF65-F5344CB8AC3E}">
        <p14:creationId xmlns:p14="http://schemas.microsoft.com/office/powerpoint/2010/main" val="34930559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A37A3-AB8B-287F-E768-CEB337A2954B}"/>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26849FA6-900F-6EEE-28C8-F6B87BEF7C16}"/>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72A12EE8-70FA-77B3-9EA2-6C8544609BAF}"/>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A26E285A-7EA7-A69C-AF10-76F7E1D37BCD}"/>
              </a:ext>
            </a:extLst>
          </p:cNvPr>
          <p:cNvSpPr>
            <a:spLocks noGrp="1"/>
          </p:cNvSpPr>
          <p:nvPr>
            <p:ph type="sldNum" sz="quarter" idx="10"/>
          </p:nvPr>
        </p:nvSpPr>
        <p:spPr/>
        <p:txBody>
          <a:bodyPr/>
          <a:lstStyle/>
          <a:p>
            <a:pPr rtl="0"/>
            <a:fld id="{01F2A70B-78F2-4DCF-B53B-C990D2FAFB8A}" type="slidenum">
              <a:rPr lang="tr-TR" smtClean="0"/>
              <a:t>28</a:t>
            </a:fld>
            <a:endParaRPr lang="tr-TR" dirty="0"/>
          </a:p>
        </p:txBody>
      </p:sp>
    </p:spTree>
    <p:extLst>
      <p:ext uri="{BB962C8B-B14F-4D97-AF65-F5344CB8AC3E}">
        <p14:creationId xmlns:p14="http://schemas.microsoft.com/office/powerpoint/2010/main" val="27182991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55C6CF-C56A-B632-E4BA-6BE0E967A520}"/>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74278941-DD54-90A4-5290-35470605B11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33ACD418-E1D1-F29D-1961-16898A96BA54}"/>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D88E342A-97FF-11DA-5A85-E5E21CF0E4B6}"/>
              </a:ext>
            </a:extLst>
          </p:cNvPr>
          <p:cNvSpPr>
            <a:spLocks noGrp="1"/>
          </p:cNvSpPr>
          <p:nvPr>
            <p:ph type="sldNum" sz="quarter" idx="10"/>
          </p:nvPr>
        </p:nvSpPr>
        <p:spPr/>
        <p:txBody>
          <a:bodyPr/>
          <a:lstStyle/>
          <a:p>
            <a:pPr rtl="0"/>
            <a:fld id="{01F2A70B-78F2-4DCF-B53B-C990D2FAFB8A}" type="slidenum">
              <a:rPr lang="tr-TR" smtClean="0"/>
              <a:t>29</a:t>
            </a:fld>
            <a:endParaRPr lang="tr-TR" dirty="0"/>
          </a:p>
        </p:txBody>
      </p:sp>
    </p:spTree>
    <p:extLst>
      <p:ext uri="{BB962C8B-B14F-4D97-AF65-F5344CB8AC3E}">
        <p14:creationId xmlns:p14="http://schemas.microsoft.com/office/powerpoint/2010/main" val="3949880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pPr rtl="0"/>
            <a:fld id="{01F2A70B-78F2-4DCF-B53B-C990D2FAFB8A}" type="slidenum">
              <a:rPr lang="tr-TR" smtClean="0"/>
              <a:t>3</a:t>
            </a:fld>
            <a:endParaRPr lang="tr-TR" dirty="0"/>
          </a:p>
        </p:txBody>
      </p:sp>
    </p:spTree>
    <p:extLst>
      <p:ext uri="{BB962C8B-B14F-4D97-AF65-F5344CB8AC3E}">
        <p14:creationId xmlns:p14="http://schemas.microsoft.com/office/powerpoint/2010/main" val="40632982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pPr rtl="0"/>
            <a:fld id="{01F2A70B-78F2-4DCF-B53B-C990D2FAFB8A}" type="slidenum">
              <a:rPr lang="tr-TR" smtClean="0"/>
              <a:t>4</a:t>
            </a:fld>
            <a:endParaRPr lang="tr-TR" dirty="0"/>
          </a:p>
        </p:txBody>
      </p:sp>
    </p:spTree>
    <p:extLst>
      <p:ext uri="{BB962C8B-B14F-4D97-AF65-F5344CB8AC3E}">
        <p14:creationId xmlns:p14="http://schemas.microsoft.com/office/powerpoint/2010/main" val="986242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9CED8-46EF-3397-87A5-51308B50ECD5}"/>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20AC0C57-EA94-A1CF-4C7F-74295822A7D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7A2FA13-6C80-9C7C-D7E6-E25F3B9BB9DE}"/>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AA445680-D899-7B73-ED57-7B475803F20E}"/>
              </a:ext>
            </a:extLst>
          </p:cNvPr>
          <p:cNvSpPr>
            <a:spLocks noGrp="1"/>
          </p:cNvSpPr>
          <p:nvPr>
            <p:ph type="sldNum" sz="quarter" idx="10"/>
          </p:nvPr>
        </p:nvSpPr>
        <p:spPr/>
        <p:txBody>
          <a:bodyPr/>
          <a:lstStyle/>
          <a:p>
            <a:pPr rtl="0"/>
            <a:fld id="{01F2A70B-78F2-4DCF-B53B-C990D2FAFB8A}" type="slidenum">
              <a:rPr lang="tr-TR" smtClean="0"/>
              <a:t>5</a:t>
            </a:fld>
            <a:endParaRPr lang="tr-TR" dirty="0"/>
          </a:p>
        </p:txBody>
      </p:sp>
    </p:spTree>
    <p:extLst>
      <p:ext uri="{BB962C8B-B14F-4D97-AF65-F5344CB8AC3E}">
        <p14:creationId xmlns:p14="http://schemas.microsoft.com/office/powerpoint/2010/main" val="41291268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033EB-7594-37DC-AE26-6CA4C7A90990}"/>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5A49ACC1-5F97-37BF-43B8-9FE9173908F8}"/>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FA657D3-88A9-360F-AEE4-DE4F28B1E3AC}"/>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D15F9A88-0B52-A069-B179-FBE7CF71817C}"/>
              </a:ext>
            </a:extLst>
          </p:cNvPr>
          <p:cNvSpPr>
            <a:spLocks noGrp="1"/>
          </p:cNvSpPr>
          <p:nvPr>
            <p:ph type="sldNum" sz="quarter" idx="10"/>
          </p:nvPr>
        </p:nvSpPr>
        <p:spPr/>
        <p:txBody>
          <a:bodyPr/>
          <a:lstStyle/>
          <a:p>
            <a:pPr rtl="0"/>
            <a:fld id="{01F2A70B-78F2-4DCF-B53B-C990D2FAFB8A}" type="slidenum">
              <a:rPr lang="tr-TR" smtClean="0"/>
              <a:t>6</a:t>
            </a:fld>
            <a:endParaRPr lang="tr-TR" dirty="0"/>
          </a:p>
        </p:txBody>
      </p:sp>
    </p:spTree>
    <p:extLst>
      <p:ext uri="{BB962C8B-B14F-4D97-AF65-F5344CB8AC3E}">
        <p14:creationId xmlns:p14="http://schemas.microsoft.com/office/powerpoint/2010/main" val="3177641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A727FA-8720-DA72-9352-A1A088631069}"/>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0A49F121-9F7F-DA80-0F9F-988550BEDAE2}"/>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AB3612CF-47AA-B5D7-BD74-EBEEA18E49E5}"/>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9DC3FB60-9283-EAB5-C2DF-4F2BDD85BD40}"/>
              </a:ext>
            </a:extLst>
          </p:cNvPr>
          <p:cNvSpPr>
            <a:spLocks noGrp="1"/>
          </p:cNvSpPr>
          <p:nvPr>
            <p:ph type="sldNum" sz="quarter" idx="10"/>
          </p:nvPr>
        </p:nvSpPr>
        <p:spPr/>
        <p:txBody>
          <a:bodyPr/>
          <a:lstStyle/>
          <a:p>
            <a:pPr rtl="0"/>
            <a:fld id="{01F2A70B-78F2-4DCF-B53B-C990D2FAFB8A}" type="slidenum">
              <a:rPr lang="tr-TR" smtClean="0"/>
              <a:t>7</a:t>
            </a:fld>
            <a:endParaRPr lang="tr-TR" dirty="0"/>
          </a:p>
        </p:txBody>
      </p:sp>
    </p:spTree>
    <p:extLst>
      <p:ext uri="{BB962C8B-B14F-4D97-AF65-F5344CB8AC3E}">
        <p14:creationId xmlns:p14="http://schemas.microsoft.com/office/powerpoint/2010/main" val="27967998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E8FDB-1B63-53D0-857A-E0F3BA6F8790}"/>
            </a:ext>
          </a:extLst>
        </p:cNvPr>
        <p:cNvGrpSpPr/>
        <p:nvPr/>
      </p:nvGrpSpPr>
      <p:grpSpPr>
        <a:xfrm>
          <a:off x="0" y="0"/>
          <a:ext cx="0" cy="0"/>
          <a:chOff x="0" y="0"/>
          <a:chExt cx="0" cy="0"/>
        </a:xfrm>
      </p:grpSpPr>
      <p:sp>
        <p:nvSpPr>
          <p:cNvPr id="2" name="Slayt Görüntüsü Yer Tutucusu 1">
            <a:extLst>
              <a:ext uri="{FF2B5EF4-FFF2-40B4-BE49-F238E27FC236}">
                <a16:creationId xmlns:a16="http://schemas.microsoft.com/office/drawing/2014/main" id="{8B048376-4D72-07DE-24A3-583A016DF14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8B6B3B60-4143-D79B-A267-1ECE8AD97090}"/>
              </a:ext>
            </a:extLst>
          </p:cNvPr>
          <p:cNvSpPr>
            <a:spLocks noGrp="1"/>
          </p:cNvSpPr>
          <p:nvPr>
            <p:ph type="body" idx="1"/>
          </p:nvPr>
        </p:nvSpPr>
        <p:spPr/>
        <p:txBody>
          <a:bodyPr/>
          <a:lstStyle/>
          <a:p>
            <a:endParaRPr lang="tr-TR"/>
          </a:p>
        </p:txBody>
      </p:sp>
      <p:sp>
        <p:nvSpPr>
          <p:cNvPr id="4" name="Slayt Numarası Yer Tutucusu 3">
            <a:extLst>
              <a:ext uri="{FF2B5EF4-FFF2-40B4-BE49-F238E27FC236}">
                <a16:creationId xmlns:a16="http://schemas.microsoft.com/office/drawing/2014/main" id="{14D545A2-67F5-AF83-A573-58083FF27E73}"/>
              </a:ext>
            </a:extLst>
          </p:cNvPr>
          <p:cNvSpPr>
            <a:spLocks noGrp="1"/>
          </p:cNvSpPr>
          <p:nvPr>
            <p:ph type="sldNum" sz="quarter" idx="10"/>
          </p:nvPr>
        </p:nvSpPr>
        <p:spPr/>
        <p:txBody>
          <a:bodyPr/>
          <a:lstStyle/>
          <a:p>
            <a:pPr rtl="0"/>
            <a:fld id="{01F2A70B-78F2-4DCF-B53B-C990D2FAFB8A}" type="slidenum">
              <a:rPr lang="tr-TR" smtClean="0"/>
              <a:t>8</a:t>
            </a:fld>
            <a:endParaRPr lang="tr-TR" dirty="0"/>
          </a:p>
        </p:txBody>
      </p:sp>
    </p:spTree>
    <p:extLst>
      <p:ext uri="{BB962C8B-B14F-4D97-AF65-F5344CB8AC3E}">
        <p14:creationId xmlns:p14="http://schemas.microsoft.com/office/powerpoint/2010/main" val="6251050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pPr rtl="0"/>
            <a:fld id="{01F2A70B-78F2-4DCF-B53B-C990D2FAFB8A}" type="slidenum">
              <a:rPr lang="tr-TR" smtClean="0"/>
              <a:t>9</a:t>
            </a:fld>
            <a:endParaRPr lang="tr-TR" dirty="0"/>
          </a:p>
        </p:txBody>
      </p:sp>
    </p:spTree>
    <p:extLst>
      <p:ext uri="{BB962C8B-B14F-4D97-AF65-F5344CB8AC3E}">
        <p14:creationId xmlns:p14="http://schemas.microsoft.com/office/powerpoint/2010/main" val="15867691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2413" y="1905000"/>
            <a:ext cx="9144000" cy="2667000"/>
          </a:xfrm>
        </p:spPr>
        <p:txBody>
          <a:bodyPr rtlCol="0">
            <a:noAutofit/>
          </a:bodyPr>
          <a:lstStyle>
            <a:lvl1pPr>
              <a:defRPr sz="5400"/>
            </a:lvl1pPr>
          </a:lstStyle>
          <a:p>
            <a:pPr rtl="0"/>
            <a:r>
              <a:rPr lang="tr-TR"/>
              <a:t>Asıl başlık stilini düzenlemek için tıklayın</a:t>
            </a:r>
            <a:endParaRPr lang="tr-TR" dirty="0"/>
          </a:p>
        </p:txBody>
      </p:sp>
      <p:grpSp>
        <p:nvGrpSpPr>
          <p:cNvPr id="256" name="çizgi" descr="Çizgi grafiği"/>
          <p:cNvGrpSpPr/>
          <p:nvPr/>
        </p:nvGrpSpPr>
        <p:grpSpPr bwMode="invGray">
          <a:xfrm>
            <a:off x="1584896" y="4724400"/>
            <a:ext cx="8631936" cy="64008"/>
            <a:chOff x="-4110038" y="2703513"/>
            <a:chExt cx="17394239" cy="160336"/>
          </a:xfrm>
          <a:solidFill>
            <a:schemeClr val="accent1"/>
          </a:solidFill>
        </p:grpSpPr>
        <p:sp>
          <p:nvSpPr>
            <p:cNvPr id="257" name="Serbest Biçimli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58" name="Serbest Biçimli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59" name="Serbest Biçimli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0" name="Serbest Biçimli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1" name="Serbest Biçimli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2" name="Serbest Biçimli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3" name="Serbest Biçimli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4" name="Serbest Biçimli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5" name="Serbest Biçimli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6" name="Serbest Biçimli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7" name="Serbest Biçimli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8" name="Serbest Biçimli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9" name="Serbest Biçimli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0" name="Serbest Biçimli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1" name="Serbest Biçimli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2" name="Serbest Biçimli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3" name="Serbest Biçimli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4" name="Serbest Biçimli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5" name="Serbest Biçimli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6" name="Serbest Biçimli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7" name="Serbest Biçimli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8" name="Serbest Biçimli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9" name="Serbest Biçimli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0" name="Serbest Biçimli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1" name="Serbest Biçimli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2" name="Serbest Biçimli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3" name="Serbest Biçimli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4" name="Serbest Biçimli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5" name="Serbest Biçimli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6" name="Serbest Biçimli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7" name="Serbest Biçimli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8" name="Serbest Biçimli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9" name="Serbest Biçimli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0" name="Serbest Biçimli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1" name="Serbest Biçimli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2" name="Serbest Biçimli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3" name="Serbest Biçimli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4" name="Serbest Biçimli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5" name="Serbest Biçimli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6" name="Serbest Biçimli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7" name="Serbest Biçimli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8" name="Serbest Biçimli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9" name="Serbest Biçimli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0" name="Serbest Biçimli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1" name="Serbest Biçimli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2" name="Serbest Biçimli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3" name="Serbest Biçimli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4" name="Serbest Biçimli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5" name="Serbest Biçimli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6" name="Serbest Biçimli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7" name="Serbest Biçimli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8" name="Serbest Biçimli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9" name="Serbest Biçimli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0" name="Serbest Biçimli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1" name="Serbest Biçimli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2" name="Serbest Biçimli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3" name="Serbest Biçimli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4" name="Serbest Biçimli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5" name="Serbest Biçimli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6" name="Serbest Biçimli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7" name="Serbest Biçimli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8" name="Serbest Biçimli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9" name="Serbest Biçimli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0" name="Serbest Biçimli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1" name="Serbest Biçimli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2" name="Serbest Biçimli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3" name="Serbest Biçimli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4" name="Serbest Biçimli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5" name="Serbest Biçimli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6" name="Serbest Biçimli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7" name="Serbest Biçimli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8" name="Serbest Biçimli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9" name="Serbest Biçimli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0" name="Serbest Biçimli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1" name="Serbest Biçimli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2" name="Serbest Biçimli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3" name="Serbest Biçimli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4" name="Serbest Biçimli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5" name="Serbest Biçimli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6" name="Serbest Biçimli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7" name="Serbest Biçimli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8" name="Serbest Biçimli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9" name="Serbest Biçimli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0" name="Serbest Biçimli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1" name="Serbest Biçimli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2" name="Serbest Biçimli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3" name="Serbest Biçimli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4" name="Serbest Biçimli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5" name="Serbest Biçimli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6" name="Serbest Biçimli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7" name="Serbest Biçimli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8" name="Serbest Biçimli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9" name="Serbest Biçimli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0" name="Serbest Biçimli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1" name="Serbest Biçimli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2" name="Serbest Biçimli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3" name="Serbest Biçimli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4" name="Serbest Biçimli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5" name="Serbest Biçimli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6" name="Serbest Biçimli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7" name="Serbest Biçimli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8" name="Serbest Biçimli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9" name="Serbest Biçimli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0" name="Serbest Biçimli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1" name="Serbest Biçimli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2" name="Serbest Biçimli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3" name="Serbest Biçimli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4" name="Serbest Biçimli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5" name="Serbest Biçimli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6" name="Serbest Biçimli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7" name="Serbest Biçimli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8" name="Serbest Biçimli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9" name="Serbest Biçimli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0" name="Serbest Biçimli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1" name="Serbest Biçimli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2" name="Serbest Biçimli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3" name="Serbest Biçimli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4" name="Serbest Biçimli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5" name="Serbest Biçimli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6" name="Serbest Biçimli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7" name="Serbest Biçimli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8" name="Serbest Biçimli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9" name="Serbest Biçimli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grpSp>
      <p:sp>
        <p:nvSpPr>
          <p:cNvPr id="3" name="Alt Başlık 2"/>
          <p:cNvSpPr>
            <a:spLocks noGrp="1"/>
          </p:cNvSpPr>
          <p:nvPr>
            <p:ph type="subTitle" idx="1"/>
          </p:nvPr>
        </p:nvSpPr>
        <p:spPr>
          <a:xfrm>
            <a:off x="1522413" y="5105400"/>
            <a:ext cx="9143999" cy="1066800"/>
          </a:xfrm>
        </p:spPr>
        <p:txBody>
          <a:bodyPr rtlCol="0"/>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tr-TR"/>
              <a:t>Asıl alt başlık stilini düzenlemek için tıklayın</a:t>
            </a:r>
            <a:endParaRPr lang="tr-TR" dirty="0"/>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a:t>Asıl başlık stilini düzenlemek için tıklayın</a:t>
            </a:r>
            <a:endParaRPr lang="tr-TR" dirty="0"/>
          </a:p>
        </p:txBody>
      </p:sp>
      <p:grpSp>
        <p:nvGrpSpPr>
          <p:cNvPr id="7" name="çizgi" descr="Çizgi grafiği"/>
          <p:cNvGrpSpPr/>
          <p:nvPr/>
        </p:nvGrpSpPr>
        <p:grpSpPr bwMode="invGray">
          <a:xfrm>
            <a:off x="1522413" y="1514475"/>
            <a:ext cx="10569575" cy="64008"/>
            <a:chOff x="1522413" y="1514475"/>
            <a:chExt cx="10569575" cy="64008"/>
          </a:xfrm>
        </p:grpSpPr>
        <p:sp>
          <p:nvSpPr>
            <p:cNvPr id="8" name="Serbest Biçimli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 name="Serbest Biçimli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0" name="Serbest Biçimli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1" name="Serbest Biçimli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2" name="Serbest Biçimli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3" name="Serbest Biçimli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4" name="Serbest Biçimli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5" name="Serbest Biçimli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 name="Serbest Biçimli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 name="Serbest Biçimli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 name="Serbest Biçimli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 name="Serbest Biçimli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 name="Serbest Biçimli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 name="Serbest Biçimli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 name="Serbest Biçimli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 name="Serbest Biçimli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4" name="Serbest Biçimli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5" name="Serbest Biçimli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6" name="Serbest Biçimli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7" name="Serbest Biçimli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8" name="Serbest Biçimli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9" name="Serbest Biçimli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0" name="Serbest Biçimli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1" name="Serbest Biçimli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2" name="Serbest Biçimli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3" name="Serbest Biçimli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4" name="Serbest Biçimli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5" name="Serbest Biçimli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6" name="Serbest Biçimli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7" name="Serbest Biçimli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8" name="Serbest Biçimli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9" name="Serbest Biçimli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0" name="Serbest Biçimli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1" name="Serbest Biçimli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2" name="Serbest Biçimli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3" name="Serbest Biçimli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4" name="Serbest Biçimli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5" name="Serbest Biçimli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6" name="Serbest Biçimli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7" name="Serbest Biçimli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8" name="Serbest Biçimli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9" name="Serbest Biçimli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0" name="Serbest Biçimli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1" name="Serbest Biçimli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2" name="Serbest Biçimli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3" name="Serbest Biçimli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4" name="Serbest Biçimli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5" name="Serbest Biçimli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6" name="Serbest Biçimli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7" name="Serbest Biçimli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8" name="Serbest Biçimli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9" name="Serbest Biçimli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0" name="Serbest Biçimli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1" name="Serbest Biçimli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 name="Serbest Biçimli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 name="Serbest Biçimli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 name="Serbest Biçimli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 name="Serbest Biçimli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 name="Serbest Biçimli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 name="Serbest Biçimli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 name="Serbest Biçimli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 name="Serbest Biçimli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 name="Serbest Biçimli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 name="Serbest Biçimli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 name="Serbest Biçimli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 name="Serbest Biçimli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 name="Serbest Biçimli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 name="Serbest Biçimli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 name="Serbest Biçimli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 name="Serbest Biçimli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 name="Serbest Biçimli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 name="Serbest Biçimli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 name="Serbest Biçimli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 name="Serbest Biçimli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grpSp>
      <p:sp>
        <p:nvSpPr>
          <p:cNvPr id="3" name="Dikey Metin Yer Tutucusu 2"/>
          <p:cNvSpPr>
            <a:spLocks noGrp="1"/>
          </p:cNvSpPr>
          <p:nvPr>
            <p:ph type="body" orient="vert" idx="1"/>
          </p:nvPr>
        </p:nvSpPr>
        <p:spPr/>
        <p:txBody>
          <a:bodyPr vert="eaVert" rtlCol="0"/>
          <a:lstStyle>
            <a:lvl5pPr>
              <a:defRPr/>
            </a:lvl5pPr>
            <a:lvl6pPr marL="1956816">
              <a:defRPr/>
            </a:lvl6pPr>
            <a:lvl7pPr marL="1956816">
              <a:defRPr/>
            </a:lvl7pPr>
            <a:lvl8pPr marL="1956816">
              <a:defRPr/>
            </a:lvl8pPr>
            <a:lvl9pPr marL="1956816">
              <a:defRPr/>
            </a:lvl9pPr>
          </a:lstStyle>
          <a:p>
            <a:pPr lvl="0" rtl="0"/>
            <a:r>
              <a:rPr lang="tr-TR"/>
              <a:t>Asıl metin stillerini düzenlemek için tıklayın</a:t>
            </a:r>
          </a:p>
          <a:p>
            <a:pPr lvl="1" rtl="0"/>
            <a:r>
              <a:rPr lang="tr-TR"/>
              <a:t>İkinci düzey</a:t>
            </a:r>
          </a:p>
          <a:p>
            <a:pPr lvl="2" rtl="0"/>
            <a:r>
              <a:rPr lang="tr-TR"/>
              <a:t>Üçüncü düzey</a:t>
            </a:r>
          </a:p>
          <a:p>
            <a:pPr lvl="3" rtl="0"/>
            <a:r>
              <a:rPr lang="tr-TR"/>
              <a:t>Dördüncü düzey</a:t>
            </a:r>
          </a:p>
          <a:p>
            <a:pPr lvl="4" rtl="0"/>
            <a:r>
              <a:rPr lang="tr-TR"/>
              <a:t>Beşinci düzey</a:t>
            </a:r>
            <a:endParaRPr lang="tr-TR" dirty="0"/>
          </a:p>
        </p:txBody>
      </p:sp>
      <p:sp>
        <p:nvSpPr>
          <p:cNvPr id="5" name="Altbilgi Yer Tutucusu 4"/>
          <p:cNvSpPr>
            <a:spLocks noGrp="1"/>
          </p:cNvSpPr>
          <p:nvPr>
            <p:ph type="ftr" sz="quarter" idx="11"/>
          </p:nvPr>
        </p:nvSpPr>
        <p:spPr/>
        <p:txBody>
          <a:bodyPr rtlCol="0"/>
          <a:lstStyle/>
          <a:p>
            <a:pPr rtl="0"/>
            <a:endParaRPr lang="tr-TR" dirty="0"/>
          </a:p>
        </p:txBody>
      </p:sp>
      <p:sp>
        <p:nvSpPr>
          <p:cNvPr id="4" name="Tarih Yer Tutucusu 3"/>
          <p:cNvSpPr>
            <a:spLocks noGrp="1"/>
          </p:cNvSpPr>
          <p:nvPr>
            <p:ph type="dt" sz="half" idx="10"/>
          </p:nvPr>
        </p:nvSpPr>
        <p:spPr/>
        <p:txBody>
          <a:bodyPr rtlCol="0"/>
          <a:lstStyle/>
          <a:p>
            <a:pPr rtl="0"/>
            <a:fld id="{CCEFE084-84C7-4ACD-AA97-CC4F85FC341A}" type="datetime1">
              <a:rPr lang="tr-TR" smtClean="0"/>
              <a:t>18.10.2024</a:t>
            </a:fld>
            <a:endParaRPr lang="tr-TR" dirty="0"/>
          </a:p>
        </p:txBody>
      </p:sp>
      <p:sp>
        <p:nvSpPr>
          <p:cNvPr id="6" name="Slayt Numarası Yer Tutucusu 5"/>
          <p:cNvSpPr>
            <a:spLocks noGrp="1"/>
          </p:cNvSpPr>
          <p:nvPr>
            <p:ph type="sldNum" sz="quarter" idx="12"/>
          </p:nvPr>
        </p:nvSpPr>
        <p:spPr/>
        <p:txBody>
          <a:bodyPr rtlCol="0"/>
          <a:lstStyle/>
          <a:p>
            <a:pPr rtl="0"/>
            <a:fld id="{25BA54BD-C84D-46CE-8B72-31BFB26ABA43}" type="slidenum">
              <a:rPr lang="tr-TR" smtClean="0"/>
              <a:t>‹#›</a:t>
            </a:fld>
            <a:endParaRPr lang="tr-TR" dirty="0"/>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10361612" y="274639"/>
            <a:ext cx="1371600" cy="5901747"/>
          </a:xfrm>
        </p:spPr>
        <p:txBody>
          <a:bodyPr vert="eaVert" rtlCol="0"/>
          <a:lstStyle/>
          <a:p>
            <a:pPr rtl="0"/>
            <a:r>
              <a:rPr lang="tr-TR"/>
              <a:t>Asıl başlık stilini düzenlemek için tıklayın</a:t>
            </a:r>
            <a:endParaRPr lang="tr-TR" dirty="0"/>
          </a:p>
        </p:txBody>
      </p:sp>
      <p:grpSp>
        <p:nvGrpSpPr>
          <p:cNvPr id="7" name="çizgi" descr="Çizgi grafiği"/>
          <p:cNvGrpSpPr/>
          <p:nvPr/>
        </p:nvGrpSpPr>
        <p:grpSpPr bwMode="invGray">
          <a:xfrm rot="5400000">
            <a:off x="6864412" y="3472598"/>
            <a:ext cx="6492240" cy="64008"/>
            <a:chOff x="1522413" y="1514475"/>
            <a:chExt cx="10569575" cy="64008"/>
          </a:xfrm>
        </p:grpSpPr>
        <p:sp>
          <p:nvSpPr>
            <p:cNvPr id="8" name="Serbest Biçimli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 name="Serbest Biçimli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0" name="Serbest Biçimli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1" name="Serbest Biçimli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2" name="Serbest Biçimli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3" name="Serbest Biçimli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4" name="Serbest Biçimli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5" name="Serbest Biçimli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 name="Serbest Biçimli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 name="Serbest Biçimli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 name="Serbest Biçimli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 name="Serbest Biçimli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 name="Serbest Biçimli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 name="Serbest Biçimli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 name="Serbest Biçimli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 name="Serbest Biçimli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4" name="Serbest Biçimli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5" name="Serbest Biçimli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6" name="Serbest Biçimli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7" name="Serbest Biçimli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8" name="Serbest Biçimli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9" name="Serbest Biçimli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0" name="Serbest Biçimli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1" name="Serbest Biçimli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2" name="Serbest Biçimli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3" name="Serbest Biçimli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4" name="Serbest Biçimli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5" name="Serbest Biçimli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6" name="Serbest Biçimli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7" name="Serbest Biçimli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8" name="Serbest Biçimli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39" name="Serbest Biçimli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0" name="Serbest Biçimli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1" name="Serbest Biçimli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2" name="Serbest Biçimli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3" name="Serbest Biçimli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4" name="Serbest Biçimli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5" name="Serbest Biçimli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6" name="Serbest Biçimli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7" name="Serbest Biçimli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8" name="Serbest Biçimli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49" name="Serbest Biçimli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0" name="Serbest Biçimli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1" name="Serbest Biçimli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2" name="Serbest Biçimli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3" name="Serbest Biçimli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4" name="Serbest Biçimli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5" name="Serbest Biçimli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6" name="Serbest Biçimli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7" name="Serbest Biçimli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8" name="Serbest Biçimli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59" name="Serbest Biçimli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0" name="Serbest Biçimli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1" name="Serbest Biçimli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 name="Serbest Biçimli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 name="Serbest Biçimli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 name="Serbest Biçimli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 name="Serbest Biçimli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 name="Serbest Biçimli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 name="Serbest Biçimli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 name="Serbest Biçimli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 name="Serbest Biçimli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 name="Serbest Biçimli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 name="Serbest Biçimli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 name="Serbest Biçimli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 name="Serbest Biçimli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 name="Serbest Biçimli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 name="Serbest Biçimli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 name="Serbest Biçimli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 name="Serbest Biçimli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 name="Serbest Biçimli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 name="Serbest Biçimli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 name="Serbest Biçimli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 name="Serbest Biçimli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grpSp>
      <p:sp>
        <p:nvSpPr>
          <p:cNvPr id="3" name="Dikey Metin Yer Tutucusu 2"/>
          <p:cNvSpPr>
            <a:spLocks noGrp="1"/>
          </p:cNvSpPr>
          <p:nvPr>
            <p:ph type="body" orient="vert" idx="1" hasCustomPrompt="1"/>
          </p:nvPr>
        </p:nvSpPr>
        <p:spPr>
          <a:xfrm>
            <a:off x="608012" y="277813"/>
            <a:ext cx="9144001" cy="5898573"/>
          </a:xfrm>
        </p:spPr>
        <p:txBody>
          <a:bodyPr vert="eaVert" rtlCol="0"/>
          <a:lstStyle>
            <a:lvl5pPr>
              <a:defRPr/>
            </a:lvl5pPr>
            <a:lvl6pPr marL="1261872" indent="0">
              <a:buNone/>
              <a:defRPr/>
            </a:lvl6pPr>
            <a:lvl7pPr>
              <a:defRPr/>
            </a:lvl7pPr>
            <a:lvl8pPr>
              <a:defRPr baseline="0"/>
            </a:lvl8pPr>
            <a:lvl9pPr>
              <a:defRPr baseline="0"/>
            </a:lvl9pPr>
          </a:lstStyle>
          <a:p>
            <a:pPr lvl="0" rtl="0"/>
            <a:r>
              <a:rPr lang="tr-TR" dirty="0"/>
              <a:t>Asıl metin stillerini düzenlemek için tıklayın</a:t>
            </a:r>
          </a:p>
          <a:p>
            <a:pPr lvl="1" rtl="0"/>
            <a:r>
              <a:rPr lang="tr-TR" dirty="0"/>
              <a:t>İkinci düzey</a:t>
            </a:r>
          </a:p>
          <a:p>
            <a:pPr lvl="2" rtl="0"/>
            <a:r>
              <a:rPr lang="tr-TR" dirty="0"/>
              <a:t>Üçüncü düzey</a:t>
            </a:r>
          </a:p>
          <a:p>
            <a:pPr lvl="3" rtl="0"/>
            <a:r>
              <a:rPr lang="tr-TR" dirty="0"/>
              <a:t>Dördüncü düzey</a:t>
            </a:r>
          </a:p>
          <a:p>
            <a:pPr lvl="4" rtl="0"/>
            <a:r>
              <a:rPr lang="tr-TR" dirty="0"/>
              <a:t>Beşinci düzey</a:t>
            </a:r>
          </a:p>
        </p:txBody>
      </p:sp>
      <p:sp>
        <p:nvSpPr>
          <p:cNvPr id="5" name="Alt Bilgi Yer Tutucusu 4"/>
          <p:cNvSpPr>
            <a:spLocks noGrp="1"/>
          </p:cNvSpPr>
          <p:nvPr>
            <p:ph type="ftr" sz="quarter" idx="11"/>
          </p:nvPr>
        </p:nvSpPr>
        <p:spPr/>
        <p:txBody>
          <a:bodyPr rtlCol="0"/>
          <a:lstStyle/>
          <a:p>
            <a:pPr rtl="0"/>
            <a:endParaRPr lang="tr-TR" dirty="0"/>
          </a:p>
        </p:txBody>
      </p:sp>
      <p:sp>
        <p:nvSpPr>
          <p:cNvPr id="4" name="Tarih Yer Tutucusu 3"/>
          <p:cNvSpPr>
            <a:spLocks noGrp="1"/>
          </p:cNvSpPr>
          <p:nvPr>
            <p:ph type="dt" sz="half" idx="10"/>
          </p:nvPr>
        </p:nvSpPr>
        <p:spPr/>
        <p:txBody>
          <a:bodyPr rtlCol="0"/>
          <a:lstStyle/>
          <a:p>
            <a:pPr rtl="0"/>
            <a:fld id="{035659C3-CFD7-491E-A329-F275E2F0DDFD}" type="datetime1">
              <a:rPr lang="tr-TR" smtClean="0"/>
              <a:t>18.10.2024</a:t>
            </a:fld>
            <a:endParaRPr lang="tr-TR" dirty="0"/>
          </a:p>
        </p:txBody>
      </p:sp>
      <p:sp>
        <p:nvSpPr>
          <p:cNvPr id="6" name="Slayt Numarası Yer Tutucusu 5"/>
          <p:cNvSpPr>
            <a:spLocks noGrp="1"/>
          </p:cNvSpPr>
          <p:nvPr>
            <p:ph type="sldNum" sz="quarter" idx="12"/>
          </p:nvPr>
        </p:nvSpPr>
        <p:spPr/>
        <p:txBody>
          <a:bodyPr rtlCol="0"/>
          <a:lstStyle/>
          <a:p>
            <a:pPr rtl="0"/>
            <a:fld id="{25BA54BD-C84D-46CE-8B72-31BFB26ABA43}" type="slidenum">
              <a:rPr lang="tr-TR" smtClean="0"/>
              <a:t>‹#›</a:t>
            </a:fld>
            <a:endParaRPr lang="tr-TR" dirty="0"/>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414" y="274638"/>
            <a:ext cx="9143998" cy="1020762"/>
          </a:xfrm>
        </p:spPr>
        <p:txBody>
          <a:bodyPr rtlCol="0"/>
          <a:lstStyle/>
          <a:p>
            <a:pPr rtl="0"/>
            <a:r>
              <a:rPr lang="tr-TR"/>
              <a:t>Asıl başlık stilini düzenlemek için tıklayın</a:t>
            </a:r>
            <a:endParaRPr lang="tr-TR" dirty="0"/>
          </a:p>
        </p:txBody>
      </p:sp>
      <p:grpSp>
        <p:nvGrpSpPr>
          <p:cNvPr id="167" name="çizgi" descr="Çizgi grafiği"/>
          <p:cNvGrpSpPr/>
          <p:nvPr/>
        </p:nvGrpSpPr>
        <p:grpSpPr bwMode="invGray">
          <a:xfrm>
            <a:off x="1522413" y="1514475"/>
            <a:ext cx="10569575" cy="64008"/>
            <a:chOff x="1522413" y="1514475"/>
            <a:chExt cx="10569575" cy="64008"/>
          </a:xfrm>
        </p:grpSpPr>
        <p:sp>
          <p:nvSpPr>
            <p:cNvPr id="168" name="Serbest Biçimli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9" name="Serbest Biçimli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0" name="Serbest Biçimli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1" name="Serbest Biçimli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2" name="Serbest Biçimli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3" name="Serbest Biçimli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4" name="Serbest Biçimli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5" name="Serbest Biçimli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6" name="Serbest Biçimli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7" name="Serbest Biçimli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8" name="Serbest Biçimli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9" name="Serbest Biçimli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0" name="Serbest Biçimli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1" name="Serbest Biçimli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2" name="Serbest Biçimli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3" name="Serbest Biçimli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4" name="Serbest Biçimli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5" name="Serbest Biçimli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6" name="Serbest Biçimli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7" name="Serbest Biçimli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8" name="Serbest Biçimli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9" name="Serbest Biçimli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0" name="Serbest Biçimli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1" name="Serbest Biçimli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2" name="Serbest Biçimli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3" name="Serbest Biçimli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4" name="Serbest Biçimli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5" name="Serbest Biçimli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6" name="Serbest Biçimli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7" name="Serbest Biçimli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8" name="Serbest Biçimli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9" name="Serbest Biçimli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0" name="Serbest Biçimli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1" name="Serbest Biçimli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2" name="Serbest Biçimli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3" name="Serbest Biçimli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4" name="Serbest Biçimli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5" name="Serbest Biçimli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6" name="Serbest Biçimli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7" name="Serbest Biçimli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8" name="Serbest Biçimli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9" name="Serbest Biçimli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0" name="Serbest Biçimli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1" name="Serbest Biçimli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2" name="Serbest Biçimli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3" name="Serbest Biçimli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4" name="Serbest Biçimli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5" name="Serbest Biçimli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6" name="Serbest Biçimli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7" name="Serbest Biçimli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8" name="Serbest Biçimli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9" name="Serbest Biçimli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0" name="Serbest Biçimli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1" name="Serbest Biçimli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2" name="Serbest Biçimli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3" name="Serbest Biçimli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4" name="Serbest Biçimli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5" name="Serbest Biçimli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6" name="Serbest Biçimli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7" name="Serbest Biçimli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8" name="Serbest Biçimli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9" name="Serbest Biçimli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0" name="Serbest Biçimli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1" name="Serbest Biçimli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2" name="Serbest Biçimli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3" name="Serbest Biçimli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4" name="Serbest Biçimli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5" name="Serbest Biçimli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6" name="Serbest Biçimli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7" name="Serbest Biçimli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8" name="Serbest Biçimli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9" name="Serbest Biçimli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40" name="Serbest Biçimli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41" name="Serbest Biçimli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grpSp>
      <p:sp>
        <p:nvSpPr>
          <p:cNvPr id="3" name="İçerik Yer Tutucusu 2"/>
          <p:cNvSpPr>
            <a:spLocks noGrp="1"/>
          </p:cNvSpPr>
          <p:nvPr>
            <p:ph idx="1"/>
          </p:nvPr>
        </p:nvSpPr>
        <p:spPr/>
        <p:txBody>
          <a:bodyPr rtlCol="0"/>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rtl="0"/>
            <a:r>
              <a:rPr lang="tr-TR"/>
              <a:t>Asıl metin stillerini düzenlemek için tıklayın</a:t>
            </a:r>
          </a:p>
          <a:p>
            <a:pPr lvl="1" rtl="0"/>
            <a:r>
              <a:rPr lang="tr-TR"/>
              <a:t>İkinci düzey</a:t>
            </a:r>
          </a:p>
          <a:p>
            <a:pPr lvl="2" rtl="0"/>
            <a:r>
              <a:rPr lang="tr-TR"/>
              <a:t>Üçüncü düzey</a:t>
            </a:r>
          </a:p>
          <a:p>
            <a:pPr lvl="3" rtl="0"/>
            <a:r>
              <a:rPr lang="tr-TR"/>
              <a:t>Dördüncü düzey</a:t>
            </a:r>
          </a:p>
          <a:p>
            <a:pPr lvl="4" rtl="0"/>
            <a:r>
              <a:rPr lang="tr-TR"/>
              <a:t>Beşinci düzey</a:t>
            </a:r>
            <a:endParaRPr lang="tr-TR" dirty="0"/>
          </a:p>
        </p:txBody>
      </p:sp>
      <p:sp>
        <p:nvSpPr>
          <p:cNvPr id="5" name="Altbilgi Yer Tutucusu 4"/>
          <p:cNvSpPr>
            <a:spLocks noGrp="1"/>
          </p:cNvSpPr>
          <p:nvPr>
            <p:ph type="ftr" sz="quarter" idx="11"/>
          </p:nvPr>
        </p:nvSpPr>
        <p:spPr/>
        <p:txBody>
          <a:bodyPr rtlCol="0"/>
          <a:lstStyle/>
          <a:p>
            <a:pPr rtl="0"/>
            <a:endParaRPr lang="tr-TR" dirty="0"/>
          </a:p>
        </p:txBody>
      </p:sp>
      <p:sp>
        <p:nvSpPr>
          <p:cNvPr id="4" name="Tarih Yer Tutucusu 3"/>
          <p:cNvSpPr>
            <a:spLocks noGrp="1"/>
          </p:cNvSpPr>
          <p:nvPr>
            <p:ph type="dt" sz="half" idx="10"/>
          </p:nvPr>
        </p:nvSpPr>
        <p:spPr/>
        <p:txBody>
          <a:bodyPr rtlCol="0"/>
          <a:lstStyle/>
          <a:p>
            <a:pPr rtl="0"/>
            <a:fld id="{F3B61B9D-3BEB-4885-8337-AB645F3B0260}" type="datetime1">
              <a:rPr lang="tr-TR" smtClean="0"/>
              <a:t>18.10.2024</a:t>
            </a:fld>
            <a:endParaRPr lang="tr-TR" dirty="0"/>
          </a:p>
        </p:txBody>
      </p:sp>
      <p:sp>
        <p:nvSpPr>
          <p:cNvPr id="6" name="Slayt Numarası Yer Tutucusu 5"/>
          <p:cNvSpPr>
            <a:spLocks noGrp="1"/>
          </p:cNvSpPr>
          <p:nvPr>
            <p:ph type="sldNum" sz="quarter" idx="12"/>
          </p:nvPr>
        </p:nvSpPr>
        <p:spPr/>
        <p:txBody>
          <a:bodyPr rtlCol="0"/>
          <a:lstStyle/>
          <a:p>
            <a:pPr rtl="0"/>
            <a:fld id="{25BA54BD-C84D-46CE-8B72-31BFB26ABA43}" type="slidenum">
              <a:rPr lang="tr-TR" smtClean="0"/>
              <a:t>‹#›</a:t>
            </a:fld>
            <a:endParaRPr lang="tr-T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1522413" y="1905000"/>
            <a:ext cx="9144000" cy="2667000"/>
          </a:xfrm>
        </p:spPr>
        <p:txBody>
          <a:bodyPr rtlCol="0" anchor="b">
            <a:noAutofit/>
          </a:bodyPr>
          <a:lstStyle>
            <a:lvl1pPr algn="l">
              <a:defRPr sz="4400" b="0" cap="none" baseline="0"/>
            </a:lvl1pPr>
          </a:lstStyle>
          <a:p>
            <a:pPr rtl="0"/>
            <a:r>
              <a:rPr lang="tr-TR"/>
              <a:t>Asıl başlık stilini düzenlemek için tıklayın</a:t>
            </a:r>
            <a:endParaRPr lang="tr-TR" dirty="0"/>
          </a:p>
        </p:txBody>
      </p:sp>
      <p:grpSp>
        <p:nvGrpSpPr>
          <p:cNvPr id="255" name="çizgi" descr="Çizgi grafiği"/>
          <p:cNvGrpSpPr/>
          <p:nvPr/>
        </p:nvGrpSpPr>
        <p:grpSpPr bwMode="invGray">
          <a:xfrm>
            <a:off x="1584896" y="4724400"/>
            <a:ext cx="8631936" cy="64008"/>
            <a:chOff x="-4110038" y="2703513"/>
            <a:chExt cx="17394239" cy="160336"/>
          </a:xfrm>
          <a:solidFill>
            <a:schemeClr val="accent1"/>
          </a:solidFill>
        </p:grpSpPr>
        <p:sp>
          <p:nvSpPr>
            <p:cNvPr id="256" name="Serbest Biçimli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57" name="Serbest Biçimli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58" name="Serbest Biçimli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59" name="Serbest Biçimli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0" name="Serbest Biçimli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1" name="Serbest Biçimli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2" name="Serbest Biçimli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3" name="Serbest Biçimli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4" name="Serbest Biçimli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5" name="Serbest Biçimli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6" name="Serbest Biçimli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7" name="Serbest Biçimli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8" name="Serbest Biçimli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69" name="Serbest Biçimli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0" name="Serbest Biçimli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1" name="Serbest Biçimli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2" name="Serbest Biçimli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3" name="Serbest Biçimli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4" name="Serbest Biçimli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5" name="Serbest Biçimli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6" name="Serbest Biçimli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7" name="Serbest Biçimli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8" name="Serbest Biçimli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79" name="Serbest Biçimli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0" name="Serbest Biçimli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1" name="Serbest Biçimli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2" name="Serbest Biçimli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3" name="Serbest Biçimli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4" name="Serbest Biçimli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5" name="Serbest Biçimli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6" name="Serbest Biçimli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7" name="Serbest Biçimli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8" name="Serbest Biçimli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89" name="Serbest Biçimli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0" name="Serbest Biçimli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1" name="Serbest Biçimli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2" name="Serbest Biçimli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3" name="Serbest Biçimli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4" name="Serbest Biçimli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5" name="Serbest Biçimli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6" name="Serbest Biçimli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7" name="Serbest Biçimli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8" name="Serbest Biçimli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299" name="Serbest Biçimli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0" name="Serbest Biçimli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1" name="Serbest Biçimli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2" name="Serbest Biçimli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3" name="Serbest Biçimli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4" name="Serbest Biçimli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5" name="Serbest Biçimli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6" name="Serbest Biçimli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7" name="Serbest Biçimli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8" name="Serbest Biçimli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09" name="Serbest Biçimli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0" name="Serbest Biçimli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1" name="Serbest Biçimli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2" name="Serbest Biçimli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3" name="Serbest Biçimli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4" name="Serbest Biçimli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5" name="Serbest Biçimli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6" name="Serbest Biçimli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7" name="Serbest Biçimli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8" name="Serbest Biçimli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19" name="Serbest Biçimli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0" name="Serbest Biçimli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1" name="Serbest Biçimli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2" name="Serbest Biçimli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3" name="Serbest Biçimli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4" name="Serbest Biçimli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5" name="Serbest Biçimli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6" name="Serbest Biçimli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7" name="Serbest Biçimli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8" name="Serbest Biçimli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29" name="Serbest Biçimli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0" name="Serbest Biçimli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1" name="Serbest Biçimli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2" name="Serbest Biçimli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3" name="Serbest Biçimli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4" name="Serbest Biçimli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5" name="Serbest Biçimli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6" name="Serbest Biçimli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7" name="Serbest Biçimli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8" name="Serbest Biçimli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39" name="Serbest Biçimli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0" name="Serbest Biçimli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1" name="Serbest Biçimli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2" name="Serbest Biçimli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3" name="Serbest Biçimli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4" name="Serbest Biçimli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5" name="Serbest Biçimli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6" name="Serbest Biçimli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7" name="Serbest Biçimli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8" name="Serbest Biçimli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49" name="Serbest Biçimli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0" name="Serbest Biçimli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1" name="Serbest Biçimli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2" name="Serbest Biçimli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3" name="Serbest Biçimli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4" name="Serbest Biçimli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5" name="Serbest Biçimli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6" name="Serbest Biçimli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7" name="Serbest Biçimli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8" name="Serbest Biçimli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59" name="Serbest Biçimli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0" name="Serbest Biçimli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1" name="Serbest Biçimli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2" name="Serbest Biçimli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3" name="Serbest Biçimli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4" name="Serbest Biçimli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5" name="Serbest Biçimli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6" name="Serbest Biçimli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7" name="Serbest Biçimli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8" name="Serbest Biçimli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69" name="Serbest Biçimli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0" name="Serbest Biçimli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1" name="Serbest Biçimli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2" name="Serbest Biçimli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3" name="Serbest Biçimli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4" name="Serbest Biçimli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5" name="Serbest Biçimli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6" name="Serbest Biçimli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7" name="Serbest Biçimli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sp>
          <p:nvSpPr>
            <p:cNvPr id="378" name="Serbest Biçimli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p>
          </p:txBody>
        </p:sp>
      </p:grpSp>
      <p:sp>
        <p:nvSpPr>
          <p:cNvPr id="3" name="Metin Yer Tutucusu 2"/>
          <p:cNvSpPr>
            <a:spLocks noGrp="1"/>
          </p:cNvSpPr>
          <p:nvPr>
            <p:ph type="body" idx="1"/>
          </p:nvPr>
        </p:nvSpPr>
        <p:spPr>
          <a:xfrm>
            <a:off x="1522413" y="5102525"/>
            <a:ext cx="9143999" cy="1069675"/>
          </a:xfrm>
        </p:spPr>
        <p:txBody>
          <a:bodyPr rtlCol="0"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tr-TR"/>
              <a:t>Asıl metin stillerini düzenlemek için tıklayın</a:t>
            </a:r>
          </a:p>
        </p:txBody>
      </p:sp>
      <p:sp>
        <p:nvSpPr>
          <p:cNvPr id="5" name="Alt Bilgi Yer Tutucusu 4"/>
          <p:cNvSpPr>
            <a:spLocks noGrp="1"/>
          </p:cNvSpPr>
          <p:nvPr>
            <p:ph type="ftr" sz="quarter" idx="11"/>
          </p:nvPr>
        </p:nvSpPr>
        <p:spPr/>
        <p:txBody>
          <a:bodyPr rtlCol="0"/>
          <a:lstStyle/>
          <a:p>
            <a:pPr rtl="0"/>
            <a:endParaRPr lang="tr-TR" dirty="0"/>
          </a:p>
        </p:txBody>
      </p:sp>
      <p:sp>
        <p:nvSpPr>
          <p:cNvPr id="4" name="Tarih Yer Tutucusu 3"/>
          <p:cNvSpPr>
            <a:spLocks noGrp="1"/>
          </p:cNvSpPr>
          <p:nvPr>
            <p:ph type="dt" sz="half" idx="10"/>
          </p:nvPr>
        </p:nvSpPr>
        <p:spPr/>
        <p:txBody>
          <a:bodyPr rtlCol="0"/>
          <a:lstStyle/>
          <a:p>
            <a:pPr rtl="0"/>
            <a:fld id="{3F9CA54D-8C3A-4651-AE5F-32A66F924CF9}" type="datetime1">
              <a:rPr lang="tr-TR" smtClean="0"/>
              <a:t>18.10.2024</a:t>
            </a:fld>
            <a:endParaRPr lang="tr-TR" dirty="0"/>
          </a:p>
        </p:txBody>
      </p:sp>
      <p:sp>
        <p:nvSpPr>
          <p:cNvPr id="6" name="Slayt Numarası Yer Tutucusu 5"/>
          <p:cNvSpPr>
            <a:spLocks noGrp="1"/>
          </p:cNvSpPr>
          <p:nvPr>
            <p:ph type="sldNum" sz="quarter" idx="12"/>
          </p:nvPr>
        </p:nvSpPr>
        <p:spPr/>
        <p:txBody>
          <a:bodyPr rtlCol="0"/>
          <a:lstStyle/>
          <a:p>
            <a:pPr rtl="0"/>
            <a:fld id="{25BA54BD-C84D-46CE-8B72-31BFB26ABA43}" type="slidenum">
              <a:rPr lang="tr-TR" smtClean="0"/>
              <a:t>‹#›</a:t>
            </a:fld>
            <a:endParaRPr lang="tr-TR" dirty="0"/>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414" y="274638"/>
            <a:ext cx="9143998" cy="1020762"/>
          </a:xfrm>
        </p:spPr>
        <p:txBody>
          <a:bodyPr rtlCol="0"/>
          <a:lstStyle/>
          <a:p>
            <a:pPr rtl="0"/>
            <a:r>
              <a:rPr lang="tr-TR"/>
              <a:t>Asıl başlık stilini düzenlemek için tıklayın</a:t>
            </a:r>
            <a:endParaRPr lang="tr-TR" dirty="0"/>
          </a:p>
        </p:txBody>
      </p:sp>
      <p:grpSp>
        <p:nvGrpSpPr>
          <p:cNvPr id="158" name="çizgi" descr="Çizgi grafiği"/>
          <p:cNvGrpSpPr/>
          <p:nvPr/>
        </p:nvGrpSpPr>
        <p:grpSpPr bwMode="invGray">
          <a:xfrm>
            <a:off x="1522413" y="1514475"/>
            <a:ext cx="10569575" cy="64008"/>
            <a:chOff x="1522413" y="1514475"/>
            <a:chExt cx="10569575" cy="64008"/>
          </a:xfrm>
        </p:grpSpPr>
        <p:sp>
          <p:nvSpPr>
            <p:cNvPr id="159" name="Serbest Biçimli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0" name="Serbest Biçimli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1" name="Serbest Biçimli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2" name="Serbest Biçimli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3" name="Serbest Biçimli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4" name="Serbest Biçimli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5" name="Serbest Biçimli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6" name="Serbest Biçimli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7" name="Serbest Biçimli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8" name="Serbest Biçimli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9" name="Serbest Biçimli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0" name="Serbest Biçimli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1" name="Serbest Biçimli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2" name="Serbest Biçimli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3" name="Serbest Biçimli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4" name="Serbest Biçimli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5" name="Serbest Biçimli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6" name="Serbest Biçimli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7" name="Serbest Biçimli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8" name="Serbest Biçimli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9" name="Serbest Biçimli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0" name="Serbest Biçimli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1" name="Serbest Biçimli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2" name="Serbest Biçimli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3" name="Serbest Biçimli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4" name="Serbest Biçimli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5" name="Serbest Biçimli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6" name="Serbest Biçimli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7" name="Serbest Biçimli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8" name="Serbest Biçimli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9" name="Serbest Biçimli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0" name="Serbest Biçimli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1" name="Serbest Biçimli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2" name="Serbest Biçimli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3" name="Serbest Biçimli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4" name="Serbest Biçimli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5" name="Serbest Biçimli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6" name="Serbest Biçimli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7" name="Serbest Biçimli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8" name="Serbest Biçimli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9" name="Serbest Biçimli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0" name="Serbest Biçimli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1" name="Serbest Biçimli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2" name="Serbest Biçimli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3" name="Serbest Biçimli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4" name="Serbest Biçimli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5" name="Serbest Biçimli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6" name="Serbest Biçimli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7" name="Serbest Biçimli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8" name="Serbest Biçimli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9" name="Serbest Biçimli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0" name="Serbest Biçimli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1" name="Serbest Biçimli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2" name="Serbest Biçimli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3" name="Serbest Biçimli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4" name="Serbest Biçimli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5" name="Serbest Biçimli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6" name="Serbest Biçimli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7" name="Serbest Biçimli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8" name="Serbest Biçimli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9" name="Serbest Biçimli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0" name="Serbest Biçimli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1" name="Serbest Biçimli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2" name="Serbest Biçimli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3" name="Serbest Biçimli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4" name="Serbest Biçimli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5" name="Serbest Biçimli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6" name="Serbest Biçimli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7" name="Serbest Biçimli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8" name="Serbest Biçimli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9" name="Serbest Biçimli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0" name="Serbest Biçimli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1" name="Serbest Biçimli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2" name="Serbest Biçimli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grpSp>
      <p:sp>
        <p:nvSpPr>
          <p:cNvPr id="3" name="İçerik Yer Tutucusu 2"/>
          <p:cNvSpPr>
            <a:spLocks noGrp="1"/>
          </p:cNvSpPr>
          <p:nvPr>
            <p:ph sz="half" idx="1"/>
          </p:nvPr>
        </p:nvSpPr>
        <p:spPr>
          <a:xfrm>
            <a:off x="1522413" y="1905000"/>
            <a:ext cx="4419599"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tr-TR"/>
              <a:t>Asıl metin stillerini düzenlemek için tıklayın</a:t>
            </a:r>
          </a:p>
          <a:p>
            <a:pPr lvl="1" rtl="0"/>
            <a:r>
              <a:rPr lang="tr-TR"/>
              <a:t>İkinci düzey</a:t>
            </a:r>
          </a:p>
          <a:p>
            <a:pPr lvl="2" rtl="0"/>
            <a:r>
              <a:rPr lang="tr-TR"/>
              <a:t>Üçüncü düzey</a:t>
            </a:r>
          </a:p>
          <a:p>
            <a:pPr lvl="3" rtl="0"/>
            <a:r>
              <a:rPr lang="tr-TR"/>
              <a:t>Dördüncü düzey</a:t>
            </a:r>
          </a:p>
          <a:p>
            <a:pPr lvl="4" rtl="0"/>
            <a:r>
              <a:rPr lang="tr-TR"/>
              <a:t>Beşinci düzey</a:t>
            </a:r>
            <a:endParaRPr lang="tr-TR" dirty="0"/>
          </a:p>
        </p:txBody>
      </p:sp>
      <p:sp>
        <p:nvSpPr>
          <p:cNvPr id="4" name="İçerik Yer Tutucusu 3"/>
          <p:cNvSpPr>
            <a:spLocks noGrp="1"/>
          </p:cNvSpPr>
          <p:nvPr>
            <p:ph sz="half" idx="2"/>
          </p:nvPr>
        </p:nvSpPr>
        <p:spPr>
          <a:xfrm>
            <a:off x="6246815" y="1905000"/>
            <a:ext cx="4419598"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rtl="0"/>
            <a:r>
              <a:rPr lang="tr-TR"/>
              <a:t>Asıl metin stillerini düzenlemek için tıklayın</a:t>
            </a:r>
          </a:p>
          <a:p>
            <a:pPr lvl="1" rtl="0"/>
            <a:r>
              <a:rPr lang="tr-TR"/>
              <a:t>İkinci düzey</a:t>
            </a:r>
          </a:p>
          <a:p>
            <a:pPr lvl="2" rtl="0"/>
            <a:r>
              <a:rPr lang="tr-TR"/>
              <a:t>Üçüncü düzey</a:t>
            </a:r>
          </a:p>
          <a:p>
            <a:pPr lvl="3" rtl="0"/>
            <a:r>
              <a:rPr lang="tr-TR"/>
              <a:t>Dördüncü düzey</a:t>
            </a:r>
          </a:p>
          <a:p>
            <a:pPr lvl="4" rtl="0"/>
            <a:r>
              <a:rPr lang="tr-TR"/>
              <a:t>Beşinci düzey</a:t>
            </a:r>
            <a:endParaRPr lang="tr-TR" dirty="0"/>
          </a:p>
        </p:txBody>
      </p:sp>
      <p:sp>
        <p:nvSpPr>
          <p:cNvPr id="6" name="Alt Bilgi Yer Tutucusu 5"/>
          <p:cNvSpPr>
            <a:spLocks noGrp="1"/>
          </p:cNvSpPr>
          <p:nvPr>
            <p:ph type="ftr" sz="quarter" idx="11"/>
          </p:nvPr>
        </p:nvSpPr>
        <p:spPr/>
        <p:txBody>
          <a:bodyPr rtlCol="0"/>
          <a:lstStyle/>
          <a:p>
            <a:pPr rtl="0"/>
            <a:endParaRPr lang="tr-TR" dirty="0"/>
          </a:p>
        </p:txBody>
      </p:sp>
      <p:sp>
        <p:nvSpPr>
          <p:cNvPr id="5" name="Tarih Yer Tutucusu 4"/>
          <p:cNvSpPr>
            <a:spLocks noGrp="1"/>
          </p:cNvSpPr>
          <p:nvPr>
            <p:ph type="dt" sz="half" idx="10"/>
          </p:nvPr>
        </p:nvSpPr>
        <p:spPr/>
        <p:txBody>
          <a:bodyPr rtlCol="0"/>
          <a:lstStyle/>
          <a:p>
            <a:pPr rtl="0"/>
            <a:fld id="{1EEF4061-7DB4-4D9F-919E-A2AFA031A789}" type="datetime1">
              <a:rPr lang="tr-TR" smtClean="0"/>
              <a:t>18.10.2024</a:t>
            </a:fld>
            <a:endParaRPr lang="tr-TR" dirty="0"/>
          </a:p>
        </p:txBody>
      </p:sp>
      <p:sp>
        <p:nvSpPr>
          <p:cNvPr id="7" name="Slayt Numarası Yer Tutucusu 6"/>
          <p:cNvSpPr>
            <a:spLocks noGrp="1"/>
          </p:cNvSpPr>
          <p:nvPr>
            <p:ph type="sldNum" sz="quarter" idx="12"/>
          </p:nvPr>
        </p:nvSpPr>
        <p:spPr/>
        <p:txBody>
          <a:bodyPr rtlCol="0"/>
          <a:lstStyle/>
          <a:p>
            <a:pPr rtl="0"/>
            <a:fld id="{25BA54BD-C84D-46CE-8B72-31BFB26ABA43}" type="slidenum">
              <a:rPr lang="tr-TR" smtClean="0"/>
              <a:t>‹#›</a:t>
            </a:fld>
            <a:endParaRPr lang="tr-TR" dirty="0"/>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1522414" y="274638"/>
            <a:ext cx="9143998" cy="1020762"/>
          </a:xfrm>
        </p:spPr>
        <p:txBody>
          <a:bodyPr rtlCol="0"/>
          <a:lstStyle>
            <a:lvl1pPr>
              <a:defRPr/>
            </a:lvl1pPr>
          </a:lstStyle>
          <a:p>
            <a:pPr rtl="0"/>
            <a:r>
              <a:rPr lang="tr-TR"/>
              <a:t>Asıl başlık stilini düzenlemek için tıklayın</a:t>
            </a:r>
            <a:endParaRPr lang="tr-TR" dirty="0"/>
          </a:p>
        </p:txBody>
      </p:sp>
      <p:grpSp>
        <p:nvGrpSpPr>
          <p:cNvPr id="160" name="çizgi" descr="Çizgi grafiği"/>
          <p:cNvGrpSpPr/>
          <p:nvPr/>
        </p:nvGrpSpPr>
        <p:grpSpPr bwMode="invGray">
          <a:xfrm>
            <a:off x="1522413" y="1514475"/>
            <a:ext cx="10569575" cy="64008"/>
            <a:chOff x="1522413" y="1514475"/>
            <a:chExt cx="10569575" cy="64008"/>
          </a:xfrm>
        </p:grpSpPr>
        <p:sp>
          <p:nvSpPr>
            <p:cNvPr id="161" name="Serbest Biçimli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2" name="Serbest Biçimli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3" name="Serbest Biçimli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4" name="Serbest Biçimli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5" name="Serbest Biçimli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6" name="Serbest Biçimli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7" name="Serbest Biçimli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8" name="Serbest Biçimli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9" name="Serbest Biçimli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0" name="Serbest Biçimli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1" name="Serbest Biçimli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2" name="Serbest Biçimli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3" name="Serbest Biçimli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4" name="Serbest Biçimli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5" name="Serbest Biçimli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6" name="Serbest Biçimli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7" name="Serbest Biçimli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8" name="Serbest Biçimli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9" name="Serbest Biçimli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0" name="Serbest Biçimli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1" name="Serbest Biçimli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2" name="Serbest Biçimli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3" name="Serbest Biçimli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4" name="Serbest Biçimli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5" name="Serbest Biçimli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6" name="Serbest Biçimli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7" name="Serbest Biçimli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8" name="Serbest Biçimli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9" name="Serbest Biçimli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0" name="Serbest Biçimli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1" name="Serbest Biçimli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2" name="Serbest Biçimli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3" name="Serbest Biçimli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4" name="Serbest Biçimli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5" name="Serbest Biçimli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6" name="Serbest Biçimli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7" name="Serbest Biçimli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8" name="Serbest Biçimli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9" name="Serbest Biçimli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0" name="Serbest Biçimli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1" name="Serbest Biçimli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2" name="Serbest Biçimli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3" name="Serbest Biçimli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4" name="Serbest Biçimli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5" name="Serbest Biçimli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6" name="Serbest Biçimli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7" name="Serbest Biçimli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8" name="Serbest Biçimli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9" name="Serbest Biçimli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0" name="Serbest Biçimli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1" name="Serbest Biçimli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2" name="Serbest Biçimli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3" name="Serbest Biçimli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4" name="Serbest Biçimli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5" name="Serbest Biçimli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6" name="Serbest Biçimli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7" name="Serbest Biçimli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8" name="Serbest Biçimli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9" name="Serbest Biçimli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0" name="Serbest Biçimli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1" name="Serbest Biçimli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2" name="Serbest Biçimli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3" name="Serbest Biçimli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4" name="Serbest Biçimli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5" name="Serbest Biçimli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6" name="Serbest Biçimli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7" name="Serbest Biçimli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8" name="Serbest Biçimli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9" name="Serbest Biçimli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0" name="Serbest Biçimli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1" name="Serbest Biçimli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2" name="Serbest Biçimli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3" name="Serbest Biçimli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4" name="Serbest Biçimli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grpSp>
      <p:sp>
        <p:nvSpPr>
          <p:cNvPr id="3" name="Metin Yer Tutucusu 2"/>
          <p:cNvSpPr>
            <a:spLocks noGrp="1"/>
          </p:cNvSpPr>
          <p:nvPr>
            <p:ph type="body" idx="1"/>
          </p:nvPr>
        </p:nvSpPr>
        <p:spPr>
          <a:xfrm>
            <a:off x="1522413"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a:t>Asıl metin stillerini düzenlemek için tıklayın</a:t>
            </a:r>
          </a:p>
        </p:txBody>
      </p:sp>
      <p:sp>
        <p:nvSpPr>
          <p:cNvPr id="4" name="İçerik Yer Tutucusu 3"/>
          <p:cNvSpPr>
            <a:spLocks noGrp="1"/>
          </p:cNvSpPr>
          <p:nvPr>
            <p:ph sz="half" idx="2"/>
          </p:nvPr>
        </p:nvSpPr>
        <p:spPr>
          <a:xfrm>
            <a:off x="1522413" y="2819399"/>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tr-TR"/>
              <a:t>Asıl metin stillerini düzenlemek için tıklayın</a:t>
            </a:r>
          </a:p>
          <a:p>
            <a:pPr lvl="1" rtl="0"/>
            <a:r>
              <a:rPr lang="tr-TR"/>
              <a:t>İkinci düzey</a:t>
            </a:r>
          </a:p>
          <a:p>
            <a:pPr lvl="2" rtl="0"/>
            <a:r>
              <a:rPr lang="tr-TR"/>
              <a:t>Üçüncü düzey</a:t>
            </a:r>
          </a:p>
          <a:p>
            <a:pPr lvl="3" rtl="0"/>
            <a:r>
              <a:rPr lang="tr-TR"/>
              <a:t>Dördüncü düzey</a:t>
            </a:r>
          </a:p>
          <a:p>
            <a:pPr lvl="4" rtl="0"/>
            <a:r>
              <a:rPr lang="tr-TR"/>
              <a:t>Beşinci düzey</a:t>
            </a:r>
            <a:endParaRPr lang="tr-TR" dirty="0"/>
          </a:p>
        </p:txBody>
      </p:sp>
      <p:sp>
        <p:nvSpPr>
          <p:cNvPr id="5" name="Metin Yer Tutucusu 4"/>
          <p:cNvSpPr>
            <a:spLocks noGrp="1"/>
          </p:cNvSpPr>
          <p:nvPr>
            <p:ph type="body" sz="quarter" idx="3"/>
          </p:nvPr>
        </p:nvSpPr>
        <p:spPr>
          <a:xfrm>
            <a:off x="6249860"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tr-TR"/>
              <a:t>Asıl metin stillerini düzenlemek için tıklayın</a:t>
            </a:r>
          </a:p>
        </p:txBody>
      </p:sp>
      <p:sp>
        <p:nvSpPr>
          <p:cNvPr id="8" name="Alt Bilgi Yer Tutucusu 7"/>
          <p:cNvSpPr>
            <a:spLocks noGrp="1"/>
          </p:cNvSpPr>
          <p:nvPr>
            <p:ph type="ftr" sz="quarter" idx="11"/>
          </p:nvPr>
        </p:nvSpPr>
        <p:spPr/>
        <p:txBody>
          <a:bodyPr rtlCol="0"/>
          <a:lstStyle/>
          <a:p>
            <a:pPr rtl="0"/>
            <a:endParaRPr lang="tr-TR" dirty="0"/>
          </a:p>
        </p:txBody>
      </p:sp>
      <p:sp>
        <p:nvSpPr>
          <p:cNvPr id="7" name="Tarih Yer Tutucusu 6"/>
          <p:cNvSpPr>
            <a:spLocks noGrp="1"/>
          </p:cNvSpPr>
          <p:nvPr>
            <p:ph type="dt" sz="half" idx="10"/>
          </p:nvPr>
        </p:nvSpPr>
        <p:spPr/>
        <p:txBody>
          <a:bodyPr rtlCol="0"/>
          <a:lstStyle/>
          <a:p>
            <a:pPr rtl="0"/>
            <a:fld id="{450A6235-1FEF-4760-98CF-8ECF9AB2CA71}" type="datetime1">
              <a:rPr lang="tr-TR" smtClean="0"/>
              <a:t>18.10.2024</a:t>
            </a:fld>
            <a:endParaRPr lang="tr-TR" dirty="0"/>
          </a:p>
        </p:txBody>
      </p:sp>
      <p:sp>
        <p:nvSpPr>
          <p:cNvPr id="9" name="Slayt Numarası Yer Tutucusu 8"/>
          <p:cNvSpPr>
            <a:spLocks noGrp="1"/>
          </p:cNvSpPr>
          <p:nvPr>
            <p:ph type="sldNum" sz="quarter" idx="12"/>
          </p:nvPr>
        </p:nvSpPr>
        <p:spPr/>
        <p:txBody>
          <a:bodyPr rtlCol="0"/>
          <a:lstStyle/>
          <a:p>
            <a:pPr rtl="0"/>
            <a:fld id="{25BA54BD-C84D-46CE-8B72-31BFB26ABA43}" type="slidenum">
              <a:rPr lang="tr-TR" smtClean="0"/>
              <a:t>‹#›</a:t>
            </a:fld>
            <a:endParaRPr lang="tr-TR" dirty="0"/>
          </a:p>
        </p:txBody>
      </p:sp>
      <p:sp>
        <p:nvSpPr>
          <p:cNvPr id="85" name="İçerik Yer Tutucusu 3"/>
          <p:cNvSpPr>
            <a:spLocks noGrp="1"/>
          </p:cNvSpPr>
          <p:nvPr>
            <p:ph sz="half" idx="13"/>
          </p:nvPr>
        </p:nvSpPr>
        <p:spPr>
          <a:xfrm>
            <a:off x="6246812" y="2819400"/>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tr-TR"/>
              <a:t>Asıl metin stillerini düzenlemek için tıklayın</a:t>
            </a:r>
          </a:p>
          <a:p>
            <a:pPr lvl="1" rtl="0"/>
            <a:r>
              <a:rPr lang="tr-TR"/>
              <a:t>İkinci düzey</a:t>
            </a:r>
          </a:p>
          <a:p>
            <a:pPr lvl="2" rtl="0"/>
            <a:r>
              <a:rPr lang="tr-TR"/>
              <a:t>Üçüncü düzey</a:t>
            </a:r>
          </a:p>
          <a:p>
            <a:pPr lvl="3" rtl="0"/>
            <a:r>
              <a:rPr lang="tr-TR"/>
              <a:t>Dördüncü düzey</a:t>
            </a:r>
          </a:p>
          <a:p>
            <a:pPr lvl="4" rtl="0"/>
            <a:r>
              <a:rPr lang="tr-TR"/>
              <a:t>Beşinci düzey</a:t>
            </a:r>
            <a:endParaRPr lang="tr-TR" dirty="0"/>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a:t>Asıl başlık stilini düzenlemek için tıklayın</a:t>
            </a:r>
            <a:endParaRPr lang="tr-TR" dirty="0"/>
          </a:p>
        </p:txBody>
      </p:sp>
      <p:grpSp>
        <p:nvGrpSpPr>
          <p:cNvPr id="156" name="çizgi" descr="Çizgi grafiği"/>
          <p:cNvGrpSpPr/>
          <p:nvPr/>
        </p:nvGrpSpPr>
        <p:grpSpPr bwMode="invGray">
          <a:xfrm>
            <a:off x="1522413" y="1514475"/>
            <a:ext cx="10569575" cy="64008"/>
            <a:chOff x="1522413" y="1514475"/>
            <a:chExt cx="10569575" cy="64008"/>
          </a:xfrm>
        </p:grpSpPr>
        <p:sp>
          <p:nvSpPr>
            <p:cNvPr id="157" name="Serbest Biçimli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58" name="Serbest Biçimli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59" name="Serbest Biçimli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0" name="Serbest Biçimli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1" name="Serbest Biçimli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2" name="Serbest Biçimli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3" name="Serbest Biçimli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4" name="Serbest Biçimli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5" name="Serbest Biçimli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6" name="Serbest Biçimli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7" name="Serbest Biçimli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8" name="Serbest Biçimli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69" name="Serbest Biçimli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0" name="Serbest Biçimli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1" name="Serbest Biçimli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2" name="Serbest Biçimli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3" name="Serbest Biçimli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4" name="Serbest Biçimli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5" name="Serbest Biçimli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6" name="Serbest Biçimli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7" name="Serbest Biçimli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8" name="Serbest Biçimli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79" name="Serbest Biçimli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0" name="Serbest Biçimli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1" name="Serbest Biçimli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2" name="Serbest Biçimli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3" name="Serbest Biçimli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4" name="Serbest Biçimli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5" name="Serbest Biçimli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6" name="Serbest Biçimli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7" name="Serbest Biçimli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8" name="Serbest Biçimli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89" name="Serbest Biçimli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0" name="Serbest Biçimli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1" name="Serbest Biçimli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2" name="Serbest Biçimli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3" name="Serbest Biçimli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4" name="Serbest Biçimli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5" name="Serbest Biçimli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6" name="Serbest Biçimli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7" name="Serbest Biçimli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8" name="Serbest Biçimli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199" name="Serbest Biçimli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0" name="Serbest Biçimli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1" name="Serbest Biçimli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2" name="Serbest Biçimli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3" name="Serbest Biçimli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4" name="Serbest Biçimli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5" name="Serbest Biçimli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6" name="Serbest Biçimli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7" name="Serbest Biçimli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8" name="Serbest Biçimli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09" name="Serbest Biçimli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0" name="Serbest Biçimli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1" name="Serbest Biçimli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2" name="Serbest Biçimli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3" name="Serbest Biçimli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4" name="Serbest Biçimli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5" name="Serbest Biçimli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6" name="Serbest Biçimli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7" name="Serbest Biçimli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8" name="Serbest Biçimli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19" name="Serbest Biçimli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0" name="Serbest Biçimli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1" name="Serbest Biçimli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2" name="Serbest Biçimli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3" name="Serbest Biçimli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4" name="Serbest Biçimli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5" name="Serbest Biçimli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6" name="Serbest Biçimli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7" name="Serbest Biçimli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8" name="Serbest Biçimli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29" name="Serbest Biçimli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230" name="Serbest Biçimli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grpSp>
      <p:sp>
        <p:nvSpPr>
          <p:cNvPr id="4" name="Alt Bilgi Yer Tutucusu 3"/>
          <p:cNvSpPr>
            <a:spLocks noGrp="1"/>
          </p:cNvSpPr>
          <p:nvPr>
            <p:ph type="ftr" sz="quarter" idx="11"/>
          </p:nvPr>
        </p:nvSpPr>
        <p:spPr/>
        <p:txBody>
          <a:bodyPr rtlCol="0"/>
          <a:lstStyle/>
          <a:p>
            <a:pPr rtl="0"/>
            <a:endParaRPr lang="tr-TR" dirty="0"/>
          </a:p>
        </p:txBody>
      </p:sp>
      <p:sp>
        <p:nvSpPr>
          <p:cNvPr id="3" name="Tarih Yer Tutucusu 2"/>
          <p:cNvSpPr>
            <a:spLocks noGrp="1"/>
          </p:cNvSpPr>
          <p:nvPr>
            <p:ph type="dt" sz="half" idx="10"/>
          </p:nvPr>
        </p:nvSpPr>
        <p:spPr/>
        <p:txBody>
          <a:bodyPr rtlCol="0"/>
          <a:lstStyle/>
          <a:p>
            <a:pPr rtl="0"/>
            <a:fld id="{937A487C-0166-4C8B-B4B5-75143DCBCA8D}" type="datetime1">
              <a:rPr lang="tr-TR" smtClean="0"/>
              <a:t>18.10.2024</a:t>
            </a:fld>
            <a:endParaRPr lang="tr-TR" dirty="0"/>
          </a:p>
        </p:txBody>
      </p:sp>
      <p:sp>
        <p:nvSpPr>
          <p:cNvPr id="5" name="Slayt Numarası Yer Tutucusu 4"/>
          <p:cNvSpPr>
            <a:spLocks noGrp="1"/>
          </p:cNvSpPr>
          <p:nvPr>
            <p:ph type="sldNum" sz="quarter" idx="12"/>
          </p:nvPr>
        </p:nvSpPr>
        <p:spPr/>
        <p:txBody>
          <a:bodyPr rtlCol="0"/>
          <a:lstStyle/>
          <a:p>
            <a:pPr rtl="0"/>
            <a:fld id="{25BA54BD-C84D-46CE-8B72-31BFB26ABA43}" type="slidenum">
              <a:rPr lang="tr-TR" smtClean="0"/>
              <a:t>‹#›</a:t>
            </a:fld>
            <a:endParaRPr lang="tr-TR" dirty="0"/>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3" name="Alt Bilgi Yer Tutucusu 2"/>
          <p:cNvSpPr>
            <a:spLocks noGrp="1"/>
          </p:cNvSpPr>
          <p:nvPr>
            <p:ph type="ftr" sz="quarter" idx="11"/>
          </p:nvPr>
        </p:nvSpPr>
        <p:spPr/>
        <p:txBody>
          <a:bodyPr rtlCol="0"/>
          <a:lstStyle/>
          <a:p>
            <a:pPr rtl="0"/>
            <a:endParaRPr lang="tr-TR" dirty="0"/>
          </a:p>
        </p:txBody>
      </p:sp>
      <p:sp>
        <p:nvSpPr>
          <p:cNvPr id="2" name="Tarih Yer Tutucusu 1"/>
          <p:cNvSpPr>
            <a:spLocks noGrp="1"/>
          </p:cNvSpPr>
          <p:nvPr>
            <p:ph type="dt" sz="half" idx="10"/>
          </p:nvPr>
        </p:nvSpPr>
        <p:spPr/>
        <p:txBody>
          <a:bodyPr rtlCol="0"/>
          <a:lstStyle/>
          <a:p>
            <a:pPr rtl="0"/>
            <a:fld id="{7459CB71-A860-432B-BAE4-95D877574074}" type="datetime1">
              <a:rPr lang="tr-TR" smtClean="0"/>
              <a:t>18.10.2024</a:t>
            </a:fld>
            <a:endParaRPr lang="tr-TR" dirty="0"/>
          </a:p>
        </p:txBody>
      </p:sp>
      <p:sp>
        <p:nvSpPr>
          <p:cNvPr id="4" name="Slayt Numarası Yer Tutucusu 3"/>
          <p:cNvSpPr>
            <a:spLocks noGrp="1"/>
          </p:cNvSpPr>
          <p:nvPr>
            <p:ph type="sldNum" sz="quarter" idx="12"/>
          </p:nvPr>
        </p:nvSpPr>
        <p:spPr/>
        <p:txBody>
          <a:bodyPr rtlCol="0"/>
          <a:lstStyle/>
          <a:p>
            <a:pPr rtl="0"/>
            <a:fld id="{25BA54BD-C84D-46CE-8B72-31BFB26ABA43}" type="slidenum">
              <a:rPr lang="tr-TR" smtClean="0"/>
              <a:t>‹#›</a:t>
            </a:fld>
            <a:endParaRPr lang="tr-TR" dirty="0"/>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1522414" y="274638"/>
            <a:ext cx="9143998" cy="1020762"/>
          </a:xfrm>
        </p:spPr>
        <p:txBody>
          <a:bodyPr rtlCol="0" anchor="b">
            <a:noAutofit/>
          </a:bodyPr>
          <a:lstStyle>
            <a:lvl1pPr algn="l">
              <a:defRPr sz="3200" b="0"/>
            </a:lvl1pPr>
          </a:lstStyle>
          <a:p>
            <a:pPr rtl="0"/>
            <a:r>
              <a:rPr lang="tr-TR"/>
              <a:t>Asıl başlık stilini düzenlemek için tıklayın</a:t>
            </a:r>
            <a:endParaRPr lang="tr-TR" dirty="0"/>
          </a:p>
        </p:txBody>
      </p:sp>
      <p:sp>
        <p:nvSpPr>
          <p:cNvPr id="4" name="Metin Yer Tutucusu 3"/>
          <p:cNvSpPr>
            <a:spLocks noGrp="1"/>
          </p:cNvSpPr>
          <p:nvPr>
            <p:ph type="body" sz="half" idx="2"/>
          </p:nvPr>
        </p:nvSpPr>
        <p:spPr>
          <a:xfrm>
            <a:off x="1522413" y="3429000"/>
            <a:ext cx="2743200" cy="2743200"/>
          </a:xfrm>
        </p:spPr>
        <p:txBody>
          <a:bodyPr rtlCol="0"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a:t>Asıl metin stillerini düzenlemek için tıklayın</a:t>
            </a:r>
          </a:p>
        </p:txBody>
      </p:sp>
      <p:sp>
        <p:nvSpPr>
          <p:cNvPr id="3" name="İçerik Yer Tutucusu 2"/>
          <p:cNvSpPr>
            <a:spLocks noGrp="1"/>
          </p:cNvSpPr>
          <p:nvPr>
            <p:ph idx="1"/>
          </p:nvPr>
        </p:nvSpPr>
        <p:spPr>
          <a:xfrm>
            <a:off x="4710022" y="1905000"/>
            <a:ext cx="5669280" cy="40386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tr-TR"/>
              <a:t>Asıl metin stillerini düzenlemek için tıklayın</a:t>
            </a:r>
          </a:p>
          <a:p>
            <a:pPr lvl="1" rtl="0"/>
            <a:r>
              <a:rPr lang="tr-TR"/>
              <a:t>İkinci düzey</a:t>
            </a:r>
          </a:p>
          <a:p>
            <a:pPr lvl="2" rtl="0"/>
            <a:r>
              <a:rPr lang="tr-TR"/>
              <a:t>Üçüncü düzey</a:t>
            </a:r>
          </a:p>
          <a:p>
            <a:pPr lvl="3" rtl="0"/>
            <a:r>
              <a:rPr lang="tr-TR"/>
              <a:t>Dördüncü düzey</a:t>
            </a:r>
          </a:p>
          <a:p>
            <a:pPr lvl="4" rtl="0"/>
            <a:r>
              <a:rPr lang="tr-TR"/>
              <a:t>Beşinci düzey</a:t>
            </a:r>
            <a:endParaRPr lang="tr-TR" dirty="0"/>
          </a:p>
        </p:txBody>
      </p:sp>
      <p:grpSp>
        <p:nvGrpSpPr>
          <p:cNvPr id="615" name="çerçeve" descr="Kutu grafiği"/>
          <p:cNvGrpSpPr/>
          <p:nvPr/>
        </p:nvGrpSpPr>
        <p:grpSpPr bwMode="invGray">
          <a:xfrm>
            <a:off x="4417839" y="1630821"/>
            <a:ext cx="6291028" cy="4575885"/>
            <a:chOff x="4417839" y="1630821"/>
            <a:chExt cx="6291028" cy="4575885"/>
          </a:xfrm>
        </p:grpSpPr>
        <p:grpSp>
          <p:nvGrpSpPr>
            <p:cNvPr id="616" name="Grup 615"/>
            <p:cNvGrpSpPr/>
            <p:nvPr/>
          </p:nvGrpSpPr>
          <p:grpSpPr bwMode="invGray">
            <a:xfrm>
              <a:off x="5414491" y="1630821"/>
              <a:ext cx="5294376" cy="4114800"/>
              <a:chOff x="3310555" y="716546"/>
              <a:chExt cx="5294376" cy="4114800"/>
            </a:xfrm>
          </p:grpSpPr>
          <p:grpSp>
            <p:nvGrpSpPr>
              <p:cNvPr id="768" name="Grup 767"/>
              <p:cNvGrpSpPr/>
              <p:nvPr/>
            </p:nvGrpSpPr>
            <p:grpSpPr bwMode="invGray">
              <a:xfrm flipH="1">
                <a:off x="3310555" y="737968"/>
                <a:ext cx="5294376" cy="54864"/>
                <a:chOff x="1522413" y="1514475"/>
                <a:chExt cx="10569575" cy="64008"/>
              </a:xfrm>
              <a:solidFill>
                <a:schemeClr val="accent1"/>
              </a:solidFill>
            </p:grpSpPr>
            <p:sp>
              <p:nvSpPr>
                <p:cNvPr id="844" name="Serbest Biçimli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5" name="Serbest Biçimli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6" name="Serbest Biçimli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7" name="Serbest Biçimli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8" name="Serbest Biçimli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9" name="Serbest Biçimli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0" name="Serbest Biçimli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1" name="Serbest Biçimli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2" name="Serbest Biçimli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3" name="Serbest Biçimli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4" name="Serbest Biçimli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5" name="Serbest Biçimli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6" name="Serbest Biçimli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7" name="Serbest Biçimli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8" name="Serbest Biçimli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9" name="Serbest Biçimli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0" name="Serbest Biçimli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1" name="Serbest Biçimli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2" name="Serbest Biçimli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3" name="Serbest Biçimli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4" name="Serbest Biçimli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5" name="Serbest Biçimli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6" name="Serbest Biçimli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7" name="Serbest Biçimli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8" name="Serbest Biçimli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9" name="Serbest Biçimli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0" name="Serbest Biçimli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1" name="Serbest Biçimli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2" name="Serbest Biçimli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3" name="Serbest Biçimli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4" name="Serbest Biçimli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5" name="Serbest Biçimli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6" name="Serbest Biçimli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7" name="Serbest Biçimli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8" name="Serbest Biçimli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9" name="Serbest Biçimli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0" name="Serbest Biçimli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1" name="Serbest Biçimli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2" name="Serbest Biçimli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3" name="Serbest Biçimli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4" name="Serbest Biçimli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5" name="Serbest Biçimli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6" name="Serbest Biçimli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7" name="Serbest Biçimli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8" name="Serbest Biçimli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9" name="Serbest Biçimli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0" name="Serbest Biçimli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1" name="Serbest Biçimli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2" name="Serbest Biçimli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3" name="Serbest Biçimli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4" name="Serbest Biçimli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5" name="Serbest Biçimli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6" name="Serbest Biçimli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7" name="Serbest Biçimli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8" name="Serbest Biçimli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9" name="Serbest Biçimli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0" name="Serbest Biçimli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1" name="Serbest Biçimli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2" name="Serbest Biçimli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3" name="Serbest Biçimli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4" name="Serbest Biçimli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5" name="Serbest Biçimli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6" name="Serbest Biçimli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7" name="Serbest Biçimli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8" name="Serbest Biçimli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9" name="Serbest Biçimli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10" name="Serbest Biçimli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11" name="Serbest Biçimli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12" name="Serbest Biçimli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13" name="Serbest Biçimli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14" name="Serbest Biçimli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15" name="Serbest Biçimli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16" name="Serbest Biçimli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17" name="Serbest Biçimli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grpSp>
          <p:grpSp>
            <p:nvGrpSpPr>
              <p:cNvPr id="769" name="Grup 768"/>
              <p:cNvGrpSpPr/>
              <p:nvPr/>
            </p:nvGrpSpPr>
            <p:grpSpPr bwMode="invGray">
              <a:xfrm rot="16200000" flipH="1">
                <a:off x="6492229" y="2755658"/>
                <a:ext cx="4114800" cy="36576"/>
                <a:chOff x="1522413" y="1514475"/>
                <a:chExt cx="10569575" cy="64008"/>
              </a:xfrm>
              <a:solidFill>
                <a:schemeClr val="accent1"/>
              </a:solidFill>
            </p:grpSpPr>
            <p:sp>
              <p:nvSpPr>
                <p:cNvPr id="770" name="Serbest Biçimli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1" name="Serbest Biçimli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2" name="Serbest Biçimli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3" name="Serbest Biçimli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4" name="Serbest Biçimli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5" name="Serbest Biçimli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6" name="Serbest Biçimli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7" name="Serbest Biçimli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8" name="Serbest Biçimli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9" name="Serbest Biçimli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0" name="Serbest Biçimli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1" name="Serbest Biçimli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2" name="Serbest Biçimli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3" name="Serbest Biçimli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4" name="Serbest Biçimli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5" name="Serbest Biçimli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6" name="Serbest Biçimli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7" name="Serbest Biçimli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8" name="Serbest Biçimli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9" name="Serbest Biçimli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0" name="Serbest Biçimli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1" name="Serbest Biçimli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2" name="Serbest Biçimli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3" name="Serbest Biçimli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4" name="Serbest Biçimli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5" name="Serbest Biçimli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6" name="Serbest Biçimli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7" name="Serbest Biçimli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8" name="Serbest Biçimli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9" name="Serbest Biçimli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0" name="Serbest Biçimli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1" name="Serbest Biçimli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2" name="Serbest Biçimli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3" name="Serbest Biçimli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4" name="Serbest Biçimli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5" name="Serbest Biçimli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6" name="Serbest Biçimli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7" name="Serbest Biçimli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8" name="Serbest Biçimli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9" name="Serbest Biçimli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0" name="Serbest Biçimli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1" name="Serbest Biçimli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2" name="Serbest Biçimli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3" name="Serbest Biçimli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4" name="Serbest Biçimli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5" name="Serbest Biçimli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6" name="Serbest Biçimli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7" name="Serbest Biçimli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8" name="Serbest Biçimli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9" name="Serbest Biçimli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0" name="Serbest Biçimli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1" name="Serbest Biçimli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2" name="Serbest Biçimli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3" name="Serbest Biçimli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4" name="Serbest Biçimli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5" name="Serbest Biçimli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6" name="Serbest Biçimli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7" name="Serbest Biçimli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8" name="Serbest Biçimli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9" name="Serbest Biçimli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0" name="Serbest Biçimli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1" name="Serbest Biçimli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2" name="Serbest Biçimli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3" name="Serbest Biçimli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4" name="Serbest Biçimli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5" name="Serbest Biçimli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6" name="Serbest Biçimli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7" name="Serbest Biçimli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8" name="Serbest Biçimli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9" name="Serbest Biçimli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0" name="Serbest Biçimli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1" name="Serbest Biçimli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2" name="Serbest Biçimli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3" name="Serbest Biçimli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grpSp>
        </p:grpSp>
        <p:grpSp>
          <p:nvGrpSpPr>
            <p:cNvPr id="617" name="Grup 616"/>
            <p:cNvGrpSpPr/>
            <p:nvPr/>
          </p:nvGrpSpPr>
          <p:grpSpPr bwMode="invGray">
            <a:xfrm rot="10800000">
              <a:off x="4417839" y="2091906"/>
              <a:ext cx="5294376" cy="4114800"/>
              <a:chOff x="3310555" y="716546"/>
              <a:chExt cx="5294376" cy="4114800"/>
            </a:xfrm>
          </p:grpSpPr>
          <p:grpSp>
            <p:nvGrpSpPr>
              <p:cNvPr id="618" name="Grup 617"/>
              <p:cNvGrpSpPr/>
              <p:nvPr/>
            </p:nvGrpSpPr>
            <p:grpSpPr bwMode="invGray">
              <a:xfrm flipH="1">
                <a:off x="3310555" y="737968"/>
                <a:ext cx="5294376" cy="54864"/>
                <a:chOff x="1522413" y="1514475"/>
                <a:chExt cx="10569575" cy="64008"/>
              </a:xfrm>
              <a:solidFill>
                <a:schemeClr val="accent1"/>
              </a:solidFill>
            </p:grpSpPr>
            <p:sp>
              <p:nvSpPr>
                <p:cNvPr id="694" name="Serbest Biçimli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5" name="Serbest Biçimli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6" name="Serbest Biçimli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7" name="Serbest Biçimli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8" name="Serbest Biçimli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9" name="Serbest Biçimli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0" name="Serbest Biçimli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1" name="Serbest Biçimli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2" name="Serbest Biçimli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3" name="Serbest Biçimli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4" name="Serbest Biçimli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5" name="Serbest Biçimli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6" name="Serbest Biçimli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7" name="Serbest Biçimli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8" name="Serbest Biçimli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9" name="Serbest Biçimli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0" name="Serbest Biçimli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1" name="Serbest Biçimli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2" name="Serbest Biçimli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3" name="Serbest Biçimli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4" name="Serbest Biçimli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5" name="Serbest Biçimli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6" name="Serbest Biçimli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7" name="Serbest Biçimli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8" name="Serbest Biçimli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9" name="Serbest Biçimli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0" name="Serbest Biçimli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1" name="Serbest Biçimli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2" name="Serbest Biçimli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3" name="Serbest Biçimli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4" name="Serbest Biçimli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5" name="Serbest Biçimli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6" name="Serbest Biçimli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7" name="Serbest Biçimli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8" name="Serbest Biçimli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9" name="Serbest Biçimli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0" name="Serbest Biçimli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1" name="Serbest Biçimli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2" name="Serbest Biçimli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3" name="Serbest Biçimli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4" name="Serbest Biçimli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5" name="Serbest Biçimli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6" name="Serbest Biçimli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7" name="Serbest Biçimli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8" name="Serbest Biçimli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9" name="Serbest Biçimli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0" name="Serbest Biçimli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1" name="Serbest Biçimli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2" name="Serbest Biçimli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3" name="Serbest Biçimli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4" name="Serbest Biçimli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5" name="Serbest Biçimli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6" name="Serbest Biçimli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7" name="Serbest Biçimli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8" name="Serbest Biçimli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9" name="Serbest Biçimli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0" name="Serbest Biçimli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1" name="Serbest Biçimli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2" name="Serbest Biçimli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3" name="Serbest Biçimli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4" name="Serbest Biçimli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5" name="Serbest Biçimli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6" name="Serbest Biçimli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7" name="Serbest Biçimli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8" name="Serbest Biçimli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9" name="Serbest Biçimli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0" name="Serbest Biçimli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1" name="Serbest Biçimli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2" name="Serbest Biçimli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3" name="Serbest Biçimli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4" name="Serbest Biçimli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5" name="Serbest Biçimli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6" name="Serbest Biçimli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7" name="Serbest Biçimli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grpSp>
          <p:grpSp>
            <p:nvGrpSpPr>
              <p:cNvPr id="619" name="Grup 618"/>
              <p:cNvGrpSpPr/>
              <p:nvPr/>
            </p:nvGrpSpPr>
            <p:grpSpPr bwMode="invGray">
              <a:xfrm rot="16200000" flipH="1">
                <a:off x="6492229" y="2755658"/>
                <a:ext cx="4114800" cy="36576"/>
                <a:chOff x="1522413" y="1514475"/>
                <a:chExt cx="10569575" cy="64008"/>
              </a:xfrm>
              <a:solidFill>
                <a:schemeClr val="accent1"/>
              </a:solidFill>
            </p:grpSpPr>
            <p:sp>
              <p:nvSpPr>
                <p:cNvPr id="620" name="Serbest Biçimli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1" name="Serbest Biçimli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2" name="Serbest Biçimli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3" name="Serbest Biçimli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4" name="Serbest Biçimli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5" name="Serbest Biçimli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6" name="Serbest Biçimli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7" name="Serbest Biçimli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8" name="Serbest Biçimli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9" name="Serbest Biçimli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0" name="Serbest Biçimli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1" name="Serbest Biçimli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2" name="Serbest Biçimli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3" name="Serbest Biçimli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4" name="Serbest Biçimli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5" name="Serbest Biçimli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6" name="Serbest Biçimli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7" name="Serbest Biçimli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8" name="Serbest Biçimli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9" name="Serbest Biçimli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0" name="Serbest Biçimli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1" name="Serbest Biçimli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2" name="Serbest Biçimli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3" name="Serbest Biçimli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4" name="Serbest Biçimli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5" name="Serbest Biçimli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6" name="Serbest Biçimli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7" name="Serbest Biçimli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8" name="Serbest Biçimli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9" name="Serbest Biçimli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0" name="Serbest Biçimli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1" name="Serbest Biçimli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2" name="Serbest Biçimli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3" name="Serbest Biçimli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4" name="Serbest Biçimli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5" name="Serbest Biçimli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6" name="Serbest Biçimli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7" name="Serbest Biçimli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8" name="Serbest Biçimli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9" name="Serbest Biçimli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0" name="Serbest Biçimli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1" name="Serbest Biçimli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2" name="Serbest Biçimli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3" name="Serbest Biçimli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4" name="Serbest Biçimli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5" name="Serbest Biçimli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6" name="Serbest Biçimli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7" name="Serbest Biçimli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8" name="Serbest Biçimli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9" name="Serbest Biçimli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0" name="Serbest Biçimli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1" name="Serbest Biçimli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2" name="Serbest Biçimli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3" name="Serbest Biçimli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4" name="Serbest Biçimli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5" name="Serbest Biçimli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6" name="Serbest Biçimli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7" name="Serbest Biçimli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8" name="Serbest Biçimli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9" name="Serbest Biçimli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0" name="Serbest Biçimli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1" name="Serbest Biçimli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2" name="Serbest Biçimli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3" name="Serbest Biçimli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4" name="Serbest Biçimli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5" name="Serbest Biçimli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6" name="Serbest Biçimli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7" name="Serbest Biçimli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8" name="Serbest Biçimli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9" name="Serbest Biçimli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0" name="Serbest Biçimli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1" name="Serbest Biçimli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2" name="Serbest Biçimli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3" name="Serbest Biçimli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grpSp>
        </p:grpSp>
      </p:grpSp>
      <p:sp>
        <p:nvSpPr>
          <p:cNvPr id="6" name="Alt Bilgi Yer Tutucusu 5"/>
          <p:cNvSpPr>
            <a:spLocks noGrp="1"/>
          </p:cNvSpPr>
          <p:nvPr>
            <p:ph type="ftr" sz="quarter" idx="11"/>
          </p:nvPr>
        </p:nvSpPr>
        <p:spPr/>
        <p:txBody>
          <a:bodyPr rtlCol="0"/>
          <a:lstStyle/>
          <a:p>
            <a:pPr rtl="0"/>
            <a:endParaRPr lang="tr-TR" dirty="0"/>
          </a:p>
        </p:txBody>
      </p:sp>
      <p:sp>
        <p:nvSpPr>
          <p:cNvPr id="5" name="Tarih Yer Tutucusu 4"/>
          <p:cNvSpPr>
            <a:spLocks noGrp="1"/>
          </p:cNvSpPr>
          <p:nvPr>
            <p:ph type="dt" sz="half" idx="10"/>
          </p:nvPr>
        </p:nvSpPr>
        <p:spPr/>
        <p:txBody>
          <a:bodyPr rtlCol="0"/>
          <a:lstStyle/>
          <a:p>
            <a:pPr rtl="0"/>
            <a:fld id="{DBD3F002-4154-46A0-BF13-8639CE4642BC}" type="datetime1">
              <a:rPr lang="tr-TR" smtClean="0"/>
              <a:t>18.10.2024</a:t>
            </a:fld>
            <a:endParaRPr lang="tr-TR" dirty="0"/>
          </a:p>
        </p:txBody>
      </p:sp>
      <p:sp>
        <p:nvSpPr>
          <p:cNvPr id="7" name="Slayt Numarası Yer Tutucusu 6"/>
          <p:cNvSpPr>
            <a:spLocks noGrp="1"/>
          </p:cNvSpPr>
          <p:nvPr>
            <p:ph type="sldNum" sz="quarter" idx="12"/>
          </p:nvPr>
        </p:nvSpPr>
        <p:spPr/>
        <p:txBody>
          <a:bodyPr rtlCol="0"/>
          <a:lstStyle/>
          <a:p>
            <a:pPr rtl="0"/>
            <a:fld id="{25BA54BD-C84D-46CE-8B72-31BFB26ABA43}" type="slidenum">
              <a:rPr lang="tr-TR" smtClean="0"/>
              <a:t>‹#›</a:t>
            </a:fld>
            <a:endParaRPr lang="tr-TR" dirty="0"/>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Resim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522414" y="274638"/>
            <a:ext cx="9143998" cy="1020762"/>
          </a:xfrm>
        </p:spPr>
        <p:txBody>
          <a:bodyPr rtlCol="0" anchor="b">
            <a:noAutofit/>
          </a:bodyPr>
          <a:lstStyle>
            <a:lvl1pPr algn="l">
              <a:defRPr sz="3200" b="0"/>
            </a:lvl1pPr>
          </a:lstStyle>
          <a:p>
            <a:pPr rtl="0"/>
            <a:r>
              <a:rPr lang="tr-TR"/>
              <a:t>Asıl başlık stilini düzenlemek için tıklayın</a:t>
            </a:r>
            <a:endParaRPr lang="tr-TR" dirty="0"/>
          </a:p>
        </p:txBody>
      </p:sp>
      <p:sp>
        <p:nvSpPr>
          <p:cNvPr id="3" name="Resim Yer Tutucusu 2" descr="Resim eklemek için boş yer tutucu. Yer tutucuya tıklayın ve eklemek istediğiniz resmi seçin."/>
          <p:cNvSpPr>
            <a:spLocks noGrp="1"/>
          </p:cNvSpPr>
          <p:nvPr>
            <p:ph type="pic" idx="1"/>
          </p:nvPr>
        </p:nvSpPr>
        <p:spPr>
          <a:xfrm>
            <a:off x="1745838" y="1884311"/>
            <a:ext cx="5669280" cy="4041648"/>
          </a:xfrm>
          <a:solidFill>
            <a:schemeClr val="bg1"/>
          </a:solidFill>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tr-TR"/>
              <a:t>Resim eklemek için simgeye tıklayın</a:t>
            </a:r>
            <a:endParaRPr lang="tr-TR" dirty="0"/>
          </a:p>
        </p:txBody>
      </p:sp>
      <p:grpSp>
        <p:nvGrpSpPr>
          <p:cNvPr id="614" name="çerçeve" descr="Kutu grafiği"/>
          <p:cNvGrpSpPr/>
          <p:nvPr/>
        </p:nvGrpSpPr>
        <p:grpSpPr bwMode="invGray">
          <a:xfrm flipH="1">
            <a:off x="1447500" y="1630821"/>
            <a:ext cx="6291028" cy="4575885"/>
            <a:chOff x="4417839" y="1630821"/>
            <a:chExt cx="6291028" cy="4575885"/>
          </a:xfrm>
        </p:grpSpPr>
        <p:grpSp>
          <p:nvGrpSpPr>
            <p:cNvPr id="615" name="Grup 614"/>
            <p:cNvGrpSpPr/>
            <p:nvPr/>
          </p:nvGrpSpPr>
          <p:grpSpPr bwMode="invGray">
            <a:xfrm>
              <a:off x="5414491" y="1630821"/>
              <a:ext cx="5294376" cy="4114800"/>
              <a:chOff x="3310555" y="716546"/>
              <a:chExt cx="5294376" cy="4114800"/>
            </a:xfrm>
          </p:grpSpPr>
          <p:grpSp>
            <p:nvGrpSpPr>
              <p:cNvPr id="767" name="Grup 766"/>
              <p:cNvGrpSpPr/>
              <p:nvPr/>
            </p:nvGrpSpPr>
            <p:grpSpPr bwMode="invGray">
              <a:xfrm flipH="1">
                <a:off x="3310555" y="737968"/>
                <a:ext cx="5294376" cy="54864"/>
                <a:chOff x="1522413" y="1514475"/>
                <a:chExt cx="10569575" cy="64008"/>
              </a:xfrm>
              <a:solidFill>
                <a:schemeClr val="accent1"/>
              </a:solidFill>
            </p:grpSpPr>
            <p:sp>
              <p:nvSpPr>
                <p:cNvPr id="843" name="Serbest Biçimli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4" name="Serbest Biçimli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5" name="Serbest Biçimli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6" name="Serbest Biçimli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7" name="Serbest Biçimli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8" name="Serbest Biçimli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9" name="Serbest Biçimli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0" name="Serbest Biçimli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1" name="Serbest Biçimli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2" name="Serbest Biçimli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3" name="Serbest Biçimli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4" name="Serbest Biçimli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5" name="Serbest Biçimli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6" name="Serbest Biçimli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7" name="Serbest Biçimli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8" name="Serbest Biçimli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59" name="Serbest Biçimli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0" name="Serbest Biçimli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1" name="Serbest Biçimli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2" name="Serbest Biçimli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3" name="Serbest Biçimli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4" name="Serbest Biçimli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5" name="Serbest Biçimli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6" name="Serbest Biçimli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7" name="Serbest Biçimli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8" name="Serbest Biçimli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69" name="Serbest Biçimli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0" name="Serbest Biçimli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1" name="Serbest Biçimli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2" name="Serbest Biçimli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3" name="Serbest Biçimli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4" name="Serbest Biçimli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5" name="Serbest Biçimli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6" name="Serbest Biçimli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7" name="Serbest Biçimli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8" name="Serbest Biçimli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79" name="Serbest Biçimli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0" name="Serbest Biçimli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1" name="Serbest Biçimli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2" name="Serbest Biçimli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3" name="Serbest Biçimli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4" name="Serbest Biçimli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5" name="Serbest Biçimli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6" name="Serbest Biçimli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7" name="Serbest Biçimli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8" name="Serbest Biçimli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89" name="Serbest Biçimli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0" name="Serbest Biçimli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1" name="Serbest Biçimli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2" name="Serbest Biçimli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3" name="Serbest Biçimli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4" name="Serbest Biçimli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5" name="Serbest Biçimli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6" name="Serbest Biçimli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7" name="Serbest Biçimli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8" name="Serbest Biçimli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99" name="Serbest Biçimli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0" name="Serbest Biçimli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1" name="Serbest Biçimli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2" name="Serbest Biçimli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3" name="Serbest Biçimli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4" name="Serbest Biçimli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5" name="Serbest Biçimli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6" name="Serbest Biçimli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7" name="Serbest Biçimli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8" name="Serbest Biçimli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09" name="Serbest Biçimli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10" name="Serbest Biçimli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11" name="Serbest Biçimli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12" name="Serbest Biçimli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13" name="Serbest Biçimli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14" name="Serbest Biçimli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15" name="Serbest Biçimli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916" name="Serbest Biçimli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grpSp>
          <p:grpSp>
            <p:nvGrpSpPr>
              <p:cNvPr id="768" name="Grup 767"/>
              <p:cNvGrpSpPr/>
              <p:nvPr/>
            </p:nvGrpSpPr>
            <p:grpSpPr bwMode="invGray">
              <a:xfrm rot="16200000" flipH="1">
                <a:off x="6492229" y="2755658"/>
                <a:ext cx="4114800" cy="36576"/>
                <a:chOff x="1522413" y="1514475"/>
                <a:chExt cx="10569575" cy="64008"/>
              </a:xfrm>
              <a:solidFill>
                <a:schemeClr val="accent1"/>
              </a:solidFill>
            </p:grpSpPr>
            <p:sp>
              <p:nvSpPr>
                <p:cNvPr id="769" name="Serbest Biçimli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0" name="Serbest Biçimli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1" name="Serbest Biçimli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2" name="Serbest Biçimli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3" name="Serbest Biçimli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4" name="Serbest Biçimli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5" name="Serbest Biçimli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6" name="Serbest Biçimli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7" name="Serbest Biçimli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8" name="Serbest Biçimli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79" name="Serbest Biçimli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0" name="Serbest Biçimli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1" name="Serbest Biçimli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2" name="Serbest Biçimli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3" name="Serbest Biçimli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4" name="Serbest Biçimli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5" name="Serbest Biçimli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6" name="Serbest Biçimli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7" name="Serbest Biçimli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8" name="Serbest Biçimli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89" name="Serbest Biçimli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0" name="Serbest Biçimli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1" name="Serbest Biçimli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2" name="Serbest Biçimli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3" name="Serbest Biçimli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4" name="Serbest Biçimli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5" name="Serbest Biçimli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6" name="Serbest Biçimli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7" name="Serbest Biçimli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8" name="Serbest Biçimli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99" name="Serbest Biçimli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0" name="Serbest Biçimli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1" name="Serbest Biçimli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2" name="Serbest Biçimli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3" name="Serbest Biçimli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4" name="Serbest Biçimli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5" name="Serbest Biçimli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6" name="Serbest Biçimli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7" name="Serbest Biçimli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8" name="Serbest Biçimli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09" name="Serbest Biçimli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0" name="Serbest Biçimli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1" name="Serbest Biçimli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2" name="Serbest Biçimli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3" name="Serbest Biçimli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4" name="Serbest Biçimli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5" name="Serbest Biçimli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6" name="Serbest Biçimli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7" name="Serbest Biçimli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8" name="Serbest Biçimli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19" name="Serbest Biçimli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0" name="Serbest Biçimli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1" name="Serbest Biçimli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2" name="Serbest Biçimli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3" name="Serbest Biçimli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4" name="Serbest Biçimli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5" name="Serbest Biçimli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6" name="Serbest Biçimli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7" name="Serbest Biçimli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8" name="Serbest Biçimli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29" name="Serbest Biçimli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0" name="Serbest Biçimli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1" name="Serbest Biçimli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2" name="Serbest Biçimli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3" name="Serbest Biçimli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4" name="Serbest Biçimli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5" name="Serbest Biçimli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6" name="Serbest Biçimli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7" name="Serbest Biçimli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8" name="Serbest Biçimli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39" name="Serbest Biçimli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0" name="Serbest Biçimli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1" name="Serbest Biçimli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842" name="Serbest Biçimli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grpSp>
        </p:grpSp>
        <p:grpSp>
          <p:nvGrpSpPr>
            <p:cNvPr id="616" name="Grup 615"/>
            <p:cNvGrpSpPr/>
            <p:nvPr/>
          </p:nvGrpSpPr>
          <p:grpSpPr bwMode="invGray">
            <a:xfrm rot="10800000">
              <a:off x="4417839" y="2091906"/>
              <a:ext cx="5294376" cy="4114800"/>
              <a:chOff x="3310555" y="716546"/>
              <a:chExt cx="5294376" cy="4114800"/>
            </a:xfrm>
          </p:grpSpPr>
          <p:grpSp>
            <p:nvGrpSpPr>
              <p:cNvPr id="617" name="Grup 616"/>
              <p:cNvGrpSpPr/>
              <p:nvPr/>
            </p:nvGrpSpPr>
            <p:grpSpPr bwMode="invGray">
              <a:xfrm flipH="1">
                <a:off x="3310555" y="737968"/>
                <a:ext cx="5294376" cy="54864"/>
                <a:chOff x="1522413" y="1514475"/>
                <a:chExt cx="10569575" cy="64008"/>
              </a:xfrm>
              <a:solidFill>
                <a:schemeClr val="accent1"/>
              </a:solidFill>
            </p:grpSpPr>
            <p:sp>
              <p:nvSpPr>
                <p:cNvPr id="693" name="Serbest Biçimli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4" name="Serbest Biçimli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5" name="Serbest Biçimli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6" name="Serbest Biçimli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7" name="Serbest Biçimli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8" name="Serbest Biçimli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9" name="Serbest Biçimli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0" name="Serbest Biçimli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1" name="Serbest Biçimli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2" name="Serbest Biçimli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3" name="Serbest Biçimli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4" name="Serbest Biçimli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5" name="Serbest Biçimli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6" name="Serbest Biçimli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7" name="Serbest Biçimli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8" name="Serbest Biçimli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09" name="Serbest Biçimli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0" name="Serbest Biçimli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1" name="Serbest Biçimli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2" name="Serbest Biçimli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3" name="Serbest Biçimli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4" name="Serbest Biçimli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5" name="Serbest Biçimli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6" name="Serbest Biçimli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7" name="Serbest Biçimli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8" name="Serbest Biçimli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19" name="Serbest Biçimli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0" name="Serbest Biçimli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1" name="Serbest Biçimli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2" name="Serbest Biçimli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3" name="Serbest Biçimli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4" name="Serbest Biçimli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5" name="Serbest Biçimli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6" name="Serbest Biçimli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7" name="Serbest Biçimli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8" name="Serbest Biçimli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29" name="Serbest Biçimli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0" name="Serbest Biçimli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1" name="Serbest Biçimli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2" name="Serbest Biçimli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3" name="Serbest Biçimli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4" name="Serbest Biçimli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5" name="Serbest Biçimli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6" name="Serbest Biçimli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7" name="Serbest Biçimli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8" name="Serbest Biçimli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39" name="Serbest Biçimli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0" name="Serbest Biçimli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1" name="Serbest Biçimli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2" name="Serbest Biçimli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3" name="Serbest Biçimli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4" name="Serbest Biçimli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5" name="Serbest Biçimli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6" name="Serbest Biçimli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7" name="Serbest Biçimli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8" name="Serbest Biçimli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49" name="Serbest Biçimli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0" name="Serbest Biçimli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1" name="Serbest Biçimli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2" name="Serbest Biçimli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3" name="Serbest Biçimli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4" name="Serbest Biçimli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5" name="Serbest Biçimli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6" name="Serbest Biçimli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7" name="Serbest Biçimli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8" name="Serbest Biçimli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59" name="Serbest Biçimli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0" name="Serbest Biçimli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1" name="Serbest Biçimli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2" name="Serbest Biçimli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3" name="Serbest Biçimli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4" name="Serbest Biçimli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5" name="Serbest Biçimli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766" name="Serbest Biçimli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grpSp>
          <p:grpSp>
            <p:nvGrpSpPr>
              <p:cNvPr id="618" name="Grup 617"/>
              <p:cNvGrpSpPr/>
              <p:nvPr/>
            </p:nvGrpSpPr>
            <p:grpSpPr bwMode="invGray">
              <a:xfrm rot="16200000" flipH="1">
                <a:off x="6492229" y="2755658"/>
                <a:ext cx="4114800" cy="36576"/>
                <a:chOff x="1522413" y="1514475"/>
                <a:chExt cx="10569575" cy="64008"/>
              </a:xfrm>
              <a:solidFill>
                <a:schemeClr val="accent1"/>
              </a:solidFill>
            </p:grpSpPr>
            <p:sp>
              <p:nvSpPr>
                <p:cNvPr id="619" name="Serbest Biçimli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0" name="Serbest Biçimli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1" name="Serbest Biçimli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2" name="Serbest Biçimli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3" name="Serbest Biçimli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4" name="Serbest Biçimli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5" name="Serbest Biçimli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6" name="Serbest Biçimli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7" name="Serbest Biçimli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8" name="Serbest Biçimli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29" name="Serbest Biçimli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0" name="Serbest Biçimli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1" name="Serbest Biçimli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2" name="Serbest Biçimli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3" name="Serbest Biçimli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4" name="Serbest Biçimli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5" name="Serbest Biçimli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6" name="Serbest Biçimli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7" name="Serbest Biçimli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8" name="Serbest Biçimli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39" name="Serbest Biçimli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0" name="Serbest Biçimli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1" name="Serbest Biçimli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2" name="Serbest Biçimli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3" name="Serbest Biçimli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4" name="Serbest Biçimli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5" name="Serbest Biçimli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6" name="Serbest Biçimli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7" name="Serbest Biçimli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8" name="Serbest Biçimli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49" name="Serbest Biçimli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0" name="Serbest Biçimli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1" name="Serbest Biçimli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2" name="Serbest Biçimli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3" name="Serbest Biçimli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4" name="Serbest Biçimli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5" name="Serbest Biçimli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6" name="Serbest Biçimli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7" name="Serbest Biçimli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8" name="Serbest Biçimli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59" name="Serbest Biçimli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0" name="Serbest Biçimli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1" name="Serbest Biçimli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2" name="Serbest Biçimli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3" name="Serbest Biçimli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4" name="Serbest Biçimli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5" name="Serbest Biçimli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6" name="Serbest Biçimli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7" name="Serbest Biçimli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8" name="Serbest Biçimli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69" name="Serbest Biçimli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0" name="Serbest Biçimli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1" name="Serbest Biçimli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2" name="Serbest Biçimli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3" name="Serbest Biçimli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4" name="Serbest Biçimli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5" name="Serbest Biçimli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6" name="Serbest Biçimli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7" name="Serbest Biçimli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8" name="Serbest Biçimli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79" name="Serbest Biçimli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0" name="Serbest Biçimli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1" name="Serbest Biçimli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2" name="Serbest Biçimli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3" name="Serbest Biçimli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4" name="Serbest Biçimli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5" name="Serbest Biçimli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6" name="Serbest Biçimli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7" name="Serbest Biçimli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8" name="Serbest Biçimli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89" name="Serbest Biçimli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0" name="Serbest Biçimli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1" name="Serbest Biçimli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sp>
              <p:nvSpPr>
                <p:cNvPr id="692" name="Serbest Biçimli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tr-TR" dirty="0">
                    <a:ln>
                      <a:noFill/>
                    </a:ln>
                  </a:endParaRPr>
                </a:p>
              </p:txBody>
            </p:sp>
          </p:grpSp>
        </p:grpSp>
      </p:grpSp>
      <p:sp>
        <p:nvSpPr>
          <p:cNvPr id="4" name="Metin Yer Tutucusu 3"/>
          <p:cNvSpPr>
            <a:spLocks noGrp="1"/>
          </p:cNvSpPr>
          <p:nvPr>
            <p:ph type="body" sz="half" idx="2"/>
          </p:nvPr>
        </p:nvSpPr>
        <p:spPr>
          <a:xfrm>
            <a:off x="7905959" y="3411748"/>
            <a:ext cx="2743200" cy="2743200"/>
          </a:xfrm>
        </p:spPr>
        <p:txBody>
          <a:bodyPr rtlCol="0"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tr-TR"/>
              <a:t>Asıl metin stillerini düzenlemek için tıklayın</a:t>
            </a:r>
          </a:p>
        </p:txBody>
      </p:sp>
      <p:sp>
        <p:nvSpPr>
          <p:cNvPr id="6" name="Alt Bilgi Yer Tutucusu 5"/>
          <p:cNvSpPr>
            <a:spLocks noGrp="1"/>
          </p:cNvSpPr>
          <p:nvPr>
            <p:ph type="ftr" sz="quarter" idx="11"/>
          </p:nvPr>
        </p:nvSpPr>
        <p:spPr/>
        <p:txBody>
          <a:bodyPr rtlCol="0"/>
          <a:lstStyle/>
          <a:p>
            <a:pPr rtl="0"/>
            <a:endParaRPr lang="tr-TR" dirty="0"/>
          </a:p>
        </p:txBody>
      </p:sp>
      <p:sp>
        <p:nvSpPr>
          <p:cNvPr id="5" name="Tarih Yer Tutucusu 4"/>
          <p:cNvSpPr>
            <a:spLocks noGrp="1"/>
          </p:cNvSpPr>
          <p:nvPr>
            <p:ph type="dt" sz="half" idx="10"/>
          </p:nvPr>
        </p:nvSpPr>
        <p:spPr/>
        <p:txBody>
          <a:bodyPr rtlCol="0"/>
          <a:lstStyle/>
          <a:p>
            <a:pPr rtl="0"/>
            <a:fld id="{CEEA519B-B6A2-41A7-8490-AD20D538F1D3}" type="datetime1">
              <a:rPr lang="tr-TR" smtClean="0"/>
              <a:t>18.10.2024</a:t>
            </a:fld>
            <a:endParaRPr lang="tr-TR" dirty="0"/>
          </a:p>
        </p:txBody>
      </p:sp>
      <p:sp>
        <p:nvSpPr>
          <p:cNvPr id="7" name="Slayt Numarası Yer Tutucusu 6"/>
          <p:cNvSpPr>
            <a:spLocks noGrp="1"/>
          </p:cNvSpPr>
          <p:nvPr>
            <p:ph type="sldNum" sz="quarter" idx="12"/>
          </p:nvPr>
        </p:nvSpPr>
        <p:spPr/>
        <p:txBody>
          <a:bodyPr rtlCol="0"/>
          <a:lstStyle/>
          <a:p>
            <a:pPr rtl="0"/>
            <a:fld id="{25BA54BD-C84D-46CE-8B72-31BFB26ABA43}" type="slidenum">
              <a:rPr lang="tr-TR" smtClean="0"/>
              <a:t>‹#›</a:t>
            </a:fld>
            <a:endParaRPr lang="tr-TR" dirty="0"/>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pPr rtl="0"/>
            <a:r>
              <a:rPr lang="tr-TR" dirty="0"/>
              <a:t>Asıl başlık stili için tıklatın</a:t>
            </a:r>
          </a:p>
        </p:txBody>
      </p:sp>
      <p:sp>
        <p:nvSpPr>
          <p:cNvPr id="3" name="Metin Yer Tutucusu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rtl="0"/>
            <a:r>
              <a:rPr lang="tr-TR" dirty="0"/>
              <a:t>Asıl metin stillerini düzenlemek için tıklayın</a:t>
            </a:r>
          </a:p>
          <a:p>
            <a:pPr lvl="1" rtl="0"/>
            <a:r>
              <a:rPr lang="tr-TR" dirty="0"/>
              <a:t>İkinci düzey</a:t>
            </a:r>
          </a:p>
          <a:p>
            <a:pPr lvl="2" rtl="0"/>
            <a:r>
              <a:rPr lang="tr-TR" dirty="0"/>
              <a:t>Üçüncü düzey</a:t>
            </a:r>
          </a:p>
          <a:p>
            <a:pPr lvl="3" rtl="0"/>
            <a:r>
              <a:rPr lang="tr-TR" dirty="0"/>
              <a:t>Dördüncü düzey</a:t>
            </a:r>
          </a:p>
          <a:p>
            <a:pPr lvl="4" rtl="0"/>
            <a:r>
              <a:rPr lang="tr-TR" dirty="0"/>
              <a:t>Beşinci düzey</a:t>
            </a:r>
          </a:p>
        </p:txBody>
      </p:sp>
      <p:sp>
        <p:nvSpPr>
          <p:cNvPr id="5" name="Altbilgi Yer Tutucusu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pPr rtl="0"/>
            <a:endParaRPr lang="tr-TR" dirty="0"/>
          </a:p>
        </p:txBody>
      </p:sp>
      <p:sp>
        <p:nvSpPr>
          <p:cNvPr id="4" name="Tarih Yer Tutucusu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1F2B68EE-1A79-4A33-AC01-82037DE72111}" type="datetime1">
              <a:rPr lang="tr-TR" smtClean="0"/>
              <a:t>18.10.2024</a:t>
            </a:fld>
            <a:endParaRPr lang="tr-TR" dirty="0"/>
          </a:p>
        </p:txBody>
      </p:sp>
      <p:sp>
        <p:nvSpPr>
          <p:cNvPr id="6" name="Slayt Numarası Yer Tutucusu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25BA54BD-C84D-46CE-8B72-31BFB26ABA43}" type="slidenum">
              <a:rPr lang="tr-TR" smtClean="0"/>
              <a:pPr/>
              <a:t>‹#›</a:t>
            </a:fld>
            <a:endParaRPr lang="tr-TR" dirty="0"/>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522413" y="1988840"/>
            <a:ext cx="9144000" cy="2667000"/>
          </a:xfrm>
        </p:spPr>
        <p:txBody>
          <a:bodyPr rtlCol="0"/>
          <a:lstStyle/>
          <a:p>
            <a:pPr algn="ctr" rtl="0"/>
            <a:r>
              <a:rPr lang="tr-TR" sz="3000" dirty="0"/>
              <a:t>Enflasyon Düzeltmesi Karlarının </a:t>
            </a:r>
            <a:r>
              <a:rPr lang="tr-TR" sz="3000" dirty="0" err="1"/>
              <a:t>Sermayaye</a:t>
            </a:r>
            <a:r>
              <a:rPr lang="tr-TR" sz="3000" dirty="0"/>
              <a:t> İlavesi ve Kar Dağıtımı</a:t>
            </a:r>
          </a:p>
        </p:txBody>
      </p:sp>
      <p:sp>
        <p:nvSpPr>
          <p:cNvPr id="3" name="Alt Başlık 2"/>
          <p:cNvSpPr>
            <a:spLocks noGrp="1"/>
          </p:cNvSpPr>
          <p:nvPr>
            <p:ph type="subTitle" idx="1"/>
          </p:nvPr>
        </p:nvSpPr>
        <p:spPr/>
        <p:txBody>
          <a:bodyPr rtlCol="0"/>
          <a:lstStyle/>
          <a:p>
            <a:pPr rtl="0"/>
            <a:r>
              <a:rPr lang="tr-TR" dirty="0"/>
              <a:t>Ekim - 2024</a:t>
            </a:r>
          </a:p>
        </p:txBody>
      </p:sp>
      <p:pic>
        <p:nvPicPr>
          <p:cNvPr id="9" name="Resim 8">
            <a:extLst>
              <a:ext uri="{FF2B5EF4-FFF2-40B4-BE49-F238E27FC236}">
                <a16:creationId xmlns:a16="http://schemas.microsoft.com/office/drawing/2014/main" id="{5F167778-3766-397A-AA6F-B68313B7E1AF}"/>
              </a:ext>
            </a:extLst>
          </p:cNvPr>
          <p:cNvPicPr>
            <a:picLocks noChangeAspect="1"/>
          </p:cNvPicPr>
          <p:nvPr/>
        </p:nvPicPr>
        <p:blipFill>
          <a:blip r:embed="rId3"/>
          <a:stretch>
            <a:fillRect/>
          </a:stretch>
        </p:blipFill>
        <p:spPr>
          <a:xfrm>
            <a:off x="5086300" y="548679"/>
            <a:ext cx="1872208" cy="2920325"/>
          </a:xfrm>
          <a:prstGeom prst="rect">
            <a:avLst/>
          </a:prstGeom>
        </p:spPr>
      </p:pic>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B494A-B547-F670-1CDD-95A18F2C896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991FC07-D6B5-5ECB-6681-EAE24ED5848F}"/>
              </a:ext>
            </a:extLst>
          </p:cNvPr>
          <p:cNvSpPr>
            <a:spLocks noGrp="1"/>
          </p:cNvSpPr>
          <p:nvPr>
            <p:ph type="title"/>
          </p:nvPr>
        </p:nvSpPr>
        <p:spPr/>
        <p:txBody>
          <a:bodyPr rtlCol="0"/>
          <a:lstStyle/>
          <a:p>
            <a:pPr rtl="0"/>
            <a:r>
              <a:rPr lang="tr-TR" dirty="0"/>
              <a:t>Türk Ticaret Kanunu</a:t>
            </a:r>
          </a:p>
        </p:txBody>
      </p:sp>
      <p:sp>
        <p:nvSpPr>
          <p:cNvPr id="4" name="Metin Yer Tutucusu 3">
            <a:extLst>
              <a:ext uri="{FF2B5EF4-FFF2-40B4-BE49-F238E27FC236}">
                <a16:creationId xmlns:a16="http://schemas.microsoft.com/office/drawing/2014/main" id="{BA45C141-0A22-09E5-87B9-21290DB686D4}"/>
              </a:ext>
            </a:extLst>
          </p:cNvPr>
          <p:cNvSpPr>
            <a:spLocks noGrp="1"/>
          </p:cNvSpPr>
          <p:nvPr>
            <p:ph type="body" sz="half" idx="2"/>
          </p:nvPr>
        </p:nvSpPr>
        <p:spPr>
          <a:xfrm rot="20136051">
            <a:off x="312399" y="2858861"/>
            <a:ext cx="3715817" cy="1140278"/>
          </a:xfrm>
        </p:spPr>
        <p:txBody>
          <a:bodyPr rtlCol="0">
            <a:normAutofit fontScale="92500" lnSpcReduction="10000"/>
          </a:bodyPr>
          <a:lstStyle/>
          <a:p>
            <a:pPr rtl="0"/>
            <a:r>
              <a:rPr lang="tr-TR" sz="3000" dirty="0"/>
              <a:t>Madde 462  İç kaynaklardan sermaye artırımı 	</a:t>
            </a:r>
          </a:p>
        </p:txBody>
      </p:sp>
      <p:sp>
        <p:nvSpPr>
          <p:cNvPr id="6" name="İçerik Yer Tutucusu 5">
            <a:extLst>
              <a:ext uri="{FF2B5EF4-FFF2-40B4-BE49-F238E27FC236}">
                <a16:creationId xmlns:a16="http://schemas.microsoft.com/office/drawing/2014/main" id="{B3DC21D8-6699-7417-6862-ABCA304DDA2E}"/>
              </a:ext>
            </a:extLst>
          </p:cNvPr>
          <p:cNvSpPr>
            <a:spLocks noGrp="1"/>
          </p:cNvSpPr>
          <p:nvPr>
            <p:ph idx="1"/>
          </p:nvPr>
        </p:nvSpPr>
        <p:spPr/>
        <p:txBody>
          <a:bodyPr rtlCol="0">
            <a:normAutofit fontScale="92500" lnSpcReduction="10000"/>
          </a:bodyPr>
          <a:lstStyle/>
          <a:p>
            <a:pPr algn="just" rtl="0"/>
            <a:r>
              <a:rPr lang="tr-TR" sz="1400" b="1" dirty="0"/>
              <a:t>(1) Esas sözleşme veya genel kurul kararıyla ayrılmış ve belirli bir amaca özgülenmemiş yedek akçeler ile kanuni yedek akçelerin serbestçe kullanılabilen kısımları ve mevzuatın bilançoya konulmasına ve sermayeye eklenmesine izin verdiği fonlar sermayeye dönüştürülerek sermaye iç kaynaklardan artırılabilir. </a:t>
            </a:r>
          </a:p>
          <a:p>
            <a:pPr algn="just" rtl="0"/>
            <a:r>
              <a:rPr lang="tr-TR" sz="1400" b="1" dirty="0"/>
              <a:t>(2) Sermayenin artırılan kısmını, iç kaynaklardan karşılayan tutarın şirket bünyesinde gerçekten </a:t>
            </a:r>
            <a:r>
              <a:rPr lang="tr-TR" sz="1400" b="1" dirty="0" err="1"/>
              <a:t>varolduğu</a:t>
            </a:r>
            <a:r>
              <a:rPr lang="tr-TR" sz="1400" b="1" dirty="0"/>
              <a:t>, </a:t>
            </a:r>
            <a:r>
              <a:rPr lang="tr-TR" sz="1400" b="1" dirty="0">
                <a:solidFill>
                  <a:srgbClr val="FF0000"/>
                </a:solidFill>
              </a:rPr>
              <a:t>onaylanmış yıllık bilanço ve yönetim kurulunun vereceği açık ve yazılı bir beyanla doğrulanır</a:t>
            </a:r>
            <a:r>
              <a:rPr lang="tr-TR" sz="1400" b="1" dirty="0"/>
              <a:t>. Bilanço tarihinin üzerinden altı aydan fazla zaman geçmiş olduğu takdirde, yeni bir bilanço çıkarılması ve bunun yönetim kurulu tarafından onaylanmış olması şarttır.</a:t>
            </a:r>
          </a:p>
          <a:p>
            <a:pPr algn="just" rtl="0"/>
            <a:r>
              <a:rPr lang="tr-TR" sz="1400" b="1" dirty="0"/>
              <a:t>(3) Bilançoda sermayeye eklenmesine mevzuatın izin verdiği fonların bulunması hâlinde, bu fonlar sermayeye dönüştürülmeden, sermaye taahhüt edilmesi yoluyla sermaye artırılamaz. Hem bu fonların sermayeye dönüştürülmesi hem de aynı zamanda ve aynı oranda sermayenin taahhüt edilmesi yoluyla sermaye artırılabilir. Artırım genel kurul veya yönetim kurulu kararının ve esas sözleşmenin ilgili maddelerinin değişik şeklinin tescili ile kesinleşir. Tescil ile o anda mevcut pay sahipleri mevcut paylarının sermayeye oranına göre bedelsiz payları kendiliğinden iktisap ederler. Bedelsiz paylar üzerindeki hak kaldırılamaz ve sınırlandırılamaz; bu haktan vazgeçilemez.</a:t>
            </a:r>
          </a:p>
        </p:txBody>
      </p:sp>
      <p:pic>
        <p:nvPicPr>
          <p:cNvPr id="5" name="Resim 4">
            <a:extLst>
              <a:ext uri="{FF2B5EF4-FFF2-40B4-BE49-F238E27FC236}">
                <a16:creationId xmlns:a16="http://schemas.microsoft.com/office/drawing/2014/main" id="{3A0ED779-5AB3-BEAE-D226-4D62C6D36561}"/>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2875198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4">
            <a:extLst>
              <a:ext uri="{FF2B5EF4-FFF2-40B4-BE49-F238E27FC236}">
                <a16:creationId xmlns:a16="http://schemas.microsoft.com/office/drawing/2014/main" id="{A2BF04F1-5860-6520-1A4A-113D44AD659A}"/>
              </a:ext>
            </a:extLst>
          </p:cNvPr>
          <p:cNvSpPr txBox="1">
            <a:spLocks/>
          </p:cNvSpPr>
          <p:nvPr/>
        </p:nvSpPr>
        <p:spPr>
          <a:xfrm>
            <a:off x="837828" y="692696"/>
            <a:ext cx="3816424" cy="4267200"/>
          </a:xfrm>
          <a:prstGeom prst="rect">
            <a:avLst/>
          </a:prstGeom>
        </p:spPr>
        <p:txBody>
          <a:bodyPr rtlCol="0"/>
          <a:lst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a:lstStyle>
          <a:p>
            <a:pPr marL="0" indent="0">
              <a:buNone/>
            </a:pPr>
            <a:r>
              <a:rPr lang="tr-TR" b="1" dirty="0"/>
              <a:t>Yapılacak İşlemler</a:t>
            </a:r>
          </a:p>
          <a:p>
            <a:pPr marL="0" indent="0">
              <a:buNone/>
            </a:pPr>
            <a:endParaRPr lang="tr-TR" b="1" dirty="0"/>
          </a:p>
          <a:p>
            <a:r>
              <a:rPr lang="tr-TR" dirty="0"/>
              <a:t>Mali Tabloların  Tespiti</a:t>
            </a:r>
          </a:p>
          <a:p>
            <a:r>
              <a:rPr lang="tr-TR" dirty="0"/>
              <a:t>Tutarların Belirlenmesi</a:t>
            </a:r>
          </a:p>
          <a:p>
            <a:r>
              <a:rPr lang="tr-TR" dirty="0"/>
              <a:t>Kayıtlı Sermaye Sisteminde ise Yönetim Kurulu</a:t>
            </a:r>
          </a:p>
          <a:p>
            <a:r>
              <a:rPr lang="tr-TR" dirty="0"/>
              <a:t>KSS değilse Genel Kurul</a:t>
            </a:r>
          </a:p>
          <a:p>
            <a:r>
              <a:rPr lang="tr-TR" dirty="0"/>
              <a:t>Ticaret Sicile Tescil</a:t>
            </a:r>
          </a:p>
          <a:p>
            <a:r>
              <a:rPr lang="tr-TR" dirty="0"/>
              <a:t>Yasal Kayıtların düzeltilmesi</a:t>
            </a:r>
          </a:p>
        </p:txBody>
      </p:sp>
      <p:sp>
        <p:nvSpPr>
          <p:cNvPr id="10" name="İçerik Yer Tutucusu 4">
            <a:extLst>
              <a:ext uri="{FF2B5EF4-FFF2-40B4-BE49-F238E27FC236}">
                <a16:creationId xmlns:a16="http://schemas.microsoft.com/office/drawing/2014/main" id="{4314BAFF-EE85-C281-F819-7A5B0DDBEAE8}"/>
              </a:ext>
            </a:extLst>
          </p:cNvPr>
          <p:cNvSpPr txBox="1">
            <a:spLocks/>
          </p:cNvSpPr>
          <p:nvPr/>
        </p:nvSpPr>
        <p:spPr>
          <a:xfrm>
            <a:off x="4654252" y="692696"/>
            <a:ext cx="3456384" cy="4267200"/>
          </a:xfrm>
          <a:prstGeom prst="rect">
            <a:avLst/>
          </a:prstGeom>
        </p:spPr>
        <p:txBody>
          <a:bodyPr rtlCol="0"/>
          <a:lst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a:lstStyle>
          <a:p>
            <a:pPr marL="0" indent="0">
              <a:buNone/>
            </a:pPr>
            <a:r>
              <a:rPr lang="tr-TR" b="1" dirty="0"/>
              <a:t>Hazırlanacak Raporlar</a:t>
            </a:r>
          </a:p>
          <a:p>
            <a:pPr marL="0" indent="0">
              <a:buNone/>
            </a:pPr>
            <a:endParaRPr lang="tr-TR" b="1" dirty="0"/>
          </a:p>
          <a:p>
            <a:r>
              <a:rPr lang="tr-TR" dirty="0"/>
              <a:t>Bağımsız Denetim ??</a:t>
            </a:r>
          </a:p>
          <a:p>
            <a:r>
              <a:rPr lang="tr-TR" dirty="0"/>
              <a:t>Önceki Sermayenin Ödendiğini Tespiti Raporu</a:t>
            </a:r>
          </a:p>
          <a:p>
            <a:r>
              <a:rPr lang="tr-TR" dirty="0"/>
              <a:t>İç kaynaklardan karşılanan tutarın şirket bünyesinde gerçekten var olduğuna ilişkin Rapor</a:t>
            </a:r>
          </a:p>
          <a:p>
            <a:r>
              <a:rPr lang="tr-TR" dirty="0"/>
              <a:t>Tadil Tasarısı</a:t>
            </a:r>
          </a:p>
        </p:txBody>
      </p:sp>
      <p:sp>
        <p:nvSpPr>
          <p:cNvPr id="11" name="İçerik Yer Tutucusu 4">
            <a:extLst>
              <a:ext uri="{FF2B5EF4-FFF2-40B4-BE49-F238E27FC236}">
                <a16:creationId xmlns:a16="http://schemas.microsoft.com/office/drawing/2014/main" id="{BFCD903D-0A0A-C05D-AD58-D4609E6ED26C}"/>
              </a:ext>
            </a:extLst>
          </p:cNvPr>
          <p:cNvSpPr txBox="1">
            <a:spLocks/>
          </p:cNvSpPr>
          <p:nvPr/>
        </p:nvSpPr>
        <p:spPr>
          <a:xfrm>
            <a:off x="8326660" y="723153"/>
            <a:ext cx="3456384" cy="4267200"/>
          </a:xfrm>
          <a:prstGeom prst="rect">
            <a:avLst/>
          </a:prstGeom>
        </p:spPr>
        <p:txBody>
          <a:bodyPr rtlCol="0"/>
          <a:lst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a:lstStyle>
          <a:p>
            <a:pPr marL="0" indent="0">
              <a:buNone/>
            </a:pPr>
            <a:r>
              <a:rPr lang="tr-TR" b="1" dirty="0"/>
              <a:t>Süreler</a:t>
            </a:r>
          </a:p>
          <a:p>
            <a:pPr marL="0" indent="0">
              <a:buNone/>
            </a:pPr>
            <a:endParaRPr lang="tr-TR" dirty="0"/>
          </a:p>
          <a:p>
            <a:r>
              <a:rPr lang="tr-TR" dirty="0"/>
              <a:t>Bilanço Tarihinden 6 ay</a:t>
            </a:r>
          </a:p>
          <a:p>
            <a:r>
              <a:rPr lang="tr-TR" dirty="0"/>
              <a:t>Genel Kurul veya Yönetim Kurulu tarihinden itibaren 3 ay içinde tescil</a:t>
            </a:r>
          </a:p>
        </p:txBody>
      </p:sp>
      <p:pic>
        <p:nvPicPr>
          <p:cNvPr id="2" name="Resim 1">
            <a:extLst>
              <a:ext uri="{FF2B5EF4-FFF2-40B4-BE49-F238E27FC236}">
                <a16:creationId xmlns:a16="http://schemas.microsoft.com/office/drawing/2014/main" id="{5EE94867-C9E7-39EE-B15D-027EFA05D88A}"/>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2376332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ADC15-14E2-72BA-B745-569C019FD01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014A027-815E-5C12-90DC-CB22987CFB83}"/>
              </a:ext>
            </a:extLst>
          </p:cNvPr>
          <p:cNvSpPr>
            <a:spLocks noGrp="1"/>
          </p:cNvSpPr>
          <p:nvPr>
            <p:ph type="title"/>
          </p:nvPr>
        </p:nvSpPr>
        <p:spPr/>
        <p:txBody>
          <a:bodyPr rtlCol="0"/>
          <a:lstStyle/>
          <a:p>
            <a:pPr rtl="0"/>
            <a:r>
              <a:rPr lang="tr-TR" sz="4400" dirty="0"/>
              <a:t>Kar Dağıtımı Nedir ? Nasıl Yapılır ? </a:t>
            </a:r>
          </a:p>
        </p:txBody>
      </p:sp>
      <p:pic>
        <p:nvPicPr>
          <p:cNvPr id="3" name="Resim 2">
            <a:extLst>
              <a:ext uri="{FF2B5EF4-FFF2-40B4-BE49-F238E27FC236}">
                <a16:creationId xmlns:a16="http://schemas.microsoft.com/office/drawing/2014/main" id="{9DA05CF5-95B6-A4C1-E95B-12B3C887BF69}"/>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929662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3ADB1-4669-FBB1-8255-46C6E2C8AFE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533D36E1-03D2-AE85-50FC-EE420236D061}"/>
              </a:ext>
            </a:extLst>
          </p:cNvPr>
          <p:cNvSpPr>
            <a:spLocks noGrp="1"/>
          </p:cNvSpPr>
          <p:nvPr>
            <p:ph type="title"/>
          </p:nvPr>
        </p:nvSpPr>
        <p:spPr/>
        <p:txBody>
          <a:bodyPr rtlCol="0"/>
          <a:lstStyle/>
          <a:p>
            <a:pPr rtl="0"/>
            <a:r>
              <a:rPr lang="tr-TR" dirty="0"/>
              <a:t>Türk Ticaret Kanunu</a:t>
            </a:r>
          </a:p>
        </p:txBody>
      </p:sp>
      <p:sp>
        <p:nvSpPr>
          <p:cNvPr id="4" name="Metin Yer Tutucusu 3">
            <a:extLst>
              <a:ext uri="{FF2B5EF4-FFF2-40B4-BE49-F238E27FC236}">
                <a16:creationId xmlns:a16="http://schemas.microsoft.com/office/drawing/2014/main" id="{6EE84065-0D4A-C263-2D77-F8922C3D3F41}"/>
              </a:ext>
            </a:extLst>
          </p:cNvPr>
          <p:cNvSpPr>
            <a:spLocks noGrp="1"/>
          </p:cNvSpPr>
          <p:nvPr>
            <p:ph type="body" sz="half" idx="2"/>
          </p:nvPr>
        </p:nvSpPr>
        <p:spPr>
          <a:xfrm rot="20136051">
            <a:off x="312399" y="2858861"/>
            <a:ext cx="3715817" cy="1140278"/>
          </a:xfrm>
        </p:spPr>
        <p:txBody>
          <a:bodyPr rtlCol="0">
            <a:normAutofit fontScale="92500" lnSpcReduction="10000"/>
          </a:bodyPr>
          <a:lstStyle/>
          <a:p>
            <a:pPr rtl="0"/>
            <a:r>
              <a:rPr lang="tr-TR" sz="3000" dirty="0"/>
              <a:t>MADDE 507 Kâr, Kazanç ve Tasfiye Payı 	</a:t>
            </a:r>
          </a:p>
        </p:txBody>
      </p:sp>
      <p:sp>
        <p:nvSpPr>
          <p:cNvPr id="6" name="İçerik Yer Tutucusu 5">
            <a:extLst>
              <a:ext uri="{FF2B5EF4-FFF2-40B4-BE49-F238E27FC236}">
                <a16:creationId xmlns:a16="http://schemas.microsoft.com/office/drawing/2014/main" id="{6B6835EE-456E-251E-0A33-A6535C658390}"/>
              </a:ext>
            </a:extLst>
          </p:cNvPr>
          <p:cNvSpPr>
            <a:spLocks noGrp="1"/>
          </p:cNvSpPr>
          <p:nvPr>
            <p:ph idx="1"/>
          </p:nvPr>
        </p:nvSpPr>
        <p:spPr/>
        <p:txBody>
          <a:bodyPr rtlCol="0">
            <a:normAutofit/>
          </a:bodyPr>
          <a:lstStyle/>
          <a:p>
            <a:pPr algn="just" rtl="0"/>
            <a:r>
              <a:rPr lang="tr-TR" sz="1800" b="1" dirty="0"/>
              <a:t>(1) Her pay sahibi, kanun ve esas sözleşme hükümlerine göre pay sahiplerine dağıtılması kararlaştırılmış net dönem kârına, payı oranında katılma hakkını haizdir. Şirketin sona ermesi hâlinde her pay sahibi, esas sözleşmede sona eren şirketin mal varlığının kullanılmasına ilişkin, başka bir hüküm bulunmadığı takdirde, tasfiye sonucunda kalan tutara payı oranında katılır.</a:t>
            </a:r>
          </a:p>
          <a:p>
            <a:pPr algn="just" rtl="0"/>
            <a:r>
              <a:rPr lang="tr-TR" sz="1800" b="1" dirty="0"/>
              <a:t>  (2) Esas sözleşmede payların bazı türlerine tanınan imtiyaz haklarıyla özel menfaatler saklıdır. </a:t>
            </a:r>
          </a:p>
          <a:p>
            <a:pPr algn="just" rtl="0"/>
            <a:r>
              <a:rPr lang="tr-TR" sz="1800" b="1" dirty="0"/>
              <a:t>(3) Sermaye Piyasası Kanunu ve ilgili mevzuat hükümleri saklıdır. </a:t>
            </a:r>
          </a:p>
        </p:txBody>
      </p:sp>
      <p:pic>
        <p:nvPicPr>
          <p:cNvPr id="5" name="Resim 4">
            <a:extLst>
              <a:ext uri="{FF2B5EF4-FFF2-40B4-BE49-F238E27FC236}">
                <a16:creationId xmlns:a16="http://schemas.microsoft.com/office/drawing/2014/main" id="{DD7D493E-2561-2479-540A-A04D48C054BB}"/>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39776184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C5896-8C9B-F633-3654-15CCD05B53F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32A28EC-292D-E9ED-FBF7-3D984D7AF979}"/>
              </a:ext>
            </a:extLst>
          </p:cNvPr>
          <p:cNvSpPr>
            <a:spLocks noGrp="1"/>
          </p:cNvSpPr>
          <p:nvPr>
            <p:ph type="title"/>
          </p:nvPr>
        </p:nvSpPr>
        <p:spPr/>
        <p:txBody>
          <a:bodyPr rtlCol="0"/>
          <a:lstStyle/>
          <a:p>
            <a:pPr rtl="0"/>
            <a:r>
              <a:rPr lang="tr-TR" dirty="0"/>
              <a:t>Türk Ticaret Kanunu</a:t>
            </a:r>
          </a:p>
        </p:txBody>
      </p:sp>
      <p:sp>
        <p:nvSpPr>
          <p:cNvPr id="4" name="Metin Yer Tutucusu 3">
            <a:extLst>
              <a:ext uri="{FF2B5EF4-FFF2-40B4-BE49-F238E27FC236}">
                <a16:creationId xmlns:a16="http://schemas.microsoft.com/office/drawing/2014/main" id="{7D8FC423-0B24-2019-847B-8593FD84B67F}"/>
              </a:ext>
            </a:extLst>
          </p:cNvPr>
          <p:cNvSpPr>
            <a:spLocks noGrp="1"/>
          </p:cNvSpPr>
          <p:nvPr>
            <p:ph type="body" sz="half" idx="2"/>
          </p:nvPr>
        </p:nvSpPr>
        <p:spPr>
          <a:xfrm rot="20136051">
            <a:off x="312399" y="2858861"/>
            <a:ext cx="3715817" cy="1140278"/>
          </a:xfrm>
        </p:spPr>
        <p:txBody>
          <a:bodyPr rtlCol="0">
            <a:normAutofit fontScale="92500" lnSpcReduction="10000"/>
          </a:bodyPr>
          <a:lstStyle/>
          <a:p>
            <a:pPr rtl="0"/>
            <a:r>
              <a:rPr lang="tr-TR" sz="3000" dirty="0"/>
              <a:t>MADDE 408 Genel Kurulun Görev ve Yetkileri</a:t>
            </a:r>
          </a:p>
        </p:txBody>
      </p:sp>
      <p:sp>
        <p:nvSpPr>
          <p:cNvPr id="6" name="İçerik Yer Tutucusu 5">
            <a:extLst>
              <a:ext uri="{FF2B5EF4-FFF2-40B4-BE49-F238E27FC236}">
                <a16:creationId xmlns:a16="http://schemas.microsoft.com/office/drawing/2014/main" id="{A041EC92-FA00-BDC0-E43C-3205C620DABD}"/>
              </a:ext>
            </a:extLst>
          </p:cNvPr>
          <p:cNvSpPr>
            <a:spLocks noGrp="1"/>
          </p:cNvSpPr>
          <p:nvPr>
            <p:ph idx="1"/>
          </p:nvPr>
        </p:nvSpPr>
        <p:spPr/>
        <p:txBody>
          <a:bodyPr rtlCol="0">
            <a:normAutofit fontScale="77500" lnSpcReduction="20000"/>
          </a:bodyPr>
          <a:lstStyle/>
          <a:p>
            <a:pPr algn="just" rtl="0"/>
            <a:r>
              <a:rPr lang="tr-TR" sz="1800" b="1" dirty="0"/>
              <a:t>(1) Genel kurul, kanunda ve esas sözleşmede açıkça öngörülmüş bulunan hâllerde karar alır.  </a:t>
            </a:r>
          </a:p>
          <a:p>
            <a:pPr algn="just" rtl="0"/>
            <a:r>
              <a:rPr lang="tr-TR" sz="1800" b="1" dirty="0"/>
              <a:t>(2) Çeşitli hükümlerde öngörülmüş bulunan devredilemez görevler ve yetkiler saklı kalmak üzere, genel kurula ait </a:t>
            </a:r>
            <a:r>
              <a:rPr lang="tr-TR" sz="1800" b="1" dirty="0">
                <a:solidFill>
                  <a:srgbClr val="FF0000"/>
                </a:solidFill>
              </a:rPr>
              <a:t>aşağıdaki görevler ve yetkiler devredilemez: </a:t>
            </a:r>
          </a:p>
          <a:p>
            <a:pPr algn="just" rtl="0"/>
            <a:r>
              <a:rPr lang="tr-TR" sz="1800" b="1" dirty="0"/>
              <a:t>a) Esas sözleşmenin değiştirilmesi. </a:t>
            </a:r>
          </a:p>
          <a:p>
            <a:pPr algn="just" rtl="0"/>
            <a:r>
              <a:rPr lang="tr-TR" sz="1800" b="1" dirty="0"/>
              <a:t>b) Yönetim kurulu üyelerinin seçimi, süreleri, ücretleri ile huzur hakkı, ikramiye ve prim gibi haklarının belirlenmesi, ibraları hakkında karar verilmesi ve görevden alınmaları. </a:t>
            </a:r>
          </a:p>
          <a:p>
            <a:pPr algn="just" rtl="0"/>
            <a:r>
              <a:rPr lang="tr-TR" sz="1800" b="1" dirty="0"/>
              <a:t>c) (Değişik: 26/6/2012-6335/22 </a:t>
            </a:r>
            <a:r>
              <a:rPr lang="tr-TR" sz="1800" b="1" dirty="0" err="1"/>
              <a:t>md.</a:t>
            </a:r>
            <a:r>
              <a:rPr lang="tr-TR" sz="1800" b="1" dirty="0"/>
              <a:t>) Kanunda öngörülen istisnalar dışında denetçinin seçimi ile görevden alınması. </a:t>
            </a:r>
          </a:p>
          <a:p>
            <a:pPr algn="just" rtl="0"/>
            <a:r>
              <a:rPr lang="tr-TR" sz="1800" b="1" dirty="0"/>
              <a:t>d) </a:t>
            </a:r>
            <a:r>
              <a:rPr lang="tr-TR" sz="1800" b="1" dirty="0">
                <a:solidFill>
                  <a:srgbClr val="FF0000"/>
                </a:solidFill>
              </a:rPr>
              <a:t>Finansal tablolara, yönetim kurulunun yıllık raporuna, yıllık kâr üzerinde tasarrufa, kâr payları ile kazanç paylarının belirlenmesine, yedek akçenin sermayeye veya dağıtılacak kâra katılması dâhil, kullanılmasına dair kararların alınması. </a:t>
            </a:r>
          </a:p>
          <a:p>
            <a:pPr algn="just" rtl="0"/>
            <a:r>
              <a:rPr lang="tr-TR" sz="1800" b="1" dirty="0"/>
              <a:t>e) Kanunda öngörülen istisnalar dışında şirketin feshi. f) Önemli miktarda şirket varlığının toptan satışı. </a:t>
            </a:r>
          </a:p>
        </p:txBody>
      </p:sp>
      <p:pic>
        <p:nvPicPr>
          <p:cNvPr id="5" name="Resim 4">
            <a:extLst>
              <a:ext uri="{FF2B5EF4-FFF2-40B4-BE49-F238E27FC236}">
                <a16:creationId xmlns:a16="http://schemas.microsoft.com/office/drawing/2014/main" id="{68C0B18C-81A4-85C0-0ACB-375856E82F35}"/>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3674573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1AA7E-18B3-F894-42B9-15FF74688798}"/>
            </a:ext>
          </a:extLst>
        </p:cNvPr>
        <p:cNvGrpSpPr/>
        <p:nvPr/>
      </p:nvGrpSpPr>
      <p:grpSpPr>
        <a:xfrm>
          <a:off x="0" y="0"/>
          <a:ext cx="0" cy="0"/>
          <a:chOff x="0" y="0"/>
          <a:chExt cx="0" cy="0"/>
        </a:xfrm>
      </p:grpSpPr>
      <p:sp>
        <p:nvSpPr>
          <p:cNvPr id="9" name="İçerik Yer Tutucusu 4">
            <a:extLst>
              <a:ext uri="{FF2B5EF4-FFF2-40B4-BE49-F238E27FC236}">
                <a16:creationId xmlns:a16="http://schemas.microsoft.com/office/drawing/2014/main" id="{D2F421FF-1709-1F88-95FC-E2FA45BCE911}"/>
              </a:ext>
            </a:extLst>
          </p:cNvPr>
          <p:cNvSpPr txBox="1">
            <a:spLocks/>
          </p:cNvSpPr>
          <p:nvPr/>
        </p:nvSpPr>
        <p:spPr>
          <a:xfrm>
            <a:off x="837828" y="692696"/>
            <a:ext cx="3816424" cy="4267200"/>
          </a:xfrm>
          <a:prstGeom prst="rect">
            <a:avLst/>
          </a:prstGeom>
        </p:spPr>
        <p:txBody>
          <a:bodyPr rtlCol="0"/>
          <a:lst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a:lstStyle>
          <a:p>
            <a:pPr marL="0" indent="0">
              <a:buNone/>
            </a:pPr>
            <a:r>
              <a:rPr lang="tr-TR" b="1" dirty="0"/>
              <a:t>Yapılacak İşlemler</a:t>
            </a:r>
          </a:p>
          <a:p>
            <a:pPr marL="0" indent="0">
              <a:buNone/>
            </a:pPr>
            <a:endParaRPr lang="tr-TR" b="1" dirty="0"/>
          </a:p>
          <a:p>
            <a:r>
              <a:rPr lang="tr-TR" dirty="0"/>
              <a:t>Mali Tabloların  Tespiti</a:t>
            </a:r>
          </a:p>
          <a:p>
            <a:r>
              <a:rPr lang="tr-TR" dirty="0"/>
              <a:t>Dağıtılabilir Karların Belirlenmesi</a:t>
            </a:r>
          </a:p>
          <a:p>
            <a:r>
              <a:rPr lang="tr-TR" dirty="0"/>
              <a:t>Dağıtılacak Karların Belirlenmesi</a:t>
            </a:r>
          </a:p>
          <a:p>
            <a:r>
              <a:rPr lang="tr-TR" dirty="0"/>
              <a:t>Kar Dağıtım Tablosunun Hazırlanması</a:t>
            </a:r>
          </a:p>
          <a:p>
            <a:r>
              <a:rPr lang="tr-TR" dirty="0"/>
              <a:t>Genel Kurulu Kararı</a:t>
            </a:r>
          </a:p>
          <a:p>
            <a:r>
              <a:rPr lang="tr-TR" dirty="0"/>
              <a:t>Nakdi Ödemeler</a:t>
            </a:r>
          </a:p>
        </p:txBody>
      </p:sp>
      <p:sp>
        <p:nvSpPr>
          <p:cNvPr id="10" name="İçerik Yer Tutucusu 4">
            <a:extLst>
              <a:ext uri="{FF2B5EF4-FFF2-40B4-BE49-F238E27FC236}">
                <a16:creationId xmlns:a16="http://schemas.microsoft.com/office/drawing/2014/main" id="{81A78BEF-755A-0B02-7CBC-878B8D86CEC0}"/>
              </a:ext>
            </a:extLst>
          </p:cNvPr>
          <p:cNvSpPr txBox="1">
            <a:spLocks/>
          </p:cNvSpPr>
          <p:nvPr/>
        </p:nvSpPr>
        <p:spPr>
          <a:xfrm>
            <a:off x="4654252" y="692696"/>
            <a:ext cx="3456384" cy="4267200"/>
          </a:xfrm>
          <a:prstGeom prst="rect">
            <a:avLst/>
          </a:prstGeom>
        </p:spPr>
        <p:txBody>
          <a:bodyPr rtlCol="0"/>
          <a:lst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a:lstStyle>
          <a:p>
            <a:pPr marL="0" indent="0">
              <a:buNone/>
            </a:pPr>
            <a:r>
              <a:rPr lang="tr-TR" b="1" dirty="0"/>
              <a:t>Hazırlanacak Raporlar</a:t>
            </a:r>
          </a:p>
          <a:p>
            <a:pPr marL="0" indent="0">
              <a:buNone/>
            </a:pPr>
            <a:endParaRPr lang="tr-TR" b="1" dirty="0"/>
          </a:p>
          <a:p>
            <a:r>
              <a:rPr lang="tr-TR" dirty="0"/>
              <a:t>Yoktur.</a:t>
            </a:r>
          </a:p>
        </p:txBody>
      </p:sp>
      <p:pic>
        <p:nvPicPr>
          <p:cNvPr id="2" name="Resim 1">
            <a:extLst>
              <a:ext uri="{FF2B5EF4-FFF2-40B4-BE49-F238E27FC236}">
                <a16:creationId xmlns:a16="http://schemas.microsoft.com/office/drawing/2014/main" id="{474E0659-021A-1859-1145-383DA240029D}"/>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969958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466CB8-0A75-2447-569C-640E75D44C9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6D06B97-E994-A11E-1D03-E4435CCE12F4}"/>
              </a:ext>
            </a:extLst>
          </p:cNvPr>
          <p:cNvSpPr>
            <a:spLocks noGrp="1"/>
          </p:cNvSpPr>
          <p:nvPr>
            <p:ph type="title"/>
          </p:nvPr>
        </p:nvSpPr>
        <p:spPr/>
        <p:txBody>
          <a:bodyPr rtlCol="0"/>
          <a:lstStyle/>
          <a:p>
            <a:pPr rtl="0"/>
            <a:r>
              <a:rPr lang="tr-TR" sz="4400" dirty="0"/>
              <a:t>Enflasyon Düzeltmesi Etkileri Nelerdir ?</a:t>
            </a:r>
          </a:p>
        </p:txBody>
      </p:sp>
      <p:pic>
        <p:nvPicPr>
          <p:cNvPr id="3" name="Resim 2">
            <a:extLst>
              <a:ext uri="{FF2B5EF4-FFF2-40B4-BE49-F238E27FC236}">
                <a16:creationId xmlns:a16="http://schemas.microsoft.com/office/drawing/2014/main" id="{C5DE9BA9-FA96-469D-61BF-23D2DE1A1E33}"/>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15469432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B03F9-51B7-B289-38C6-4CD4D0247E40}"/>
            </a:ext>
          </a:extLst>
        </p:cNvPr>
        <p:cNvGrpSpPr/>
        <p:nvPr/>
      </p:nvGrpSpPr>
      <p:grpSpPr>
        <a:xfrm>
          <a:off x="0" y="0"/>
          <a:ext cx="0" cy="0"/>
          <a:chOff x="0" y="0"/>
          <a:chExt cx="0" cy="0"/>
        </a:xfrm>
      </p:grpSpPr>
      <p:pic>
        <p:nvPicPr>
          <p:cNvPr id="2" name="Resim 1">
            <a:extLst>
              <a:ext uri="{FF2B5EF4-FFF2-40B4-BE49-F238E27FC236}">
                <a16:creationId xmlns:a16="http://schemas.microsoft.com/office/drawing/2014/main" id="{6A51DCE9-10E1-F173-44CC-1E1CBCB700C7}"/>
              </a:ext>
            </a:extLst>
          </p:cNvPr>
          <p:cNvPicPr>
            <a:picLocks noChangeAspect="1"/>
          </p:cNvPicPr>
          <p:nvPr/>
        </p:nvPicPr>
        <p:blipFill>
          <a:blip r:embed="rId3"/>
          <a:stretch>
            <a:fillRect/>
          </a:stretch>
        </p:blipFill>
        <p:spPr>
          <a:xfrm>
            <a:off x="0" y="5445224"/>
            <a:ext cx="900899" cy="1405248"/>
          </a:xfrm>
          <a:prstGeom prst="rect">
            <a:avLst/>
          </a:prstGeom>
        </p:spPr>
      </p:pic>
      <p:sp>
        <p:nvSpPr>
          <p:cNvPr id="3" name="Metin kutusu 2">
            <a:extLst>
              <a:ext uri="{FF2B5EF4-FFF2-40B4-BE49-F238E27FC236}">
                <a16:creationId xmlns:a16="http://schemas.microsoft.com/office/drawing/2014/main" id="{3DF031E7-C6F3-B4C0-DD34-4C5F300DFBA9}"/>
              </a:ext>
            </a:extLst>
          </p:cNvPr>
          <p:cNvSpPr txBox="1"/>
          <p:nvPr/>
        </p:nvSpPr>
        <p:spPr>
          <a:xfrm>
            <a:off x="5662364" y="980728"/>
            <a:ext cx="2880320" cy="432048"/>
          </a:xfrm>
          <a:prstGeom prst="rect">
            <a:avLst/>
          </a:prstGeom>
          <a:noFill/>
        </p:spPr>
        <p:txBody>
          <a:bodyPr wrap="square" rtlCol="0">
            <a:spAutoFit/>
          </a:bodyPr>
          <a:lstStyle/>
          <a:p>
            <a:pPr>
              <a:lnSpc>
                <a:spcPct val="90000"/>
              </a:lnSpc>
            </a:pPr>
            <a:r>
              <a:rPr lang="tr-TR" sz="2400" dirty="0"/>
              <a:t>Bilanço</a:t>
            </a:r>
            <a:endParaRPr lang="en-GB" sz="2400" dirty="0"/>
          </a:p>
        </p:txBody>
      </p:sp>
      <p:cxnSp>
        <p:nvCxnSpPr>
          <p:cNvPr id="5" name="Düz Bağlayıcı 4">
            <a:extLst>
              <a:ext uri="{FF2B5EF4-FFF2-40B4-BE49-F238E27FC236}">
                <a16:creationId xmlns:a16="http://schemas.microsoft.com/office/drawing/2014/main" id="{C4B86A80-55FE-61A9-BA93-3417A1C6010B}"/>
              </a:ext>
            </a:extLst>
          </p:cNvPr>
          <p:cNvCxnSpPr/>
          <p:nvPr/>
        </p:nvCxnSpPr>
        <p:spPr>
          <a:xfrm>
            <a:off x="6382444" y="1556792"/>
            <a:ext cx="0" cy="4104456"/>
          </a:xfrm>
          <a:prstGeom prst="line">
            <a:avLst/>
          </a:prstGeom>
          <a:ln w="25400">
            <a:miter lim="800000"/>
            <a:tailEnd type="none"/>
          </a:ln>
        </p:spPr>
        <p:style>
          <a:lnRef idx="1">
            <a:schemeClr val="accent1"/>
          </a:lnRef>
          <a:fillRef idx="0">
            <a:schemeClr val="accent1"/>
          </a:fillRef>
          <a:effectRef idx="0">
            <a:schemeClr val="accent1"/>
          </a:effectRef>
          <a:fontRef idx="minor">
            <a:schemeClr val="tx1"/>
          </a:fontRef>
        </p:style>
      </p:cxnSp>
      <p:sp>
        <p:nvSpPr>
          <p:cNvPr id="6" name="Metin kutusu 5">
            <a:extLst>
              <a:ext uri="{FF2B5EF4-FFF2-40B4-BE49-F238E27FC236}">
                <a16:creationId xmlns:a16="http://schemas.microsoft.com/office/drawing/2014/main" id="{A8F85779-E5B4-451D-69DD-DF93C5AF5ABB}"/>
              </a:ext>
            </a:extLst>
          </p:cNvPr>
          <p:cNvSpPr txBox="1"/>
          <p:nvPr/>
        </p:nvSpPr>
        <p:spPr>
          <a:xfrm>
            <a:off x="1701924" y="1844824"/>
            <a:ext cx="3240360" cy="424732"/>
          </a:xfrm>
          <a:prstGeom prst="rect">
            <a:avLst/>
          </a:prstGeom>
          <a:noFill/>
        </p:spPr>
        <p:txBody>
          <a:bodyPr wrap="square" rtlCol="0">
            <a:spAutoFit/>
          </a:bodyPr>
          <a:lstStyle/>
          <a:p>
            <a:pPr>
              <a:lnSpc>
                <a:spcPct val="90000"/>
              </a:lnSpc>
            </a:pPr>
            <a:r>
              <a:rPr lang="tr-TR" sz="2400" dirty="0"/>
              <a:t>Parasal Varlıklar</a:t>
            </a:r>
            <a:endParaRPr lang="en-GB" sz="2400" dirty="0"/>
          </a:p>
        </p:txBody>
      </p:sp>
      <p:sp>
        <p:nvSpPr>
          <p:cNvPr id="7" name="Metin kutusu 6">
            <a:extLst>
              <a:ext uri="{FF2B5EF4-FFF2-40B4-BE49-F238E27FC236}">
                <a16:creationId xmlns:a16="http://schemas.microsoft.com/office/drawing/2014/main" id="{7B79C8DA-A30D-B165-EAEC-31585C58B24B}"/>
              </a:ext>
            </a:extLst>
          </p:cNvPr>
          <p:cNvSpPr txBox="1"/>
          <p:nvPr/>
        </p:nvSpPr>
        <p:spPr>
          <a:xfrm>
            <a:off x="1629916" y="3396654"/>
            <a:ext cx="3672408" cy="424732"/>
          </a:xfrm>
          <a:prstGeom prst="rect">
            <a:avLst/>
          </a:prstGeom>
          <a:noFill/>
        </p:spPr>
        <p:txBody>
          <a:bodyPr wrap="square" rtlCol="0">
            <a:spAutoFit/>
          </a:bodyPr>
          <a:lstStyle/>
          <a:p>
            <a:pPr>
              <a:lnSpc>
                <a:spcPct val="90000"/>
              </a:lnSpc>
            </a:pPr>
            <a:r>
              <a:rPr lang="tr-TR" sz="2400" dirty="0"/>
              <a:t>Parasal Olmayan Varlıklar</a:t>
            </a:r>
            <a:endParaRPr lang="en-GB" sz="2400" dirty="0"/>
          </a:p>
        </p:txBody>
      </p:sp>
      <p:sp>
        <p:nvSpPr>
          <p:cNvPr id="8" name="Metin kutusu 7">
            <a:extLst>
              <a:ext uri="{FF2B5EF4-FFF2-40B4-BE49-F238E27FC236}">
                <a16:creationId xmlns:a16="http://schemas.microsoft.com/office/drawing/2014/main" id="{2C927788-3A1B-CC20-8139-702F19545E16}"/>
              </a:ext>
            </a:extLst>
          </p:cNvPr>
          <p:cNvSpPr txBox="1"/>
          <p:nvPr/>
        </p:nvSpPr>
        <p:spPr>
          <a:xfrm>
            <a:off x="6598468" y="1852785"/>
            <a:ext cx="3672408" cy="424732"/>
          </a:xfrm>
          <a:prstGeom prst="rect">
            <a:avLst/>
          </a:prstGeom>
          <a:noFill/>
        </p:spPr>
        <p:txBody>
          <a:bodyPr wrap="square" rtlCol="0">
            <a:spAutoFit/>
          </a:bodyPr>
          <a:lstStyle/>
          <a:p>
            <a:pPr>
              <a:lnSpc>
                <a:spcPct val="90000"/>
              </a:lnSpc>
            </a:pPr>
            <a:r>
              <a:rPr lang="tr-TR" sz="2400" dirty="0"/>
              <a:t>Parasal Kaynaklar</a:t>
            </a:r>
            <a:endParaRPr lang="en-GB" sz="2400" dirty="0"/>
          </a:p>
        </p:txBody>
      </p:sp>
      <p:sp>
        <p:nvSpPr>
          <p:cNvPr id="11" name="Metin kutusu 10">
            <a:extLst>
              <a:ext uri="{FF2B5EF4-FFF2-40B4-BE49-F238E27FC236}">
                <a16:creationId xmlns:a16="http://schemas.microsoft.com/office/drawing/2014/main" id="{F831B777-AE57-F52A-8A28-DA4E17126317}"/>
              </a:ext>
            </a:extLst>
          </p:cNvPr>
          <p:cNvSpPr txBox="1"/>
          <p:nvPr/>
        </p:nvSpPr>
        <p:spPr>
          <a:xfrm>
            <a:off x="6598468" y="3396654"/>
            <a:ext cx="5265522" cy="1920526"/>
          </a:xfrm>
          <a:prstGeom prst="rect">
            <a:avLst/>
          </a:prstGeom>
          <a:noFill/>
        </p:spPr>
        <p:txBody>
          <a:bodyPr wrap="square" rtlCol="0">
            <a:spAutoFit/>
          </a:bodyPr>
          <a:lstStyle/>
          <a:p>
            <a:pPr>
              <a:lnSpc>
                <a:spcPct val="90000"/>
              </a:lnSpc>
            </a:pPr>
            <a:r>
              <a:rPr lang="tr-TR" sz="2400" dirty="0"/>
              <a:t>Parasal Olmayan Kaynaklar</a:t>
            </a:r>
          </a:p>
          <a:p>
            <a:pPr>
              <a:lnSpc>
                <a:spcPct val="90000"/>
              </a:lnSpc>
            </a:pPr>
            <a:r>
              <a:rPr lang="tr-TR" sz="2400" dirty="0"/>
              <a:t>	</a:t>
            </a:r>
            <a:r>
              <a:rPr lang="tr-TR" sz="1400" dirty="0"/>
              <a:t>Sermaye Düzeltmeleri</a:t>
            </a:r>
          </a:p>
          <a:p>
            <a:pPr>
              <a:lnSpc>
                <a:spcPct val="90000"/>
              </a:lnSpc>
            </a:pPr>
            <a:endParaRPr lang="tr-TR" sz="1400" dirty="0"/>
          </a:p>
          <a:p>
            <a:pPr>
              <a:lnSpc>
                <a:spcPct val="90000"/>
              </a:lnSpc>
            </a:pPr>
            <a:endParaRPr lang="tr-TR" sz="1400" dirty="0"/>
          </a:p>
          <a:p>
            <a:pPr>
              <a:lnSpc>
                <a:spcPct val="90000"/>
              </a:lnSpc>
            </a:pPr>
            <a:endParaRPr lang="tr-TR" sz="1400" dirty="0"/>
          </a:p>
          <a:p>
            <a:pPr>
              <a:lnSpc>
                <a:spcPct val="90000"/>
              </a:lnSpc>
            </a:pPr>
            <a:endParaRPr lang="tr-TR" sz="1400" dirty="0"/>
          </a:p>
          <a:p>
            <a:pPr>
              <a:lnSpc>
                <a:spcPct val="90000"/>
              </a:lnSpc>
            </a:pPr>
            <a:endParaRPr lang="tr-TR" sz="1400" dirty="0"/>
          </a:p>
          <a:p>
            <a:pPr>
              <a:lnSpc>
                <a:spcPct val="90000"/>
              </a:lnSpc>
            </a:pPr>
            <a:r>
              <a:rPr lang="tr-TR" sz="1400" dirty="0"/>
              <a:t>	Enflasyon Düzeltmesinden Kaynaklanan Birikmiş K/Z</a:t>
            </a:r>
            <a:endParaRPr lang="en-GB" sz="1400" dirty="0"/>
          </a:p>
        </p:txBody>
      </p:sp>
    </p:spTree>
    <p:extLst>
      <p:ext uri="{BB962C8B-B14F-4D97-AF65-F5344CB8AC3E}">
        <p14:creationId xmlns:p14="http://schemas.microsoft.com/office/powerpoint/2010/main" val="20554044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42C40-344A-2671-3CC4-47FD758E528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768717D-A891-4DA7-FC59-ABD2B3CE23A4}"/>
              </a:ext>
            </a:extLst>
          </p:cNvPr>
          <p:cNvSpPr>
            <a:spLocks noGrp="1"/>
          </p:cNvSpPr>
          <p:nvPr>
            <p:ph type="title"/>
          </p:nvPr>
        </p:nvSpPr>
        <p:spPr/>
        <p:txBody>
          <a:bodyPr rtlCol="0"/>
          <a:lstStyle/>
          <a:p>
            <a:pPr rtl="0"/>
            <a:r>
              <a:rPr lang="tr-TR" sz="4400" dirty="0"/>
              <a:t>Kar Dağıtımına ve/veya Sermaye Artırımına konu edilecek kalemlerin tespiti</a:t>
            </a:r>
          </a:p>
        </p:txBody>
      </p:sp>
      <p:pic>
        <p:nvPicPr>
          <p:cNvPr id="3" name="Resim 2">
            <a:extLst>
              <a:ext uri="{FF2B5EF4-FFF2-40B4-BE49-F238E27FC236}">
                <a16:creationId xmlns:a16="http://schemas.microsoft.com/office/drawing/2014/main" id="{F57C1B2C-ADC8-C5C6-6F9D-C9FBB1514E57}"/>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3539350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0C550B-24A8-DCCA-AB20-3AEAB20F887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A89F310F-EF3B-9B06-2245-2E436D7C6781}"/>
              </a:ext>
            </a:extLst>
          </p:cNvPr>
          <p:cNvSpPr>
            <a:spLocks noGrp="1"/>
          </p:cNvSpPr>
          <p:nvPr>
            <p:ph type="title"/>
          </p:nvPr>
        </p:nvSpPr>
        <p:spPr/>
        <p:txBody>
          <a:bodyPr rtlCol="0"/>
          <a:lstStyle/>
          <a:p>
            <a:pPr algn="ctr" rtl="0"/>
            <a:r>
              <a:rPr lang="tr-TR" sz="2000" dirty="0"/>
              <a:t>15 Haziran 2024 CUMARTESİ Yayınlanan ENFLASYON DÜZELTMESİ UYGULAYAN ŞİRKETLERDE ESAS</a:t>
            </a:r>
            <a:br>
              <a:rPr lang="tr-TR" sz="2000" dirty="0"/>
            </a:br>
            <a:r>
              <a:rPr lang="tr-TR" sz="2000" dirty="0"/>
              <a:t>ALINACAK FİNANSAL TABLOLARA İLİŞKİN TEBLİĞ</a:t>
            </a:r>
          </a:p>
        </p:txBody>
      </p:sp>
      <p:sp>
        <p:nvSpPr>
          <p:cNvPr id="4" name="Metin Yer Tutucusu 3">
            <a:extLst>
              <a:ext uri="{FF2B5EF4-FFF2-40B4-BE49-F238E27FC236}">
                <a16:creationId xmlns:a16="http://schemas.microsoft.com/office/drawing/2014/main" id="{DA8773D2-4598-757B-1B2C-BE1AA43E8946}"/>
              </a:ext>
            </a:extLst>
          </p:cNvPr>
          <p:cNvSpPr>
            <a:spLocks noGrp="1"/>
          </p:cNvSpPr>
          <p:nvPr>
            <p:ph type="body" sz="half" idx="2"/>
          </p:nvPr>
        </p:nvSpPr>
        <p:spPr>
          <a:xfrm rot="20136051">
            <a:off x="312399" y="2858861"/>
            <a:ext cx="3715817" cy="1140278"/>
          </a:xfrm>
        </p:spPr>
        <p:txBody>
          <a:bodyPr rtlCol="0">
            <a:normAutofit fontScale="92500"/>
          </a:bodyPr>
          <a:lstStyle/>
          <a:p>
            <a:pPr rtl="0"/>
            <a:r>
              <a:rPr lang="tr-TR" sz="3000" dirty="0"/>
              <a:t>MADDE 4 Esas alınacak finansal tablolar	</a:t>
            </a:r>
          </a:p>
        </p:txBody>
      </p:sp>
      <p:sp>
        <p:nvSpPr>
          <p:cNvPr id="6" name="İçerik Yer Tutucusu 5">
            <a:extLst>
              <a:ext uri="{FF2B5EF4-FFF2-40B4-BE49-F238E27FC236}">
                <a16:creationId xmlns:a16="http://schemas.microsoft.com/office/drawing/2014/main" id="{465975FD-E0E1-52CF-0719-7E53A769F29C}"/>
              </a:ext>
            </a:extLst>
          </p:cNvPr>
          <p:cNvSpPr>
            <a:spLocks noGrp="1"/>
          </p:cNvSpPr>
          <p:nvPr>
            <p:ph idx="1"/>
          </p:nvPr>
        </p:nvSpPr>
        <p:spPr/>
        <p:txBody>
          <a:bodyPr rtlCol="0">
            <a:noAutofit/>
          </a:bodyPr>
          <a:lstStyle/>
          <a:p>
            <a:pPr marL="0" indent="0" algn="just" rtl="0">
              <a:buNone/>
            </a:pPr>
            <a:r>
              <a:rPr lang="tr-TR" sz="2000" b="1" dirty="0"/>
              <a:t>(1) Finansal tablolarını Kamu Gözetimi, Muhasebe ve Denetim Standartları Kurumu </a:t>
            </a:r>
            <a:r>
              <a:rPr lang="tr-TR" sz="2000" b="1" dirty="0" err="1"/>
              <a:t>tarafındanbelirlenen</a:t>
            </a:r>
            <a:r>
              <a:rPr lang="tr-TR" sz="2000" b="1" dirty="0"/>
              <a:t> muhasebe standartlarına uygun hazırlamak zorunda olan şirketler tarafından Kanunun 88 inci maddesine göre hazırlanan enflasyon düzeltmesi uygulanmış finansal tablolar esas alınır.</a:t>
            </a:r>
          </a:p>
          <a:p>
            <a:pPr marL="0" indent="0" algn="just" rtl="0">
              <a:buNone/>
            </a:pPr>
            <a:endParaRPr lang="tr-TR" sz="1600" b="1" dirty="0"/>
          </a:p>
        </p:txBody>
      </p:sp>
      <p:pic>
        <p:nvPicPr>
          <p:cNvPr id="5" name="Resim 4">
            <a:extLst>
              <a:ext uri="{FF2B5EF4-FFF2-40B4-BE49-F238E27FC236}">
                <a16:creationId xmlns:a16="http://schemas.microsoft.com/office/drawing/2014/main" id="{E81C6BD3-7A02-2AED-86F8-5E77790B9941}"/>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3751904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Başlık 12"/>
          <p:cNvSpPr>
            <a:spLocks noGrp="1"/>
          </p:cNvSpPr>
          <p:nvPr>
            <p:ph type="title"/>
          </p:nvPr>
        </p:nvSpPr>
        <p:spPr/>
        <p:txBody>
          <a:bodyPr rtlCol="0"/>
          <a:lstStyle/>
          <a:p>
            <a:pPr rtl="0"/>
            <a:r>
              <a:rPr lang="tr-TR" dirty="0"/>
              <a:t>Neler Konuşacağız?</a:t>
            </a:r>
          </a:p>
        </p:txBody>
      </p:sp>
      <p:sp>
        <p:nvSpPr>
          <p:cNvPr id="14" name="İçerik Yer Tutucusu 13"/>
          <p:cNvSpPr>
            <a:spLocks noGrp="1"/>
          </p:cNvSpPr>
          <p:nvPr>
            <p:ph idx="1"/>
          </p:nvPr>
        </p:nvSpPr>
        <p:spPr/>
        <p:txBody>
          <a:bodyPr rtlCol="0">
            <a:normAutofit/>
          </a:bodyPr>
          <a:lstStyle/>
          <a:p>
            <a:pPr rtl="0"/>
            <a:r>
              <a:rPr lang="tr-TR" sz="3000" dirty="0"/>
              <a:t>Hangi Mali Tablo ?</a:t>
            </a:r>
          </a:p>
          <a:p>
            <a:pPr rtl="0"/>
            <a:r>
              <a:rPr lang="tr-TR" sz="3000" dirty="0"/>
              <a:t>Sermaye Artırımı Nedir ? Nasıl Yapılır ? </a:t>
            </a:r>
          </a:p>
          <a:p>
            <a:pPr rtl="0"/>
            <a:r>
              <a:rPr lang="tr-TR" sz="3000" dirty="0"/>
              <a:t>Kar Dağıtımı Nedir ? Nasıl Yapılır ? </a:t>
            </a:r>
          </a:p>
          <a:p>
            <a:pPr rtl="0"/>
            <a:r>
              <a:rPr lang="tr-TR" sz="3000" dirty="0"/>
              <a:t>Enflasyon Düzeltmesi Etkileri Nelerdir ?</a:t>
            </a:r>
          </a:p>
          <a:p>
            <a:pPr rtl="0"/>
            <a:r>
              <a:rPr lang="tr-TR" sz="3000" dirty="0"/>
              <a:t>Kar Dağıtımına ve/veya Sermaye Artırımına konu edilecek kalemlerin tespiti</a:t>
            </a:r>
          </a:p>
          <a:p>
            <a:pPr rtl="0"/>
            <a:r>
              <a:rPr lang="tr-TR" sz="3000" dirty="0"/>
              <a:t>Soru &amp; Cevap</a:t>
            </a:r>
          </a:p>
        </p:txBody>
      </p:sp>
      <p:pic>
        <p:nvPicPr>
          <p:cNvPr id="4" name="Resim 3">
            <a:extLst>
              <a:ext uri="{FF2B5EF4-FFF2-40B4-BE49-F238E27FC236}">
                <a16:creationId xmlns:a16="http://schemas.microsoft.com/office/drawing/2014/main" id="{D4EE7FAA-06C5-F932-3660-90F4EE47E993}"/>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798716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38D6D-133E-E173-9C14-2E7E7F9A815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D36FCF0-37AD-B577-F593-29369D8A95C9}"/>
              </a:ext>
            </a:extLst>
          </p:cNvPr>
          <p:cNvSpPr>
            <a:spLocks noGrp="1"/>
          </p:cNvSpPr>
          <p:nvPr>
            <p:ph type="title"/>
          </p:nvPr>
        </p:nvSpPr>
        <p:spPr/>
        <p:txBody>
          <a:bodyPr rtlCol="0"/>
          <a:lstStyle/>
          <a:p>
            <a:pPr algn="ctr" rtl="0"/>
            <a:r>
              <a:rPr lang="tr-TR" sz="2000" dirty="0"/>
              <a:t>15 Haziran 2024 CUMARTESİ Yayınlanan ENFLASYON DÜZELTMESİ UYGULAYAN ŞİRKETLERDE ESAS</a:t>
            </a:r>
            <a:br>
              <a:rPr lang="tr-TR" sz="2000" dirty="0"/>
            </a:br>
            <a:r>
              <a:rPr lang="tr-TR" sz="2000" dirty="0"/>
              <a:t>ALINACAK FİNANSAL TABLOLARA İLİŞKİN TEBLİĞ</a:t>
            </a:r>
          </a:p>
        </p:txBody>
      </p:sp>
      <p:sp>
        <p:nvSpPr>
          <p:cNvPr id="4" name="Metin Yer Tutucusu 3">
            <a:extLst>
              <a:ext uri="{FF2B5EF4-FFF2-40B4-BE49-F238E27FC236}">
                <a16:creationId xmlns:a16="http://schemas.microsoft.com/office/drawing/2014/main" id="{1A45F309-9260-34BE-7E85-3FC727708960}"/>
              </a:ext>
            </a:extLst>
          </p:cNvPr>
          <p:cNvSpPr>
            <a:spLocks noGrp="1"/>
          </p:cNvSpPr>
          <p:nvPr>
            <p:ph type="body" sz="half" idx="2"/>
          </p:nvPr>
        </p:nvSpPr>
        <p:spPr>
          <a:xfrm rot="20136051">
            <a:off x="312399" y="2858861"/>
            <a:ext cx="3715817" cy="1140278"/>
          </a:xfrm>
        </p:spPr>
        <p:txBody>
          <a:bodyPr rtlCol="0">
            <a:normAutofit fontScale="92500"/>
          </a:bodyPr>
          <a:lstStyle/>
          <a:p>
            <a:pPr rtl="0"/>
            <a:r>
              <a:rPr lang="tr-TR" sz="3000" dirty="0"/>
              <a:t>MADDE 4 Esas alınacak finansal tablolar	</a:t>
            </a:r>
          </a:p>
        </p:txBody>
      </p:sp>
      <p:sp>
        <p:nvSpPr>
          <p:cNvPr id="6" name="İçerik Yer Tutucusu 5">
            <a:extLst>
              <a:ext uri="{FF2B5EF4-FFF2-40B4-BE49-F238E27FC236}">
                <a16:creationId xmlns:a16="http://schemas.microsoft.com/office/drawing/2014/main" id="{60DAA817-B4EB-3F92-7784-7AB931B03859}"/>
              </a:ext>
            </a:extLst>
          </p:cNvPr>
          <p:cNvSpPr>
            <a:spLocks noGrp="1"/>
          </p:cNvSpPr>
          <p:nvPr>
            <p:ph idx="1"/>
          </p:nvPr>
        </p:nvSpPr>
        <p:spPr/>
        <p:txBody>
          <a:bodyPr rtlCol="0">
            <a:noAutofit/>
          </a:bodyPr>
          <a:lstStyle/>
          <a:p>
            <a:pPr marL="0" indent="0" algn="just" rtl="0">
              <a:buNone/>
            </a:pPr>
            <a:r>
              <a:rPr lang="tr-TR" sz="1600" b="1" dirty="0"/>
              <a:t>(2) Birinci fıkra kapsamı dışında kalan şirketlerde, 2023 yılı hesap dönemine ilişkin olarak</a:t>
            </a:r>
          </a:p>
          <a:p>
            <a:pPr marL="0" indent="0" algn="just" rtl="0">
              <a:buNone/>
            </a:pPr>
            <a:r>
              <a:rPr lang="tr-TR" sz="1600" b="1" dirty="0"/>
              <a:t>4/1/1961 tarihli ve213 sayılı Vergi Usul Kanununun geçici 33 üncü maddesi ile 30/12/2023 tarihli ve 32415 ikinci mükerrer sayılı </a:t>
            </a:r>
            <a:r>
              <a:rPr lang="tr-TR" sz="1600" b="1" dirty="0" err="1"/>
              <a:t>ResmîGazete’de</a:t>
            </a:r>
            <a:r>
              <a:rPr lang="tr-TR" sz="1600" b="1" dirty="0"/>
              <a:t> yayımlanan Vergi Usul Kanunu Genel Tebliği (Sıra No: 555) hükümleri uyarınca </a:t>
            </a:r>
            <a:r>
              <a:rPr lang="tr-TR" sz="1600" b="1" dirty="0">
                <a:solidFill>
                  <a:srgbClr val="FF0000"/>
                </a:solidFill>
              </a:rPr>
              <a:t>enflasyon düzeltmesi uygulanmış</a:t>
            </a:r>
            <a:r>
              <a:rPr lang="tr-TR" sz="1600" b="1" dirty="0"/>
              <a:t> finansal tablolar ile </a:t>
            </a:r>
            <a:r>
              <a:rPr lang="tr-TR" sz="1600" b="1" dirty="0">
                <a:solidFill>
                  <a:srgbClr val="FF0000"/>
                </a:solidFill>
              </a:rPr>
              <a:t>enflasyon düzeltmesi uygulanmamış</a:t>
            </a:r>
            <a:r>
              <a:rPr lang="tr-TR" sz="1600" b="1" dirty="0"/>
              <a:t> finansal tablolar </a:t>
            </a:r>
            <a:r>
              <a:rPr lang="tr-TR" sz="1600" b="1" dirty="0">
                <a:solidFill>
                  <a:srgbClr val="FF0000"/>
                </a:solidFill>
              </a:rPr>
              <a:t>birlikte</a:t>
            </a:r>
            <a:r>
              <a:rPr lang="tr-TR" sz="1600" b="1" dirty="0"/>
              <a:t> dikkate alınır. </a:t>
            </a:r>
          </a:p>
        </p:txBody>
      </p:sp>
      <p:pic>
        <p:nvPicPr>
          <p:cNvPr id="5" name="Resim 4">
            <a:extLst>
              <a:ext uri="{FF2B5EF4-FFF2-40B4-BE49-F238E27FC236}">
                <a16:creationId xmlns:a16="http://schemas.microsoft.com/office/drawing/2014/main" id="{8D42B34F-8813-0D2F-3F79-B0F4D845B8D4}"/>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665535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2D697-228E-2F6A-7D21-9B3AB9F395D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E2652CF-B051-2407-5323-D1BE6A027049}"/>
              </a:ext>
            </a:extLst>
          </p:cNvPr>
          <p:cNvSpPr>
            <a:spLocks noGrp="1"/>
          </p:cNvSpPr>
          <p:nvPr>
            <p:ph type="title"/>
          </p:nvPr>
        </p:nvSpPr>
        <p:spPr/>
        <p:txBody>
          <a:bodyPr rtlCol="0"/>
          <a:lstStyle/>
          <a:p>
            <a:pPr algn="ctr" rtl="0"/>
            <a:r>
              <a:rPr lang="tr-TR" sz="2000" dirty="0"/>
              <a:t>15 Haziran 2024 CUMARTESİ Yayınlanan ENFLASYON DÜZELTMESİ UYGULAYAN ŞİRKETLERDE ESAS</a:t>
            </a:r>
            <a:br>
              <a:rPr lang="tr-TR" sz="2000" dirty="0"/>
            </a:br>
            <a:r>
              <a:rPr lang="tr-TR" sz="2000" dirty="0"/>
              <a:t>ALINACAK FİNANSAL TABLOLARA İLİŞKİN TEBLİĞ</a:t>
            </a:r>
          </a:p>
        </p:txBody>
      </p:sp>
      <p:sp>
        <p:nvSpPr>
          <p:cNvPr id="4" name="Metin Yer Tutucusu 3">
            <a:extLst>
              <a:ext uri="{FF2B5EF4-FFF2-40B4-BE49-F238E27FC236}">
                <a16:creationId xmlns:a16="http://schemas.microsoft.com/office/drawing/2014/main" id="{01BB3278-0A57-5865-E44F-400345105A6D}"/>
              </a:ext>
            </a:extLst>
          </p:cNvPr>
          <p:cNvSpPr>
            <a:spLocks noGrp="1"/>
          </p:cNvSpPr>
          <p:nvPr>
            <p:ph type="body" sz="half" idx="2"/>
          </p:nvPr>
        </p:nvSpPr>
        <p:spPr>
          <a:xfrm rot="20136051">
            <a:off x="312399" y="2858861"/>
            <a:ext cx="3715817" cy="1140278"/>
          </a:xfrm>
        </p:spPr>
        <p:txBody>
          <a:bodyPr rtlCol="0">
            <a:normAutofit fontScale="92500"/>
          </a:bodyPr>
          <a:lstStyle/>
          <a:p>
            <a:pPr rtl="0"/>
            <a:r>
              <a:rPr lang="tr-TR" sz="3000" dirty="0"/>
              <a:t>MADDE 4 Esas alınacak finansal tablolar	</a:t>
            </a:r>
          </a:p>
        </p:txBody>
      </p:sp>
      <p:sp>
        <p:nvSpPr>
          <p:cNvPr id="6" name="İçerik Yer Tutucusu 5">
            <a:extLst>
              <a:ext uri="{FF2B5EF4-FFF2-40B4-BE49-F238E27FC236}">
                <a16:creationId xmlns:a16="http://schemas.microsoft.com/office/drawing/2014/main" id="{33875FD3-8C0B-9043-0E07-E2A1C163B490}"/>
              </a:ext>
            </a:extLst>
          </p:cNvPr>
          <p:cNvSpPr>
            <a:spLocks noGrp="1"/>
          </p:cNvSpPr>
          <p:nvPr>
            <p:ph idx="1"/>
          </p:nvPr>
        </p:nvSpPr>
        <p:spPr/>
        <p:txBody>
          <a:bodyPr rtlCol="0">
            <a:noAutofit/>
          </a:bodyPr>
          <a:lstStyle/>
          <a:p>
            <a:pPr marL="0" indent="0" algn="just" rtl="0">
              <a:buNone/>
            </a:pPr>
            <a:r>
              <a:rPr lang="tr-TR" sz="1600" b="1" dirty="0" err="1"/>
              <a:t>Bukapsamda</a:t>
            </a:r>
            <a:r>
              <a:rPr lang="tr-TR" sz="1600" b="1" dirty="0"/>
              <a:t>;</a:t>
            </a:r>
          </a:p>
          <a:p>
            <a:pPr marL="0" indent="0" algn="just" rtl="0">
              <a:buNone/>
            </a:pPr>
            <a:r>
              <a:rPr lang="tr-TR" sz="1600" b="1" dirty="0"/>
              <a:t>a) Serbest yedek akçelerden ve dağıtılabilir diğer kaynaklardan zarar mahsubu sonrasında kalan değerlerden kâr payı dağıtımı yapılması, sermaye artırımı ve azaltımı, birleşme, bölünme, tür değişikliği işlemleri ile sermaye kaybı ve borca batık olma durumlarının tespitinde </a:t>
            </a:r>
            <a:r>
              <a:rPr lang="tr-TR" sz="1600" b="1" dirty="0">
                <a:solidFill>
                  <a:srgbClr val="FF0000"/>
                </a:solidFill>
              </a:rPr>
              <a:t>enflasyon düzeltmesi uygulanmış </a:t>
            </a:r>
            <a:r>
              <a:rPr lang="tr-TR" sz="1600" b="1" dirty="0"/>
              <a:t>finansal tablolar,</a:t>
            </a:r>
          </a:p>
          <a:p>
            <a:pPr marL="0" indent="0" algn="just" rtl="0">
              <a:buNone/>
            </a:pPr>
            <a:r>
              <a:rPr lang="tr-TR" sz="1600" b="1" dirty="0"/>
              <a:t>b) Üçüncü fıkra hükümleri saklı kalmak kaydıyla Kanun veya şirket sözleşmesine göre net dönem kârının esas alındığı; kâr ve kazanç payı dağıtımlarında, yedek akçe ayrılmasında, intifa senedi sahiplerine ödeme yapılması ile dönem içerisinde dağıtılmış olan kâr payı avansına ilişkin hesaplamalarda </a:t>
            </a:r>
            <a:r>
              <a:rPr lang="tr-TR" sz="1600" b="1" dirty="0">
                <a:solidFill>
                  <a:srgbClr val="FF0000"/>
                </a:solidFill>
              </a:rPr>
              <a:t>enflasyon düzeltmesi uygulanmamış </a:t>
            </a:r>
            <a:r>
              <a:rPr lang="tr-TR" sz="1600" b="1" dirty="0"/>
              <a:t>finansal </a:t>
            </a:r>
            <a:r>
              <a:rPr lang="tr-TR" sz="1600" b="1" dirty="0" err="1"/>
              <a:t>tablolar,esas</a:t>
            </a:r>
            <a:r>
              <a:rPr lang="tr-TR" sz="1600" b="1" dirty="0"/>
              <a:t> alınır.</a:t>
            </a:r>
          </a:p>
        </p:txBody>
      </p:sp>
      <p:pic>
        <p:nvPicPr>
          <p:cNvPr id="5" name="Resim 4">
            <a:extLst>
              <a:ext uri="{FF2B5EF4-FFF2-40B4-BE49-F238E27FC236}">
                <a16:creationId xmlns:a16="http://schemas.microsoft.com/office/drawing/2014/main" id="{BFB55D39-1506-4A05-2B4C-AABE42553D70}"/>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1652072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CAB11-6E47-B52E-03C1-DB8E5B3A86AA}"/>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6EEC40E-85EA-BC0F-2704-ADF1D074C462}"/>
              </a:ext>
            </a:extLst>
          </p:cNvPr>
          <p:cNvSpPr>
            <a:spLocks noGrp="1"/>
          </p:cNvSpPr>
          <p:nvPr>
            <p:ph type="title"/>
          </p:nvPr>
        </p:nvSpPr>
        <p:spPr/>
        <p:txBody>
          <a:bodyPr rtlCol="0"/>
          <a:lstStyle/>
          <a:p>
            <a:pPr algn="ctr" rtl="0"/>
            <a:r>
              <a:rPr lang="tr-TR" sz="2000" dirty="0"/>
              <a:t>15 Haziran 2024 CUMARTESİ Yayınlanan ENFLASYON DÜZELTMESİ UYGULAYAN ŞİRKETLERDE ESAS</a:t>
            </a:r>
            <a:br>
              <a:rPr lang="tr-TR" sz="2000" dirty="0"/>
            </a:br>
            <a:r>
              <a:rPr lang="tr-TR" sz="2000" dirty="0"/>
              <a:t>ALINACAK FİNANSAL TABLOLARA İLİŞKİN TEBLİĞ</a:t>
            </a:r>
          </a:p>
        </p:txBody>
      </p:sp>
      <p:sp>
        <p:nvSpPr>
          <p:cNvPr id="4" name="Metin Yer Tutucusu 3">
            <a:extLst>
              <a:ext uri="{FF2B5EF4-FFF2-40B4-BE49-F238E27FC236}">
                <a16:creationId xmlns:a16="http://schemas.microsoft.com/office/drawing/2014/main" id="{1563D936-8B9A-5D05-96DE-B11DEEFE6754}"/>
              </a:ext>
            </a:extLst>
          </p:cNvPr>
          <p:cNvSpPr>
            <a:spLocks noGrp="1"/>
          </p:cNvSpPr>
          <p:nvPr>
            <p:ph type="body" sz="half" idx="2"/>
          </p:nvPr>
        </p:nvSpPr>
        <p:spPr>
          <a:xfrm rot="20136051">
            <a:off x="312399" y="2858861"/>
            <a:ext cx="3715817" cy="1140278"/>
          </a:xfrm>
        </p:spPr>
        <p:txBody>
          <a:bodyPr rtlCol="0">
            <a:normAutofit fontScale="92500"/>
          </a:bodyPr>
          <a:lstStyle/>
          <a:p>
            <a:pPr rtl="0"/>
            <a:r>
              <a:rPr lang="tr-TR" sz="3000" dirty="0"/>
              <a:t>MADDE 4 Esas alınacak finansal tablolar	</a:t>
            </a:r>
          </a:p>
        </p:txBody>
      </p:sp>
      <p:sp>
        <p:nvSpPr>
          <p:cNvPr id="6" name="İçerik Yer Tutucusu 5">
            <a:extLst>
              <a:ext uri="{FF2B5EF4-FFF2-40B4-BE49-F238E27FC236}">
                <a16:creationId xmlns:a16="http://schemas.microsoft.com/office/drawing/2014/main" id="{F588BEFE-2FF0-8B7D-0615-6A3090B81CF5}"/>
              </a:ext>
            </a:extLst>
          </p:cNvPr>
          <p:cNvSpPr>
            <a:spLocks noGrp="1"/>
          </p:cNvSpPr>
          <p:nvPr>
            <p:ph idx="1"/>
          </p:nvPr>
        </p:nvSpPr>
        <p:spPr/>
        <p:txBody>
          <a:bodyPr rtlCol="0">
            <a:noAutofit/>
          </a:bodyPr>
          <a:lstStyle/>
          <a:p>
            <a:pPr marL="0" indent="0" algn="just" rtl="0">
              <a:buNone/>
            </a:pPr>
            <a:r>
              <a:rPr lang="tr-TR" sz="1600" b="1" dirty="0"/>
              <a:t>(3) Birinci fıkra kapsamı dışında kalan şirketlerde, 2023 yılı hesap döneminden sonraki hesap dönemlerinde,213 sayılı Kanunun geçici 33 üncü maddesi ile Vergi Usul Kanunu Genel Tebliği (Sıra No: 555) hükümleri </a:t>
            </a:r>
            <a:r>
              <a:rPr lang="tr-TR" sz="1600" b="1" dirty="0">
                <a:solidFill>
                  <a:srgbClr val="FF0000"/>
                </a:solidFill>
              </a:rPr>
              <a:t>uyarınca enflasyon düzeltmesi uygulanmış</a:t>
            </a:r>
            <a:r>
              <a:rPr lang="tr-TR" sz="1600" b="1" dirty="0"/>
              <a:t> finansal tablolar esas alınır.</a:t>
            </a:r>
          </a:p>
          <a:p>
            <a:pPr marL="0" indent="0" algn="just" rtl="0">
              <a:buNone/>
            </a:pPr>
            <a:r>
              <a:rPr lang="tr-TR" sz="1600" b="1" dirty="0"/>
              <a:t>(4) Bu madde kapsamındaki şirketlerde, dağıtılması öngörülen kâr payı tutarı, </a:t>
            </a:r>
            <a:r>
              <a:rPr lang="tr-TR" sz="1600" b="1" dirty="0">
                <a:solidFill>
                  <a:srgbClr val="FF0000"/>
                </a:solidFill>
              </a:rPr>
              <a:t>213 sayılı Kanun hükümlerine göre enflasyon düzeltmesi uygulanmış finansal tablolarda bulunan kâr dağıtımına konu kaynakların toplamını aşamaz.</a:t>
            </a:r>
          </a:p>
        </p:txBody>
      </p:sp>
      <p:pic>
        <p:nvPicPr>
          <p:cNvPr id="5" name="Resim 4">
            <a:extLst>
              <a:ext uri="{FF2B5EF4-FFF2-40B4-BE49-F238E27FC236}">
                <a16:creationId xmlns:a16="http://schemas.microsoft.com/office/drawing/2014/main" id="{6EAD3046-D305-0E27-254E-C4C403A40887}"/>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2752747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9B367E-D9B2-1324-B707-BDE1CC753C6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792D2CF-C61B-7EEE-29FF-8F69E24C1445}"/>
              </a:ext>
            </a:extLst>
          </p:cNvPr>
          <p:cNvSpPr>
            <a:spLocks noGrp="1"/>
          </p:cNvSpPr>
          <p:nvPr>
            <p:ph type="title"/>
          </p:nvPr>
        </p:nvSpPr>
        <p:spPr/>
        <p:txBody>
          <a:bodyPr rtlCol="0"/>
          <a:lstStyle/>
          <a:p>
            <a:pPr algn="ctr" rtl="0"/>
            <a:r>
              <a:rPr lang="tr-TR" sz="2000" dirty="0"/>
              <a:t>15 Haziran 2024 CUMARTESİ Yayınlanan ENFLASYON DÜZELTMESİ UYGULAYAN ŞİRKETLERDE ESAS</a:t>
            </a:r>
            <a:br>
              <a:rPr lang="tr-TR" sz="2000" dirty="0"/>
            </a:br>
            <a:r>
              <a:rPr lang="tr-TR" sz="2000" dirty="0"/>
              <a:t>ALINACAK FİNANSAL TABLOLARA İLİŞKİN TEBLİĞ</a:t>
            </a:r>
          </a:p>
        </p:txBody>
      </p:sp>
      <p:sp>
        <p:nvSpPr>
          <p:cNvPr id="4" name="Metin Yer Tutucusu 3">
            <a:extLst>
              <a:ext uri="{FF2B5EF4-FFF2-40B4-BE49-F238E27FC236}">
                <a16:creationId xmlns:a16="http://schemas.microsoft.com/office/drawing/2014/main" id="{90B2DC4F-7D14-5AD6-D26A-9C5489908448}"/>
              </a:ext>
            </a:extLst>
          </p:cNvPr>
          <p:cNvSpPr>
            <a:spLocks noGrp="1"/>
          </p:cNvSpPr>
          <p:nvPr>
            <p:ph type="body" sz="half" idx="2"/>
          </p:nvPr>
        </p:nvSpPr>
        <p:spPr>
          <a:xfrm rot="20136051">
            <a:off x="312399" y="2858861"/>
            <a:ext cx="3715817" cy="1140278"/>
          </a:xfrm>
        </p:spPr>
        <p:txBody>
          <a:bodyPr rtlCol="0">
            <a:normAutofit/>
          </a:bodyPr>
          <a:lstStyle/>
          <a:p>
            <a:pPr rtl="0"/>
            <a:r>
              <a:rPr lang="tr-TR" sz="3000" dirty="0"/>
              <a:t>MADDE 5 Sermaye</a:t>
            </a:r>
          </a:p>
        </p:txBody>
      </p:sp>
      <p:sp>
        <p:nvSpPr>
          <p:cNvPr id="6" name="İçerik Yer Tutucusu 5">
            <a:extLst>
              <a:ext uri="{FF2B5EF4-FFF2-40B4-BE49-F238E27FC236}">
                <a16:creationId xmlns:a16="http://schemas.microsoft.com/office/drawing/2014/main" id="{8CFE5CB7-1727-4033-1E8B-855ED025B1B8}"/>
              </a:ext>
            </a:extLst>
          </p:cNvPr>
          <p:cNvSpPr>
            <a:spLocks noGrp="1"/>
          </p:cNvSpPr>
          <p:nvPr>
            <p:ph idx="1"/>
          </p:nvPr>
        </p:nvSpPr>
        <p:spPr/>
        <p:txBody>
          <a:bodyPr rtlCol="0">
            <a:noAutofit/>
          </a:bodyPr>
          <a:lstStyle/>
          <a:p>
            <a:pPr marL="0" indent="0" algn="just" rtl="0">
              <a:buNone/>
            </a:pPr>
            <a:r>
              <a:rPr lang="tr-TR" sz="1600" b="1" dirty="0"/>
              <a:t>(1) Şirketin sermayesine ilişkin yapılacak değerlendirmelerde, ticaret siciline tescil edilmiş olan sermaye tutarı esas alınır.</a:t>
            </a:r>
          </a:p>
          <a:p>
            <a:pPr marL="0" indent="0" algn="just" rtl="0">
              <a:buNone/>
            </a:pPr>
            <a:r>
              <a:rPr lang="tr-TR" sz="1600" b="1" dirty="0"/>
              <a:t>(2) Enflasyon düzeltmesinden kaynaklanan sermaye düzeltmesi olumlu farkları, diğer öz sermaye kalemlerine ilişkin olumlu farklar ile bunların dışında kalan iç kaynakların, </a:t>
            </a:r>
            <a:r>
              <a:rPr lang="tr-TR" sz="1600" b="1" dirty="0">
                <a:solidFill>
                  <a:srgbClr val="FF0000"/>
                </a:solidFill>
              </a:rPr>
              <a:t>enflasyon düzeltmesinden kaynaklı zararlar dâhil zararlar ve olumsuz farkları aşan kısmı </a:t>
            </a:r>
            <a:r>
              <a:rPr lang="tr-TR" sz="1600" b="1" dirty="0"/>
              <a:t>Kanunun 462nci maddesi kapsamında sermayeye ilave edilebilir.</a:t>
            </a:r>
          </a:p>
          <a:p>
            <a:pPr marL="0" indent="0" algn="just" rtl="0">
              <a:buNone/>
            </a:pPr>
            <a:r>
              <a:rPr lang="tr-TR" sz="1600" b="1" dirty="0"/>
              <a:t>(3) Enflasyon düzeltmesinden kaynaklanan sermaye düzeltmesi olumsuz farkları ile enflasyon düzeltmesinden kaynaklanan diğer olumsuz farklar ise genel kurulda alınacak karara istinaden, sermaye </a:t>
            </a:r>
            <a:r>
              <a:rPr lang="tr-TR" sz="1600" b="1" dirty="0" err="1"/>
              <a:t>azaltımıyoluyla</a:t>
            </a:r>
            <a:r>
              <a:rPr lang="tr-TR" sz="1600" b="1" dirty="0"/>
              <a:t> veya </a:t>
            </a:r>
            <a:r>
              <a:rPr lang="tr-TR" sz="1600" b="1" dirty="0" err="1"/>
              <a:t>olumlufarklar</a:t>
            </a:r>
            <a:r>
              <a:rPr lang="tr-TR" sz="1600" b="1" dirty="0"/>
              <a:t> yahut diğer iç kaynaklarla mahsup edilebilir.</a:t>
            </a:r>
          </a:p>
        </p:txBody>
      </p:sp>
      <p:pic>
        <p:nvPicPr>
          <p:cNvPr id="5" name="Resim 4">
            <a:extLst>
              <a:ext uri="{FF2B5EF4-FFF2-40B4-BE49-F238E27FC236}">
                <a16:creationId xmlns:a16="http://schemas.microsoft.com/office/drawing/2014/main" id="{5FB89D87-AADB-2677-89BD-771A868600E9}"/>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1801845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8B3528-1F14-FCF7-0999-FCADD36C965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534F5A1-F3E0-3E54-CC38-D08A2706A339}"/>
              </a:ext>
            </a:extLst>
          </p:cNvPr>
          <p:cNvSpPr>
            <a:spLocks noGrp="1"/>
          </p:cNvSpPr>
          <p:nvPr>
            <p:ph type="title"/>
          </p:nvPr>
        </p:nvSpPr>
        <p:spPr/>
        <p:txBody>
          <a:bodyPr rtlCol="0"/>
          <a:lstStyle/>
          <a:p>
            <a:pPr algn="ctr" rtl="0"/>
            <a:r>
              <a:rPr lang="tr-TR" sz="2000" dirty="0"/>
              <a:t>15 Haziran 2024 CUMARTESİ Yayınlanan ENFLASYON DÜZELTMESİ UYGULAYAN ŞİRKETLERDE ESAS</a:t>
            </a:r>
            <a:br>
              <a:rPr lang="tr-TR" sz="2000" dirty="0"/>
            </a:br>
            <a:r>
              <a:rPr lang="tr-TR" sz="2000" dirty="0"/>
              <a:t>ALINACAK FİNANSAL TABLOLARA İLİŞKİN TEBLİĞ</a:t>
            </a:r>
          </a:p>
        </p:txBody>
      </p:sp>
      <p:sp>
        <p:nvSpPr>
          <p:cNvPr id="4" name="Metin Yer Tutucusu 3">
            <a:extLst>
              <a:ext uri="{FF2B5EF4-FFF2-40B4-BE49-F238E27FC236}">
                <a16:creationId xmlns:a16="http://schemas.microsoft.com/office/drawing/2014/main" id="{3E73BBD7-4A6C-58DA-EA7A-1E427CE69CDD}"/>
              </a:ext>
            </a:extLst>
          </p:cNvPr>
          <p:cNvSpPr>
            <a:spLocks noGrp="1"/>
          </p:cNvSpPr>
          <p:nvPr>
            <p:ph type="body" sz="half" idx="2"/>
          </p:nvPr>
        </p:nvSpPr>
        <p:spPr>
          <a:xfrm rot="20136051">
            <a:off x="312399" y="2858861"/>
            <a:ext cx="3715817" cy="1140278"/>
          </a:xfrm>
        </p:spPr>
        <p:txBody>
          <a:bodyPr rtlCol="0">
            <a:normAutofit/>
          </a:bodyPr>
          <a:lstStyle/>
          <a:p>
            <a:pPr rtl="0"/>
            <a:r>
              <a:rPr lang="tr-TR" sz="3000" dirty="0"/>
              <a:t>MADDE 5 Sermaye</a:t>
            </a:r>
          </a:p>
        </p:txBody>
      </p:sp>
      <p:sp>
        <p:nvSpPr>
          <p:cNvPr id="6" name="İçerik Yer Tutucusu 5">
            <a:extLst>
              <a:ext uri="{FF2B5EF4-FFF2-40B4-BE49-F238E27FC236}">
                <a16:creationId xmlns:a16="http://schemas.microsoft.com/office/drawing/2014/main" id="{9E0D7DE0-F6E8-8F39-0F51-257C26CC2355}"/>
              </a:ext>
            </a:extLst>
          </p:cNvPr>
          <p:cNvSpPr>
            <a:spLocks noGrp="1"/>
          </p:cNvSpPr>
          <p:nvPr>
            <p:ph idx="1"/>
          </p:nvPr>
        </p:nvSpPr>
        <p:spPr/>
        <p:txBody>
          <a:bodyPr rtlCol="0">
            <a:noAutofit/>
          </a:bodyPr>
          <a:lstStyle/>
          <a:p>
            <a:pPr marL="0" indent="0" algn="just" rtl="0">
              <a:buNone/>
            </a:pPr>
            <a:r>
              <a:rPr lang="tr-TR" sz="1600" b="1" dirty="0"/>
              <a:t>(4) 4 üncü maddenin birinci fıkrası kapsamında bulunan şirketlerde gerçekleştirilecek sermaye artırımlarında, Kanunun 88 inci maddesine göre hazırlanan enflasyon düzeltmesi uygulanmış finansal tablolar esas alınmakla birlikte, sermayeye eklenecek iç kaynak tutarı, 213 sayılı Kanun hükümlerine göre enflasyon düzeltmesi uygulanmış finansal tablolarda bulunan sermayeye eklenebilecek iç kaynakların toplamını aşamaz.</a:t>
            </a:r>
            <a:endParaRPr lang="tr-TR" sz="1600" b="1" dirty="0">
              <a:solidFill>
                <a:srgbClr val="FF0000"/>
              </a:solidFill>
            </a:endParaRPr>
          </a:p>
        </p:txBody>
      </p:sp>
      <p:pic>
        <p:nvPicPr>
          <p:cNvPr id="5" name="Resim 4">
            <a:extLst>
              <a:ext uri="{FF2B5EF4-FFF2-40B4-BE49-F238E27FC236}">
                <a16:creationId xmlns:a16="http://schemas.microsoft.com/office/drawing/2014/main" id="{BE397702-D30B-164D-E201-D686C33B0DEC}"/>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3391993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FA703-4FEF-5FA3-40B0-314ED7BD27DF}"/>
            </a:ext>
          </a:extLst>
        </p:cNvPr>
        <p:cNvGrpSpPr/>
        <p:nvPr/>
      </p:nvGrpSpPr>
      <p:grpSpPr>
        <a:xfrm>
          <a:off x="0" y="0"/>
          <a:ext cx="0" cy="0"/>
          <a:chOff x="0" y="0"/>
          <a:chExt cx="0" cy="0"/>
        </a:xfrm>
      </p:grpSpPr>
      <p:pic>
        <p:nvPicPr>
          <p:cNvPr id="2" name="Resim 1">
            <a:extLst>
              <a:ext uri="{FF2B5EF4-FFF2-40B4-BE49-F238E27FC236}">
                <a16:creationId xmlns:a16="http://schemas.microsoft.com/office/drawing/2014/main" id="{A8D3580A-5474-2BB2-988E-C1D2B5229BA5}"/>
              </a:ext>
            </a:extLst>
          </p:cNvPr>
          <p:cNvPicPr>
            <a:picLocks noChangeAspect="1"/>
          </p:cNvPicPr>
          <p:nvPr/>
        </p:nvPicPr>
        <p:blipFill>
          <a:blip r:embed="rId3"/>
          <a:stretch>
            <a:fillRect/>
          </a:stretch>
        </p:blipFill>
        <p:spPr>
          <a:xfrm>
            <a:off x="0" y="5445224"/>
            <a:ext cx="900899" cy="1405248"/>
          </a:xfrm>
          <a:prstGeom prst="rect">
            <a:avLst/>
          </a:prstGeom>
        </p:spPr>
      </p:pic>
      <p:sp>
        <p:nvSpPr>
          <p:cNvPr id="3" name="Metin kutusu 2">
            <a:extLst>
              <a:ext uri="{FF2B5EF4-FFF2-40B4-BE49-F238E27FC236}">
                <a16:creationId xmlns:a16="http://schemas.microsoft.com/office/drawing/2014/main" id="{C112BA8D-7AD1-0021-5154-DA0D609B25F2}"/>
              </a:ext>
            </a:extLst>
          </p:cNvPr>
          <p:cNvSpPr txBox="1"/>
          <p:nvPr/>
        </p:nvSpPr>
        <p:spPr>
          <a:xfrm>
            <a:off x="5014292" y="476672"/>
            <a:ext cx="3168352" cy="701731"/>
          </a:xfrm>
          <a:prstGeom prst="rect">
            <a:avLst/>
          </a:prstGeom>
          <a:noFill/>
        </p:spPr>
        <p:txBody>
          <a:bodyPr wrap="square" rtlCol="0">
            <a:spAutoFit/>
          </a:bodyPr>
          <a:lstStyle/>
          <a:p>
            <a:pPr>
              <a:lnSpc>
                <a:spcPct val="90000"/>
              </a:lnSpc>
            </a:pPr>
            <a:r>
              <a:rPr lang="tr-TR" sz="4400" dirty="0"/>
              <a:t>Ne Anladık ?</a:t>
            </a:r>
            <a:endParaRPr lang="en-GB" sz="4400" dirty="0"/>
          </a:p>
        </p:txBody>
      </p:sp>
      <p:sp>
        <p:nvSpPr>
          <p:cNvPr id="4" name="Metin kutusu 3">
            <a:extLst>
              <a:ext uri="{FF2B5EF4-FFF2-40B4-BE49-F238E27FC236}">
                <a16:creationId xmlns:a16="http://schemas.microsoft.com/office/drawing/2014/main" id="{AEDFD7DC-066B-73E6-F60D-6C063DDD53AA}"/>
              </a:ext>
            </a:extLst>
          </p:cNvPr>
          <p:cNvSpPr txBox="1"/>
          <p:nvPr/>
        </p:nvSpPr>
        <p:spPr>
          <a:xfrm>
            <a:off x="1701924" y="1772816"/>
            <a:ext cx="9793088" cy="3665619"/>
          </a:xfrm>
          <a:prstGeom prst="rect">
            <a:avLst/>
          </a:prstGeom>
          <a:noFill/>
        </p:spPr>
        <p:txBody>
          <a:bodyPr wrap="square" rtlCol="0">
            <a:spAutoFit/>
          </a:bodyPr>
          <a:lstStyle/>
          <a:p>
            <a:pPr marL="457200" indent="-457200">
              <a:lnSpc>
                <a:spcPct val="90000"/>
              </a:lnSpc>
              <a:buFont typeface="+mj-lt"/>
              <a:buAutoNum type="arabicPeriod"/>
            </a:pPr>
            <a:r>
              <a:rPr lang="tr-TR" dirty="0"/>
              <a:t>Denetime tabi isek bağımsız denetimden geçmiş (dolayısıyla TFRS veya BOBİTFRS) Mali Tablolardan Eklenebilir Kaynaklar Raporu yazacağız.</a:t>
            </a:r>
          </a:p>
          <a:p>
            <a:pPr marL="457200" indent="-457200">
              <a:lnSpc>
                <a:spcPct val="90000"/>
              </a:lnSpc>
              <a:buFont typeface="+mj-lt"/>
              <a:buAutoNum type="arabicPeriod"/>
            </a:pPr>
            <a:endParaRPr lang="tr-TR" dirty="0"/>
          </a:p>
          <a:p>
            <a:pPr marL="457200" indent="-457200">
              <a:lnSpc>
                <a:spcPct val="90000"/>
              </a:lnSpc>
              <a:buFont typeface="+mj-lt"/>
              <a:buAutoNum type="arabicPeriod"/>
            </a:pPr>
            <a:r>
              <a:rPr lang="tr-TR" dirty="0"/>
              <a:t>En son Denetimden 6 aydan fazla geçtiyse ya yeni ara dönem raporu yazdıracağız yada yıl sonunu bekleyeceğiz.</a:t>
            </a:r>
          </a:p>
          <a:p>
            <a:pPr marL="457200" indent="-457200">
              <a:lnSpc>
                <a:spcPct val="90000"/>
              </a:lnSpc>
              <a:buFont typeface="+mj-lt"/>
              <a:buAutoNum type="arabicPeriod"/>
            </a:pPr>
            <a:endParaRPr lang="tr-TR" dirty="0"/>
          </a:p>
          <a:p>
            <a:pPr marL="457200" indent="-457200">
              <a:lnSpc>
                <a:spcPct val="90000"/>
              </a:lnSpc>
              <a:buFont typeface="+mj-lt"/>
              <a:buAutoNum type="arabicPeriod"/>
            </a:pPr>
            <a:r>
              <a:rPr lang="tr-TR" dirty="0"/>
              <a:t>Denetime tabi değil isek VUK mali tablolarına eklenebilir kaynaklar raporu yazacağız.</a:t>
            </a:r>
          </a:p>
          <a:p>
            <a:pPr marL="457200" indent="-457200">
              <a:lnSpc>
                <a:spcPct val="90000"/>
              </a:lnSpc>
              <a:buFont typeface="+mj-lt"/>
              <a:buAutoNum type="arabicPeriod"/>
            </a:pPr>
            <a:endParaRPr lang="tr-TR" dirty="0"/>
          </a:p>
          <a:p>
            <a:pPr marL="457200" indent="-457200">
              <a:lnSpc>
                <a:spcPct val="90000"/>
              </a:lnSpc>
              <a:buFont typeface="+mj-lt"/>
              <a:buAutoNum type="arabicPeriod"/>
            </a:pPr>
            <a:r>
              <a:rPr lang="tr-TR" dirty="0"/>
              <a:t>Karda dağıtsak, sermayede artırsak önce geçmiş yıl zararlarını (enflasyon düzeltmesi dahil) mahsup edeceğiz.</a:t>
            </a:r>
          </a:p>
          <a:p>
            <a:pPr marL="457200" indent="-457200">
              <a:lnSpc>
                <a:spcPct val="90000"/>
              </a:lnSpc>
              <a:buFont typeface="+mj-lt"/>
              <a:buAutoNum type="arabicPeriod"/>
            </a:pPr>
            <a:endParaRPr lang="tr-TR" dirty="0"/>
          </a:p>
          <a:p>
            <a:pPr marL="457200" indent="-457200">
              <a:lnSpc>
                <a:spcPct val="90000"/>
              </a:lnSpc>
              <a:buFont typeface="+mj-lt"/>
              <a:buAutoNum type="arabicPeriod"/>
            </a:pPr>
            <a:r>
              <a:rPr lang="tr-TR" dirty="0"/>
              <a:t>Denetime tabi isek, TFRS veya </a:t>
            </a:r>
            <a:r>
              <a:rPr lang="tr-TR" dirty="0" err="1"/>
              <a:t>BobiTFRS’de</a:t>
            </a:r>
            <a:r>
              <a:rPr lang="tr-TR" dirty="0"/>
              <a:t> rakamlar ne olursa olsun dağıtılan veya sermaye artırımına konu olan tutarlar VUK mali tablolarındaki rakamları geçemeyecek.</a:t>
            </a:r>
          </a:p>
          <a:p>
            <a:pPr>
              <a:lnSpc>
                <a:spcPct val="90000"/>
              </a:lnSpc>
            </a:pPr>
            <a:endParaRPr lang="en-GB" sz="2400" dirty="0"/>
          </a:p>
        </p:txBody>
      </p:sp>
    </p:spTree>
    <p:extLst>
      <p:ext uri="{BB962C8B-B14F-4D97-AF65-F5344CB8AC3E}">
        <p14:creationId xmlns:p14="http://schemas.microsoft.com/office/powerpoint/2010/main" val="639973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044E08-64FC-1BB9-951B-5CBE723180CE}"/>
            </a:ext>
          </a:extLst>
        </p:cNvPr>
        <p:cNvGrpSpPr/>
        <p:nvPr/>
      </p:nvGrpSpPr>
      <p:grpSpPr>
        <a:xfrm>
          <a:off x="0" y="0"/>
          <a:ext cx="0" cy="0"/>
          <a:chOff x="0" y="0"/>
          <a:chExt cx="0" cy="0"/>
        </a:xfrm>
      </p:grpSpPr>
      <p:pic>
        <p:nvPicPr>
          <p:cNvPr id="2" name="Resim 1">
            <a:extLst>
              <a:ext uri="{FF2B5EF4-FFF2-40B4-BE49-F238E27FC236}">
                <a16:creationId xmlns:a16="http://schemas.microsoft.com/office/drawing/2014/main" id="{51194599-3122-8455-48BB-3D3D28A93611}"/>
              </a:ext>
            </a:extLst>
          </p:cNvPr>
          <p:cNvPicPr>
            <a:picLocks noChangeAspect="1"/>
          </p:cNvPicPr>
          <p:nvPr/>
        </p:nvPicPr>
        <p:blipFill>
          <a:blip r:embed="rId3"/>
          <a:stretch>
            <a:fillRect/>
          </a:stretch>
        </p:blipFill>
        <p:spPr>
          <a:xfrm>
            <a:off x="0" y="5445224"/>
            <a:ext cx="900899" cy="1405248"/>
          </a:xfrm>
          <a:prstGeom prst="rect">
            <a:avLst/>
          </a:prstGeom>
        </p:spPr>
      </p:pic>
      <p:sp>
        <p:nvSpPr>
          <p:cNvPr id="7" name="Metin kutusu 6">
            <a:extLst>
              <a:ext uri="{FF2B5EF4-FFF2-40B4-BE49-F238E27FC236}">
                <a16:creationId xmlns:a16="http://schemas.microsoft.com/office/drawing/2014/main" id="{AB9936CC-5443-806F-D4AB-8E43353F64EA}"/>
              </a:ext>
            </a:extLst>
          </p:cNvPr>
          <p:cNvSpPr txBox="1"/>
          <p:nvPr/>
        </p:nvSpPr>
        <p:spPr>
          <a:xfrm>
            <a:off x="1053852" y="1502688"/>
            <a:ext cx="10081120" cy="5355312"/>
          </a:xfrm>
          <a:prstGeom prst="rect">
            <a:avLst/>
          </a:prstGeom>
          <a:noFill/>
        </p:spPr>
        <p:txBody>
          <a:bodyPr wrap="square" rtlCol="0">
            <a:spAutoFit/>
          </a:bodyPr>
          <a:lstStyle/>
          <a:p>
            <a:pPr algn="just">
              <a:lnSpc>
                <a:spcPct val="90000"/>
              </a:lnSpc>
            </a:pPr>
            <a:r>
              <a:rPr lang="en-GB" sz="2000" dirty="0"/>
              <a:t>D) </a:t>
            </a:r>
            <a:r>
              <a:rPr lang="en-GB" sz="2000" dirty="0" err="1"/>
              <a:t>Kurulumuz</a:t>
            </a:r>
            <a:r>
              <a:rPr lang="en-GB" sz="2000" dirty="0"/>
              <a:t> </a:t>
            </a:r>
            <a:r>
              <a:rPr lang="en-GB" sz="2000" dirty="0" err="1"/>
              <a:t>düzenlemeleri</a:t>
            </a:r>
            <a:r>
              <a:rPr lang="en-GB" sz="2000" dirty="0"/>
              <a:t> </a:t>
            </a:r>
            <a:r>
              <a:rPr lang="en-GB" sz="2000" dirty="0" err="1"/>
              <a:t>kapsamında</a:t>
            </a:r>
            <a:r>
              <a:rPr lang="en-GB" sz="2000" dirty="0"/>
              <a:t> TMS/TFRS </a:t>
            </a:r>
            <a:r>
              <a:rPr lang="en-GB" sz="2000" dirty="0" err="1"/>
              <a:t>uyarınca</a:t>
            </a:r>
            <a:r>
              <a:rPr lang="en-GB" sz="2000" dirty="0"/>
              <a:t> </a:t>
            </a:r>
            <a:r>
              <a:rPr lang="en-GB" sz="2000" dirty="0" err="1"/>
              <a:t>enflasyon</a:t>
            </a:r>
            <a:r>
              <a:rPr lang="en-GB" sz="2000" dirty="0"/>
              <a:t> </a:t>
            </a:r>
            <a:r>
              <a:rPr lang="en-GB" sz="2000" dirty="0" err="1"/>
              <a:t>muhasebesine</a:t>
            </a:r>
            <a:r>
              <a:rPr lang="en-GB" sz="2000" dirty="0"/>
              <a:t> </a:t>
            </a:r>
            <a:r>
              <a:rPr lang="en-GB" sz="2000" dirty="0" err="1"/>
              <a:t>göre</a:t>
            </a:r>
            <a:r>
              <a:rPr lang="en-GB" sz="2000" dirty="0"/>
              <a:t> </a:t>
            </a:r>
            <a:r>
              <a:rPr lang="en-GB" sz="2000" dirty="0" err="1"/>
              <a:t>düzeltilmiş</a:t>
            </a:r>
            <a:r>
              <a:rPr lang="en-GB" sz="2000" dirty="0"/>
              <a:t> </a:t>
            </a:r>
            <a:r>
              <a:rPr lang="en-GB" sz="2000" dirty="0" err="1"/>
              <a:t>finansal</a:t>
            </a:r>
            <a:r>
              <a:rPr lang="en-GB" sz="2000" dirty="0"/>
              <a:t> </a:t>
            </a:r>
            <a:r>
              <a:rPr lang="en-GB" sz="2000" dirty="0" err="1"/>
              <a:t>tablo</a:t>
            </a:r>
            <a:r>
              <a:rPr lang="en-GB" sz="2000" dirty="0"/>
              <a:t> </a:t>
            </a:r>
            <a:r>
              <a:rPr lang="en-GB" sz="2000" dirty="0" err="1"/>
              <a:t>hazırlayacak</a:t>
            </a:r>
            <a:r>
              <a:rPr lang="en-GB" sz="2000" dirty="0"/>
              <a:t> </a:t>
            </a:r>
            <a:r>
              <a:rPr lang="en-GB" sz="2000" dirty="0" err="1"/>
              <a:t>ihraççıların</a:t>
            </a:r>
            <a:r>
              <a:rPr lang="en-GB" sz="2000" dirty="0"/>
              <a:t> </a:t>
            </a:r>
            <a:r>
              <a:rPr lang="en-GB" sz="2000" dirty="0" err="1"/>
              <a:t>yapacakları</a:t>
            </a:r>
            <a:r>
              <a:rPr lang="en-GB" sz="2000" dirty="0"/>
              <a:t> </a:t>
            </a:r>
            <a:r>
              <a:rPr lang="en-GB" sz="2000" dirty="0" err="1">
                <a:solidFill>
                  <a:srgbClr val="FF0000"/>
                </a:solidFill>
              </a:rPr>
              <a:t>kar</a:t>
            </a:r>
            <a:r>
              <a:rPr lang="en-GB" sz="2000" dirty="0">
                <a:solidFill>
                  <a:srgbClr val="FF0000"/>
                </a:solidFill>
              </a:rPr>
              <a:t> </a:t>
            </a:r>
            <a:r>
              <a:rPr lang="en-GB" sz="2000" dirty="0" err="1">
                <a:solidFill>
                  <a:srgbClr val="FF0000"/>
                </a:solidFill>
              </a:rPr>
              <a:t>dağıtımı</a:t>
            </a:r>
            <a:r>
              <a:rPr lang="en-GB" sz="2000" dirty="0">
                <a:solidFill>
                  <a:srgbClr val="FF0000"/>
                </a:solidFill>
              </a:rPr>
              <a:t>, </a:t>
            </a:r>
            <a:r>
              <a:rPr lang="en-GB" sz="2000" dirty="0" err="1">
                <a:solidFill>
                  <a:srgbClr val="FF0000"/>
                </a:solidFill>
              </a:rPr>
              <a:t>mahsup</a:t>
            </a:r>
            <a:r>
              <a:rPr lang="en-GB" sz="2000" dirty="0">
                <a:solidFill>
                  <a:srgbClr val="FF0000"/>
                </a:solidFill>
              </a:rPr>
              <a:t> ve </a:t>
            </a:r>
            <a:r>
              <a:rPr lang="en-GB" sz="2000" dirty="0" err="1">
                <a:solidFill>
                  <a:srgbClr val="FF0000"/>
                </a:solidFill>
              </a:rPr>
              <a:t>sermaye</a:t>
            </a:r>
            <a:r>
              <a:rPr lang="en-GB" sz="2000" dirty="0">
                <a:solidFill>
                  <a:srgbClr val="FF0000"/>
                </a:solidFill>
              </a:rPr>
              <a:t> </a:t>
            </a:r>
            <a:r>
              <a:rPr lang="en-GB" sz="2000" dirty="0" err="1">
                <a:solidFill>
                  <a:srgbClr val="FF0000"/>
                </a:solidFill>
              </a:rPr>
              <a:t>artırımı</a:t>
            </a:r>
            <a:r>
              <a:rPr lang="en-GB" sz="2000" dirty="0"/>
              <a:t> </a:t>
            </a:r>
            <a:r>
              <a:rPr lang="en-GB" sz="2000" dirty="0" err="1"/>
              <a:t>gibi</a:t>
            </a:r>
            <a:r>
              <a:rPr lang="en-GB" sz="2000" dirty="0"/>
              <a:t> </a:t>
            </a:r>
            <a:r>
              <a:rPr lang="en-GB" sz="2000" dirty="0" err="1"/>
              <a:t>işlemlerde</a:t>
            </a:r>
            <a:r>
              <a:rPr lang="en-GB" sz="2000" dirty="0"/>
              <a:t>, </a:t>
            </a:r>
            <a:r>
              <a:rPr lang="en-GB" sz="2000" dirty="0" err="1"/>
              <a:t>ilgili</a:t>
            </a:r>
            <a:r>
              <a:rPr lang="en-GB" sz="2000" dirty="0"/>
              <a:t> </a:t>
            </a:r>
            <a:r>
              <a:rPr lang="en-GB" sz="2000" dirty="0" err="1"/>
              <a:t>mevzuat</a:t>
            </a:r>
            <a:r>
              <a:rPr lang="en-GB" sz="2000" dirty="0"/>
              <a:t> </a:t>
            </a:r>
            <a:r>
              <a:rPr lang="en-GB" sz="2000" dirty="0" err="1"/>
              <a:t>hükümleri</a:t>
            </a:r>
            <a:r>
              <a:rPr lang="en-GB" sz="2000" dirty="0"/>
              <a:t> de </a:t>
            </a:r>
            <a:r>
              <a:rPr lang="en-GB" sz="2000" dirty="0" err="1"/>
              <a:t>dikkate</a:t>
            </a:r>
            <a:r>
              <a:rPr lang="en-GB" sz="2000" dirty="0"/>
              <a:t> </a:t>
            </a:r>
            <a:r>
              <a:rPr lang="en-GB" sz="2000" dirty="0" err="1"/>
              <a:t>alınarak</a:t>
            </a:r>
            <a:r>
              <a:rPr lang="en-GB" sz="2000" dirty="0"/>
              <a:t>; </a:t>
            </a:r>
            <a:endParaRPr lang="tr-TR" sz="2000" dirty="0"/>
          </a:p>
          <a:p>
            <a:pPr algn="just">
              <a:lnSpc>
                <a:spcPct val="90000"/>
              </a:lnSpc>
            </a:pPr>
            <a:endParaRPr lang="tr-TR" sz="2000" dirty="0"/>
          </a:p>
          <a:p>
            <a:pPr marL="457200" indent="-457200" algn="just">
              <a:lnSpc>
                <a:spcPct val="90000"/>
              </a:lnSpc>
              <a:buAutoNum type="arabicParenR"/>
            </a:pPr>
            <a:r>
              <a:rPr lang="en-GB" sz="2000" dirty="0"/>
              <a:t>TMS/TFRS </a:t>
            </a:r>
            <a:r>
              <a:rPr lang="en-GB" sz="2000" dirty="0" err="1"/>
              <a:t>uyarınca</a:t>
            </a:r>
            <a:r>
              <a:rPr lang="en-GB" sz="2000" dirty="0"/>
              <a:t> </a:t>
            </a:r>
            <a:r>
              <a:rPr lang="en-GB" sz="2000" dirty="0" err="1"/>
              <a:t>hazırlanan</a:t>
            </a:r>
            <a:r>
              <a:rPr lang="en-GB" sz="2000" dirty="0"/>
              <a:t> </a:t>
            </a:r>
            <a:r>
              <a:rPr lang="en-GB" sz="2000" dirty="0" err="1"/>
              <a:t>finansal</a:t>
            </a:r>
            <a:r>
              <a:rPr lang="en-GB" sz="2000" dirty="0"/>
              <a:t> </a:t>
            </a:r>
            <a:r>
              <a:rPr lang="en-GB" sz="2000" dirty="0" err="1"/>
              <a:t>tabloların</a:t>
            </a:r>
            <a:r>
              <a:rPr lang="en-GB" sz="2000" dirty="0"/>
              <a:t> </a:t>
            </a:r>
            <a:r>
              <a:rPr lang="en-GB" sz="2000" dirty="0" err="1"/>
              <a:t>enflasyona</a:t>
            </a:r>
            <a:r>
              <a:rPr lang="en-GB" sz="2000" dirty="0"/>
              <a:t> </a:t>
            </a:r>
            <a:r>
              <a:rPr lang="en-GB" sz="2000" dirty="0" err="1"/>
              <a:t>göre</a:t>
            </a:r>
            <a:r>
              <a:rPr lang="en-GB" sz="2000" dirty="0"/>
              <a:t> ilk </a:t>
            </a:r>
            <a:r>
              <a:rPr lang="en-GB" sz="2000" dirty="0" err="1"/>
              <a:t>defa</a:t>
            </a:r>
            <a:r>
              <a:rPr lang="en-GB" sz="2000" dirty="0"/>
              <a:t> </a:t>
            </a:r>
            <a:r>
              <a:rPr lang="en-GB" sz="2000" dirty="0" err="1"/>
              <a:t>düzeltilmesi</a:t>
            </a:r>
            <a:r>
              <a:rPr lang="en-GB" sz="2000" dirty="0"/>
              <a:t> </a:t>
            </a:r>
            <a:r>
              <a:rPr lang="en-GB" sz="2000" dirty="0" err="1"/>
              <a:t>sonucunda</a:t>
            </a:r>
            <a:r>
              <a:rPr lang="en-GB" sz="2000" dirty="0"/>
              <a:t> </a:t>
            </a:r>
            <a:r>
              <a:rPr lang="en-GB" sz="2000" dirty="0" err="1"/>
              <a:t>oluşan</a:t>
            </a:r>
            <a:r>
              <a:rPr lang="en-GB" sz="2000" dirty="0"/>
              <a:t> </a:t>
            </a:r>
            <a:r>
              <a:rPr lang="en-GB" sz="2000" dirty="0" err="1">
                <a:solidFill>
                  <a:srgbClr val="FF0000"/>
                </a:solidFill>
              </a:rPr>
              <a:t>geçmiş</a:t>
            </a:r>
            <a:r>
              <a:rPr lang="en-GB" sz="2000" dirty="0">
                <a:solidFill>
                  <a:srgbClr val="FF0000"/>
                </a:solidFill>
              </a:rPr>
              <a:t> </a:t>
            </a:r>
            <a:r>
              <a:rPr lang="en-GB" sz="2000" dirty="0" err="1">
                <a:solidFill>
                  <a:srgbClr val="FF0000"/>
                </a:solidFill>
              </a:rPr>
              <a:t>yıllar</a:t>
            </a:r>
            <a:r>
              <a:rPr lang="en-GB" sz="2000" dirty="0">
                <a:solidFill>
                  <a:srgbClr val="FF0000"/>
                </a:solidFill>
              </a:rPr>
              <a:t> </a:t>
            </a:r>
            <a:r>
              <a:rPr lang="en-GB" sz="2000" dirty="0" err="1">
                <a:solidFill>
                  <a:srgbClr val="FF0000"/>
                </a:solidFill>
              </a:rPr>
              <a:t>zararlarının</a:t>
            </a:r>
            <a:r>
              <a:rPr lang="en-GB" sz="2000" dirty="0">
                <a:solidFill>
                  <a:srgbClr val="FF0000"/>
                </a:solidFill>
              </a:rPr>
              <a:t> </a:t>
            </a:r>
            <a:r>
              <a:rPr lang="en-GB" sz="2000" dirty="0" err="1"/>
              <a:t>endekslenmiş</a:t>
            </a:r>
            <a:r>
              <a:rPr lang="en-GB" sz="2000" dirty="0"/>
              <a:t> </a:t>
            </a:r>
            <a:r>
              <a:rPr lang="en-GB" sz="2000" dirty="0" err="1"/>
              <a:t>tutarlarının</a:t>
            </a:r>
            <a:r>
              <a:rPr lang="en-GB" sz="2000" dirty="0"/>
              <a:t>, </a:t>
            </a:r>
            <a:r>
              <a:rPr lang="en-GB" sz="2000" dirty="0" err="1"/>
              <a:t>Kurulumuzun</a:t>
            </a:r>
            <a:r>
              <a:rPr lang="en-GB" sz="2000" dirty="0"/>
              <a:t> </a:t>
            </a:r>
            <a:r>
              <a:rPr lang="en-GB" sz="2000" dirty="0" err="1"/>
              <a:t>kar</a:t>
            </a:r>
            <a:r>
              <a:rPr lang="en-GB" sz="2000" dirty="0"/>
              <a:t> </a:t>
            </a:r>
            <a:r>
              <a:rPr lang="en-GB" sz="2000" dirty="0" err="1"/>
              <a:t>dağıtımına</a:t>
            </a:r>
            <a:r>
              <a:rPr lang="en-GB" sz="2000" dirty="0"/>
              <a:t> </a:t>
            </a:r>
            <a:r>
              <a:rPr lang="en-GB" sz="2000" dirty="0" err="1"/>
              <a:t>ilişkin</a:t>
            </a:r>
            <a:r>
              <a:rPr lang="en-GB" sz="2000" dirty="0"/>
              <a:t> </a:t>
            </a:r>
            <a:r>
              <a:rPr lang="en-GB" sz="2000" dirty="0" err="1"/>
              <a:t>düzenlemeleri</a:t>
            </a:r>
            <a:r>
              <a:rPr lang="en-GB" sz="2000" dirty="0"/>
              <a:t> </a:t>
            </a:r>
            <a:r>
              <a:rPr lang="en-GB" sz="2000" dirty="0" err="1"/>
              <a:t>çerçevesinde</a:t>
            </a:r>
            <a:r>
              <a:rPr lang="en-GB" sz="2000" dirty="0"/>
              <a:t>, TMS/TFRS </a:t>
            </a:r>
            <a:r>
              <a:rPr lang="en-GB" sz="2000" dirty="0" err="1"/>
              <a:t>uyarınca</a:t>
            </a:r>
            <a:r>
              <a:rPr lang="en-GB" sz="2000" dirty="0"/>
              <a:t> </a:t>
            </a:r>
            <a:r>
              <a:rPr lang="en-GB" sz="2000" dirty="0" err="1"/>
              <a:t>enflasyona</a:t>
            </a:r>
            <a:r>
              <a:rPr lang="en-GB" sz="2000" dirty="0"/>
              <a:t> </a:t>
            </a:r>
            <a:r>
              <a:rPr lang="en-GB" sz="2000" dirty="0" err="1"/>
              <a:t>göre</a:t>
            </a:r>
            <a:r>
              <a:rPr lang="en-GB" sz="2000" dirty="0"/>
              <a:t> </a:t>
            </a:r>
            <a:r>
              <a:rPr lang="en-GB" sz="2000" dirty="0" err="1"/>
              <a:t>düzeltilmiş</a:t>
            </a:r>
            <a:r>
              <a:rPr lang="en-GB" sz="2000" dirty="0"/>
              <a:t> </a:t>
            </a:r>
            <a:r>
              <a:rPr lang="en-GB" sz="2000" dirty="0" err="1">
                <a:solidFill>
                  <a:srgbClr val="FF0000"/>
                </a:solidFill>
              </a:rPr>
              <a:t>dağıtılabilir</a:t>
            </a:r>
            <a:r>
              <a:rPr lang="en-GB" sz="2000" dirty="0">
                <a:solidFill>
                  <a:srgbClr val="FF0000"/>
                </a:solidFill>
              </a:rPr>
              <a:t> </a:t>
            </a:r>
            <a:r>
              <a:rPr lang="en-GB" sz="2000" dirty="0" err="1">
                <a:solidFill>
                  <a:srgbClr val="FF0000"/>
                </a:solidFill>
              </a:rPr>
              <a:t>kar</a:t>
            </a:r>
            <a:r>
              <a:rPr lang="en-GB" sz="2000" dirty="0">
                <a:solidFill>
                  <a:srgbClr val="FF0000"/>
                </a:solidFill>
              </a:rPr>
              <a:t> </a:t>
            </a:r>
            <a:r>
              <a:rPr lang="en-GB" sz="2000" dirty="0" err="1">
                <a:solidFill>
                  <a:srgbClr val="FF0000"/>
                </a:solidFill>
              </a:rPr>
              <a:t>rakamı</a:t>
            </a:r>
            <a:r>
              <a:rPr lang="en-GB" sz="2000" dirty="0">
                <a:solidFill>
                  <a:srgbClr val="FF0000"/>
                </a:solidFill>
              </a:rPr>
              <a:t> </a:t>
            </a:r>
            <a:r>
              <a:rPr lang="en-GB" sz="2000" dirty="0" err="1">
                <a:solidFill>
                  <a:srgbClr val="FF0000"/>
                </a:solidFill>
              </a:rPr>
              <a:t>bulunurken</a:t>
            </a:r>
            <a:r>
              <a:rPr lang="en-GB" sz="2000" dirty="0">
                <a:solidFill>
                  <a:srgbClr val="FF0000"/>
                </a:solidFill>
              </a:rPr>
              <a:t> </a:t>
            </a:r>
            <a:r>
              <a:rPr lang="en-GB" sz="2000" dirty="0" err="1">
                <a:solidFill>
                  <a:srgbClr val="FF0000"/>
                </a:solidFill>
              </a:rPr>
              <a:t>indirim</a:t>
            </a:r>
            <a:r>
              <a:rPr lang="en-GB" sz="2000" dirty="0">
                <a:solidFill>
                  <a:srgbClr val="FF0000"/>
                </a:solidFill>
              </a:rPr>
              <a:t> </a:t>
            </a:r>
            <a:r>
              <a:rPr lang="en-GB" sz="2000" dirty="0" err="1">
                <a:solidFill>
                  <a:srgbClr val="FF0000"/>
                </a:solidFill>
              </a:rPr>
              <a:t>kalemi</a:t>
            </a:r>
            <a:r>
              <a:rPr lang="en-GB" sz="2000" dirty="0">
                <a:solidFill>
                  <a:srgbClr val="FF0000"/>
                </a:solidFill>
              </a:rPr>
              <a:t> </a:t>
            </a:r>
            <a:r>
              <a:rPr lang="en-GB" sz="2000" dirty="0" err="1">
                <a:solidFill>
                  <a:srgbClr val="FF0000"/>
                </a:solidFill>
              </a:rPr>
              <a:t>olarak</a:t>
            </a:r>
            <a:r>
              <a:rPr lang="en-GB" sz="2000" dirty="0">
                <a:solidFill>
                  <a:srgbClr val="FF0000"/>
                </a:solidFill>
              </a:rPr>
              <a:t> </a:t>
            </a:r>
            <a:r>
              <a:rPr lang="en-GB" sz="2000" dirty="0" err="1"/>
              <a:t>dikkate</a:t>
            </a:r>
            <a:r>
              <a:rPr lang="en-GB" sz="2000" dirty="0"/>
              <a:t> </a:t>
            </a:r>
            <a:r>
              <a:rPr lang="en-GB" sz="2000" dirty="0" err="1"/>
              <a:t>alınmasına</a:t>
            </a:r>
            <a:r>
              <a:rPr lang="en-GB" sz="2000" dirty="0"/>
              <a:t>,</a:t>
            </a:r>
            <a:endParaRPr lang="tr-TR" sz="2000" dirty="0"/>
          </a:p>
          <a:p>
            <a:pPr marL="457200" indent="-457200" algn="just">
              <a:lnSpc>
                <a:spcPct val="90000"/>
              </a:lnSpc>
              <a:buAutoNum type="arabicParenR"/>
            </a:pPr>
            <a:endParaRPr lang="tr-TR" sz="2000" dirty="0"/>
          </a:p>
          <a:p>
            <a:pPr marL="457200" indent="-457200" algn="just">
              <a:lnSpc>
                <a:spcPct val="90000"/>
              </a:lnSpc>
              <a:buAutoNum type="arabicParenR"/>
            </a:pPr>
            <a:r>
              <a:rPr lang="en-GB" sz="2000" dirty="0"/>
              <a:t>2023 </a:t>
            </a:r>
            <a:r>
              <a:rPr lang="en-GB" sz="2000" dirty="0" err="1"/>
              <a:t>yılı</a:t>
            </a:r>
            <a:r>
              <a:rPr lang="en-GB" sz="2000" dirty="0"/>
              <a:t> </a:t>
            </a:r>
            <a:r>
              <a:rPr lang="en-GB" sz="2000" dirty="0" err="1"/>
              <a:t>kar</a:t>
            </a:r>
            <a:r>
              <a:rPr lang="en-GB" sz="2000" dirty="0"/>
              <a:t> </a:t>
            </a:r>
            <a:r>
              <a:rPr lang="en-GB" sz="2000" dirty="0" err="1"/>
              <a:t>payı</a:t>
            </a:r>
            <a:r>
              <a:rPr lang="en-GB" sz="2000" dirty="0"/>
              <a:t> </a:t>
            </a:r>
            <a:r>
              <a:rPr lang="en-GB" sz="2000" dirty="0" err="1"/>
              <a:t>tespit</a:t>
            </a:r>
            <a:r>
              <a:rPr lang="en-GB" sz="2000" dirty="0"/>
              <a:t> </a:t>
            </a:r>
            <a:r>
              <a:rPr lang="en-GB" sz="2000" dirty="0" err="1"/>
              <a:t>edilirken</a:t>
            </a:r>
            <a:r>
              <a:rPr lang="en-GB" sz="2000" dirty="0"/>
              <a:t>, </a:t>
            </a:r>
            <a:r>
              <a:rPr lang="en-GB" sz="2000" dirty="0" err="1"/>
              <a:t>kar</a:t>
            </a:r>
            <a:r>
              <a:rPr lang="en-GB" sz="2000" dirty="0"/>
              <a:t> </a:t>
            </a:r>
            <a:r>
              <a:rPr lang="en-GB" sz="2000" dirty="0" err="1"/>
              <a:t>dağıtım</a:t>
            </a:r>
            <a:r>
              <a:rPr lang="en-GB" sz="2000" dirty="0"/>
              <a:t> </a:t>
            </a:r>
            <a:r>
              <a:rPr lang="en-GB" sz="2000" dirty="0" err="1"/>
              <a:t>tablosunda</a:t>
            </a:r>
            <a:r>
              <a:rPr lang="en-GB" sz="2000" dirty="0"/>
              <a:t> </a:t>
            </a:r>
            <a:r>
              <a:rPr lang="en-GB" sz="2000" dirty="0" err="1"/>
              <a:t>karşılaştırma</a:t>
            </a:r>
            <a:r>
              <a:rPr lang="en-GB" sz="2000" dirty="0"/>
              <a:t> </a:t>
            </a:r>
            <a:r>
              <a:rPr lang="en-GB" sz="2000" dirty="0" err="1"/>
              <a:t>için</a:t>
            </a:r>
            <a:r>
              <a:rPr lang="en-GB" sz="2000" dirty="0"/>
              <a:t> </a:t>
            </a:r>
            <a:r>
              <a:rPr lang="en-GB" sz="2000" dirty="0" err="1"/>
              <a:t>sunulan</a:t>
            </a:r>
            <a:r>
              <a:rPr lang="en-GB" sz="2000" dirty="0"/>
              <a:t> </a:t>
            </a:r>
            <a:r>
              <a:rPr lang="en-GB" sz="2000" dirty="0">
                <a:solidFill>
                  <a:srgbClr val="FF0000"/>
                </a:solidFill>
              </a:rPr>
              <a:t>2023 </a:t>
            </a:r>
            <a:r>
              <a:rPr lang="en-GB" sz="2000" dirty="0" err="1">
                <a:solidFill>
                  <a:srgbClr val="FF0000"/>
                </a:solidFill>
              </a:rPr>
              <a:t>yılı</a:t>
            </a:r>
            <a:r>
              <a:rPr lang="en-GB" sz="2000" dirty="0">
                <a:solidFill>
                  <a:srgbClr val="FF0000"/>
                </a:solidFill>
              </a:rPr>
              <a:t> </a:t>
            </a:r>
            <a:r>
              <a:rPr lang="en-GB" sz="2000" dirty="0" err="1">
                <a:solidFill>
                  <a:srgbClr val="FF0000"/>
                </a:solidFill>
              </a:rPr>
              <a:t>yasal</a:t>
            </a:r>
            <a:r>
              <a:rPr lang="en-GB" sz="2000" dirty="0">
                <a:solidFill>
                  <a:srgbClr val="FF0000"/>
                </a:solidFill>
              </a:rPr>
              <a:t> </a:t>
            </a:r>
            <a:r>
              <a:rPr lang="en-GB" sz="2000" dirty="0" err="1">
                <a:solidFill>
                  <a:srgbClr val="FF0000"/>
                </a:solidFill>
              </a:rPr>
              <a:t>kayıtları</a:t>
            </a:r>
            <a:r>
              <a:rPr lang="en-GB" sz="2000" dirty="0">
                <a:solidFill>
                  <a:srgbClr val="FF0000"/>
                </a:solidFill>
              </a:rPr>
              <a:t> </a:t>
            </a:r>
            <a:r>
              <a:rPr lang="en-GB" sz="2000" dirty="0" err="1">
                <a:solidFill>
                  <a:srgbClr val="FF0000"/>
                </a:solidFill>
              </a:rPr>
              <a:t>için</a:t>
            </a:r>
            <a:r>
              <a:rPr lang="en-GB" sz="2000" dirty="0">
                <a:solidFill>
                  <a:srgbClr val="FF0000"/>
                </a:solidFill>
              </a:rPr>
              <a:t> </a:t>
            </a:r>
            <a:r>
              <a:rPr lang="en-GB" sz="2000" dirty="0" err="1">
                <a:solidFill>
                  <a:srgbClr val="FF0000"/>
                </a:solidFill>
              </a:rPr>
              <a:t>yasal</a:t>
            </a:r>
            <a:r>
              <a:rPr lang="en-GB" sz="2000" dirty="0">
                <a:solidFill>
                  <a:srgbClr val="FF0000"/>
                </a:solidFill>
              </a:rPr>
              <a:t> </a:t>
            </a:r>
            <a:r>
              <a:rPr lang="en-GB" sz="2000" dirty="0" err="1">
                <a:solidFill>
                  <a:srgbClr val="FF0000"/>
                </a:solidFill>
              </a:rPr>
              <a:t>kayıtlarda</a:t>
            </a:r>
            <a:r>
              <a:rPr lang="en-GB" sz="2000" dirty="0">
                <a:solidFill>
                  <a:srgbClr val="FF0000"/>
                </a:solidFill>
              </a:rPr>
              <a:t> </a:t>
            </a:r>
            <a:r>
              <a:rPr lang="en-GB" sz="2000" dirty="0" err="1">
                <a:solidFill>
                  <a:srgbClr val="FF0000"/>
                </a:solidFill>
              </a:rPr>
              <a:t>yer</a:t>
            </a:r>
            <a:r>
              <a:rPr lang="en-GB" sz="2000" dirty="0">
                <a:solidFill>
                  <a:srgbClr val="FF0000"/>
                </a:solidFill>
              </a:rPr>
              <a:t> </a:t>
            </a:r>
            <a:r>
              <a:rPr lang="en-GB" sz="2000" dirty="0" err="1">
                <a:solidFill>
                  <a:srgbClr val="FF0000"/>
                </a:solidFill>
              </a:rPr>
              <a:t>alan</a:t>
            </a:r>
            <a:r>
              <a:rPr lang="en-GB" sz="2000" dirty="0">
                <a:solidFill>
                  <a:srgbClr val="FF0000"/>
                </a:solidFill>
              </a:rPr>
              <a:t> </a:t>
            </a:r>
            <a:r>
              <a:rPr lang="en-GB" sz="2000" dirty="0" err="1">
                <a:solidFill>
                  <a:srgbClr val="FF0000"/>
                </a:solidFill>
              </a:rPr>
              <a:t>enflasyona</a:t>
            </a:r>
            <a:r>
              <a:rPr lang="en-GB" sz="2000" dirty="0">
                <a:solidFill>
                  <a:srgbClr val="FF0000"/>
                </a:solidFill>
              </a:rPr>
              <a:t> </a:t>
            </a:r>
            <a:r>
              <a:rPr lang="en-GB" sz="2000" dirty="0" err="1">
                <a:solidFill>
                  <a:srgbClr val="FF0000"/>
                </a:solidFill>
              </a:rPr>
              <a:t>göre</a:t>
            </a:r>
            <a:r>
              <a:rPr lang="en-GB" sz="2000" dirty="0">
                <a:solidFill>
                  <a:srgbClr val="FF0000"/>
                </a:solidFill>
              </a:rPr>
              <a:t> </a:t>
            </a:r>
            <a:r>
              <a:rPr lang="en-GB" sz="2000" dirty="0" err="1">
                <a:solidFill>
                  <a:srgbClr val="FF0000"/>
                </a:solidFill>
              </a:rPr>
              <a:t>düzeltilmemiş</a:t>
            </a:r>
            <a:r>
              <a:rPr lang="en-GB" sz="2000" dirty="0">
                <a:solidFill>
                  <a:srgbClr val="FF0000"/>
                </a:solidFill>
              </a:rPr>
              <a:t> </a:t>
            </a:r>
            <a:r>
              <a:rPr lang="en-GB" sz="2000" dirty="0" err="1">
                <a:solidFill>
                  <a:srgbClr val="FF0000"/>
                </a:solidFill>
              </a:rPr>
              <a:t>dönem</a:t>
            </a:r>
            <a:r>
              <a:rPr lang="en-GB" sz="2000" dirty="0">
                <a:solidFill>
                  <a:srgbClr val="FF0000"/>
                </a:solidFill>
              </a:rPr>
              <a:t> </a:t>
            </a:r>
            <a:r>
              <a:rPr lang="en-GB" sz="2000" dirty="0" err="1">
                <a:solidFill>
                  <a:srgbClr val="FF0000"/>
                </a:solidFill>
              </a:rPr>
              <a:t>karı</a:t>
            </a:r>
            <a:r>
              <a:rPr lang="en-GB" sz="2000" dirty="0">
                <a:solidFill>
                  <a:srgbClr val="FF0000"/>
                </a:solidFill>
              </a:rPr>
              <a:t> </a:t>
            </a:r>
            <a:r>
              <a:rPr lang="en-GB" sz="2000" dirty="0" err="1">
                <a:solidFill>
                  <a:srgbClr val="FF0000"/>
                </a:solidFill>
              </a:rPr>
              <a:t>ile</a:t>
            </a:r>
            <a:r>
              <a:rPr lang="en-GB" sz="2000" dirty="0">
                <a:solidFill>
                  <a:srgbClr val="FF0000"/>
                </a:solidFill>
              </a:rPr>
              <a:t> </a:t>
            </a:r>
            <a:r>
              <a:rPr lang="en-GB" sz="2000" dirty="0" err="1">
                <a:solidFill>
                  <a:srgbClr val="FF0000"/>
                </a:solidFill>
              </a:rPr>
              <a:t>geçmiş</a:t>
            </a:r>
            <a:r>
              <a:rPr lang="en-GB" sz="2000" dirty="0">
                <a:solidFill>
                  <a:srgbClr val="FF0000"/>
                </a:solidFill>
              </a:rPr>
              <a:t> </a:t>
            </a:r>
            <a:r>
              <a:rPr lang="en-GB" sz="2000" dirty="0" err="1">
                <a:solidFill>
                  <a:srgbClr val="FF0000"/>
                </a:solidFill>
              </a:rPr>
              <a:t>yıl</a:t>
            </a:r>
            <a:r>
              <a:rPr lang="en-GB" sz="2000" dirty="0">
                <a:solidFill>
                  <a:srgbClr val="FF0000"/>
                </a:solidFill>
              </a:rPr>
              <a:t> </a:t>
            </a:r>
            <a:r>
              <a:rPr lang="en-GB" sz="2000" dirty="0" err="1">
                <a:solidFill>
                  <a:srgbClr val="FF0000"/>
                </a:solidFill>
              </a:rPr>
              <a:t>zararları</a:t>
            </a:r>
            <a:r>
              <a:rPr lang="en-GB" sz="2000" dirty="0">
                <a:solidFill>
                  <a:srgbClr val="FF0000"/>
                </a:solidFill>
              </a:rPr>
              <a:t> </a:t>
            </a:r>
            <a:r>
              <a:rPr lang="en-GB" sz="2000" dirty="0" err="1">
                <a:solidFill>
                  <a:srgbClr val="FF0000"/>
                </a:solidFill>
              </a:rPr>
              <a:t>tutarının</a:t>
            </a:r>
            <a:r>
              <a:rPr lang="en-GB" sz="2000" dirty="0">
                <a:solidFill>
                  <a:srgbClr val="FF0000"/>
                </a:solidFill>
              </a:rPr>
              <a:t> </a:t>
            </a:r>
            <a:r>
              <a:rPr lang="en-GB" sz="2000" dirty="0" err="1">
                <a:solidFill>
                  <a:srgbClr val="FF0000"/>
                </a:solidFill>
              </a:rPr>
              <a:t>esas</a:t>
            </a:r>
            <a:r>
              <a:rPr lang="en-GB" sz="2000" dirty="0">
                <a:solidFill>
                  <a:srgbClr val="FF0000"/>
                </a:solidFill>
              </a:rPr>
              <a:t> </a:t>
            </a:r>
            <a:r>
              <a:rPr lang="en-GB" sz="2000" dirty="0" err="1">
                <a:solidFill>
                  <a:srgbClr val="FF0000"/>
                </a:solidFill>
              </a:rPr>
              <a:t>alınmasına</a:t>
            </a:r>
            <a:r>
              <a:rPr lang="en-GB" sz="2000" dirty="0"/>
              <a:t>, </a:t>
            </a:r>
            <a:r>
              <a:rPr lang="en-GB" sz="2000" dirty="0" err="1"/>
              <a:t>ancak</a:t>
            </a:r>
            <a:r>
              <a:rPr lang="en-GB" sz="2000" dirty="0"/>
              <a:t> her </a:t>
            </a:r>
            <a:r>
              <a:rPr lang="en-GB" sz="2000" dirty="0" err="1"/>
              <a:t>halükarda</a:t>
            </a:r>
            <a:r>
              <a:rPr lang="en-GB" sz="2000" dirty="0"/>
              <a:t> </a:t>
            </a:r>
            <a:r>
              <a:rPr lang="en-GB" sz="2000" dirty="0" err="1"/>
              <a:t>dağıtılacak</a:t>
            </a:r>
            <a:r>
              <a:rPr lang="en-GB" sz="2000" dirty="0"/>
              <a:t> </a:t>
            </a:r>
            <a:r>
              <a:rPr lang="en-GB" sz="2000" dirty="0" err="1"/>
              <a:t>kar</a:t>
            </a:r>
            <a:r>
              <a:rPr lang="en-GB" sz="2000" dirty="0"/>
              <a:t> </a:t>
            </a:r>
            <a:r>
              <a:rPr lang="en-GB" sz="2000" dirty="0" err="1"/>
              <a:t>payı</a:t>
            </a:r>
            <a:r>
              <a:rPr lang="en-GB" sz="2000" dirty="0"/>
              <a:t> </a:t>
            </a:r>
            <a:r>
              <a:rPr lang="en-GB" sz="2000" dirty="0" err="1"/>
              <a:t>tutarının</a:t>
            </a:r>
            <a:r>
              <a:rPr lang="en-GB" sz="2000" dirty="0"/>
              <a:t> </a:t>
            </a:r>
            <a:r>
              <a:rPr lang="en-GB" sz="2000" dirty="0" err="1"/>
              <a:t>enflasyon</a:t>
            </a:r>
            <a:r>
              <a:rPr lang="en-GB" sz="2000" dirty="0"/>
              <a:t> </a:t>
            </a:r>
            <a:r>
              <a:rPr lang="en-GB" sz="2000" dirty="0" err="1"/>
              <a:t>düzeltmesi</a:t>
            </a:r>
            <a:r>
              <a:rPr lang="en-GB" sz="2000" dirty="0"/>
              <a:t> </a:t>
            </a:r>
            <a:r>
              <a:rPr lang="en-GB" sz="2000" dirty="0" err="1"/>
              <a:t>sonucunda</a:t>
            </a:r>
            <a:r>
              <a:rPr lang="en-GB" sz="2000" dirty="0"/>
              <a:t> </a:t>
            </a:r>
            <a:r>
              <a:rPr lang="en-GB" sz="2000" dirty="0" err="1"/>
              <a:t>yasal</a:t>
            </a:r>
            <a:r>
              <a:rPr lang="en-GB" sz="2000" dirty="0"/>
              <a:t> </a:t>
            </a:r>
            <a:r>
              <a:rPr lang="en-GB" sz="2000" dirty="0" err="1"/>
              <a:t>kayıtlarda</a:t>
            </a:r>
            <a:r>
              <a:rPr lang="en-GB" sz="2000" dirty="0"/>
              <a:t> </a:t>
            </a:r>
            <a:r>
              <a:rPr lang="en-GB" sz="2000" dirty="0" err="1"/>
              <a:t>yer</a:t>
            </a:r>
            <a:r>
              <a:rPr lang="en-GB" sz="2000" dirty="0"/>
              <a:t> </a:t>
            </a:r>
            <a:r>
              <a:rPr lang="en-GB" sz="2000" dirty="0" err="1"/>
              <a:t>alan</a:t>
            </a:r>
            <a:r>
              <a:rPr lang="en-GB" sz="2000" dirty="0"/>
              <a:t> ve </a:t>
            </a:r>
            <a:r>
              <a:rPr lang="en-GB" sz="2000" dirty="0" err="1"/>
              <a:t>dağıtıma</a:t>
            </a:r>
            <a:r>
              <a:rPr lang="en-GB" sz="2000" dirty="0"/>
              <a:t> </a:t>
            </a:r>
            <a:r>
              <a:rPr lang="en-GB" sz="2000" dirty="0" err="1"/>
              <a:t>konu</a:t>
            </a:r>
            <a:r>
              <a:rPr lang="en-GB" sz="2000" dirty="0"/>
              <a:t> </a:t>
            </a:r>
            <a:r>
              <a:rPr lang="en-GB" sz="2000" dirty="0" err="1"/>
              <a:t>edilebilecek</a:t>
            </a:r>
            <a:r>
              <a:rPr lang="en-GB" sz="2000" dirty="0"/>
              <a:t> </a:t>
            </a:r>
            <a:r>
              <a:rPr lang="en-GB" sz="2000" dirty="0" err="1"/>
              <a:t>kar</a:t>
            </a:r>
            <a:r>
              <a:rPr lang="en-GB" sz="2000" dirty="0"/>
              <a:t> </a:t>
            </a:r>
            <a:r>
              <a:rPr lang="en-GB" sz="2000" dirty="0" err="1"/>
              <a:t>dağıtım</a:t>
            </a:r>
            <a:r>
              <a:rPr lang="en-GB" sz="2000" dirty="0"/>
              <a:t> </a:t>
            </a:r>
            <a:r>
              <a:rPr lang="en-GB" sz="2000" dirty="0" err="1"/>
              <a:t>kalemleri</a:t>
            </a:r>
            <a:r>
              <a:rPr lang="en-GB" sz="2000" dirty="0"/>
              <a:t> </a:t>
            </a:r>
            <a:r>
              <a:rPr lang="en-GB" sz="2000" dirty="0" err="1"/>
              <a:t>içinde</a:t>
            </a:r>
            <a:r>
              <a:rPr lang="en-GB" sz="2000" dirty="0"/>
              <a:t> </a:t>
            </a:r>
            <a:r>
              <a:rPr lang="en-GB" sz="2000" dirty="0" err="1"/>
              <a:t>karşılığının</a:t>
            </a:r>
            <a:r>
              <a:rPr lang="en-GB" sz="2000" dirty="0"/>
              <a:t> </a:t>
            </a:r>
            <a:r>
              <a:rPr lang="en-GB" sz="2000" dirty="0" err="1"/>
              <a:t>bulunduğunun</a:t>
            </a:r>
            <a:r>
              <a:rPr lang="en-GB" sz="2000" dirty="0"/>
              <a:t> </a:t>
            </a:r>
            <a:r>
              <a:rPr lang="en-GB" sz="2000" dirty="0" err="1"/>
              <a:t>kontrolünün</a:t>
            </a:r>
            <a:r>
              <a:rPr lang="en-GB" sz="2000" dirty="0"/>
              <a:t> </a:t>
            </a:r>
            <a:r>
              <a:rPr lang="en-GB" sz="2000" dirty="0" err="1"/>
              <a:t>ilgili</a:t>
            </a:r>
            <a:r>
              <a:rPr lang="en-GB" sz="2000" dirty="0"/>
              <a:t> </a:t>
            </a:r>
            <a:r>
              <a:rPr lang="en-GB" sz="2000" dirty="0" err="1"/>
              <a:t>ihraççı</a:t>
            </a:r>
            <a:r>
              <a:rPr lang="en-GB" sz="2000" dirty="0"/>
              <a:t> ve </a:t>
            </a:r>
            <a:r>
              <a:rPr lang="en-GB" sz="2000" dirty="0" err="1"/>
              <a:t>yönetim</a:t>
            </a:r>
            <a:r>
              <a:rPr lang="en-GB" sz="2000" dirty="0"/>
              <a:t> </a:t>
            </a:r>
            <a:r>
              <a:rPr lang="en-GB" sz="2000" dirty="0" err="1"/>
              <a:t>kurulunun</a:t>
            </a:r>
            <a:r>
              <a:rPr lang="en-GB" sz="2000" dirty="0"/>
              <a:t> </a:t>
            </a:r>
            <a:r>
              <a:rPr lang="en-GB" sz="2000" dirty="0" err="1"/>
              <a:t>sorumluluğunda</a:t>
            </a:r>
            <a:r>
              <a:rPr lang="en-GB" sz="2000" dirty="0"/>
              <a:t> </a:t>
            </a:r>
            <a:r>
              <a:rPr lang="en-GB" sz="2000" dirty="0" err="1"/>
              <a:t>olduğuna</a:t>
            </a:r>
            <a:r>
              <a:rPr lang="en-GB" sz="2000" dirty="0"/>
              <a:t>,</a:t>
            </a:r>
            <a:endParaRPr lang="tr-TR" sz="2000" dirty="0"/>
          </a:p>
          <a:p>
            <a:pPr marL="457200" indent="-457200" algn="just">
              <a:lnSpc>
                <a:spcPct val="90000"/>
              </a:lnSpc>
              <a:buAutoNum type="arabicParenR"/>
            </a:pPr>
            <a:endParaRPr lang="tr-TR" sz="2000" dirty="0"/>
          </a:p>
          <a:p>
            <a:pPr marL="457200" indent="-457200" algn="just">
              <a:lnSpc>
                <a:spcPct val="90000"/>
              </a:lnSpc>
              <a:buAutoNum type="arabicParenR"/>
            </a:pPr>
            <a:r>
              <a:rPr lang="en-GB" sz="2000" dirty="0" err="1"/>
              <a:t>Kurul</a:t>
            </a:r>
            <a:r>
              <a:rPr lang="en-GB" sz="2000" dirty="0"/>
              <a:t> </a:t>
            </a:r>
            <a:r>
              <a:rPr lang="en-GB" sz="2000" dirty="0" err="1"/>
              <a:t>düzenlemeleri</a:t>
            </a:r>
            <a:r>
              <a:rPr lang="en-GB" sz="2000" dirty="0"/>
              <a:t> </a:t>
            </a:r>
            <a:r>
              <a:rPr lang="en-GB" sz="2000" dirty="0" err="1"/>
              <a:t>kapsamında</a:t>
            </a:r>
            <a:r>
              <a:rPr lang="en-GB" sz="2000" dirty="0"/>
              <a:t> </a:t>
            </a:r>
            <a:r>
              <a:rPr lang="en-GB" sz="2000" dirty="0" err="1"/>
              <a:t>kar</a:t>
            </a:r>
            <a:r>
              <a:rPr lang="en-GB" sz="2000" dirty="0"/>
              <a:t> </a:t>
            </a:r>
            <a:r>
              <a:rPr lang="en-GB" sz="2000" dirty="0" err="1"/>
              <a:t>payı</a:t>
            </a:r>
            <a:r>
              <a:rPr lang="en-GB" sz="2000" dirty="0"/>
              <a:t> </a:t>
            </a:r>
            <a:r>
              <a:rPr lang="en-GB" sz="2000" dirty="0" err="1"/>
              <a:t>tespit</a:t>
            </a:r>
            <a:r>
              <a:rPr lang="en-GB" sz="2000" dirty="0"/>
              <a:t> </a:t>
            </a:r>
            <a:r>
              <a:rPr lang="en-GB" sz="2000" dirty="0" err="1"/>
              <a:t>edilirken</a:t>
            </a:r>
            <a:r>
              <a:rPr lang="en-GB" sz="2000" dirty="0"/>
              <a:t>, </a:t>
            </a:r>
            <a:r>
              <a:rPr lang="en-GB" sz="2000" dirty="0" err="1"/>
              <a:t>Türk</a:t>
            </a:r>
            <a:r>
              <a:rPr lang="en-GB" sz="2000" dirty="0"/>
              <a:t> </a:t>
            </a:r>
            <a:r>
              <a:rPr lang="en-GB" sz="2000" dirty="0" err="1"/>
              <a:t>Ticaret</a:t>
            </a:r>
            <a:r>
              <a:rPr lang="en-GB" sz="2000" dirty="0"/>
              <a:t> </a:t>
            </a:r>
            <a:r>
              <a:rPr lang="en-GB" sz="2000" dirty="0" err="1"/>
              <a:t>Kanunu’nun</a:t>
            </a:r>
            <a:r>
              <a:rPr lang="en-GB" sz="2000" dirty="0"/>
              <a:t> 519’uncu </a:t>
            </a:r>
            <a:r>
              <a:rPr lang="en-GB" sz="2000" dirty="0" err="1"/>
              <a:t>maddesini</a:t>
            </a:r>
            <a:r>
              <a:rPr lang="en-GB" sz="2000" dirty="0"/>
              <a:t> </a:t>
            </a:r>
            <a:r>
              <a:rPr lang="en-GB" sz="2000" dirty="0" err="1"/>
              <a:t>birinci</a:t>
            </a:r>
            <a:r>
              <a:rPr lang="en-GB" sz="2000" dirty="0"/>
              <a:t> ve </a:t>
            </a:r>
            <a:r>
              <a:rPr lang="en-GB" sz="2000" dirty="0" err="1"/>
              <a:t>üçüncü</a:t>
            </a:r>
            <a:r>
              <a:rPr lang="en-GB" sz="2000" dirty="0"/>
              <a:t> </a:t>
            </a:r>
            <a:r>
              <a:rPr lang="en-GB" sz="2000" dirty="0" err="1"/>
              <a:t>fıkraları</a:t>
            </a:r>
            <a:r>
              <a:rPr lang="en-GB" sz="2000" dirty="0"/>
              <a:t> </a:t>
            </a:r>
            <a:r>
              <a:rPr lang="en-GB" sz="2000" dirty="0" err="1"/>
              <a:t>uyarınca</a:t>
            </a:r>
            <a:r>
              <a:rPr lang="en-GB" sz="2000" dirty="0"/>
              <a:t> </a:t>
            </a:r>
            <a:r>
              <a:rPr lang="en-GB" sz="2000" dirty="0" err="1"/>
              <a:t>yasal</a:t>
            </a:r>
            <a:r>
              <a:rPr lang="en-GB" sz="2000" dirty="0"/>
              <a:t> </a:t>
            </a:r>
            <a:r>
              <a:rPr lang="en-GB" sz="2000" dirty="0" err="1"/>
              <a:t>yedeklere</a:t>
            </a:r>
            <a:r>
              <a:rPr lang="en-GB" sz="2000" dirty="0"/>
              <a:t> </a:t>
            </a:r>
            <a:r>
              <a:rPr lang="en-GB" sz="2000" dirty="0" err="1"/>
              <a:t>ilişkin</a:t>
            </a:r>
            <a:r>
              <a:rPr lang="en-GB" sz="2000" dirty="0"/>
              <a:t> </a:t>
            </a:r>
            <a:r>
              <a:rPr lang="en-GB" sz="2000" dirty="0" err="1"/>
              <a:t>yapılacak</a:t>
            </a:r>
            <a:r>
              <a:rPr lang="en-GB" sz="2000" dirty="0"/>
              <a:t> </a:t>
            </a:r>
            <a:r>
              <a:rPr lang="en-GB" sz="2000" dirty="0" err="1"/>
              <a:t>hesaplamalarda</a:t>
            </a:r>
            <a:r>
              <a:rPr lang="en-GB" sz="2000" dirty="0"/>
              <a:t> </a:t>
            </a:r>
            <a:r>
              <a:rPr lang="en-GB" sz="2000" dirty="0" err="1">
                <a:solidFill>
                  <a:srgbClr val="FF0000"/>
                </a:solidFill>
              </a:rPr>
              <a:t>tescil</a:t>
            </a:r>
            <a:r>
              <a:rPr lang="en-GB" sz="2000" dirty="0">
                <a:solidFill>
                  <a:srgbClr val="FF0000"/>
                </a:solidFill>
              </a:rPr>
              <a:t> </a:t>
            </a:r>
            <a:r>
              <a:rPr lang="en-GB" sz="2000" dirty="0" err="1">
                <a:solidFill>
                  <a:srgbClr val="FF0000"/>
                </a:solidFill>
              </a:rPr>
              <a:t>edilmiş</a:t>
            </a:r>
            <a:r>
              <a:rPr lang="en-GB" sz="2000" dirty="0">
                <a:solidFill>
                  <a:srgbClr val="FF0000"/>
                </a:solidFill>
              </a:rPr>
              <a:t> </a:t>
            </a:r>
            <a:r>
              <a:rPr lang="en-GB" sz="2000" dirty="0" err="1">
                <a:solidFill>
                  <a:srgbClr val="FF0000"/>
                </a:solidFill>
              </a:rPr>
              <a:t>ödenmiş</a:t>
            </a:r>
            <a:r>
              <a:rPr lang="en-GB" sz="2000" dirty="0">
                <a:solidFill>
                  <a:srgbClr val="FF0000"/>
                </a:solidFill>
              </a:rPr>
              <a:t>/ </a:t>
            </a:r>
            <a:r>
              <a:rPr lang="en-GB" sz="2000" dirty="0" err="1">
                <a:solidFill>
                  <a:srgbClr val="FF0000"/>
                </a:solidFill>
              </a:rPr>
              <a:t>çıkarılmış</a:t>
            </a:r>
            <a:r>
              <a:rPr lang="en-GB" sz="2000" dirty="0">
                <a:solidFill>
                  <a:srgbClr val="FF0000"/>
                </a:solidFill>
              </a:rPr>
              <a:t> </a:t>
            </a:r>
            <a:r>
              <a:rPr lang="en-GB" sz="2000" dirty="0" err="1">
                <a:solidFill>
                  <a:srgbClr val="FF0000"/>
                </a:solidFill>
              </a:rPr>
              <a:t>sermaye</a:t>
            </a:r>
            <a:r>
              <a:rPr lang="en-GB" sz="2000" dirty="0">
                <a:solidFill>
                  <a:srgbClr val="FF0000"/>
                </a:solidFill>
              </a:rPr>
              <a:t> </a:t>
            </a:r>
            <a:r>
              <a:rPr lang="en-GB" sz="2000" dirty="0" err="1"/>
              <a:t>tutarının</a:t>
            </a:r>
            <a:r>
              <a:rPr lang="en-GB" sz="2000" dirty="0"/>
              <a:t> </a:t>
            </a:r>
            <a:r>
              <a:rPr lang="en-GB" sz="2000" dirty="0" err="1"/>
              <a:t>dikkate</a:t>
            </a:r>
            <a:r>
              <a:rPr lang="en-GB" sz="2000" dirty="0"/>
              <a:t> </a:t>
            </a:r>
            <a:r>
              <a:rPr lang="en-GB" sz="2000" dirty="0" err="1"/>
              <a:t>alınmasına</a:t>
            </a:r>
            <a:r>
              <a:rPr lang="en-GB" sz="2000" dirty="0"/>
              <a:t>, </a:t>
            </a:r>
          </a:p>
        </p:txBody>
      </p:sp>
      <p:sp>
        <p:nvSpPr>
          <p:cNvPr id="8" name="Metin kutusu 7">
            <a:extLst>
              <a:ext uri="{FF2B5EF4-FFF2-40B4-BE49-F238E27FC236}">
                <a16:creationId xmlns:a16="http://schemas.microsoft.com/office/drawing/2014/main" id="{C5AC904A-C032-28B1-8B9F-FC2E045D2D32}"/>
              </a:ext>
            </a:extLst>
          </p:cNvPr>
          <p:cNvSpPr txBox="1"/>
          <p:nvPr/>
        </p:nvSpPr>
        <p:spPr>
          <a:xfrm>
            <a:off x="4510236" y="476672"/>
            <a:ext cx="3960440" cy="701731"/>
          </a:xfrm>
          <a:prstGeom prst="rect">
            <a:avLst/>
          </a:prstGeom>
          <a:noFill/>
        </p:spPr>
        <p:txBody>
          <a:bodyPr wrap="square" rtlCol="0">
            <a:spAutoFit/>
          </a:bodyPr>
          <a:lstStyle/>
          <a:p>
            <a:pPr>
              <a:lnSpc>
                <a:spcPct val="90000"/>
              </a:lnSpc>
            </a:pPr>
            <a:r>
              <a:rPr lang="tr-TR" sz="4400" dirty="0"/>
              <a:t>SPK Ne Diyor?</a:t>
            </a:r>
            <a:endParaRPr lang="en-GB" sz="4400" dirty="0"/>
          </a:p>
        </p:txBody>
      </p:sp>
    </p:spTree>
    <p:extLst>
      <p:ext uri="{BB962C8B-B14F-4D97-AF65-F5344CB8AC3E}">
        <p14:creationId xmlns:p14="http://schemas.microsoft.com/office/powerpoint/2010/main" val="10339636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32CB5-7499-5BEA-E13C-43E93E5D66AD}"/>
            </a:ext>
          </a:extLst>
        </p:cNvPr>
        <p:cNvGrpSpPr/>
        <p:nvPr/>
      </p:nvGrpSpPr>
      <p:grpSpPr>
        <a:xfrm>
          <a:off x="0" y="0"/>
          <a:ext cx="0" cy="0"/>
          <a:chOff x="0" y="0"/>
          <a:chExt cx="0" cy="0"/>
        </a:xfrm>
      </p:grpSpPr>
      <p:pic>
        <p:nvPicPr>
          <p:cNvPr id="2" name="Resim 1">
            <a:extLst>
              <a:ext uri="{FF2B5EF4-FFF2-40B4-BE49-F238E27FC236}">
                <a16:creationId xmlns:a16="http://schemas.microsoft.com/office/drawing/2014/main" id="{9D4409D7-F864-6A7D-83A6-110C60BC579A}"/>
              </a:ext>
            </a:extLst>
          </p:cNvPr>
          <p:cNvPicPr>
            <a:picLocks noChangeAspect="1"/>
          </p:cNvPicPr>
          <p:nvPr/>
        </p:nvPicPr>
        <p:blipFill>
          <a:blip r:embed="rId3"/>
          <a:stretch>
            <a:fillRect/>
          </a:stretch>
        </p:blipFill>
        <p:spPr>
          <a:xfrm>
            <a:off x="0" y="5445224"/>
            <a:ext cx="900899" cy="1405248"/>
          </a:xfrm>
          <a:prstGeom prst="rect">
            <a:avLst/>
          </a:prstGeom>
        </p:spPr>
      </p:pic>
      <p:sp>
        <p:nvSpPr>
          <p:cNvPr id="7" name="Metin kutusu 6">
            <a:extLst>
              <a:ext uri="{FF2B5EF4-FFF2-40B4-BE49-F238E27FC236}">
                <a16:creationId xmlns:a16="http://schemas.microsoft.com/office/drawing/2014/main" id="{D25E2A01-D4AD-58DE-EF17-C70358D516B1}"/>
              </a:ext>
            </a:extLst>
          </p:cNvPr>
          <p:cNvSpPr txBox="1"/>
          <p:nvPr/>
        </p:nvSpPr>
        <p:spPr>
          <a:xfrm>
            <a:off x="1125860" y="1502688"/>
            <a:ext cx="10081120" cy="5355312"/>
          </a:xfrm>
          <a:prstGeom prst="rect">
            <a:avLst/>
          </a:prstGeom>
          <a:noFill/>
        </p:spPr>
        <p:txBody>
          <a:bodyPr wrap="square" rtlCol="0">
            <a:spAutoFit/>
          </a:bodyPr>
          <a:lstStyle/>
          <a:p>
            <a:pPr algn="just">
              <a:lnSpc>
                <a:spcPct val="90000"/>
              </a:lnSpc>
            </a:pPr>
            <a:r>
              <a:rPr lang="en-GB" sz="2000" dirty="0"/>
              <a:t>4) TMS/TFRS </a:t>
            </a:r>
            <a:r>
              <a:rPr lang="en-GB" sz="2000" dirty="0" err="1"/>
              <a:t>tablolarında</a:t>
            </a:r>
            <a:r>
              <a:rPr lang="en-GB" sz="2000" dirty="0"/>
              <a:t> </a:t>
            </a:r>
            <a:r>
              <a:rPr lang="en-GB" sz="2000" dirty="0" err="1"/>
              <a:t>enflasyona</a:t>
            </a:r>
            <a:r>
              <a:rPr lang="en-GB" sz="2000" dirty="0"/>
              <a:t> </a:t>
            </a:r>
            <a:r>
              <a:rPr lang="en-GB" sz="2000" dirty="0" err="1"/>
              <a:t>göre</a:t>
            </a:r>
            <a:r>
              <a:rPr lang="en-GB" sz="2000" dirty="0"/>
              <a:t> </a:t>
            </a:r>
            <a:r>
              <a:rPr lang="en-GB" sz="2000" dirty="0" err="1"/>
              <a:t>yapılan</a:t>
            </a:r>
            <a:r>
              <a:rPr lang="en-GB" sz="2000" dirty="0"/>
              <a:t> ilk </a:t>
            </a:r>
            <a:r>
              <a:rPr lang="en-GB" sz="2000" dirty="0" err="1"/>
              <a:t>düzeltme</a:t>
            </a:r>
            <a:r>
              <a:rPr lang="en-GB" sz="2000" dirty="0"/>
              <a:t> </a:t>
            </a:r>
            <a:r>
              <a:rPr lang="en-GB" sz="2000" dirty="0" err="1"/>
              <a:t>sonucunda</a:t>
            </a:r>
            <a:r>
              <a:rPr lang="en-GB" sz="2000" dirty="0"/>
              <a:t> </a:t>
            </a:r>
            <a:r>
              <a:rPr lang="en-GB" sz="2000" dirty="0" err="1"/>
              <a:t>ortaya</a:t>
            </a:r>
            <a:r>
              <a:rPr lang="en-GB" sz="2000" dirty="0"/>
              <a:t> </a:t>
            </a:r>
            <a:r>
              <a:rPr lang="en-GB" sz="2000" dirty="0" err="1"/>
              <a:t>çıkan</a:t>
            </a:r>
            <a:r>
              <a:rPr lang="en-GB" sz="2000" dirty="0"/>
              <a:t> </a:t>
            </a:r>
            <a:r>
              <a:rPr lang="en-GB" sz="2000" dirty="0" err="1"/>
              <a:t>geçmiş</a:t>
            </a:r>
            <a:r>
              <a:rPr lang="en-GB" sz="2000" dirty="0"/>
              <a:t> </a:t>
            </a:r>
            <a:r>
              <a:rPr lang="en-GB" sz="2000" dirty="0" err="1"/>
              <a:t>yıllar</a:t>
            </a:r>
            <a:r>
              <a:rPr lang="en-GB" sz="2000" dirty="0"/>
              <a:t> </a:t>
            </a:r>
            <a:r>
              <a:rPr lang="en-GB" sz="2000" dirty="0" err="1"/>
              <a:t>zararlarının</a:t>
            </a:r>
            <a:r>
              <a:rPr lang="en-GB" sz="2000" dirty="0"/>
              <a:t> </a:t>
            </a:r>
            <a:r>
              <a:rPr lang="en-GB" sz="2000" dirty="0" err="1"/>
              <a:t>endekslenmiş</a:t>
            </a:r>
            <a:r>
              <a:rPr lang="en-GB" sz="2000" dirty="0"/>
              <a:t> </a:t>
            </a:r>
            <a:r>
              <a:rPr lang="en-GB" sz="2000" dirty="0" err="1"/>
              <a:t>tutarları</a:t>
            </a:r>
            <a:r>
              <a:rPr lang="en-GB" sz="2000" dirty="0"/>
              <a:t> </a:t>
            </a:r>
            <a:r>
              <a:rPr lang="en-GB" sz="2000" dirty="0" err="1"/>
              <a:t>ile</a:t>
            </a:r>
            <a:r>
              <a:rPr lang="en-GB" sz="2000" dirty="0"/>
              <a:t> </a:t>
            </a:r>
            <a:r>
              <a:rPr lang="en-GB" sz="2000" dirty="0" err="1"/>
              <a:t>varsa</a:t>
            </a:r>
            <a:r>
              <a:rPr lang="en-GB" sz="2000" dirty="0"/>
              <a:t> </a:t>
            </a:r>
            <a:r>
              <a:rPr lang="en-GB" sz="2000" dirty="0" err="1"/>
              <a:t>sırasıyla</a:t>
            </a:r>
            <a:r>
              <a:rPr lang="en-GB" sz="2000" dirty="0"/>
              <a:t> </a:t>
            </a:r>
            <a:r>
              <a:rPr lang="en-GB" sz="2000" dirty="0" err="1"/>
              <a:t>dönem</a:t>
            </a:r>
            <a:r>
              <a:rPr lang="en-GB" sz="2000" dirty="0"/>
              <a:t> </a:t>
            </a:r>
            <a:r>
              <a:rPr lang="en-GB" sz="2000" dirty="0" err="1"/>
              <a:t>karı</a:t>
            </a:r>
            <a:r>
              <a:rPr lang="en-GB" sz="2000" dirty="0"/>
              <a:t>, </a:t>
            </a:r>
            <a:r>
              <a:rPr lang="en-GB" sz="2000" dirty="0" err="1"/>
              <a:t>dağıtılmamış</a:t>
            </a:r>
            <a:r>
              <a:rPr lang="en-GB" sz="2000" dirty="0"/>
              <a:t> </a:t>
            </a:r>
            <a:r>
              <a:rPr lang="en-GB" sz="2000" dirty="0" err="1"/>
              <a:t>geçmiş</a:t>
            </a:r>
            <a:r>
              <a:rPr lang="en-GB" sz="2000" dirty="0"/>
              <a:t> </a:t>
            </a:r>
            <a:r>
              <a:rPr lang="en-GB" sz="2000" dirty="0" err="1"/>
              <a:t>yıl</a:t>
            </a:r>
            <a:r>
              <a:rPr lang="en-GB" sz="2000" dirty="0"/>
              <a:t> </a:t>
            </a:r>
            <a:r>
              <a:rPr lang="en-GB" sz="2000" dirty="0" err="1"/>
              <a:t>karları</a:t>
            </a:r>
            <a:r>
              <a:rPr lang="en-GB" sz="2000" dirty="0"/>
              <a:t>, </a:t>
            </a:r>
            <a:r>
              <a:rPr lang="en-GB" sz="2000" dirty="0" err="1"/>
              <a:t>olağanüstü</a:t>
            </a:r>
            <a:r>
              <a:rPr lang="en-GB" sz="2000" dirty="0"/>
              <a:t> </a:t>
            </a:r>
            <a:r>
              <a:rPr lang="en-GB" sz="2000" dirty="0" err="1"/>
              <a:t>yedek</a:t>
            </a:r>
            <a:r>
              <a:rPr lang="en-GB" sz="2000" dirty="0"/>
              <a:t> </a:t>
            </a:r>
            <a:r>
              <a:rPr lang="en-GB" sz="2000" dirty="0" err="1"/>
              <a:t>akçe</a:t>
            </a:r>
            <a:r>
              <a:rPr lang="en-GB" sz="2000" dirty="0"/>
              <a:t>, </a:t>
            </a:r>
            <a:r>
              <a:rPr lang="en-GB" sz="2000" dirty="0" err="1"/>
              <a:t>emisyon</a:t>
            </a:r>
            <a:r>
              <a:rPr lang="en-GB" sz="2000" dirty="0"/>
              <a:t> </a:t>
            </a:r>
            <a:r>
              <a:rPr lang="en-GB" sz="2000" dirty="0" err="1"/>
              <a:t>pirimi</a:t>
            </a:r>
            <a:r>
              <a:rPr lang="en-GB" sz="2000" dirty="0"/>
              <a:t> </a:t>
            </a:r>
            <a:r>
              <a:rPr lang="en-GB" sz="2000" dirty="0" err="1"/>
              <a:t>dahil</a:t>
            </a:r>
            <a:r>
              <a:rPr lang="en-GB" sz="2000" dirty="0"/>
              <a:t> </a:t>
            </a:r>
            <a:r>
              <a:rPr lang="en-GB" sz="2000" dirty="0" err="1"/>
              <a:t>yasal</a:t>
            </a:r>
            <a:r>
              <a:rPr lang="en-GB" sz="2000" dirty="0"/>
              <a:t> </a:t>
            </a:r>
            <a:r>
              <a:rPr lang="en-GB" sz="2000" dirty="0" err="1"/>
              <a:t>yedek</a:t>
            </a:r>
            <a:r>
              <a:rPr lang="en-GB" sz="2000" dirty="0"/>
              <a:t> </a:t>
            </a:r>
            <a:r>
              <a:rPr lang="en-GB" sz="2000" dirty="0" err="1"/>
              <a:t>akçelerin</a:t>
            </a:r>
            <a:r>
              <a:rPr lang="en-GB" sz="2000" dirty="0"/>
              <a:t> ve </a:t>
            </a:r>
            <a:r>
              <a:rPr lang="en-GB" sz="2000" dirty="0" err="1"/>
              <a:t>söz</a:t>
            </a:r>
            <a:r>
              <a:rPr lang="en-GB" sz="2000" dirty="0"/>
              <a:t> </a:t>
            </a:r>
            <a:r>
              <a:rPr lang="en-GB" sz="2000" dirty="0" err="1"/>
              <a:t>konusu</a:t>
            </a:r>
            <a:r>
              <a:rPr lang="en-GB" sz="2000" dirty="0"/>
              <a:t> </a:t>
            </a:r>
            <a:r>
              <a:rPr lang="en-GB" sz="2000" dirty="0" err="1"/>
              <a:t>kalemlerinin</a:t>
            </a:r>
            <a:r>
              <a:rPr lang="en-GB" sz="2000" dirty="0"/>
              <a:t> </a:t>
            </a:r>
            <a:r>
              <a:rPr lang="en-GB" sz="2000" dirty="0" err="1"/>
              <a:t>enflasyon</a:t>
            </a:r>
            <a:r>
              <a:rPr lang="en-GB" sz="2000" dirty="0"/>
              <a:t> </a:t>
            </a:r>
            <a:r>
              <a:rPr lang="en-GB" sz="2000" dirty="0" err="1"/>
              <a:t>muhasebesine</a:t>
            </a:r>
            <a:r>
              <a:rPr lang="en-GB" sz="2000" dirty="0"/>
              <a:t> </a:t>
            </a:r>
            <a:r>
              <a:rPr lang="en-GB" sz="2000" dirty="0" err="1"/>
              <a:t>göre</a:t>
            </a:r>
            <a:r>
              <a:rPr lang="en-GB" sz="2000" dirty="0"/>
              <a:t> </a:t>
            </a:r>
            <a:r>
              <a:rPr lang="en-GB" sz="2000" dirty="0" err="1"/>
              <a:t>düzeltilmesinden</a:t>
            </a:r>
            <a:r>
              <a:rPr lang="en-GB" sz="2000" dirty="0"/>
              <a:t> </a:t>
            </a:r>
            <a:r>
              <a:rPr lang="en-GB" sz="2000" dirty="0" err="1"/>
              <a:t>kaynaklanan</a:t>
            </a:r>
            <a:r>
              <a:rPr lang="en-GB" sz="2000" dirty="0"/>
              <a:t> </a:t>
            </a:r>
            <a:r>
              <a:rPr lang="en-GB" sz="2000" dirty="0" err="1"/>
              <a:t>tutarların</a:t>
            </a:r>
            <a:r>
              <a:rPr lang="en-GB" sz="2000" dirty="0"/>
              <a:t> (</a:t>
            </a:r>
            <a:r>
              <a:rPr lang="en-GB" sz="2000" dirty="0" err="1"/>
              <a:t>düzeltme</a:t>
            </a:r>
            <a:r>
              <a:rPr lang="en-GB" sz="2000" dirty="0"/>
              <a:t> </a:t>
            </a:r>
            <a:r>
              <a:rPr lang="en-GB" sz="2000" dirty="0" err="1"/>
              <a:t>farklarının</a:t>
            </a:r>
            <a:r>
              <a:rPr lang="en-GB" sz="2000" dirty="0"/>
              <a:t> </a:t>
            </a:r>
            <a:r>
              <a:rPr lang="en-GB" sz="2000" dirty="0" err="1"/>
              <a:t>toplu</a:t>
            </a:r>
            <a:r>
              <a:rPr lang="en-GB" sz="2000" dirty="0"/>
              <a:t> </a:t>
            </a:r>
            <a:r>
              <a:rPr lang="en-GB" sz="2000" dirty="0" err="1"/>
              <a:t>olarak</a:t>
            </a:r>
            <a:r>
              <a:rPr lang="en-GB" sz="2000" dirty="0"/>
              <a:t> </a:t>
            </a:r>
            <a:r>
              <a:rPr lang="en-GB" sz="2000" dirty="0" err="1"/>
              <a:t>veya</a:t>
            </a:r>
            <a:r>
              <a:rPr lang="en-GB" sz="2000" dirty="0"/>
              <a:t> </a:t>
            </a:r>
            <a:r>
              <a:rPr lang="en-GB" sz="2000" dirty="0" err="1"/>
              <a:t>ilgili</a:t>
            </a:r>
            <a:r>
              <a:rPr lang="en-GB" sz="2000" dirty="0"/>
              <a:t> </a:t>
            </a:r>
            <a:r>
              <a:rPr lang="en-GB" sz="2000" dirty="0" err="1"/>
              <a:t>kalem</a:t>
            </a:r>
            <a:r>
              <a:rPr lang="en-GB" sz="2000" dirty="0"/>
              <a:t> </a:t>
            </a:r>
            <a:r>
              <a:rPr lang="en-GB" sz="2000" dirty="0" err="1"/>
              <a:t>ile</a:t>
            </a:r>
            <a:r>
              <a:rPr lang="en-GB" sz="2000" dirty="0"/>
              <a:t> </a:t>
            </a:r>
            <a:r>
              <a:rPr lang="en-GB" sz="2000" dirty="0" err="1"/>
              <a:t>birlikte</a:t>
            </a:r>
            <a:r>
              <a:rPr lang="en-GB" sz="2000" dirty="0"/>
              <a:t> </a:t>
            </a:r>
            <a:r>
              <a:rPr lang="en-GB" sz="2000" dirty="0" err="1"/>
              <a:t>dikkate</a:t>
            </a:r>
            <a:r>
              <a:rPr lang="en-GB" sz="2000" dirty="0"/>
              <a:t> </a:t>
            </a:r>
            <a:r>
              <a:rPr lang="en-GB" sz="2000" dirty="0" err="1"/>
              <a:t>alınması</a:t>
            </a:r>
            <a:r>
              <a:rPr lang="en-GB" sz="2000" dirty="0"/>
              <a:t> </a:t>
            </a:r>
            <a:r>
              <a:rPr lang="en-GB" sz="2000" dirty="0" err="1"/>
              <a:t>ihraççının</a:t>
            </a:r>
            <a:r>
              <a:rPr lang="en-GB" sz="2000" dirty="0"/>
              <a:t> </a:t>
            </a:r>
            <a:r>
              <a:rPr lang="en-GB" sz="2000" dirty="0" err="1"/>
              <a:t>takdirinde</a:t>
            </a:r>
            <a:r>
              <a:rPr lang="en-GB" sz="2000" dirty="0"/>
              <a:t> </a:t>
            </a:r>
            <a:r>
              <a:rPr lang="en-GB" sz="2000" dirty="0" err="1"/>
              <a:t>olmak</a:t>
            </a:r>
            <a:r>
              <a:rPr lang="en-GB" sz="2000" dirty="0"/>
              <a:t> </a:t>
            </a:r>
            <a:r>
              <a:rPr lang="en-GB" sz="2000" dirty="0" err="1"/>
              <a:t>üzere</a:t>
            </a:r>
            <a:r>
              <a:rPr lang="en-GB" sz="2000" dirty="0"/>
              <a:t>) </a:t>
            </a:r>
            <a:r>
              <a:rPr lang="en-GB" sz="2000" dirty="0" err="1"/>
              <a:t>diğer</a:t>
            </a:r>
            <a:r>
              <a:rPr lang="en-GB" sz="2000" dirty="0"/>
              <a:t> </a:t>
            </a:r>
            <a:r>
              <a:rPr lang="en-GB" sz="2000" dirty="0" err="1"/>
              <a:t>ilgili</a:t>
            </a:r>
            <a:r>
              <a:rPr lang="en-GB" sz="2000" dirty="0"/>
              <a:t> </a:t>
            </a:r>
            <a:r>
              <a:rPr lang="en-GB" sz="2000" dirty="0" err="1"/>
              <a:t>düzenlemelere</a:t>
            </a:r>
            <a:r>
              <a:rPr lang="en-GB" sz="2000" dirty="0"/>
              <a:t> </a:t>
            </a:r>
            <a:r>
              <a:rPr lang="en-GB" sz="2000" dirty="0" err="1"/>
              <a:t>uymak</a:t>
            </a:r>
            <a:r>
              <a:rPr lang="en-GB" sz="2000" dirty="0"/>
              <a:t> </a:t>
            </a:r>
            <a:r>
              <a:rPr lang="en-GB" sz="2000" dirty="0" err="1"/>
              <a:t>suretiyle</a:t>
            </a:r>
            <a:r>
              <a:rPr lang="en-GB" sz="2000" dirty="0"/>
              <a:t> </a:t>
            </a:r>
            <a:r>
              <a:rPr lang="en-GB" sz="2000" dirty="0" err="1"/>
              <a:t>mahsup</a:t>
            </a:r>
            <a:r>
              <a:rPr lang="en-GB" sz="2000" dirty="0"/>
              <a:t> </a:t>
            </a:r>
            <a:r>
              <a:rPr lang="en-GB" sz="2000" dirty="0" err="1"/>
              <a:t>edilebilmesine</a:t>
            </a:r>
            <a:r>
              <a:rPr lang="en-GB" sz="2000" dirty="0"/>
              <a:t> ve </a:t>
            </a:r>
            <a:r>
              <a:rPr lang="en-GB" sz="2000" dirty="0" err="1"/>
              <a:t>söz</a:t>
            </a:r>
            <a:r>
              <a:rPr lang="en-GB" sz="2000" dirty="0"/>
              <a:t> </a:t>
            </a:r>
            <a:r>
              <a:rPr lang="en-GB" sz="2000" dirty="0" err="1"/>
              <a:t>konusu</a:t>
            </a:r>
            <a:r>
              <a:rPr lang="en-GB" sz="2000" dirty="0"/>
              <a:t> </a:t>
            </a:r>
            <a:r>
              <a:rPr lang="en-GB" sz="2000" dirty="0" err="1"/>
              <a:t>mahsubun</a:t>
            </a:r>
            <a:r>
              <a:rPr lang="en-GB" sz="2000" dirty="0"/>
              <a:t> ilk </a:t>
            </a:r>
            <a:r>
              <a:rPr lang="en-GB" sz="2000" dirty="0" err="1"/>
              <a:t>yıl</a:t>
            </a:r>
            <a:r>
              <a:rPr lang="en-GB" sz="2000" dirty="0"/>
              <a:t> </a:t>
            </a:r>
            <a:r>
              <a:rPr lang="en-GB" sz="2000" dirty="0" err="1"/>
              <a:t>yapılmaması</a:t>
            </a:r>
            <a:r>
              <a:rPr lang="en-GB" sz="2000" dirty="0"/>
              <a:t> </a:t>
            </a:r>
            <a:r>
              <a:rPr lang="en-GB" sz="2000" dirty="0" err="1"/>
              <a:t>durumunda</a:t>
            </a:r>
            <a:r>
              <a:rPr lang="en-GB" sz="2000" dirty="0"/>
              <a:t> </a:t>
            </a:r>
            <a:r>
              <a:rPr lang="en-GB" sz="2000" dirty="0" err="1"/>
              <a:t>sonraki</a:t>
            </a:r>
            <a:r>
              <a:rPr lang="en-GB" sz="2000" dirty="0"/>
              <a:t> </a:t>
            </a:r>
            <a:r>
              <a:rPr lang="en-GB" sz="2000" dirty="0" err="1"/>
              <a:t>hesap</a:t>
            </a:r>
            <a:r>
              <a:rPr lang="en-GB" sz="2000" dirty="0"/>
              <a:t> </a:t>
            </a:r>
            <a:r>
              <a:rPr lang="en-GB" sz="2000" dirty="0" err="1"/>
              <a:t>dönemlerinde</a:t>
            </a:r>
            <a:r>
              <a:rPr lang="en-GB" sz="2000" dirty="0"/>
              <a:t> de </a:t>
            </a:r>
            <a:r>
              <a:rPr lang="en-GB" sz="2000" dirty="0" err="1"/>
              <a:t>gerçekleştirilebilmesine</a:t>
            </a:r>
            <a:r>
              <a:rPr lang="en-GB" sz="2000" dirty="0"/>
              <a:t>, </a:t>
            </a:r>
            <a:r>
              <a:rPr lang="en-GB" sz="2000" dirty="0" err="1"/>
              <a:t>mahsup</a:t>
            </a:r>
            <a:r>
              <a:rPr lang="en-GB" sz="2000" dirty="0"/>
              <a:t> </a:t>
            </a:r>
            <a:r>
              <a:rPr lang="en-GB" sz="2000" dirty="0" err="1"/>
              <a:t>işleminin</a:t>
            </a:r>
            <a:r>
              <a:rPr lang="en-GB" sz="2000" dirty="0"/>
              <a:t> </a:t>
            </a:r>
            <a:r>
              <a:rPr lang="en-GB" sz="2000" dirty="0" err="1"/>
              <a:t>yapılamaması</a:t>
            </a:r>
            <a:r>
              <a:rPr lang="en-GB" sz="2000" dirty="0"/>
              <a:t> </a:t>
            </a:r>
            <a:r>
              <a:rPr lang="en-GB" sz="2000" dirty="0" err="1"/>
              <a:t>veya</a:t>
            </a:r>
            <a:r>
              <a:rPr lang="en-GB" sz="2000" dirty="0"/>
              <a:t> </a:t>
            </a:r>
            <a:r>
              <a:rPr lang="en-GB" sz="2000" dirty="0" err="1"/>
              <a:t>yapılması</a:t>
            </a:r>
            <a:r>
              <a:rPr lang="en-GB" sz="2000" dirty="0"/>
              <a:t> </a:t>
            </a:r>
            <a:r>
              <a:rPr lang="en-GB" sz="2000" dirty="0" err="1"/>
              <a:t>durumlarında</a:t>
            </a:r>
            <a:r>
              <a:rPr lang="en-GB" sz="2000" dirty="0"/>
              <a:t> </a:t>
            </a:r>
            <a:r>
              <a:rPr lang="en-GB" sz="2000" dirty="0" err="1"/>
              <a:t>yönetim</a:t>
            </a:r>
            <a:r>
              <a:rPr lang="en-GB" sz="2000" dirty="0"/>
              <a:t> </a:t>
            </a:r>
            <a:r>
              <a:rPr lang="en-GB" sz="2000" dirty="0" err="1"/>
              <a:t>kurulunun</a:t>
            </a:r>
            <a:r>
              <a:rPr lang="en-GB" sz="2000" dirty="0"/>
              <a:t> </a:t>
            </a:r>
            <a:r>
              <a:rPr lang="en-GB" sz="2000" dirty="0" err="1"/>
              <a:t>gerekçesiyle</a:t>
            </a:r>
            <a:r>
              <a:rPr lang="en-GB" sz="2000" dirty="0"/>
              <a:t> </a:t>
            </a:r>
            <a:r>
              <a:rPr lang="en-GB" sz="2000" dirty="0" err="1"/>
              <a:t>birlikte</a:t>
            </a:r>
            <a:r>
              <a:rPr lang="en-GB" sz="2000" dirty="0"/>
              <a:t> </a:t>
            </a:r>
            <a:r>
              <a:rPr lang="en-GB" sz="2000" dirty="0" err="1"/>
              <a:t>bu</a:t>
            </a:r>
            <a:r>
              <a:rPr lang="en-GB" sz="2000" dirty="0"/>
              <a:t> </a:t>
            </a:r>
            <a:r>
              <a:rPr lang="en-GB" sz="2000" dirty="0" err="1"/>
              <a:t>durumu</a:t>
            </a:r>
            <a:r>
              <a:rPr lang="en-GB" sz="2000" dirty="0"/>
              <a:t> </a:t>
            </a:r>
            <a:r>
              <a:rPr lang="en-GB" sz="2000" dirty="0" err="1"/>
              <a:t>genel</a:t>
            </a:r>
            <a:r>
              <a:rPr lang="en-GB" sz="2000" dirty="0"/>
              <a:t> </a:t>
            </a:r>
            <a:r>
              <a:rPr lang="en-GB" sz="2000" dirty="0" err="1"/>
              <a:t>kurula</a:t>
            </a:r>
            <a:r>
              <a:rPr lang="en-GB" sz="2000" dirty="0"/>
              <a:t> </a:t>
            </a:r>
            <a:r>
              <a:rPr lang="en-GB" sz="2000" dirty="0" err="1"/>
              <a:t>sunmasına</a:t>
            </a:r>
            <a:r>
              <a:rPr lang="en-GB" sz="2000" dirty="0"/>
              <a:t>, </a:t>
            </a:r>
            <a:endParaRPr lang="tr-TR" sz="2000" dirty="0"/>
          </a:p>
          <a:p>
            <a:pPr algn="just">
              <a:lnSpc>
                <a:spcPct val="90000"/>
              </a:lnSpc>
            </a:pPr>
            <a:endParaRPr lang="tr-TR" sz="2000" dirty="0"/>
          </a:p>
          <a:p>
            <a:pPr algn="just">
              <a:lnSpc>
                <a:spcPct val="90000"/>
              </a:lnSpc>
            </a:pPr>
            <a:r>
              <a:rPr lang="en-GB" sz="2000" dirty="0"/>
              <a:t>5) İlk </a:t>
            </a:r>
            <a:r>
              <a:rPr lang="en-GB" sz="2000" dirty="0" err="1"/>
              <a:t>enflasyon</a:t>
            </a:r>
            <a:r>
              <a:rPr lang="en-GB" sz="2000" dirty="0"/>
              <a:t> </a:t>
            </a:r>
            <a:r>
              <a:rPr lang="en-GB" sz="2000" dirty="0" err="1"/>
              <a:t>düzeltmesinden</a:t>
            </a:r>
            <a:r>
              <a:rPr lang="en-GB" sz="2000" dirty="0"/>
              <a:t> </a:t>
            </a:r>
            <a:r>
              <a:rPr lang="en-GB" sz="2000" dirty="0" err="1"/>
              <a:t>kaynaklanan</a:t>
            </a:r>
            <a:r>
              <a:rPr lang="en-GB" sz="2000" dirty="0"/>
              <a:t> </a:t>
            </a:r>
            <a:r>
              <a:rPr lang="en-GB" sz="2000" dirty="0" err="1"/>
              <a:t>geçmiş</a:t>
            </a:r>
            <a:r>
              <a:rPr lang="en-GB" sz="2000" dirty="0"/>
              <a:t> </a:t>
            </a:r>
            <a:r>
              <a:rPr lang="en-GB" sz="2000" dirty="0" err="1"/>
              <a:t>yıllar</a:t>
            </a:r>
            <a:r>
              <a:rPr lang="en-GB" sz="2000" dirty="0"/>
              <a:t> </a:t>
            </a:r>
            <a:r>
              <a:rPr lang="en-GB" sz="2000" dirty="0" err="1"/>
              <a:t>zararı</a:t>
            </a:r>
            <a:r>
              <a:rPr lang="en-GB" sz="2000" dirty="0"/>
              <a:t> </a:t>
            </a:r>
            <a:r>
              <a:rPr lang="en-GB" sz="2000" dirty="0" err="1"/>
              <a:t>mahsup</a:t>
            </a:r>
            <a:r>
              <a:rPr lang="en-GB" sz="2000" dirty="0"/>
              <a:t> </a:t>
            </a:r>
            <a:r>
              <a:rPr lang="en-GB" sz="2000" dirty="0" err="1"/>
              <a:t>edilmeden</a:t>
            </a:r>
            <a:r>
              <a:rPr lang="en-GB" sz="2000" dirty="0"/>
              <a:t> </a:t>
            </a:r>
            <a:r>
              <a:rPr lang="en-GB" sz="2000" dirty="0" err="1"/>
              <a:t>daha</a:t>
            </a:r>
            <a:r>
              <a:rPr lang="en-GB" sz="2000" dirty="0"/>
              <a:t> </a:t>
            </a:r>
            <a:r>
              <a:rPr lang="en-GB" sz="2000" dirty="0" err="1"/>
              <a:t>sonraki</a:t>
            </a:r>
            <a:r>
              <a:rPr lang="en-GB" sz="2000" dirty="0"/>
              <a:t> </a:t>
            </a:r>
            <a:r>
              <a:rPr lang="en-GB" sz="2000" dirty="0" err="1"/>
              <a:t>dönemlerde</a:t>
            </a:r>
            <a:r>
              <a:rPr lang="en-GB" sz="2000" dirty="0"/>
              <a:t> </a:t>
            </a:r>
            <a:r>
              <a:rPr lang="en-GB" sz="2000" dirty="0" err="1"/>
              <a:t>oluşan</a:t>
            </a:r>
            <a:r>
              <a:rPr lang="en-GB" sz="2000" dirty="0"/>
              <a:t> </a:t>
            </a:r>
            <a:r>
              <a:rPr lang="en-GB" sz="2000" dirty="0" err="1"/>
              <a:t>dönem</a:t>
            </a:r>
            <a:r>
              <a:rPr lang="en-GB" sz="2000" dirty="0"/>
              <a:t> </a:t>
            </a:r>
            <a:r>
              <a:rPr lang="en-GB" sz="2000" dirty="0" err="1"/>
              <a:t>zararlarının</a:t>
            </a:r>
            <a:r>
              <a:rPr lang="en-GB" sz="2000" dirty="0"/>
              <a:t> </a:t>
            </a:r>
            <a:r>
              <a:rPr lang="en-GB" sz="2000" dirty="0" err="1"/>
              <a:t>mahsup</a:t>
            </a:r>
            <a:r>
              <a:rPr lang="en-GB" sz="2000" dirty="0"/>
              <a:t> </a:t>
            </a:r>
            <a:r>
              <a:rPr lang="en-GB" sz="2000" dirty="0" err="1"/>
              <a:t>işlemine</a:t>
            </a:r>
            <a:r>
              <a:rPr lang="en-GB" sz="2000" dirty="0"/>
              <a:t> tabi </a:t>
            </a:r>
            <a:r>
              <a:rPr lang="en-GB" sz="2000" dirty="0" err="1"/>
              <a:t>tutulmamasına</a:t>
            </a:r>
            <a:r>
              <a:rPr lang="en-GB" sz="2000" dirty="0"/>
              <a:t> ve </a:t>
            </a:r>
            <a:r>
              <a:rPr lang="en-GB" sz="2000" dirty="0" err="1"/>
              <a:t>enflasyon</a:t>
            </a:r>
            <a:r>
              <a:rPr lang="en-GB" sz="2000" dirty="0"/>
              <a:t> </a:t>
            </a:r>
            <a:r>
              <a:rPr lang="en-GB" sz="2000" dirty="0" err="1"/>
              <a:t>düzeltmesinden</a:t>
            </a:r>
            <a:r>
              <a:rPr lang="en-GB" sz="2000" dirty="0"/>
              <a:t> </a:t>
            </a:r>
            <a:r>
              <a:rPr lang="en-GB" sz="2000" dirty="0" err="1"/>
              <a:t>kaynaklanan</a:t>
            </a:r>
            <a:r>
              <a:rPr lang="en-GB" sz="2000" dirty="0"/>
              <a:t> </a:t>
            </a:r>
            <a:r>
              <a:rPr lang="en-GB" sz="2000" dirty="0" err="1"/>
              <a:t>geçmiş</a:t>
            </a:r>
            <a:r>
              <a:rPr lang="en-GB" sz="2000" dirty="0"/>
              <a:t> </a:t>
            </a:r>
            <a:r>
              <a:rPr lang="en-GB" sz="2000" dirty="0" err="1"/>
              <a:t>yıllar</a:t>
            </a:r>
            <a:r>
              <a:rPr lang="en-GB" sz="2000" dirty="0"/>
              <a:t> </a:t>
            </a:r>
            <a:r>
              <a:rPr lang="en-GB" sz="2000" dirty="0" err="1"/>
              <a:t>zararları</a:t>
            </a:r>
            <a:r>
              <a:rPr lang="en-GB" sz="2000" dirty="0"/>
              <a:t> </a:t>
            </a:r>
            <a:r>
              <a:rPr lang="en-GB" sz="2000" dirty="0" err="1"/>
              <a:t>ile</a:t>
            </a:r>
            <a:r>
              <a:rPr lang="en-GB" sz="2000" dirty="0"/>
              <a:t> </a:t>
            </a:r>
            <a:r>
              <a:rPr lang="en-GB" sz="2000" dirty="0" err="1"/>
              <a:t>bunların</a:t>
            </a:r>
            <a:r>
              <a:rPr lang="en-GB" sz="2000" dirty="0"/>
              <a:t> </a:t>
            </a:r>
            <a:r>
              <a:rPr lang="en-GB" sz="2000" dirty="0" err="1"/>
              <a:t>endekslenmiş</a:t>
            </a:r>
            <a:r>
              <a:rPr lang="en-GB" sz="2000" dirty="0"/>
              <a:t> </a:t>
            </a:r>
            <a:r>
              <a:rPr lang="en-GB" sz="2000" dirty="0" err="1"/>
              <a:t>tutarları</a:t>
            </a:r>
            <a:r>
              <a:rPr lang="en-GB" sz="2000" dirty="0"/>
              <a:t> </a:t>
            </a:r>
            <a:r>
              <a:rPr lang="en-GB" sz="2000" dirty="0" err="1">
                <a:solidFill>
                  <a:srgbClr val="FF0000"/>
                </a:solidFill>
              </a:rPr>
              <a:t>haricinde</a:t>
            </a:r>
            <a:r>
              <a:rPr lang="en-GB" sz="2000" dirty="0">
                <a:solidFill>
                  <a:srgbClr val="FF0000"/>
                </a:solidFill>
              </a:rPr>
              <a:t> </a:t>
            </a:r>
            <a:r>
              <a:rPr lang="en-GB" sz="2000" dirty="0" err="1">
                <a:solidFill>
                  <a:srgbClr val="FF0000"/>
                </a:solidFill>
              </a:rPr>
              <a:t>sermaye</a:t>
            </a:r>
            <a:r>
              <a:rPr lang="en-GB" sz="2000" dirty="0">
                <a:solidFill>
                  <a:srgbClr val="FF0000"/>
                </a:solidFill>
              </a:rPr>
              <a:t> </a:t>
            </a:r>
            <a:r>
              <a:rPr lang="en-GB" sz="2000" dirty="0" err="1">
                <a:solidFill>
                  <a:srgbClr val="FF0000"/>
                </a:solidFill>
              </a:rPr>
              <a:t>hesabına</a:t>
            </a:r>
            <a:r>
              <a:rPr lang="en-GB" sz="2000" dirty="0">
                <a:solidFill>
                  <a:srgbClr val="FF0000"/>
                </a:solidFill>
              </a:rPr>
              <a:t> </a:t>
            </a:r>
            <a:r>
              <a:rPr lang="en-GB" sz="2000" dirty="0" err="1">
                <a:solidFill>
                  <a:srgbClr val="FF0000"/>
                </a:solidFill>
              </a:rPr>
              <a:t>ilişkin</a:t>
            </a:r>
            <a:r>
              <a:rPr lang="en-GB" sz="2000" dirty="0">
                <a:solidFill>
                  <a:srgbClr val="FF0000"/>
                </a:solidFill>
              </a:rPr>
              <a:t> </a:t>
            </a:r>
            <a:r>
              <a:rPr lang="en-GB" sz="2000" dirty="0" err="1">
                <a:solidFill>
                  <a:srgbClr val="FF0000"/>
                </a:solidFill>
              </a:rPr>
              <a:t>düzeltme</a:t>
            </a:r>
            <a:r>
              <a:rPr lang="en-GB" sz="2000" dirty="0">
                <a:solidFill>
                  <a:srgbClr val="FF0000"/>
                </a:solidFill>
              </a:rPr>
              <a:t> </a:t>
            </a:r>
            <a:r>
              <a:rPr lang="en-GB" sz="2000" dirty="0" err="1">
                <a:solidFill>
                  <a:srgbClr val="FF0000"/>
                </a:solidFill>
              </a:rPr>
              <a:t>farklarının</a:t>
            </a:r>
            <a:r>
              <a:rPr lang="en-GB" sz="2000" dirty="0">
                <a:solidFill>
                  <a:srgbClr val="FF0000"/>
                </a:solidFill>
              </a:rPr>
              <a:t> </a:t>
            </a:r>
            <a:r>
              <a:rPr lang="en-GB" sz="2000" dirty="0" err="1">
                <a:solidFill>
                  <a:srgbClr val="FF0000"/>
                </a:solidFill>
              </a:rPr>
              <a:t>geçmiş</a:t>
            </a:r>
            <a:r>
              <a:rPr lang="en-GB" sz="2000" dirty="0">
                <a:solidFill>
                  <a:srgbClr val="FF0000"/>
                </a:solidFill>
              </a:rPr>
              <a:t> </a:t>
            </a:r>
            <a:r>
              <a:rPr lang="en-GB" sz="2000" dirty="0" err="1">
                <a:solidFill>
                  <a:srgbClr val="FF0000"/>
                </a:solidFill>
              </a:rPr>
              <a:t>yıllar</a:t>
            </a:r>
            <a:r>
              <a:rPr lang="en-GB" sz="2000" dirty="0">
                <a:solidFill>
                  <a:srgbClr val="FF0000"/>
                </a:solidFill>
              </a:rPr>
              <a:t> </a:t>
            </a:r>
            <a:r>
              <a:rPr lang="en-GB" sz="2000" dirty="0" err="1">
                <a:solidFill>
                  <a:srgbClr val="FF0000"/>
                </a:solidFill>
              </a:rPr>
              <a:t>zararlarının</a:t>
            </a:r>
            <a:r>
              <a:rPr lang="en-GB" sz="2000" dirty="0">
                <a:solidFill>
                  <a:srgbClr val="FF0000"/>
                </a:solidFill>
              </a:rPr>
              <a:t> </a:t>
            </a:r>
            <a:r>
              <a:rPr lang="en-GB" sz="2000" dirty="0" err="1">
                <a:solidFill>
                  <a:srgbClr val="FF0000"/>
                </a:solidFill>
              </a:rPr>
              <a:t>mahsubunda</a:t>
            </a:r>
            <a:r>
              <a:rPr lang="en-GB" sz="2000" dirty="0">
                <a:solidFill>
                  <a:srgbClr val="FF0000"/>
                </a:solidFill>
              </a:rPr>
              <a:t> </a:t>
            </a:r>
            <a:r>
              <a:rPr lang="en-GB" sz="2000" dirty="0" err="1">
                <a:solidFill>
                  <a:srgbClr val="FF0000"/>
                </a:solidFill>
              </a:rPr>
              <a:t>kullanılmamasına</a:t>
            </a:r>
            <a:r>
              <a:rPr lang="en-GB" sz="2000" dirty="0"/>
              <a:t>, </a:t>
            </a:r>
            <a:endParaRPr lang="tr-TR" sz="2000" dirty="0"/>
          </a:p>
          <a:p>
            <a:pPr algn="just">
              <a:lnSpc>
                <a:spcPct val="90000"/>
              </a:lnSpc>
            </a:pPr>
            <a:endParaRPr lang="tr-TR" sz="2000" dirty="0"/>
          </a:p>
          <a:p>
            <a:pPr algn="just">
              <a:lnSpc>
                <a:spcPct val="90000"/>
              </a:lnSpc>
            </a:pPr>
            <a:r>
              <a:rPr lang="en-GB" sz="2000" dirty="0"/>
              <a:t>6) </a:t>
            </a:r>
            <a:r>
              <a:rPr lang="en-GB" sz="2000" dirty="0" err="1"/>
              <a:t>İlgili</a:t>
            </a:r>
            <a:r>
              <a:rPr lang="en-GB" sz="2000" dirty="0"/>
              <a:t> </a:t>
            </a:r>
            <a:r>
              <a:rPr lang="en-GB" sz="2000" dirty="0" err="1"/>
              <a:t>düzenlemelere</a:t>
            </a:r>
            <a:r>
              <a:rPr lang="en-GB" sz="2000" dirty="0"/>
              <a:t> </a:t>
            </a:r>
            <a:r>
              <a:rPr lang="en-GB" sz="2000" dirty="0" err="1"/>
              <a:t>uymak</a:t>
            </a:r>
            <a:r>
              <a:rPr lang="en-GB" sz="2000" dirty="0"/>
              <a:t> </a:t>
            </a:r>
            <a:r>
              <a:rPr lang="en-GB" sz="2000" dirty="0" err="1"/>
              <a:t>kaydı</a:t>
            </a:r>
            <a:r>
              <a:rPr lang="en-GB" sz="2000" dirty="0"/>
              <a:t> </a:t>
            </a:r>
            <a:r>
              <a:rPr lang="en-GB" sz="2000" dirty="0" err="1"/>
              <a:t>ile</a:t>
            </a:r>
            <a:r>
              <a:rPr lang="en-GB" sz="2000" dirty="0"/>
              <a:t> </a:t>
            </a:r>
            <a:r>
              <a:rPr lang="en-GB" sz="2000" dirty="0" err="1"/>
              <a:t>yasal</a:t>
            </a:r>
            <a:r>
              <a:rPr lang="en-GB" sz="2000" dirty="0"/>
              <a:t> </a:t>
            </a:r>
            <a:r>
              <a:rPr lang="en-GB" sz="2000" dirty="0" err="1"/>
              <a:t>kayıtlardaki</a:t>
            </a:r>
            <a:r>
              <a:rPr lang="en-GB" sz="2000" dirty="0"/>
              <a:t> </a:t>
            </a:r>
            <a:r>
              <a:rPr lang="en-GB" sz="2000" dirty="0" err="1"/>
              <a:t>mahsup</a:t>
            </a:r>
            <a:r>
              <a:rPr lang="en-GB" sz="2000" dirty="0"/>
              <a:t> </a:t>
            </a:r>
            <a:r>
              <a:rPr lang="en-GB" sz="2000" dirty="0" err="1"/>
              <a:t>işleminin</a:t>
            </a:r>
            <a:r>
              <a:rPr lang="en-GB" sz="2000" dirty="0"/>
              <a:t> </a:t>
            </a:r>
            <a:r>
              <a:rPr lang="en-GB" sz="2000" dirty="0" err="1"/>
              <a:t>yapılmasının</a:t>
            </a:r>
            <a:r>
              <a:rPr lang="en-GB" sz="2000" dirty="0"/>
              <a:t> </a:t>
            </a:r>
            <a:r>
              <a:rPr lang="en-GB" sz="2000" dirty="0" err="1"/>
              <a:t>ise</a:t>
            </a:r>
            <a:r>
              <a:rPr lang="en-GB" sz="2000" dirty="0"/>
              <a:t> </a:t>
            </a:r>
            <a:r>
              <a:rPr lang="en-GB" sz="2000" dirty="0" err="1"/>
              <a:t>ilgili</a:t>
            </a:r>
            <a:r>
              <a:rPr lang="en-GB" sz="2000" dirty="0"/>
              <a:t> </a:t>
            </a:r>
            <a:r>
              <a:rPr lang="en-GB" sz="2000" dirty="0" err="1"/>
              <a:t>ihraççı</a:t>
            </a:r>
            <a:r>
              <a:rPr lang="en-GB" sz="2000" dirty="0"/>
              <a:t> ve </a:t>
            </a:r>
            <a:r>
              <a:rPr lang="en-GB" sz="2000" dirty="0" err="1"/>
              <a:t>yönetim</a:t>
            </a:r>
            <a:r>
              <a:rPr lang="en-GB" sz="2000" dirty="0"/>
              <a:t> </a:t>
            </a:r>
            <a:r>
              <a:rPr lang="en-GB" sz="2000" dirty="0" err="1"/>
              <a:t>kurulunun</a:t>
            </a:r>
            <a:r>
              <a:rPr lang="en-GB" sz="2000" dirty="0"/>
              <a:t> </a:t>
            </a:r>
            <a:r>
              <a:rPr lang="en-GB" sz="2000" dirty="0" err="1"/>
              <a:t>sorumluluğunda</a:t>
            </a:r>
            <a:r>
              <a:rPr lang="en-GB" sz="2000" dirty="0"/>
              <a:t> </a:t>
            </a:r>
            <a:r>
              <a:rPr lang="en-GB" sz="2000" dirty="0" err="1"/>
              <a:t>olduğuna</a:t>
            </a:r>
            <a:r>
              <a:rPr lang="en-GB" sz="2000" dirty="0"/>
              <a:t> ve </a:t>
            </a:r>
            <a:r>
              <a:rPr lang="en-GB" sz="2000" dirty="0" err="1"/>
              <a:t>bu</a:t>
            </a:r>
            <a:r>
              <a:rPr lang="en-GB" sz="2000" dirty="0"/>
              <a:t> </a:t>
            </a:r>
            <a:r>
              <a:rPr lang="en-GB" sz="2000" dirty="0" err="1"/>
              <a:t>kapsamda</a:t>
            </a:r>
            <a:r>
              <a:rPr lang="en-GB" sz="2000" dirty="0"/>
              <a:t> </a:t>
            </a:r>
            <a:r>
              <a:rPr lang="en-GB" sz="2000" dirty="0" err="1"/>
              <a:t>yapılan</a:t>
            </a:r>
            <a:r>
              <a:rPr lang="en-GB" sz="2000" dirty="0"/>
              <a:t> </a:t>
            </a:r>
            <a:r>
              <a:rPr lang="en-GB" sz="2000" dirty="0" err="1"/>
              <a:t>işlemler</a:t>
            </a:r>
            <a:r>
              <a:rPr lang="en-GB" sz="2000" dirty="0"/>
              <a:t> </a:t>
            </a:r>
            <a:r>
              <a:rPr lang="en-GB" sz="2000" dirty="0" err="1"/>
              <a:t>hakkında</a:t>
            </a:r>
            <a:r>
              <a:rPr lang="en-GB" sz="2000" dirty="0"/>
              <a:t> da </a:t>
            </a:r>
            <a:r>
              <a:rPr lang="en-GB" sz="2000" dirty="0" err="1"/>
              <a:t>genel</a:t>
            </a:r>
            <a:r>
              <a:rPr lang="en-GB" sz="2000" dirty="0"/>
              <a:t> </a:t>
            </a:r>
            <a:r>
              <a:rPr lang="en-GB" sz="2000" dirty="0" err="1"/>
              <a:t>kurulun</a:t>
            </a:r>
            <a:r>
              <a:rPr lang="en-GB" sz="2000" dirty="0"/>
              <a:t> </a:t>
            </a:r>
            <a:r>
              <a:rPr lang="en-GB" sz="2000" dirty="0" err="1"/>
              <a:t>bilgilendirilmesine</a:t>
            </a:r>
            <a:r>
              <a:rPr lang="en-GB" sz="2000" dirty="0"/>
              <a:t>, </a:t>
            </a:r>
          </a:p>
        </p:txBody>
      </p:sp>
      <p:sp>
        <p:nvSpPr>
          <p:cNvPr id="3" name="Metin kutusu 2">
            <a:extLst>
              <a:ext uri="{FF2B5EF4-FFF2-40B4-BE49-F238E27FC236}">
                <a16:creationId xmlns:a16="http://schemas.microsoft.com/office/drawing/2014/main" id="{159091AF-7A37-15E9-13CA-8A22AAAAF798}"/>
              </a:ext>
            </a:extLst>
          </p:cNvPr>
          <p:cNvSpPr txBox="1"/>
          <p:nvPr/>
        </p:nvSpPr>
        <p:spPr>
          <a:xfrm>
            <a:off x="4510236" y="476672"/>
            <a:ext cx="3960440" cy="701731"/>
          </a:xfrm>
          <a:prstGeom prst="rect">
            <a:avLst/>
          </a:prstGeom>
          <a:noFill/>
        </p:spPr>
        <p:txBody>
          <a:bodyPr wrap="square" rtlCol="0">
            <a:spAutoFit/>
          </a:bodyPr>
          <a:lstStyle/>
          <a:p>
            <a:pPr>
              <a:lnSpc>
                <a:spcPct val="90000"/>
              </a:lnSpc>
            </a:pPr>
            <a:r>
              <a:rPr lang="tr-TR" sz="4400" dirty="0"/>
              <a:t>SPK Ne Diyor?</a:t>
            </a:r>
            <a:endParaRPr lang="en-GB" sz="4400" dirty="0"/>
          </a:p>
        </p:txBody>
      </p:sp>
    </p:spTree>
    <p:extLst>
      <p:ext uri="{BB962C8B-B14F-4D97-AF65-F5344CB8AC3E}">
        <p14:creationId xmlns:p14="http://schemas.microsoft.com/office/powerpoint/2010/main" val="3056312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35E462-9A82-BB8C-8C43-B61AF2915C3D}"/>
            </a:ext>
          </a:extLst>
        </p:cNvPr>
        <p:cNvGrpSpPr/>
        <p:nvPr/>
      </p:nvGrpSpPr>
      <p:grpSpPr>
        <a:xfrm>
          <a:off x="0" y="0"/>
          <a:ext cx="0" cy="0"/>
          <a:chOff x="0" y="0"/>
          <a:chExt cx="0" cy="0"/>
        </a:xfrm>
      </p:grpSpPr>
      <p:pic>
        <p:nvPicPr>
          <p:cNvPr id="2" name="Resim 1">
            <a:extLst>
              <a:ext uri="{FF2B5EF4-FFF2-40B4-BE49-F238E27FC236}">
                <a16:creationId xmlns:a16="http://schemas.microsoft.com/office/drawing/2014/main" id="{04A0244B-1586-A5FA-155C-9AAEB05FF0A7}"/>
              </a:ext>
            </a:extLst>
          </p:cNvPr>
          <p:cNvPicPr>
            <a:picLocks noChangeAspect="1"/>
          </p:cNvPicPr>
          <p:nvPr/>
        </p:nvPicPr>
        <p:blipFill>
          <a:blip r:embed="rId3"/>
          <a:stretch>
            <a:fillRect/>
          </a:stretch>
        </p:blipFill>
        <p:spPr>
          <a:xfrm>
            <a:off x="0" y="5445224"/>
            <a:ext cx="900899" cy="1405248"/>
          </a:xfrm>
          <a:prstGeom prst="rect">
            <a:avLst/>
          </a:prstGeom>
        </p:spPr>
      </p:pic>
      <p:sp>
        <p:nvSpPr>
          <p:cNvPr id="7" name="Metin kutusu 6">
            <a:extLst>
              <a:ext uri="{FF2B5EF4-FFF2-40B4-BE49-F238E27FC236}">
                <a16:creationId xmlns:a16="http://schemas.microsoft.com/office/drawing/2014/main" id="{41987360-F6E9-22A3-B0F0-123CD1E17B75}"/>
              </a:ext>
            </a:extLst>
          </p:cNvPr>
          <p:cNvSpPr txBox="1"/>
          <p:nvPr/>
        </p:nvSpPr>
        <p:spPr>
          <a:xfrm>
            <a:off x="1125860" y="1700808"/>
            <a:ext cx="10081120" cy="4801314"/>
          </a:xfrm>
          <a:prstGeom prst="rect">
            <a:avLst/>
          </a:prstGeom>
          <a:noFill/>
        </p:spPr>
        <p:txBody>
          <a:bodyPr wrap="square" rtlCol="0">
            <a:spAutoFit/>
          </a:bodyPr>
          <a:lstStyle/>
          <a:p>
            <a:pPr algn="just">
              <a:lnSpc>
                <a:spcPct val="90000"/>
              </a:lnSpc>
            </a:pPr>
            <a:r>
              <a:rPr lang="en-GB" sz="2000" dirty="0"/>
              <a:t>7) </a:t>
            </a:r>
            <a:r>
              <a:rPr lang="en-GB" sz="2000" dirty="0" err="1">
                <a:solidFill>
                  <a:srgbClr val="FF0000"/>
                </a:solidFill>
              </a:rPr>
              <a:t>Sermaye</a:t>
            </a:r>
            <a:r>
              <a:rPr lang="en-GB" sz="2000" dirty="0">
                <a:solidFill>
                  <a:srgbClr val="FF0000"/>
                </a:solidFill>
              </a:rPr>
              <a:t> </a:t>
            </a:r>
            <a:r>
              <a:rPr lang="en-GB" sz="2000" dirty="0" err="1">
                <a:solidFill>
                  <a:srgbClr val="FF0000"/>
                </a:solidFill>
              </a:rPr>
              <a:t>düzeltmesi</a:t>
            </a:r>
            <a:r>
              <a:rPr lang="en-GB" sz="2000" dirty="0">
                <a:solidFill>
                  <a:srgbClr val="FF0000"/>
                </a:solidFill>
              </a:rPr>
              <a:t> </a:t>
            </a:r>
            <a:r>
              <a:rPr lang="en-GB" sz="2000" dirty="0" err="1">
                <a:solidFill>
                  <a:srgbClr val="FF0000"/>
                </a:solidFill>
              </a:rPr>
              <a:t>olumlu</a:t>
            </a:r>
            <a:r>
              <a:rPr lang="en-GB" sz="2000" dirty="0">
                <a:solidFill>
                  <a:srgbClr val="FF0000"/>
                </a:solidFill>
              </a:rPr>
              <a:t> </a:t>
            </a:r>
            <a:r>
              <a:rPr lang="en-GB" sz="2000" dirty="0" err="1">
                <a:solidFill>
                  <a:srgbClr val="FF0000"/>
                </a:solidFill>
              </a:rPr>
              <a:t>farkları</a:t>
            </a:r>
            <a:r>
              <a:rPr lang="en-GB" sz="2000" dirty="0">
                <a:solidFill>
                  <a:srgbClr val="FF0000"/>
                </a:solidFill>
              </a:rPr>
              <a:t> </a:t>
            </a:r>
            <a:r>
              <a:rPr lang="en-GB" sz="2000" dirty="0" err="1">
                <a:solidFill>
                  <a:srgbClr val="FF0000"/>
                </a:solidFill>
              </a:rPr>
              <a:t>ile</a:t>
            </a:r>
            <a:r>
              <a:rPr lang="en-GB" sz="2000" dirty="0">
                <a:solidFill>
                  <a:srgbClr val="FF0000"/>
                </a:solidFill>
              </a:rPr>
              <a:t> </a:t>
            </a:r>
            <a:r>
              <a:rPr lang="en-GB" sz="2000" dirty="0" err="1">
                <a:solidFill>
                  <a:srgbClr val="FF0000"/>
                </a:solidFill>
              </a:rPr>
              <a:t>diğer</a:t>
            </a:r>
            <a:r>
              <a:rPr lang="en-GB" sz="2000" dirty="0">
                <a:solidFill>
                  <a:srgbClr val="FF0000"/>
                </a:solidFill>
              </a:rPr>
              <a:t> </a:t>
            </a:r>
            <a:r>
              <a:rPr lang="en-GB" sz="2000" dirty="0" err="1">
                <a:solidFill>
                  <a:srgbClr val="FF0000"/>
                </a:solidFill>
              </a:rPr>
              <a:t>öz</a:t>
            </a:r>
            <a:r>
              <a:rPr lang="en-GB" sz="2000" dirty="0">
                <a:solidFill>
                  <a:srgbClr val="FF0000"/>
                </a:solidFill>
              </a:rPr>
              <a:t> </a:t>
            </a:r>
            <a:r>
              <a:rPr lang="en-GB" sz="2000" dirty="0" err="1">
                <a:solidFill>
                  <a:srgbClr val="FF0000"/>
                </a:solidFill>
              </a:rPr>
              <a:t>sermaye</a:t>
            </a:r>
            <a:r>
              <a:rPr lang="en-GB" sz="2000" dirty="0">
                <a:solidFill>
                  <a:srgbClr val="FF0000"/>
                </a:solidFill>
              </a:rPr>
              <a:t> </a:t>
            </a:r>
            <a:r>
              <a:rPr lang="en-GB" sz="2000" dirty="0" err="1">
                <a:solidFill>
                  <a:srgbClr val="FF0000"/>
                </a:solidFill>
              </a:rPr>
              <a:t>kalemlerine</a:t>
            </a:r>
            <a:r>
              <a:rPr lang="en-GB" sz="2000" dirty="0">
                <a:solidFill>
                  <a:srgbClr val="FF0000"/>
                </a:solidFill>
              </a:rPr>
              <a:t> </a:t>
            </a:r>
            <a:r>
              <a:rPr lang="en-GB" sz="2000" dirty="0" err="1">
                <a:solidFill>
                  <a:srgbClr val="FF0000"/>
                </a:solidFill>
              </a:rPr>
              <a:t>ilişkin</a:t>
            </a:r>
            <a:r>
              <a:rPr lang="en-GB" sz="2000" dirty="0">
                <a:solidFill>
                  <a:srgbClr val="FF0000"/>
                </a:solidFill>
              </a:rPr>
              <a:t> </a:t>
            </a:r>
            <a:r>
              <a:rPr lang="en-GB" sz="2000" dirty="0" err="1">
                <a:solidFill>
                  <a:srgbClr val="FF0000"/>
                </a:solidFill>
              </a:rPr>
              <a:t>enflasyon</a:t>
            </a:r>
            <a:r>
              <a:rPr lang="en-GB" sz="2000" dirty="0">
                <a:solidFill>
                  <a:srgbClr val="FF0000"/>
                </a:solidFill>
              </a:rPr>
              <a:t> </a:t>
            </a:r>
            <a:r>
              <a:rPr lang="en-GB" sz="2000" dirty="0" err="1">
                <a:solidFill>
                  <a:srgbClr val="FF0000"/>
                </a:solidFill>
              </a:rPr>
              <a:t>farklarının</a:t>
            </a:r>
            <a:r>
              <a:rPr lang="en-GB" sz="2000" dirty="0">
                <a:solidFill>
                  <a:srgbClr val="FF0000"/>
                </a:solidFill>
              </a:rPr>
              <a:t> </a:t>
            </a:r>
            <a:r>
              <a:rPr lang="en-GB" sz="2000" dirty="0" err="1">
                <a:solidFill>
                  <a:srgbClr val="FF0000"/>
                </a:solidFill>
              </a:rPr>
              <a:t>ilgili</a:t>
            </a:r>
            <a:r>
              <a:rPr lang="en-GB" sz="2000" dirty="0">
                <a:solidFill>
                  <a:srgbClr val="FF0000"/>
                </a:solidFill>
              </a:rPr>
              <a:t> </a:t>
            </a:r>
            <a:r>
              <a:rPr lang="en-GB" sz="2000" dirty="0" err="1">
                <a:solidFill>
                  <a:srgbClr val="FF0000"/>
                </a:solidFill>
              </a:rPr>
              <a:t>düzenlemelere</a:t>
            </a:r>
            <a:r>
              <a:rPr lang="en-GB" sz="2000" dirty="0">
                <a:solidFill>
                  <a:srgbClr val="FF0000"/>
                </a:solidFill>
              </a:rPr>
              <a:t> </a:t>
            </a:r>
            <a:r>
              <a:rPr lang="en-GB" sz="2000" dirty="0" err="1">
                <a:solidFill>
                  <a:srgbClr val="FF0000"/>
                </a:solidFill>
              </a:rPr>
              <a:t>uymak</a:t>
            </a:r>
            <a:r>
              <a:rPr lang="en-GB" sz="2000" dirty="0">
                <a:solidFill>
                  <a:srgbClr val="FF0000"/>
                </a:solidFill>
              </a:rPr>
              <a:t> </a:t>
            </a:r>
            <a:r>
              <a:rPr lang="en-GB" sz="2000" dirty="0" err="1">
                <a:solidFill>
                  <a:srgbClr val="FF0000"/>
                </a:solidFill>
              </a:rPr>
              <a:t>suretiyle</a:t>
            </a:r>
            <a:r>
              <a:rPr lang="en-GB" sz="2000" dirty="0">
                <a:solidFill>
                  <a:srgbClr val="FF0000"/>
                </a:solidFill>
              </a:rPr>
              <a:t> </a:t>
            </a:r>
            <a:r>
              <a:rPr lang="en-GB" sz="2000" dirty="0" err="1">
                <a:solidFill>
                  <a:srgbClr val="FF0000"/>
                </a:solidFill>
              </a:rPr>
              <a:t>sermayeye</a:t>
            </a:r>
            <a:r>
              <a:rPr lang="en-GB" sz="2000" dirty="0">
                <a:solidFill>
                  <a:srgbClr val="FF0000"/>
                </a:solidFill>
              </a:rPr>
              <a:t> </a:t>
            </a:r>
            <a:r>
              <a:rPr lang="en-GB" sz="2000" dirty="0" err="1">
                <a:solidFill>
                  <a:srgbClr val="FF0000"/>
                </a:solidFill>
              </a:rPr>
              <a:t>ilave</a:t>
            </a:r>
            <a:r>
              <a:rPr lang="en-GB" sz="2000" dirty="0">
                <a:solidFill>
                  <a:srgbClr val="FF0000"/>
                </a:solidFill>
              </a:rPr>
              <a:t> </a:t>
            </a:r>
            <a:r>
              <a:rPr lang="en-GB" sz="2000" dirty="0" err="1">
                <a:solidFill>
                  <a:srgbClr val="FF0000"/>
                </a:solidFill>
              </a:rPr>
              <a:t>edilebilmesine</a:t>
            </a:r>
            <a:r>
              <a:rPr lang="en-GB" sz="2000" dirty="0"/>
              <a:t>, </a:t>
            </a:r>
            <a:endParaRPr lang="tr-TR" sz="2000" dirty="0"/>
          </a:p>
          <a:p>
            <a:pPr algn="just">
              <a:lnSpc>
                <a:spcPct val="90000"/>
              </a:lnSpc>
            </a:pPr>
            <a:endParaRPr lang="tr-TR" sz="2000" dirty="0"/>
          </a:p>
          <a:p>
            <a:pPr algn="just">
              <a:lnSpc>
                <a:spcPct val="90000"/>
              </a:lnSpc>
            </a:pPr>
            <a:r>
              <a:rPr lang="en-GB" sz="2000" dirty="0"/>
              <a:t>8) </a:t>
            </a:r>
            <a:r>
              <a:rPr lang="en-GB" sz="2000" dirty="0">
                <a:solidFill>
                  <a:srgbClr val="FF0000"/>
                </a:solidFill>
              </a:rPr>
              <a:t>İlk </a:t>
            </a:r>
            <a:r>
              <a:rPr lang="en-GB" sz="2000" dirty="0" err="1">
                <a:solidFill>
                  <a:srgbClr val="FF0000"/>
                </a:solidFill>
              </a:rPr>
              <a:t>defa</a:t>
            </a:r>
            <a:r>
              <a:rPr lang="en-GB" sz="2000" dirty="0">
                <a:solidFill>
                  <a:srgbClr val="FF0000"/>
                </a:solidFill>
              </a:rPr>
              <a:t> </a:t>
            </a:r>
            <a:r>
              <a:rPr lang="en-GB" sz="2000" dirty="0" err="1">
                <a:solidFill>
                  <a:srgbClr val="FF0000"/>
                </a:solidFill>
              </a:rPr>
              <a:t>enflasyon</a:t>
            </a:r>
            <a:r>
              <a:rPr lang="en-GB" sz="2000" dirty="0">
                <a:solidFill>
                  <a:srgbClr val="FF0000"/>
                </a:solidFill>
              </a:rPr>
              <a:t> </a:t>
            </a:r>
            <a:r>
              <a:rPr lang="en-GB" sz="2000" dirty="0" err="1">
                <a:solidFill>
                  <a:srgbClr val="FF0000"/>
                </a:solidFill>
              </a:rPr>
              <a:t>düzeltmesi</a:t>
            </a:r>
            <a:r>
              <a:rPr lang="en-GB" sz="2000" dirty="0">
                <a:solidFill>
                  <a:srgbClr val="FF0000"/>
                </a:solidFill>
              </a:rPr>
              <a:t> </a:t>
            </a:r>
            <a:r>
              <a:rPr lang="en-GB" sz="2000" dirty="0" err="1">
                <a:solidFill>
                  <a:srgbClr val="FF0000"/>
                </a:solidFill>
              </a:rPr>
              <a:t>yapılmasından</a:t>
            </a:r>
            <a:r>
              <a:rPr lang="en-GB" sz="2000" dirty="0">
                <a:solidFill>
                  <a:srgbClr val="FF0000"/>
                </a:solidFill>
              </a:rPr>
              <a:t> ve </a:t>
            </a:r>
            <a:r>
              <a:rPr lang="en-GB" sz="2000" dirty="0" err="1">
                <a:solidFill>
                  <a:srgbClr val="FF0000"/>
                </a:solidFill>
              </a:rPr>
              <a:t>bunun</a:t>
            </a:r>
            <a:r>
              <a:rPr lang="en-GB" sz="2000" dirty="0">
                <a:solidFill>
                  <a:srgbClr val="FF0000"/>
                </a:solidFill>
              </a:rPr>
              <a:t> </a:t>
            </a:r>
            <a:r>
              <a:rPr lang="en-GB" sz="2000" dirty="0" err="1">
                <a:solidFill>
                  <a:srgbClr val="FF0000"/>
                </a:solidFill>
              </a:rPr>
              <a:t>enflasyona</a:t>
            </a:r>
            <a:r>
              <a:rPr lang="en-GB" sz="2000" dirty="0">
                <a:solidFill>
                  <a:srgbClr val="FF0000"/>
                </a:solidFill>
              </a:rPr>
              <a:t> </a:t>
            </a:r>
            <a:r>
              <a:rPr lang="en-GB" sz="2000" dirty="0" err="1">
                <a:solidFill>
                  <a:srgbClr val="FF0000"/>
                </a:solidFill>
              </a:rPr>
              <a:t>göre</a:t>
            </a:r>
            <a:r>
              <a:rPr lang="en-GB" sz="2000" dirty="0">
                <a:solidFill>
                  <a:srgbClr val="FF0000"/>
                </a:solidFill>
              </a:rPr>
              <a:t> </a:t>
            </a:r>
            <a:r>
              <a:rPr lang="en-GB" sz="2000" dirty="0" err="1">
                <a:solidFill>
                  <a:srgbClr val="FF0000"/>
                </a:solidFill>
              </a:rPr>
              <a:t>düzeltilmesinden</a:t>
            </a:r>
            <a:r>
              <a:rPr lang="en-GB" sz="2000" dirty="0">
                <a:solidFill>
                  <a:srgbClr val="FF0000"/>
                </a:solidFill>
              </a:rPr>
              <a:t> </a:t>
            </a:r>
            <a:r>
              <a:rPr lang="en-GB" sz="2000" dirty="0" err="1">
                <a:solidFill>
                  <a:srgbClr val="FF0000"/>
                </a:solidFill>
              </a:rPr>
              <a:t>kaynaklı</a:t>
            </a:r>
            <a:r>
              <a:rPr lang="en-GB" sz="2000" dirty="0">
                <a:solidFill>
                  <a:srgbClr val="FF0000"/>
                </a:solidFill>
              </a:rPr>
              <a:t> </a:t>
            </a:r>
            <a:r>
              <a:rPr lang="en-GB" sz="2000" dirty="0" err="1">
                <a:solidFill>
                  <a:srgbClr val="FF0000"/>
                </a:solidFill>
              </a:rPr>
              <a:t>geçmiş</a:t>
            </a:r>
            <a:r>
              <a:rPr lang="en-GB" sz="2000" dirty="0">
                <a:solidFill>
                  <a:srgbClr val="FF0000"/>
                </a:solidFill>
              </a:rPr>
              <a:t> </a:t>
            </a:r>
            <a:r>
              <a:rPr lang="en-GB" sz="2000" dirty="0" err="1">
                <a:solidFill>
                  <a:srgbClr val="FF0000"/>
                </a:solidFill>
              </a:rPr>
              <a:t>yıllar</a:t>
            </a:r>
            <a:r>
              <a:rPr lang="en-GB" sz="2000" dirty="0">
                <a:solidFill>
                  <a:srgbClr val="FF0000"/>
                </a:solidFill>
              </a:rPr>
              <a:t> </a:t>
            </a:r>
            <a:r>
              <a:rPr lang="en-GB" sz="2000" dirty="0" err="1">
                <a:solidFill>
                  <a:srgbClr val="FF0000"/>
                </a:solidFill>
              </a:rPr>
              <a:t>karları</a:t>
            </a:r>
            <a:r>
              <a:rPr lang="en-GB" sz="2000" dirty="0"/>
              <a:t> </a:t>
            </a:r>
            <a:r>
              <a:rPr lang="en-GB" sz="2000" dirty="0" err="1"/>
              <a:t>ile</a:t>
            </a:r>
            <a:r>
              <a:rPr lang="en-GB" sz="2000" dirty="0"/>
              <a:t> </a:t>
            </a:r>
            <a:r>
              <a:rPr lang="en-GB" sz="2000" dirty="0" err="1"/>
              <a:t>üzerinde</a:t>
            </a:r>
            <a:r>
              <a:rPr lang="en-GB" sz="2000" dirty="0"/>
              <a:t> </a:t>
            </a:r>
            <a:r>
              <a:rPr lang="en-GB" sz="2000" dirty="0" err="1"/>
              <a:t>kar</a:t>
            </a:r>
            <a:r>
              <a:rPr lang="en-GB" sz="2000" dirty="0"/>
              <a:t> </a:t>
            </a:r>
            <a:r>
              <a:rPr lang="en-GB" sz="2000" dirty="0" err="1"/>
              <a:t>dağıtımını</a:t>
            </a:r>
            <a:r>
              <a:rPr lang="en-GB" sz="2000" dirty="0"/>
              <a:t> </a:t>
            </a:r>
            <a:r>
              <a:rPr lang="en-GB" sz="2000" dirty="0" err="1"/>
              <a:t>engelleyici</a:t>
            </a:r>
            <a:r>
              <a:rPr lang="en-GB" sz="2000" dirty="0"/>
              <a:t> </a:t>
            </a:r>
            <a:r>
              <a:rPr lang="en-GB" sz="2000" dirty="0" err="1"/>
              <a:t>herhangi</a:t>
            </a:r>
            <a:r>
              <a:rPr lang="en-GB" sz="2000" dirty="0"/>
              <a:t> </a:t>
            </a:r>
            <a:r>
              <a:rPr lang="en-GB" sz="2000" dirty="0" err="1"/>
              <a:t>bir</a:t>
            </a:r>
            <a:r>
              <a:rPr lang="en-GB" sz="2000" dirty="0"/>
              <a:t> </a:t>
            </a:r>
            <a:r>
              <a:rPr lang="en-GB" sz="2000" dirty="0" err="1"/>
              <a:t>kayıt</a:t>
            </a:r>
            <a:r>
              <a:rPr lang="en-GB" sz="2000" dirty="0"/>
              <a:t> </a:t>
            </a:r>
            <a:r>
              <a:rPr lang="en-GB" sz="2000" dirty="0" err="1"/>
              <a:t>bulunmayan</a:t>
            </a:r>
            <a:r>
              <a:rPr lang="en-GB" sz="2000" dirty="0"/>
              <a:t> </a:t>
            </a:r>
            <a:r>
              <a:rPr lang="en-GB" sz="2000" dirty="0" err="1"/>
              <a:t>yedek</a:t>
            </a:r>
            <a:r>
              <a:rPr lang="en-GB" sz="2000" dirty="0"/>
              <a:t> </a:t>
            </a:r>
            <a:r>
              <a:rPr lang="en-GB" sz="2000" dirty="0" err="1"/>
              <a:t>kalemlerinden</a:t>
            </a:r>
            <a:r>
              <a:rPr lang="en-GB" sz="2000" dirty="0"/>
              <a:t> </a:t>
            </a:r>
            <a:r>
              <a:rPr lang="en-GB" sz="2000" dirty="0" err="1"/>
              <a:t>kaynaklanan</a:t>
            </a:r>
            <a:r>
              <a:rPr lang="en-GB" sz="2000" dirty="0"/>
              <a:t> </a:t>
            </a:r>
            <a:r>
              <a:rPr lang="en-GB" sz="2000" dirty="0" err="1"/>
              <a:t>enflasyon</a:t>
            </a:r>
            <a:r>
              <a:rPr lang="en-GB" sz="2000" dirty="0"/>
              <a:t> </a:t>
            </a:r>
            <a:r>
              <a:rPr lang="en-GB" sz="2000" dirty="0" err="1"/>
              <a:t>düzeltme</a:t>
            </a:r>
            <a:r>
              <a:rPr lang="en-GB" sz="2000" dirty="0"/>
              <a:t> </a:t>
            </a:r>
            <a:r>
              <a:rPr lang="en-GB" sz="2000" dirty="0" err="1"/>
              <a:t>farklarının</a:t>
            </a:r>
            <a:r>
              <a:rPr lang="en-GB" sz="2000" dirty="0"/>
              <a:t> </a:t>
            </a:r>
            <a:r>
              <a:rPr lang="en-GB" sz="2000" dirty="0" err="1"/>
              <a:t>ise</a:t>
            </a:r>
            <a:r>
              <a:rPr lang="en-GB" sz="2000" dirty="0"/>
              <a:t> vergi </a:t>
            </a:r>
            <a:r>
              <a:rPr lang="en-GB" sz="2000" dirty="0" err="1"/>
              <a:t>düzenlemesi</a:t>
            </a:r>
            <a:r>
              <a:rPr lang="en-GB" sz="2000" dirty="0"/>
              <a:t> </a:t>
            </a:r>
            <a:r>
              <a:rPr lang="en-GB" sz="2000" dirty="0" err="1"/>
              <a:t>dahil</a:t>
            </a:r>
            <a:r>
              <a:rPr lang="en-GB" sz="2000" dirty="0"/>
              <a:t> </a:t>
            </a:r>
            <a:r>
              <a:rPr lang="en-GB" sz="2000" dirty="0" err="1"/>
              <a:t>hukuki</a:t>
            </a:r>
            <a:r>
              <a:rPr lang="en-GB" sz="2000" dirty="0"/>
              <a:t> </a:t>
            </a:r>
            <a:r>
              <a:rPr lang="en-GB" sz="2000" dirty="0" err="1"/>
              <a:t>düzenleme</a:t>
            </a:r>
            <a:r>
              <a:rPr lang="en-GB" sz="2000" dirty="0"/>
              <a:t> ve </a:t>
            </a:r>
            <a:r>
              <a:rPr lang="en-GB" sz="2000" dirty="0" err="1"/>
              <a:t>değerlendirmeler</a:t>
            </a:r>
            <a:r>
              <a:rPr lang="en-GB" sz="2000" dirty="0"/>
              <a:t> </a:t>
            </a:r>
            <a:r>
              <a:rPr lang="en-GB" sz="2000" dirty="0" err="1"/>
              <a:t>saklı</a:t>
            </a:r>
            <a:r>
              <a:rPr lang="en-GB" sz="2000" dirty="0"/>
              <a:t> </a:t>
            </a:r>
            <a:r>
              <a:rPr lang="en-GB" sz="2000" dirty="0" err="1"/>
              <a:t>kalmak</a:t>
            </a:r>
            <a:r>
              <a:rPr lang="en-GB" sz="2000" dirty="0"/>
              <a:t> </a:t>
            </a:r>
            <a:r>
              <a:rPr lang="en-GB" sz="2000" dirty="0" err="1"/>
              <a:t>kaydıyla</a:t>
            </a:r>
            <a:r>
              <a:rPr lang="en-GB" sz="2000" dirty="0"/>
              <a:t> </a:t>
            </a:r>
            <a:r>
              <a:rPr lang="en-GB" sz="2000" dirty="0" err="1">
                <a:solidFill>
                  <a:srgbClr val="FF0000"/>
                </a:solidFill>
              </a:rPr>
              <a:t>sermayeye</a:t>
            </a:r>
            <a:r>
              <a:rPr lang="en-GB" sz="2000" dirty="0">
                <a:solidFill>
                  <a:srgbClr val="FF0000"/>
                </a:solidFill>
              </a:rPr>
              <a:t> </a:t>
            </a:r>
            <a:r>
              <a:rPr lang="en-GB" sz="2000" dirty="0" err="1">
                <a:solidFill>
                  <a:srgbClr val="FF0000"/>
                </a:solidFill>
              </a:rPr>
              <a:t>eklenebilmesine</a:t>
            </a:r>
            <a:r>
              <a:rPr lang="en-GB" sz="2000" dirty="0">
                <a:solidFill>
                  <a:srgbClr val="FF0000"/>
                </a:solidFill>
              </a:rPr>
              <a:t> ve </a:t>
            </a:r>
            <a:r>
              <a:rPr lang="en-GB" sz="2000" dirty="0" err="1">
                <a:solidFill>
                  <a:srgbClr val="FF0000"/>
                </a:solidFill>
              </a:rPr>
              <a:t>kar</a:t>
            </a:r>
            <a:r>
              <a:rPr lang="en-GB" sz="2000" dirty="0">
                <a:solidFill>
                  <a:srgbClr val="FF0000"/>
                </a:solidFill>
              </a:rPr>
              <a:t> </a:t>
            </a:r>
            <a:r>
              <a:rPr lang="en-GB" sz="2000" dirty="0" err="1">
                <a:solidFill>
                  <a:srgbClr val="FF0000"/>
                </a:solidFill>
              </a:rPr>
              <a:t>dağıtımına</a:t>
            </a:r>
            <a:r>
              <a:rPr lang="en-GB" sz="2000" dirty="0">
                <a:solidFill>
                  <a:srgbClr val="FF0000"/>
                </a:solidFill>
              </a:rPr>
              <a:t> </a:t>
            </a:r>
            <a:r>
              <a:rPr lang="en-GB" sz="2000" dirty="0" err="1">
                <a:solidFill>
                  <a:srgbClr val="FF0000"/>
                </a:solidFill>
              </a:rPr>
              <a:t>konu</a:t>
            </a:r>
            <a:r>
              <a:rPr lang="en-GB" sz="2000" dirty="0">
                <a:solidFill>
                  <a:srgbClr val="FF0000"/>
                </a:solidFill>
              </a:rPr>
              <a:t> </a:t>
            </a:r>
            <a:r>
              <a:rPr lang="en-GB" sz="2000" dirty="0" err="1">
                <a:solidFill>
                  <a:srgbClr val="FF0000"/>
                </a:solidFill>
              </a:rPr>
              <a:t>edilebilmesine</a:t>
            </a:r>
            <a:r>
              <a:rPr lang="en-GB" sz="2000" dirty="0">
                <a:solidFill>
                  <a:srgbClr val="FF0000"/>
                </a:solidFill>
              </a:rPr>
              <a:t>, </a:t>
            </a:r>
            <a:endParaRPr lang="tr-TR" sz="2000" dirty="0">
              <a:solidFill>
                <a:srgbClr val="FF0000"/>
              </a:solidFill>
            </a:endParaRPr>
          </a:p>
          <a:p>
            <a:pPr algn="just">
              <a:lnSpc>
                <a:spcPct val="90000"/>
              </a:lnSpc>
            </a:pPr>
            <a:endParaRPr lang="tr-TR" sz="2000" dirty="0"/>
          </a:p>
          <a:p>
            <a:pPr algn="just">
              <a:lnSpc>
                <a:spcPct val="90000"/>
              </a:lnSpc>
            </a:pPr>
            <a:r>
              <a:rPr lang="en-GB" sz="2000" dirty="0"/>
              <a:t>9) 31.12.2023 </a:t>
            </a:r>
            <a:r>
              <a:rPr lang="en-GB" sz="2000" dirty="0" err="1"/>
              <a:t>tarihli</a:t>
            </a:r>
            <a:r>
              <a:rPr lang="en-GB" sz="2000" dirty="0"/>
              <a:t> </a:t>
            </a:r>
            <a:r>
              <a:rPr lang="en-GB" sz="2000" dirty="0" err="1"/>
              <a:t>finansal</a:t>
            </a:r>
            <a:r>
              <a:rPr lang="en-GB" sz="2000" dirty="0"/>
              <a:t> </a:t>
            </a:r>
            <a:r>
              <a:rPr lang="en-GB" sz="2000" dirty="0" err="1"/>
              <a:t>tablolarda</a:t>
            </a:r>
            <a:r>
              <a:rPr lang="en-GB" sz="2000" dirty="0"/>
              <a:t> </a:t>
            </a:r>
            <a:r>
              <a:rPr lang="en-GB" sz="2000" dirty="0" err="1"/>
              <a:t>yer</a:t>
            </a:r>
            <a:r>
              <a:rPr lang="en-GB" sz="2000" dirty="0"/>
              <a:t> </a:t>
            </a:r>
            <a:r>
              <a:rPr lang="en-GB" sz="2000" dirty="0" err="1"/>
              <a:t>alan</a:t>
            </a:r>
            <a:r>
              <a:rPr lang="en-GB" sz="2000" dirty="0"/>
              <a:t> </a:t>
            </a:r>
            <a:r>
              <a:rPr lang="en-GB" sz="2000" dirty="0" err="1"/>
              <a:t>iç</a:t>
            </a:r>
            <a:r>
              <a:rPr lang="en-GB" sz="2000" dirty="0"/>
              <a:t> </a:t>
            </a:r>
            <a:r>
              <a:rPr lang="en-GB" sz="2000" dirty="0" err="1"/>
              <a:t>kaynakların</a:t>
            </a:r>
            <a:r>
              <a:rPr lang="en-GB" sz="2000" dirty="0"/>
              <a:t> </a:t>
            </a:r>
            <a:r>
              <a:rPr lang="en-GB" sz="2000" dirty="0" err="1"/>
              <a:t>sermaye</a:t>
            </a:r>
            <a:r>
              <a:rPr lang="en-GB" sz="2000" dirty="0"/>
              <a:t> </a:t>
            </a:r>
            <a:r>
              <a:rPr lang="en-GB" sz="2000" dirty="0" err="1"/>
              <a:t>ilavesinde</a:t>
            </a:r>
            <a:r>
              <a:rPr lang="en-GB" sz="2000" dirty="0"/>
              <a:t> VII-128.1 </a:t>
            </a:r>
            <a:r>
              <a:rPr lang="en-GB" sz="2000" dirty="0" err="1"/>
              <a:t>sayılı</a:t>
            </a:r>
            <a:r>
              <a:rPr lang="en-GB" sz="2000" dirty="0"/>
              <a:t> Pay </a:t>
            </a:r>
            <a:r>
              <a:rPr lang="en-GB" sz="2000" dirty="0" err="1"/>
              <a:t>Tebliği’nin</a:t>
            </a:r>
            <a:r>
              <a:rPr lang="en-GB" sz="2000" dirty="0"/>
              <a:t> 16/3 </a:t>
            </a:r>
            <a:r>
              <a:rPr lang="en-GB" sz="2000" dirty="0" err="1"/>
              <a:t>maddesinde</a:t>
            </a:r>
            <a:r>
              <a:rPr lang="en-GB" sz="2000" dirty="0"/>
              <a:t> </a:t>
            </a:r>
            <a:r>
              <a:rPr lang="en-GB" sz="2000" dirty="0" err="1"/>
              <a:t>belirtilen</a:t>
            </a:r>
            <a:r>
              <a:rPr lang="en-GB" sz="2000" dirty="0"/>
              <a:t> </a:t>
            </a:r>
            <a:r>
              <a:rPr lang="en-GB" sz="2000" dirty="0" err="1"/>
              <a:t>yasal</a:t>
            </a:r>
            <a:r>
              <a:rPr lang="en-GB" sz="2000" dirty="0"/>
              <a:t> </a:t>
            </a:r>
            <a:r>
              <a:rPr lang="en-GB" sz="2000" dirty="0" err="1"/>
              <a:t>kayıtlarda</a:t>
            </a:r>
            <a:r>
              <a:rPr lang="en-GB" sz="2000" dirty="0"/>
              <a:t> </a:t>
            </a:r>
            <a:r>
              <a:rPr lang="en-GB" sz="2000" dirty="0" err="1"/>
              <a:t>yer</a:t>
            </a:r>
            <a:r>
              <a:rPr lang="en-GB" sz="2000" dirty="0"/>
              <a:t> </a:t>
            </a:r>
            <a:r>
              <a:rPr lang="en-GB" sz="2000" dirty="0" err="1"/>
              <a:t>alan</a:t>
            </a:r>
            <a:r>
              <a:rPr lang="en-GB" sz="2000" dirty="0"/>
              <a:t> </a:t>
            </a:r>
            <a:r>
              <a:rPr lang="en-GB" sz="2000" dirty="0" err="1"/>
              <a:t>geçmiş</a:t>
            </a:r>
            <a:r>
              <a:rPr lang="en-GB" sz="2000" dirty="0"/>
              <a:t> </a:t>
            </a:r>
            <a:r>
              <a:rPr lang="en-GB" sz="2000" dirty="0" err="1"/>
              <a:t>yıl</a:t>
            </a:r>
            <a:r>
              <a:rPr lang="en-GB" sz="2000" dirty="0"/>
              <a:t> </a:t>
            </a:r>
            <a:r>
              <a:rPr lang="en-GB" sz="2000" dirty="0" err="1"/>
              <a:t>zararları</a:t>
            </a:r>
            <a:r>
              <a:rPr lang="en-GB" sz="2000" dirty="0"/>
              <a:t> </a:t>
            </a:r>
            <a:r>
              <a:rPr lang="en-GB" sz="2000" dirty="0" err="1"/>
              <a:t>için</a:t>
            </a:r>
            <a:r>
              <a:rPr lang="en-GB" sz="2000" dirty="0"/>
              <a:t> </a:t>
            </a:r>
            <a:r>
              <a:rPr lang="en-GB" sz="2000" dirty="0" err="1"/>
              <a:t>enflasyona</a:t>
            </a:r>
            <a:r>
              <a:rPr lang="en-GB" sz="2000" dirty="0"/>
              <a:t> </a:t>
            </a:r>
            <a:r>
              <a:rPr lang="en-GB" sz="2000" dirty="0" err="1"/>
              <a:t>göre</a:t>
            </a:r>
            <a:r>
              <a:rPr lang="en-GB" sz="2000" dirty="0"/>
              <a:t> </a:t>
            </a:r>
            <a:r>
              <a:rPr lang="en-GB" sz="2000" dirty="0" err="1"/>
              <a:t>düzeltilmiş</a:t>
            </a:r>
            <a:r>
              <a:rPr lang="en-GB" sz="2000" dirty="0"/>
              <a:t> </a:t>
            </a:r>
            <a:r>
              <a:rPr lang="en-GB" sz="2000" dirty="0" err="1"/>
              <a:t>geçmiş</a:t>
            </a:r>
            <a:r>
              <a:rPr lang="en-GB" sz="2000" dirty="0"/>
              <a:t> </a:t>
            </a:r>
            <a:r>
              <a:rPr lang="en-GB" sz="2000" dirty="0" err="1"/>
              <a:t>yıl</a:t>
            </a:r>
            <a:r>
              <a:rPr lang="en-GB" sz="2000" dirty="0"/>
              <a:t> </a:t>
            </a:r>
            <a:r>
              <a:rPr lang="en-GB" sz="2000" dirty="0" err="1"/>
              <a:t>zararları</a:t>
            </a:r>
            <a:r>
              <a:rPr lang="en-GB" sz="2000" dirty="0"/>
              <a:t> </a:t>
            </a:r>
            <a:r>
              <a:rPr lang="en-GB" sz="2000" dirty="0" err="1"/>
              <a:t>tutarının</a:t>
            </a:r>
            <a:r>
              <a:rPr lang="en-GB" sz="2000" dirty="0"/>
              <a:t> </a:t>
            </a:r>
            <a:r>
              <a:rPr lang="en-GB" sz="2000" dirty="0" err="1"/>
              <a:t>esas</a:t>
            </a:r>
            <a:r>
              <a:rPr lang="en-GB" sz="2000" dirty="0"/>
              <a:t> </a:t>
            </a:r>
            <a:r>
              <a:rPr lang="en-GB" sz="2000" dirty="0" err="1"/>
              <a:t>alınmasına</a:t>
            </a:r>
            <a:r>
              <a:rPr lang="en-GB" sz="2000" dirty="0"/>
              <a:t>, </a:t>
            </a:r>
            <a:endParaRPr lang="tr-TR" sz="2000" dirty="0"/>
          </a:p>
          <a:p>
            <a:pPr algn="just">
              <a:lnSpc>
                <a:spcPct val="90000"/>
              </a:lnSpc>
            </a:pPr>
            <a:endParaRPr lang="tr-TR" sz="2000" dirty="0"/>
          </a:p>
          <a:p>
            <a:pPr algn="just">
              <a:lnSpc>
                <a:spcPct val="90000"/>
              </a:lnSpc>
            </a:pPr>
            <a:r>
              <a:rPr lang="en-GB" sz="2000" dirty="0"/>
              <a:t>10) </a:t>
            </a:r>
            <a:r>
              <a:rPr lang="en-GB" sz="2000" dirty="0" err="1"/>
              <a:t>Yapılan</a:t>
            </a:r>
            <a:r>
              <a:rPr lang="en-GB" sz="2000" dirty="0"/>
              <a:t> </a:t>
            </a:r>
            <a:r>
              <a:rPr lang="en-GB" sz="2000" dirty="0" err="1"/>
              <a:t>yönlendirme</a:t>
            </a:r>
            <a:r>
              <a:rPr lang="en-GB" sz="2000" dirty="0"/>
              <a:t> </a:t>
            </a:r>
            <a:r>
              <a:rPr lang="en-GB" sz="2000" dirty="0" err="1"/>
              <a:t>öncesinde</a:t>
            </a:r>
            <a:r>
              <a:rPr lang="en-GB" sz="2000" dirty="0"/>
              <a:t> </a:t>
            </a:r>
            <a:r>
              <a:rPr lang="en-GB" sz="2000" dirty="0" err="1"/>
              <a:t>kamuya</a:t>
            </a:r>
            <a:r>
              <a:rPr lang="en-GB" sz="2000" dirty="0"/>
              <a:t> </a:t>
            </a:r>
            <a:r>
              <a:rPr lang="en-GB" sz="2000" dirty="0" err="1"/>
              <a:t>açıklanmış</a:t>
            </a:r>
            <a:r>
              <a:rPr lang="en-GB" sz="2000" dirty="0"/>
              <a:t> </a:t>
            </a:r>
            <a:r>
              <a:rPr lang="en-GB" sz="2000" dirty="0" err="1"/>
              <a:t>kar</a:t>
            </a:r>
            <a:r>
              <a:rPr lang="en-GB" sz="2000" dirty="0"/>
              <a:t> </a:t>
            </a:r>
            <a:r>
              <a:rPr lang="en-GB" sz="2000" dirty="0" err="1"/>
              <a:t>dağıtım</a:t>
            </a:r>
            <a:r>
              <a:rPr lang="en-GB" sz="2000" dirty="0"/>
              <a:t> </a:t>
            </a:r>
            <a:r>
              <a:rPr lang="en-GB" sz="2000" dirty="0" err="1"/>
              <a:t>tablolarında</a:t>
            </a:r>
            <a:r>
              <a:rPr lang="en-GB" sz="2000" dirty="0"/>
              <a:t>, </a:t>
            </a:r>
            <a:r>
              <a:rPr lang="en-GB" sz="2000" dirty="0" err="1"/>
              <a:t>belirlenen</a:t>
            </a:r>
            <a:r>
              <a:rPr lang="en-GB" sz="2000" dirty="0"/>
              <a:t> </a:t>
            </a:r>
            <a:r>
              <a:rPr lang="en-GB" sz="2000" dirty="0" err="1"/>
              <a:t>esaslar</a:t>
            </a:r>
            <a:r>
              <a:rPr lang="en-GB" sz="2000" dirty="0"/>
              <a:t> </a:t>
            </a:r>
            <a:r>
              <a:rPr lang="en-GB" sz="2000" dirty="0" err="1"/>
              <a:t>kapsamında</a:t>
            </a:r>
            <a:r>
              <a:rPr lang="en-GB" sz="2000" dirty="0"/>
              <a:t> </a:t>
            </a:r>
            <a:r>
              <a:rPr lang="en-GB" sz="2000" dirty="0" err="1"/>
              <a:t>düzeltilmesi</a:t>
            </a:r>
            <a:r>
              <a:rPr lang="en-GB" sz="2000" dirty="0"/>
              <a:t> </a:t>
            </a:r>
            <a:r>
              <a:rPr lang="en-GB" sz="2000" dirty="0" err="1"/>
              <a:t>gerekli</a:t>
            </a:r>
            <a:r>
              <a:rPr lang="en-GB" sz="2000" dirty="0"/>
              <a:t> </a:t>
            </a:r>
            <a:r>
              <a:rPr lang="en-GB" sz="2000" dirty="0" err="1"/>
              <a:t>hususların</a:t>
            </a:r>
            <a:r>
              <a:rPr lang="en-GB" sz="2000" dirty="0"/>
              <a:t> </a:t>
            </a:r>
            <a:r>
              <a:rPr lang="en-GB" sz="2000" dirty="0" err="1"/>
              <a:t>bulunması</a:t>
            </a:r>
            <a:r>
              <a:rPr lang="en-GB" sz="2000" dirty="0"/>
              <a:t> </a:t>
            </a:r>
            <a:r>
              <a:rPr lang="en-GB" sz="2000" dirty="0" err="1"/>
              <a:t>halinde</a:t>
            </a:r>
            <a:r>
              <a:rPr lang="en-GB" sz="2000" dirty="0"/>
              <a:t>, </a:t>
            </a:r>
            <a:r>
              <a:rPr lang="en-GB" sz="2000" dirty="0" err="1"/>
              <a:t>belirlenen</a:t>
            </a:r>
            <a:r>
              <a:rPr lang="en-GB" sz="2000" dirty="0"/>
              <a:t> </a:t>
            </a:r>
            <a:r>
              <a:rPr lang="en-GB" sz="2000" dirty="0" err="1"/>
              <a:t>esaslara</a:t>
            </a:r>
            <a:r>
              <a:rPr lang="en-GB" sz="2000" dirty="0"/>
              <a:t> </a:t>
            </a:r>
            <a:r>
              <a:rPr lang="en-GB" sz="2000" dirty="0" err="1"/>
              <a:t>uyulmak</a:t>
            </a:r>
            <a:r>
              <a:rPr lang="en-GB" sz="2000" dirty="0"/>
              <a:t> </a:t>
            </a:r>
            <a:r>
              <a:rPr lang="en-GB" sz="2000" dirty="0" err="1"/>
              <a:t>suretiyle</a:t>
            </a:r>
            <a:r>
              <a:rPr lang="en-GB" sz="2000" dirty="0"/>
              <a:t> </a:t>
            </a:r>
            <a:r>
              <a:rPr lang="en-GB" sz="2000" dirty="0" err="1"/>
              <a:t>düzeltilmiş</a:t>
            </a:r>
            <a:r>
              <a:rPr lang="en-GB" sz="2000" dirty="0"/>
              <a:t> </a:t>
            </a:r>
            <a:r>
              <a:rPr lang="en-GB" sz="2000" dirty="0" err="1"/>
              <a:t>kar</a:t>
            </a:r>
            <a:r>
              <a:rPr lang="en-GB" sz="2000" dirty="0"/>
              <a:t> </a:t>
            </a:r>
            <a:r>
              <a:rPr lang="en-GB" sz="2000" dirty="0" err="1"/>
              <a:t>dağıtım</a:t>
            </a:r>
            <a:r>
              <a:rPr lang="en-GB" sz="2000" dirty="0"/>
              <a:t> </a:t>
            </a:r>
            <a:r>
              <a:rPr lang="en-GB" sz="2000" dirty="0" err="1"/>
              <a:t>tablosunun</a:t>
            </a:r>
            <a:r>
              <a:rPr lang="en-GB" sz="2000" dirty="0"/>
              <a:t> </a:t>
            </a:r>
            <a:r>
              <a:rPr lang="en-GB" sz="2000" dirty="0" err="1"/>
              <a:t>yeniden</a:t>
            </a:r>
            <a:r>
              <a:rPr lang="en-GB" sz="2000" dirty="0"/>
              <a:t> </a:t>
            </a:r>
            <a:r>
              <a:rPr lang="en-GB" sz="2000" dirty="0" err="1"/>
              <a:t>yönetim</a:t>
            </a:r>
            <a:r>
              <a:rPr lang="en-GB" sz="2000" dirty="0"/>
              <a:t> </a:t>
            </a:r>
            <a:r>
              <a:rPr lang="en-GB" sz="2000" dirty="0" err="1"/>
              <a:t>kurulu</a:t>
            </a:r>
            <a:r>
              <a:rPr lang="en-GB" sz="2000" dirty="0"/>
              <a:t> </a:t>
            </a:r>
            <a:r>
              <a:rPr lang="en-GB" sz="2000" dirty="0" err="1"/>
              <a:t>kararı</a:t>
            </a:r>
            <a:r>
              <a:rPr lang="en-GB" sz="2000" dirty="0"/>
              <a:t> da </a:t>
            </a:r>
            <a:r>
              <a:rPr lang="en-GB" sz="2000" dirty="0" err="1"/>
              <a:t>alınarak</a:t>
            </a:r>
            <a:r>
              <a:rPr lang="en-GB" sz="2000" dirty="0"/>
              <a:t> </a:t>
            </a:r>
            <a:r>
              <a:rPr lang="en-GB" sz="2000" dirty="0" err="1"/>
              <a:t>tekrar</a:t>
            </a:r>
            <a:r>
              <a:rPr lang="en-GB" sz="2000" dirty="0"/>
              <a:t> </a:t>
            </a:r>
            <a:r>
              <a:rPr lang="en-GB" sz="2000" dirty="0" err="1"/>
              <a:t>ilan</a:t>
            </a:r>
            <a:r>
              <a:rPr lang="en-GB" sz="2000" dirty="0"/>
              <a:t> </a:t>
            </a:r>
            <a:r>
              <a:rPr lang="en-GB" sz="2000" dirty="0" err="1"/>
              <a:t>edilmesine</a:t>
            </a:r>
            <a:r>
              <a:rPr lang="en-GB" sz="2000" dirty="0"/>
              <a:t> </a:t>
            </a:r>
            <a:r>
              <a:rPr lang="en-GB" sz="2000" dirty="0" err="1"/>
              <a:t>karar</a:t>
            </a:r>
            <a:r>
              <a:rPr lang="en-GB" sz="2000" dirty="0"/>
              <a:t> </a:t>
            </a:r>
            <a:r>
              <a:rPr lang="en-GB" sz="2000" dirty="0" err="1"/>
              <a:t>verilmiştir</a:t>
            </a:r>
            <a:r>
              <a:rPr lang="en-GB" sz="2000" dirty="0"/>
              <a:t>.</a:t>
            </a:r>
          </a:p>
        </p:txBody>
      </p:sp>
      <p:sp>
        <p:nvSpPr>
          <p:cNvPr id="3" name="Metin kutusu 2">
            <a:extLst>
              <a:ext uri="{FF2B5EF4-FFF2-40B4-BE49-F238E27FC236}">
                <a16:creationId xmlns:a16="http://schemas.microsoft.com/office/drawing/2014/main" id="{DDF38A9C-1967-17BB-4DF5-5DF97C4FA8A4}"/>
              </a:ext>
            </a:extLst>
          </p:cNvPr>
          <p:cNvSpPr txBox="1"/>
          <p:nvPr/>
        </p:nvSpPr>
        <p:spPr>
          <a:xfrm>
            <a:off x="4510236" y="476672"/>
            <a:ext cx="3960440" cy="701731"/>
          </a:xfrm>
          <a:prstGeom prst="rect">
            <a:avLst/>
          </a:prstGeom>
          <a:noFill/>
        </p:spPr>
        <p:txBody>
          <a:bodyPr wrap="square" rtlCol="0">
            <a:spAutoFit/>
          </a:bodyPr>
          <a:lstStyle/>
          <a:p>
            <a:pPr>
              <a:lnSpc>
                <a:spcPct val="90000"/>
              </a:lnSpc>
            </a:pPr>
            <a:r>
              <a:rPr lang="tr-TR" sz="4400" dirty="0"/>
              <a:t>SPK Ne Diyor?</a:t>
            </a:r>
            <a:endParaRPr lang="en-GB" sz="4400" dirty="0"/>
          </a:p>
        </p:txBody>
      </p:sp>
    </p:spTree>
    <p:extLst>
      <p:ext uri="{BB962C8B-B14F-4D97-AF65-F5344CB8AC3E}">
        <p14:creationId xmlns:p14="http://schemas.microsoft.com/office/powerpoint/2010/main" val="26374153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C94C6-8D94-D082-9E16-0ACB361F515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89C8501-56C6-3B2C-9656-AB325C40CE51}"/>
              </a:ext>
            </a:extLst>
          </p:cNvPr>
          <p:cNvSpPr>
            <a:spLocks noGrp="1"/>
          </p:cNvSpPr>
          <p:nvPr>
            <p:ph type="ctrTitle"/>
          </p:nvPr>
        </p:nvSpPr>
        <p:spPr>
          <a:xfrm>
            <a:off x="1522413" y="1988840"/>
            <a:ext cx="9144000" cy="2667000"/>
          </a:xfrm>
        </p:spPr>
        <p:txBody>
          <a:bodyPr rtlCol="0"/>
          <a:lstStyle/>
          <a:p>
            <a:pPr algn="ctr" rtl="0"/>
            <a:r>
              <a:rPr lang="tr-TR" sz="3000" dirty="0"/>
              <a:t>Enflasyon Düzeltmesi Karlarının </a:t>
            </a:r>
            <a:r>
              <a:rPr lang="tr-TR" sz="3000" dirty="0" err="1"/>
              <a:t>Sermayaye</a:t>
            </a:r>
            <a:r>
              <a:rPr lang="tr-TR" sz="3000" dirty="0"/>
              <a:t> İlavesi ve Kar Dağıtımı</a:t>
            </a:r>
          </a:p>
        </p:txBody>
      </p:sp>
      <p:sp>
        <p:nvSpPr>
          <p:cNvPr id="3" name="Alt Başlık 2">
            <a:extLst>
              <a:ext uri="{FF2B5EF4-FFF2-40B4-BE49-F238E27FC236}">
                <a16:creationId xmlns:a16="http://schemas.microsoft.com/office/drawing/2014/main" id="{6FC02DAB-3D93-4F9D-8A65-2573789243E8}"/>
              </a:ext>
            </a:extLst>
          </p:cNvPr>
          <p:cNvSpPr>
            <a:spLocks noGrp="1"/>
          </p:cNvSpPr>
          <p:nvPr>
            <p:ph type="subTitle" idx="1"/>
          </p:nvPr>
        </p:nvSpPr>
        <p:spPr/>
        <p:txBody>
          <a:bodyPr rtlCol="0"/>
          <a:lstStyle/>
          <a:p>
            <a:pPr rtl="0"/>
            <a:r>
              <a:rPr lang="tr-TR" dirty="0"/>
              <a:t>Ekim - 2024</a:t>
            </a:r>
          </a:p>
        </p:txBody>
      </p:sp>
      <p:pic>
        <p:nvPicPr>
          <p:cNvPr id="9" name="Resim 8">
            <a:extLst>
              <a:ext uri="{FF2B5EF4-FFF2-40B4-BE49-F238E27FC236}">
                <a16:creationId xmlns:a16="http://schemas.microsoft.com/office/drawing/2014/main" id="{0DF3E142-07F7-D4C6-1C55-3401FB3012CE}"/>
              </a:ext>
            </a:extLst>
          </p:cNvPr>
          <p:cNvPicPr>
            <a:picLocks noChangeAspect="1"/>
          </p:cNvPicPr>
          <p:nvPr/>
        </p:nvPicPr>
        <p:blipFill>
          <a:blip r:embed="rId3"/>
          <a:stretch>
            <a:fillRect/>
          </a:stretch>
        </p:blipFill>
        <p:spPr>
          <a:xfrm>
            <a:off x="5086300" y="548679"/>
            <a:ext cx="1872208" cy="2920325"/>
          </a:xfrm>
          <a:prstGeom prst="rect">
            <a:avLst/>
          </a:prstGeom>
        </p:spPr>
      </p:pic>
    </p:spTree>
    <p:extLst>
      <p:ext uri="{BB962C8B-B14F-4D97-AF65-F5344CB8AC3E}">
        <p14:creationId xmlns:p14="http://schemas.microsoft.com/office/powerpoint/2010/main" val="3441278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dirty="0"/>
              <a:t>Hangi Mali Tablo ?</a:t>
            </a:r>
          </a:p>
        </p:txBody>
      </p:sp>
      <p:pic>
        <p:nvPicPr>
          <p:cNvPr id="6" name="Resim 5">
            <a:extLst>
              <a:ext uri="{FF2B5EF4-FFF2-40B4-BE49-F238E27FC236}">
                <a16:creationId xmlns:a16="http://schemas.microsoft.com/office/drawing/2014/main" id="{C1BB38E6-F8CB-4219-6512-FBDE020E383B}"/>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798569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dirty="0"/>
              <a:t>Türk Ticaret Kanunu</a:t>
            </a:r>
          </a:p>
        </p:txBody>
      </p:sp>
      <p:sp>
        <p:nvSpPr>
          <p:cNvPr id="4" name="Metin Yer Tutucusu 3"/>
          <p:cNvSpPr>
            <a:spLocks noGrp="1"/>
          </p:cNvSpPr>
          <p:nvPr>
            <p:ph type="body" sz="half" idx="2"/>
          </p:nvPr>
        </p:nvSpPr>
        <p:spPr>
          <a:xfrm rot="20136051">
            <a:off x="312399" y="2858861"/>
            <a:ext cx="3715817" cy="1140278"/>
          </a:xfrm>
        </p:spPr>
        <p:txBody>
          <a:bodyPr rtlCol="0">
            <a:normAutofit/>
          </a:bodyPr>
          <a:lstStyle/>
          <a:p>
            <a:pPr rtl="0"/>
            <a:r>
              <a:rPr lang="tr-TR" sz="3000" dirty="0"/>
              <a:t>Madde 88	</a:t>
            </a:r>
          </a:p>
        </p:txBody>
      </p:sp>
      <p:sp>
        <p:nvSpPr>
          <p:cNvPr id="6" name="İçerik Yer Tutucusu 5"/>
          <p:cNvSpPr>
            <a:spLocks noGrp="1"/>
          </p:cNvSpPr>
          <p:nvPr>
            <p:ph idx="1"/>
          </p:nvPr>
        </p:nvSpPr>
        <p:spPr/>
        <p:txBody>
          <a:bodyPr rtlCol="0"/>
          <a:lstStyle/>
          <a:p>
            <a:pPr algn="just" rtl="0"/>
            <a:r>
              <a:rPr lang="tr-TR" b="1" dirty="0"/>
              <a:t>64 ilâ 88 inci madde hükümlerine tabi gerçek ve tüzel kişiler münferit ve konsolide finansal tablolarını düzenlerken, Kamu Gözetimi, Muhasebe ve Denetim Standartları Kurumu tarafından yayımlanan, Türkiye Muhasebe Standartlarına, kavramsal çerçevede yer alan muhasebe ilkelerine ve bunların ayrılmaz parçası olan yorumlara uymak ve bunları uygulamak zorundadır.</a:t>
            </a:r>
          </a:p>
        </p:txBody>
      </p:sp>
      <p:pic>
        <p:nvPicPr>
          <p:cNvPr id="5" name="Resim 4">
            <a:extLst>
              <a:ext uri="{FF2B5EF4-FFF2-40B4-BE49-F238E27FC236}">
                <a16:creationId xmlns:a16="http://schemas.microsoft.com/office/drawing/2014/main" id="{99C12F64-80F7-633D-7B65-F161D12E066A}"/>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2081759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20DF1-9E1C-EE0B-1C5D-CB3E03FC74F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A65ACF3-2774-B2A6-FA38-2752EDB4B989}"/>
              </a:ext>
            </a:extLst>
          </p:cNvPr>
          <p:cNvSpPr>
            <a:spLocks noGrp="1"/>
          </p:cNvSpPr>
          <p:nvPr>
            <p:ph type="title"/>
          </p:nvPr>
        </p:nvSpPr>
        <p:spPr/>
        <p:txBody>
          <a:bodyPr rtlCol="0"/>
          <a:lstStyle/>
          <a:p>
            <a:pPr rtl="0"/>
            <a:r>
              <a:rPr lang="tr-TR" dirty="0"/>
              <a:t>KGK Kurul Kararı</a:t>
            </a:r>
          </a:p>
        </p:txBody>
      </p:sp>
      <p:sp>
        <p:nvSpPr>
          <p:cNvPr id="4" name="Metin Yer Tutucusu 3">
            <a:extLst>
              <a:ext uri="{FF2B5EF4-FFF2-40B4-BE49-F238E27FC236}">
                <a16:creationId xmlns:a16="http://schemas.microsoft.com/office/drawing/2014/main" id="{90CB2BA3-E1BD-505C-9D78-517B429F436C}"/>
              </a:ext>
            </a:extLst>
          </p:cNvPr>
          <p:cNvSpPr>
            <a:spLocks noGrp="1"/>
          </p:cNvSpPr>
          <p:nvPr>
            <p:ph type="body" sz="half" idx="2"/>
          </p:nvPr>
        </p:nvSpPr>
        <p:spPr>
          <a:xfrm rot="20136051">
            <a:off x="312399" y="2858861"/>
            <a:ext cx="3715817" cy="1140278"/>
          </a:xfrm>
        </p:spPr>
        <p:txBody>
          <a:bodyPr rtlCol="0">
            <a:normAutofit/>
          </a:bodyPr>
          <a:lstStyle/>
          <a:p>
            <a:pPr rtl="0"/>
            <a:r>
              <a:rPr lang="tr-TR" sz="3000" dirty="0"/>
              <a:t>MADDE 3	</a:t>
            </a:r>
          </a:p>
        </p:txBody>
      </p:sp>
      <p:sp>
        <p:nvSpPr>
          <p:cNvPr id="6" name="İçerik Yer Tutucusu 5">
            <a:extLst>
              <a:ext uri="{FF2B5EF4-FFF2-40B4-BE49-F238E27FC236}">
                <a16:creationId xmlns:a16="http://schemas.microsoft.com/office/drawing/2014/main" id="{5D3497B6-12D5-A9A4-C658-23466C726C7D}"/>
              </a:ext>
            </a:extLst>
          </p:cNvPr>
          <p:cNvSpPr>
            <a:spLocks noGrp="1"/>
          </p:cNvSpPr>
          <p:nvPr>
            <p:ph idx="1"/>
          </p:nvPr>
        </p:nvSpPr>
        <p:spPr/>
        <p:txBody>
          <a:bodyPr rtlCol="0">
            <a:noAutofit/>
          </a:bodyPr>
          <a:lstStyle/>
          <a:p>
            <a:pPr marL="0" indent="0" algn="just" rtl="0">
              <a:buNone/>
            </a:pPr>
            <a:r>
              <a:rPr lang="tr-TR" sz="1600" b="1" dirty="0"/>
              <a:t>a) </a:t>
            </a:r>
            <a:r>
              <a:rPr lang="tr-TR" sz="1600" b="1" dirty="0">
                <a:solidFill>
                  <a:srgbClr val="FF0000"/>
                </a:solidFill>
              </a:rPr>
              <a:t>Ekli listedeki </a:t>
            </a:r>
            <a:r>
              <a:rPr lang="tr-TR" sz="1600" b="1" dirty="0"/>
              <a:t>kurum, kuruluş ve işletmelerin münferit ve konsolide finansal tablolarının hazırlanmasında </a:t>
            </a:r>
            <a:r>
              <a:rPr lang="tr-TR" sz="1600" b="1" dirty="0" err="1"/>
              <a:t>TFRS’lerin</a:t>
            </a:r>
            <a:r>
              <a:rPr lang="tr-TR" sz="1600" b="1" dirty="0"/>
              <a:t> uygulanmasına,</a:t>
            </a:r>
          </a:p>
          <a:p>
            <a:pPr marL="0" indent="0" algn="just" rtl="0">
              <a:buNone/>
            </a:pPr>
            <a:r>
              <a:rPr lang="tr-TR" sz="1600" b="1" dirty="0"/>
              <a:t>b) </a:t>
            </a:r>
            <a:r>
              <a:rPr lang="tr-TR" sz="1600" b="1" dirty="0">
                <a:solidFill>
                  <a:srgbClr val="FF0000"/>
                </a:solidFill>
              </a:rPr>
              <a:t>Bağımsız denetime tabi olup, ekli listede yer almayan </a:t>
            </a:r>
            <a:r>
              <a:rPr lang="tr-TR" sz="1600" b="1" dirty="0"/>
              <a:t>kurum, kuruluş ve işletmelerin münferit ve konsolide finansal tablolarının hazırlanmasında BOBİ </a:t>
            </a:r>
            <a:r>
              <a:rPr lang="tr-TR" sz="1600" b="1" dirty="0" err="1"/>
              <a:t>FRS’nin</a:t>
            </a:r>
            <a:r>
              <a:rPr lang="tr-TR" sz="1600" b="1" dirty="0"/>
              <a:t> uygulanmasına; ancak söz konusu kurum, kuruluş ve işletmelerin isteğe bağlı olarak </a:t>
            </a:r>
            <a:r>
              <a:rPr lang="tr-TR" sz="1600" b="1" dirty="0" err="1"/>
              <a:t>TFRS’leri</a:t>
            </a:r>
            <a:r>
              <a:rPr lang="tr-TR" sz="1600" b="1" dirty="0"/>
              <a:t> uygulayabileceğine, </a:t>
            </a:r>
          </a:p>
          <a:p>
            <a:pPr marL="0" indent="0" algn="just" rtl="0">
              <a:buNone/>
            </a:pPr>
            <a:r>
              <a:rPr lang="tr-TR" sz="1600" b="1" dirty="0"/>
              <a:t>c) </a:t>
            </a:r>
            <a:r>
              <a:rPr lang="tr-TR" sz="1600" b="1" dirty="0">
                <a:solidFill>
                  <a:srgbClr val="FF0000"/>
                </a:solidFill>
              </a:rPr>
              <a:t>Yukarıdaki kapsama dâhil olmayan kurum, kuruluş ve işletmelere</a:t>
            </a:r>
            <a:r>
              <a:rPr lang="tr-TR" sz="1600" b="1" dirty="0"/>
              <a:t> yönelik Kurum tarafından henüz bir TMS yayınlanmadığından bunların münferit ve/veya konsolide finansal tablolarının hazırlanmasında </a:t>
            </a:r>
            <a:r>
              <a:rPr lang="tr-TR" sz="1600" b="1" dirty="0">
                <a:solidFill>
                  <a:srgbClr val="FF0000"/>
                </a:solidFill>
              </a:rPr>
              <a:t>yürürlükteki mevzuatın uygulanmasına</a:t>
            </a:r>
            <a:r>
              <a:rPr lang="tr-TR" sz="1600" b="1" dirty="0"/>
              <a:t>; ancak söz konusu kurum, kuruluş ve işletmelerin münferit ve/veya konsolide finansal tablolarının hazırlanmasında isteğe bağlı olarak </a:t>
            </a:r>
            <a:r>
              <a:rPr lang="tr-TR" sz="1600" b="1" dirty="0" err="1"/>
              <a:t>TFRS’leri</a:t>
            </a:r>
            <a:r>
              <a:rPr lang="tr-TR" sz="1600" b="1" dirty="0"/>
              <a:t> ya da BOBİ </a:t>
            </a:r>
            <a:r>
              <a:rPr lang="tr-TR" sz="1600" b="1" dirty="0" err="1"/>
              <a:t>FRS’yi</a:t>
            </a:r>
            <a:r>
              <a:rPr lang="tr-TR" sz="1600" b="1" dirty="0"/>
              <a:t> uygulayabileceğine, </a:t>
            </a:r>
          </a:p>
        </p:txBody>
      </p:sp>
      <p:pic>
        <p:nvPicPr>
          <p:cNvPr id="5" name="Resim 4">
            <a:extLst>
              <a:ext uri="{FF2B5EF4-FFF2-40B4-BE49-F238E27FC236}">
                <a16:creationId xmlns:a16="http://schemas.microsoft.com/office/drawing/2014/main" id="{B9F7852D-F737-6342-2EED-70B22D0F423B}"/>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20214033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58A65C-CF1D-163D-9BC0-DFDA3B21A2F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6562100-90AA-5313-6BC2-70C1F240C39F}"/>
              </a:ext>
            </a:extLst>
          </p:cNvPr>
          <p:cNvSpPr>
            <a:spLocks noGrp="1"/>
          </p:cNvSpPr>
          <p:nvPr>
            <p:ph type="title"/>
          </p:nvPr>
        </p:nvSpPr>
        <p:spPr>
          <a:xfrm>
            <a:off x="1522414" y="274638"/>
            <a:ext cx="9612558" cy="1020762"/>
          </a:xfrm>
        </p:spPr>
        <p:txBody>
          <a:bodyPr rtlCol="0"/>
          <a:lstStyle/>
          <a:p>
            <a:pPr algn="ctr" rtl="0"/>
            <a:r>
              <a:rPr lang="tr-TR" dirty="0"/>
              <a:t>Hangi Mali Tabloları Düzenliyoruz?</a:t>
            </a:r>
          </a:p>
        </p:txBody>
      </p:sp>
      <p:sp>
        <p:nvSpPr>
          <p:cNvPr id="3" name="Metin kutusu 2">
            <a:extLst>
              <a:ext uri="{FF2B5EF4-FFF2-40B4-BE49-F238E27FC236}">
                <a16:creationId xmlns:a16="http://schemas.microsoft.com/office/drawing/2014/main" id="{3DF772E2-5A94-7C1F-7E17-EDD3DB275239}"/>
              </a:ext>
            </a:extLst>
          </p:cNvPr>
          <p:cNvSpPr txBox="1"/>
          <p:nvPr/>
        </p:nvSpPr>
        <p:spPr>
          <a:xfrm>
            <a:off x="4150196" y="1844824"/>
            <a:ext cx="3744416" cy="757130"/>
          </a:xfrm>
          <a:prstGeom prst="rect">
            <a:avLst/>
          </a:prstGeom>
          <a:noFill/>
        </p:spPr>
        <p:txBody>
          <a:bodyPr wrap="square" rtlCol="0">
            <a:spAutoFit/>
          </a:bodyPr>
          <a:lstStyle/>
          <a:p>
            <a:pPr algn="ctr">
              <a:lnSpc>
                <a:spcPct val="90000"/>
              </a:lnSpc>
            </a:pPr>
            <a:r>
              <a:rPr lang="tr-TR" sz="2400" b="1" dirty="0"/>
              <a:t>   V.U.K hükümlerine göre tutulan defterler</a:t>
            </a:r>
            <a:endParaRPr lang="tr-TR" dirty="0"/>
          </a:p>
        </p:txBody>
      </p:sp>
      <p:sp>
        <p:nvSpPr>
          <p:cNvPr id="4" name="Metin kutusu 3">
            <a:extLst>
              <a:ext uri="{FF2B5EF4-FFF2-40B4-BE49-F238E27FC236}">
                <a16:creationId xmlns:a16="http://schemas.microsoft.com/office/drawing/2014/main" id="{1483D5FB-89DF-920F-BC78-34136F1410A3}"/>
              </a:ext>
            </a:extLst>
          </p:cNvPr>
          <p:cNvSpPr txBox="1"/>
          <p:nvPr/>
        </p:nvSpPr>
        <p:spPr>
          <a:xfrm>
            <a:off x="872254" y="3429000"/>
            <a:ext cx="3996501" cy="757130"/>
          </a:xfrm>
          <a:prstGeom prst="rect">
            <a:avLst/>
          </a:prstGeom>
          <a:noFill/>
        </p:spPr>
        <p:txBody>
          <a:bodyPr wrap="square" rtlCol="0">
            <a:spAutoFit/>
          </a:bodyPr>
          <a:lstStyle/>
          <a:p>
            <a:pPr algn="ctr">
              <a:lnSpc>
                <a:spcPct val="90000"/>
              </a:lnSpc>
            </a:pPr>
            <a:r>
              <a:rPr lang="tr-TR" sz="2400" b="1" dirty="0"/>
              <a:t>   Beyanname Ekindeki Mali Tablolar</a:t>
            </a:r>
            <a:endParaRPr lang="tr-TR" dirty="0"/>
          </a:p>
        </p:txBody>
      </p:sp>
      <p:sp>
        <p:nvSpPr>
          <p:cNvPr id="5" name="Metin kutusu 4">
            <a:extLst>
              <a:ext uri="{FF2B5EF4-FFF2-40B4-BE49-F238E27FC236}">
                <a16:creationId xmlns:a16="http://schemas.microsoft.com/office/drawing/2014/main" id="{651666C5-BEB6-5632-B93C-26347525210D}"/>
              </a:ext>
            </a:extLst>
          </p:cNvPr>
          <p:cNvSpPr txBox="1"/>
          <p:nvPr/>
        </p:nvSpPr>
        <p:spPr>
          <a:xfrm>
            <a:off x="7140109" y="3429000"/>
            <a:ext cx="4176462" cy="2419124"/>
          </a:xfrm>
          <a:prstGeom prst="rect">
            <a:avLst/>
          </a:prstGeom>
          <a:noFill/>
        </p:spPr>
        <p:txBody>
          <a:bodyPr wrap="square" rtlCol="0">
            <a:spAutoFit/>
          </a:bodyPr>
          <a:lstStyle/>
          <a:p>
            <a:pPr algn="ctr">
              <a:lnSpc>
                <a:spcPct val="90000"/>
              </a:lnSpc>
            </a:pPr>
            <a:r>
              <a:rPr lang="tr-TR" sz="2400" b="1" dirty="0"/>
              <a:t>   KGK Kararına Göre;</a:t>
            </a:r>
            <a:br>
              <a:rPr lang="tr-TR" sz="2400" b="1" dirty="0"/>
            </a:br>
            <a:r>
              <a:rPr lang="tr-TR" sz="2400" b="1" dirty="0"/>
              <a:t/>
            </a:r>
            <a:br>
              <a:rPr lang="tr-TR" sz="2400" b="1" dirty="0"/>
            </a:br>
            <a:r>
              <a:rPr lang="tr-TR" sz="2400" b="1" dirty="0"/>
              <a:t>TFRS</a:t>
            </a:r>
          </a:p>
          <a:p>
            <a:pPr algn="ctr">
              <a:lnSpc>
                <a:spcPct val="90000"/>
              </a:lnSpc>
            </a:pPr>
            <a:r>
              <a:rPr lang="tr-TR" sz="1200" b="1" dirty="0">
                <a:solidFill>
                  <a:srgbClr val="FF0000"/>
                </a:solidFill>
              </a:rPr>
              <a:t>Veya</a:t>
            </a:r>
          </a:p>
          <a:p>
            <a:pPr algn="ctr">
              <a:lnSpc>
                <a:spcPct val="90000"/>
              </a:lnSpc>
            </a:pPr>
            <a:r>
              <a:rPr lang="tr-TR" sz="2400" b="1" dirty="0" err="1"/>
              <a:t>BobiFrs</a:t>
            </a:r>
            <a:endParaRPr lang="tr-TR" sz="2400" b="1" dirty="0"/>
          </a:p>
          <a:p>
            <a:pPr algn="ctr">
              <a:lnSpc>
                <a:spcPct val="90000"/>
              </a:lnSpc>
            </a:pPr>
            <a:r>
              <a:rPr lang="tr-TR" sz="1200" b="1" dirty="0">
                <a:solidFill>
                  <a:srgbClr val="FF0000"/>
                </a:solidFill>
              </a:rPr>
              <a:t>Veya</a:t>
            </a:r>
          </a:p>
          <a:p>
            <a:pPr algn="ctr">
              <a:lnSpc>
                <a:spcPct val="90000"/>
              </a:lnSpc>
            </a:pPr>
            <a:r>
              <a:rPr lang="tr-TR" sz="2400" b="1" dirty="0"/>
              <a:t>Beyanname Ekindeki Mali Tablolar</a:t>
            </a:r>
          </a:p>
        </p:txBody>
      </p:sp>
      <p:pic>
        <p:nvPicPr>
          <p:cNvPr id="6" name="Resim 5">
            <a:extLst>
              <a:ext uri="{FF2B5EF4-FFF2-40B4-BE49-F238E27FC236}">
                <a16:creationId xmlns:a16="http://schemas.microsoft.com/office/drawing/2014/main" id="{2874CC72-0FB2-40BA-4E6D-466EB3CDA9D9}"/>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526238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33181-C319-EEC0-28E6-BF69F665640D}"/>
            </a:ext>
          </a:extLst>
        </p:cNvPr>
        <p:cNvGrpSpPr/>
        <p:nvPr/>
      </p:nvGrpSpPr>
      <p:grpSpPr>
        <a:xfrm>
          <a:off x="0" y="0"/>
          <a:ext cx="0" cy="0"/>
          <a:chOff x="0" y="0"/>
          <a:chExt cx="0" cy="0"/>
        </a:xfrm>
      </p:grpSpPr>
      <p:sp>
        <p:nvSpPr>
          <p:cNvPr id="4" name="Metin Yer Tutucusu 3">
            <a:extLst>
              <a:ext uri="{FF2B5EF4-FFF2-40B4-BE49-F238E27FC236}">
                <a16:creationId xmlns:a16="http://schemas.microsoft.com/office/drawing/2014/main" id="{46B5AC0D-B661-576B-44F1-5A1A718DA8A3}"/>
              </a:ext>
            </a:extLst>
          </p:cNvPr>
          <p:cNvSpPr>
            <a:spLocks noGrp="1"/>
          </p:cNvSpPr>
          <p:nvPr>
            <p:ph type="body" sz="half" idx="2"/>
          </p:nvPr>
        </p:nvSpPr>
        <p:spPr/>
        <p:txBody>
          <a:bodyPr rtlCol="0">
            <a:normAutofit/>
          </a:bodyPr>
          <a:lstStyle/>
          <a:p>
            <a:pPr rtl="0"/>
            <a:r>
              <a:rPr lang="tr-TR" sz="3200" b="1" dirty="0"/>
              <a:t>Türk Ticaret Kanunu Madde 397/2</a:t>
            </a:r>
          </a:p>
        </p:txBody>
      </p:sp>
      <p:sp>
        <p:nvSpPr>
          <p:cNvPr id="8" name="Metin kutusu 7">
            <a:extLst>
              <a:ext uri="{FF2B5EF4-FFF2-40B4-BE49-F238E27FC236}">
                <a16:creationId xmlns:a16="http://schemas.microsoft.com/office/drawing/2014/main" id="{C76ACB6E-7000-BF20-E68C-9BCDE8679625}"/>
              </a:ext>
            </a:extLst>
          </p:cNvPr>
          <p:cNvSpPr txBox="1"/>
          <p:nvPr/>
        </p:nvSpPr>
        <p:spPr>
          <a:xfrm>
            <a:off x="1559240" y="1844824"/>
            <a:ext cx="6047340" cy="5249129"/>
          </a:xfrm>
          <a:prstGeom prst="rect">
            <a:avLst/>
          </a:prstGeom>
          <a:noFill/>
        </p:spPr>
        <p:txBody>
          <a:bodyPr wrap="square" rtlCol="0">
            <a:spAutoFit/>
          </a:bodyPr>
          <a:lstStyle/>
          <a:p>
            <a:pPr marL="342900" indent="-342900" algn="just">
              <a:lnSpc>
                <a:spcPct val="90000"/>
              </a:lnSpc>
              <a:spcBef>
                <a:spcPts val="1200"/>
              </a:spcBef>
              <a:buFont typeface="Wingdings" panose="05000000000000000000" pitchFamily="2" charset="2"/>
              <a:buChar char="ü"/>
            </a:pPr>
            <a:r>
              <a:rPr lang="tr-TR" sz="2400" b="1" dirty="0">
                <a:solidFill>
                  <a:srgbClr val="FF0000"/>
                </a:solidFill>
              </a:rPr>
              <a:t>Denetime tabi olanlar</a:t>
            </a:r>
            <a:r>
              <a:rPr lang="tr-TR" sz="2400" dirty="0"/>
              <a:t>, hazırlanmış olan finansal tablolarının denetimden geçip geçmediğini, denetimden geçmiş ise denetçi görüşünü ilgili finansal tablonun başlığında açıkça belirtmek zorundadır. </a:t>
            </a:r>
          </a:p>
          <a:p>
            <a:pPr marL="342900" indent="-342900" algn="just">
              <a:lnSpc>
                <a:spcPct val="90000"/>
              </a:lnSpc>
              <a:spcBef>
                <a:spcPts val="1200"/>
              </a:spcBef>
              <a:buFont typeface="Wingdings" panose="05000000000000000000" pitchFamily="2" charset="2"/>
              <a:buChar char="ü"/>
            </a:pPr>
            <a:r>
              <a:rPr lang="tr-TR" sz="2400" dirty="0"/>
              <a:t>Bu hüküm, yönetim kurulunun yıllık faaliyet raporu için de uygulanır. </a:t>
            </a:r>
          </a:p>
          <a:p>
            <a:pPr marL="342900" indent="-342900" algn="just">
              <a:lnSpc>
                <a:spcPct val="90000"/>
              </a:lnSpc>
              <a:spcBef>
                <a:spcPts val="1200"/>
              </a:spcBef>
              <a:buFont typeface="Wingdings" panose="05000000000000000000" pitchFamily="2" charset="2"/>
              <a:buChar char="ü"/>
            </a:pPr>
            <a:r>
              <a:rPr lang="tr-TR" sz="2400" dirty="0">
                <a:solidFill>
                  <a:srgbClr val="FF0000"/>
                </a:solidFill>
              </a:rPr>
              <a:t>Denetime tabi olduğu hâlde, denetlettirilmemiş finansal tablolar </a:t>
            </a:r>
            <a:r>
              <a:rPr lang="tr-TR" sz="2400" dirty="0"/>
              <a:t>ile yönetim kurulunun yıllık faaliyet raporu, </a:t>
            </a:r>
            <a:r>
              <a:rPr lang="tr-TR" sz="2400" b="1" cap="all" dirty="0">
                <a:solidFill>
                  <a:srgbClr val="FF0000"/>
                </a:solidFill>
              </a:rPr>
              <a:t>düzenlenmemiş hükmündedir. </a:t>
            </a:r>
            <a:endParaRPr lang="tr-TR" sz="1500" b="1" cap="all" dirty="0">
              <a:solidFill>
                <a:srgbClr val="FF0000"/>
              </a:solidFill>
            </a:endParaRPr>
          </a:p>
          <a:p>
            <a:pPr marL="342900" indent="-342900" algn="just">
              <a:lnSpc>
                <a:spcPct val="90000"/>
              </a:lnSpc>
              <a:spcBef>
                <a:spcPts val="1200"/>
              </a:spcBef>
              <a:buFont typeface="Wingdings" panose="05000000000000000000" pitchFamily="2" charset="2"/>
              <a:buChar char="ü"/>
            </a:pPr>
            <a:endParaRPr lang="tr-TR" sz="1500" b="1" cap="all" dirty="0">
              <a:solidFill>
                <a:srgbClr val="FF0000"/>
              </a:solidFill>
            </a:endParaRPr>
          </a:p>
          <a:p>
            <a:pPr marL="342900" indent="-342900" algn="just">
              <a:lnSpc>
                <a:spcPct val="90000"/>
              </a:lnSpc>
              <a:buFont typeface="Wingdings" panose="05000000000000000000" pitchFamily="2" charset="2"/>
              <a:buChar char="ü"/>
            </a:pPr>
            <a:endParaRPr lang="tr-TR" sz="1500" dirty="0"/>
          </a:p>
          <a:p>
            <a:pPr marL="342900" indent="-342900" algn="just">
              <a:lnSpc>
                <a:spcPct val="90000"/>
              </a:lnSpc>
              <a:buFont typeface="Wingdings" panose="05000000000000000000" pitchFamily="2" charset="2"/>
              <a:buChar char="ü"/>
            </a:pPr>
            <a:endParaRPr lang="tr-TR" sz="1500" dirty="0"/>
          </a:p>
          <a:p>
            <a:pPr marL="342900" indent="-342900" algn="just">
              <a:lnSpc>
                <a:spcPct val="90000"/>
              </a:lnSpc>
              <a:buFont typeface="Wingdings" panose="05000000000000000000" pitchFamily="2" charset="2"/>
              <a:buChar char="ü"/>
            </a:pPr>
            <a:endParaRPr lang="tr-TR" sz="1500" dirty="0"/>
          </a:p>
          <a:p>
            <a:pPr marL="342900" indent="-342900" algn="just">
              <a:lnSpc>
                <a:spcPct val="90000"/>
              </a:lnSpc>
              <a:buFont typeface="Wingdings" panose="05000000000000000000" pitchFamily="2" charset="2"/>
              <a:buChar char="ü"/>
            </a:pPr>
            <a:endParaRPr lang="tr-TR" sz="1500" dirty="0"/>
          </a:p>
        </p:txBody>
      </p:sp>
      <p:pic>
        <p:nvPicPr>
          <p:cNvPr id="2" name="Resim 1">
            <a:extLst>
              <a:ext uri="{FF2B5EF4-FFF2-40B4-BE49-F238E27FC236}">
                <a16:creationId xmlns:a16="http://schemas.microsoft.com/office/drawing/2014/main" id="{45C052B0-073E-470A-2A21-9F1E8C934E6D}"/>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4318279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E924BE-358E-2D49-F836-6A20B2198A0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92707EA-88D7-DC88-694A-6C6467DCDFBF}"/>
              </a:ext>
            </a:extLst>
          </p:cNvPr>
          <p:cNvSpPr>
            <a:spLocks noGrp="1"/>
          </p:cNvSpPr>
          <p:nvPr>
            <p:ph type="title"/>
          </p:nvPr>
        </p:nvSpPr>
        <p:spPr>
          <a:xfrm>
            <a:off x="1522414" y="274638"/>
            <a:ext cx="9612558" cy="1020762"/>
          </a:xfrm>
        </p:spPr>
        <p:txBody>
          <a:bodyPr rtlCol="0"/>
          <a:lstStyle/>
          <a:p>
            <a:pPr algn="ctr" rtl="0"/>
            <a:r>
              <a:rPr lang="tr-TR" dirty="0"/>
              <a:t>Hangi Mali Tabloya Bakacağız?</a:t>
            </a:r>
          </a:p>
        </p:txBody>
      </p:sp>
      <p:pic>
        <p:nvPicPr>
          <p:cNvPr id="6" name="Resim 5">
            <a:extLst>
              <a:ext uri="{FF2B5EF4-FFF2-40B4-BE49-F238E27FC236}">
                <a16:creationId xmlns:a16="http://schemas.microsoft.com/office/drawing/2014/main" id="{832D6FE4-1C54-9613-5AE8-27AB81B1A286}"/>
              </a:ext>
            </a:extLst>
          </p:cNvPr>
          <p:cNvPicPr>
            <a:picLocks noChangeAspect="1"/>
          </p:cNvPicPr>
          <p:nvPr/>
        </p:nvPicPr>
        <p:blipFill>
          <a:blip r:embed="rId3"/>
          <a:stretch>
            <a:fillRect/>
          </a:stretch>
        </p:blipFill>
        <p:spPr>
          <a:xfrm>
            <a:off x="0" y="5445224"/>
            <a:ext cx="900899" cy="1405248"/>
          </a:xfrm>
          <a:prstGeom prst="rect">
            <a:avLst/>
          </a:prstGeom>
        </p:spPr>
      </p:pic>
      <p:sp>
        <p:nvSpPr>
          <p:cNvPr id="10" name="Dikdörtgen 9">
            <a:extLst>
              <a:ext uri="{FF2B5EF4-FFF2-40B4-BE49-F238E27FC236}">
                <a16:creationId xmlns:a16="http://schemas.microsoft.com/office/drawing/2014/main" id="{67630554-5388-E8BF-09AB-96D3B04CD4F4}"/>
              </a:ext>
            </a:extLst>
          </p:cNvPr>
          <p:cNvSpPr/>
          <p:nvPr/>
        </p:nvSpPr>
        <p:spPr>
          <a:xfrm>
            <a:off x="333772" y="1772816"/>
            <a:ext cx="11755141" cy="1754326"/>
          </a:xfrm>
          <a:prstGeom prst="rect">
            <a:avLst/>
          </a:prstGeom>
          <a:noFill/>
          <a:ln>
            <a:solidFill>
              <a:schemeClr val="accent5"/>
            </a:solidFill>
          </a:ln>
        </p:spPr>
        <p:txBody>
          <a:bodyPr wrap="none" lIns="91440" tIns="45720" rIns="91440" bIns="45720">
            <a:spAutoFit/>
          </a:bodyPr>
          <a:lstStyle/>
          <a:p>
            <a:pPr algn="ctr"/>
            <a:r>
              <a:rPr lang="tr-TR"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Herhangi bir sebeple denetime tabi ise </a:t>
            </a:r>
            <a:br>
              <a:rPr lang="tr-TR"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br>
            <a:r>
              <a:rPr lang="tr-TR"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Denetim Raporundaki Mali Tablolar</a:t>
            </a:r>
          </a:p>
        </p:txBody>
      </p:sp>
      <p:sp>
        <p:nvSpPr>
          <p:cNvPr id="11" name="Dikdörtgen 10">
            <a:extLst>
              <a:ext uri="{FF2B5EF4-FFF2-40B4-BE49-F238E27FC236}">
                <a16:creationId xmlns:a16="http://schemas.microsoft.com/office/drawing/2014/main" id="{509E0B88-E7F1-CD8A-F9C1-3BFE89270494}"/>
              </a:ext>
            </a:extLst>
          </p:cNvPr>
          <p:cNvSpPr/>
          <p:nvPr/>
        </p:nvSpPr>
        <p:spPr>
          <a:xfrm>
            <a:off x="971179" y="3789040"/>
            <a:ext cx="10542823" cy="1754326"/>
          </a:xfrm>
          <a:prstGeom prst="rect">
            <a:avLst/>
          </a:prstGeom>
          <a:solidFill>
            <a:srgbClr val="FFFF00"/>
          </a:solidFill>
          <a:ln>
            <a:solidFill>
              <a:schemeClr val="accent5"/>
            </a:solidFill>
          </a:ln>
        </p:spPr>
        <p:txBody>
          <a:bodyPr wrap="none" lIns="91440" tIns="45720" rIns="91440" bIns="45720">
            <a:spAutoFit/>
          </a:bodyPr>
          <a:lstStyle/>
          <a:p>
            <a:pPr algn="ctr"/>
            <a:r>
              <a:rPr lang="tr-TR"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Denetime Tabi Değilse Beyanname</a:t>
            </a:r>
            <a:br>
              <a:rPr lang="tr-TR"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br>
            <a:r>
              <a:rPr lang="tr-TR"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Ekindeki Mali Tablolar</a:t>
            </a:r>
          </a:p>
        </p:txBody>
      </p:sp>
    </p:spTree>
    <p:extLst>
      <p:ext uri="{BB962C8B-B14F-4D97-AF65-F5344CB8AC3E}">
        <p14:creationId xmlns:p14="http://schemas.microsoft.com/office/powerpoint/2010/main" val="1529787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sz="4400" dirty="0"/>
              <a:t>Sermaye Artırımı Nedir ? Nasıl Yapılır ? </a:t>
            </a:r>
          </a:p>
        </p:txBody>
      </p:sp>
      <p:pic>
        <p:nvPicPr>
          <p:cNvPr id="3" name="Resim 2">
            <a:extLst>
              <a:ext uri="{FF2B5EF4-FFF2-40B4-BE49-F238E27FC236}">
                <a16:creationId xmlns:a16="http://schemas.microsoft.com/office/drawing/2014/main" id="{6534AF91-1111-1B34-ACBD-681B15BCBE26}"/>
              </a:ext>
            </a:extLst>
          </p:cNvPr>
          <p:cNvPicPr>
            <a:picLocks noChangeAspect="1"/>
          </p:cNvPicPr>
          <p:nvPr/>
        </p:nvPicPr>
        <p:blipFill>
          <a:blip r:embed="rId3"/>
          <a:stretch>
            <a:fillRect/>
          </a:stretch>
        </p:blipFill>
        <p:spPr>
          <a:xfrm>
            <a:off x="0" y="5445224"/>
            <a:ext cx="900899" cy="1405248"/>
          </a:xfrm>
          <a:prstGeom prst="rect">
            <a:avLst/>
          </a:prstGeom>
        </p:spPr>
      </p:pic>
    </p:spTree>
    <p:extLst>
      <p:ext uri="{BB962C8B-B14F-4D97-AF65-F5344CB8AC3E}">
        <p14:creationId xmlns:p14="http://schemas.microsoft.com/office/powerpoint/2010/main" val="2714810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Yazı Tahtası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9529494_TF02804846_TF02804846" id="{EB671898-DFF6-4A21-9F6F-F4BD7303EE4C}" vid="{EA7E2B1D-C724-4643-A28D-720D24334D37}"/>
    </a:ext>
  </a:extLst>
</a:theme>
</file>

<file path=ppt/theme/theme2.xml><?xml version="1.0" encoding="utf-8"?>
<a:theme xmlns:a="http://schemas.openxmlformats.org/drawingml/2006/main" name="Office Teması">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tf02804846_win32</Template>
  <TotalTime>0</TotalTime>
  <Words>2062</Words>
  <Application>Microsoft Office PowerPoint</Application>
  <PresentationFormat>Özel</PresentationFormat>
  <Paragraphs>187</Paragraphs>
  <Slides>29</Slides>
  <Notes>29</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29</vt:i4>
      </vt:variant>
    </vt:vector>
  </HeadingPairs>
  <TitlesOfParts>
    <vt:vector size="34" baseType="lpstr">
      <vt:lpstr>Arial</vt:lpstr>
      <vt:lpstr>Consolas</vt:lpstr>
      <vt:lpstr>Corbel</vt:lpstr>
      <vt:lpstr>Wingdings</vt:lpstr>
      <vt:lpstr>Yazı Tahtası 16x9</vt:lpstr>
      <vt:lpstr>Enflasyon Düzeltmesi Karlarının Sermayaye İlavesi ve Kar Dağıtımı</vt:lpstr>
      <vt:lpstr>Neler Konuşacağız?</vt:lpstr>
      <vt:lpstr>Hangi Mali Tablo ?</vt:lpstr>
      <vt:lpstr>Türk Ticaret Kanunu</vt:lpstr>
      <vt:lpstr>KGK Kurul Kararı</vt:lpstr>
      <vt:lpstr>Hangi Mali Tabloları Düzenliyoruz?</vt:lpstr>
      <vt:lpstr>PowerPoint Sunusu</vt:lpstr>
      <vt:lpstr>Hangi Mali Tabloya Bakacağız?</vt:lpstr>
      <vt:lpstr>Sermaye Artırımı Nedir ? Nasıl Yapılır ? </vt:lpstr>
      <vt:lpstr>Türk Ticaret Kanunu</vt:lpstr>
      <vt:lpstr>PowerPoint Sunusu</vt:lpstr>
      <vt:lpstr>Kar Dağıtımı Nedir ? Nasıl Yapılır ? </vt:lpstr>
      <vt:lpstr>Türk Ticaret Kanunu</vt:lpstr>
      <vt:lpstr>Türk Ticaret Kanunu</vt:lpstr>
      <vt:lpstr>PowerPoint Sunusu</vt:lpstr>
      <vt:lpstr>Enflasyon Düzeltmesi Etkileri Nelerdir ?</vt:lpstr>
      <vt:lpstr>PowerPoint Sunusu</vt:lpstr>
      <vt:lpstr>Kar Dağıtımına ve/veya Sermaye Artırımına konu edilecek kalemlerin tespiti</vt:lpstr>
      <vt:lpstr>15 Haziran 2024 CUMARTESİ Yayınlanan ENFLASYON DÜZELTMESİ UYGULAYAN ŞİRKETLERDE ESAS ALINACAK FİNANSAL TABLOLARA İLİŞKİN TEBLİĞ</vt:lpstr>
      <vt:lpstr>15 Haziran 2024 CUMARTESİ Yayınlanan ENFLASYON DÜZELTMESİ UYGULAYAN ŞİRKETLERDE ESAS ALINACAK FİNANSAL TABLOLARA İLİŞKİN TEBLİĞ</vt:lpstr>
      <vt:lpstr>15 Haziran 2024 CUMARTESİ Yayınlanan ENFLASYON DÜZELTMESİ UYGULAYAN ŞİRKETLERDE ESAS ALINACAK FİNANSAL TABLOLARA İLİŞKİN TEBLİĞ</vt:lpstr>
      <vt:lpstr>15 Haziran 2024 CUMARTESİ Yayınlanan ENFLASYON DÜZELTMESİ UYGULAYAN ŞİRKETLERDE ESAS ALINACAK FİNANSAL TABLOLARA İLİŞKİN TEBLİĞ</vt:lpstr>
      <vt:lpstr>15 Haziran 2024 CUMARTESİ Yayınlanan ENFLASYON DÜZELTMESİ UYGULAYAN ŞİRKETLERDE ESAS ALINACAK FİNANSAL TABLOLARA İLİŞKİN TEBLİĞ</vt:lpstr>
      <vt:lpstr>15 Haziran 2024 CUMARTESİ Yayınlanan ENFLASYON DÜZELTMESİ UYGULAYAN ŞİRKETLERDE ESAS ALINACAK FİNANSAL TABLOLARA İLİŞKİN TEBLİĞ</vt:lpstr>
      <vt:lpstr>PowerPoint Sunusu</vt:lpstr>
      <vt:lpstr>PowerPoint Sunusu</vt:lpstr>
      <vt:lpstr>PowerPoint Sunusu</vt:lpstr>
      <vt:lpstr>PowerPoint Sunusu</vt:lpstr>
      <vt:lpstr>Enflasyon Düzeltmesi Karlarının Sermayaye İlavesi ve Kar Dağıtımı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yeniden yapılanma planı</dc:title>
  <dc:creator>Özkan Cengiz</dc:creator>
  <cp:lastModifiedBy>Gülnur Atasever</cp:lastModifiedBy>
  <cp:revision>7</cp:revision>
  <dcterms:created xsi:type="dcterms:W3CDTF">2022-10-11T06:50:13Z</dcterms:created>
  <dcterms:modified xsi:type="dcterms:W3CDTF">2024-10-18T10:10:31Z</dcterms:modified>
</cp:coreProperties>
</file>