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295" r:id="rId10"/>
    <p:sldId id="263" r:id="rId11"/>
    <p:sldId id="264" r:id="rId12"/>
    <p:sldId id="265" r:id="rId13"/>
    <p:sldId id="266" r:id="rId14"/>
    <p:sldId id="267" r:id="rId15"/>
    <p:sldId id="268" r:id="rId16"/>
    <p:sldId id="29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97" r:id="rId30"/>
    <p:sldId id="282" r:id="rId31"/>
    <p:sldId id="283" r:id="rId32"/>
    <p:sldId id="298" r:id="rId33"/>
    <p:sldId id="284" r:id="rId34"/>
    <p:sldId id="285" r:id="rId35"/>
    <p:sldId id="299" r:id="rId36"/>
    <p:sldId id="286" r:id="rId37"/>
    <p:sldId id="300" r:id="rId38"/>
    <p:sldId id="287" r:id="rId39"/>
    <p:sldId id="288" r:id="rId40"/>
    <p:sldId id="301" r:id="rId41"/>
    <p:sldId id="289" r:id="rId42"/>
    <p:sldId id="290" r:id="rId43"/>
    <p:sldId id="291" r:id="rId44"/>
    <p:sldId id="292" r:id="rId45"/>
    <p:sldId id="293" r:id="rId46"/>
  </p:sldIdLst>
  <p:sldSz cx="18288000" cy="10287000"/>
  <p:notesSz cx="6858000" cy="9144000"/>
  <p:embeddedFontLst>
    <p:embeddedFont>
      <p:font typeface="Bricolage Grotesque Bold" panose="020B0604020202020204" charset="0"/>
      <p:regular r:id="rId48"/>
    </p:embeddedFont>
    <p:embeddedFont>
      <p:font typeface="Bricolage Grotesque" panose="020B0604020202020204" charset="0"/>
      <p:regular r:id="rId49"/>
    </p:embeddedFont>
    <p:embeddedFont>
      <p:font typeface="Glacial Indifference Bold" panose="020B0604020202020204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Glacial Indifference" panose="020B0604020202020204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1EF47-0B31-4CD0-ADEF-DF697B7358E1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4F0DC-6F08-4DF0-A583-50BEE65F4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4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4F0DC-6F08-4DF0-A583-50BEE65F4C8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132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4F0DC-6F08-4DF0-A583-50BEE65F4C89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60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5941" y="519843"/>
            <a:ext cx="15876119" cy="9247313"/>
            <a:chOff x="0" y="0"/>
            <a:chExt cx="4181365" cy="24355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81365" cy="2435506"/>
            </a:xfrm>
            <a:custGeom>
              <a:avLst/>
              <a:gdLst/>
              <a:ahLst/>
              <a:cxnLst/>
              <a:rect l="l" t="t" r="r" b="b"/>
              <a:pathLst>
                <a:path w="4181365" h="2435506">
                  <a:moveTo>
                    <a:pt x="0" y="0"/>
                  </a:moveTo>
                  <a:lnTo>
                    <a:pt x="4181365" y="0"/>
                  </a:lnTo>
                  <a:lnTo>
                    <a:pt x="4181365" y="2435506"/>
                  </a:lnTo>
                  <a:lnTo>
                    <a:pt x="0" y="2435506"/>
                  </a:lnTo>
                  <a:close/>
                </a:path>
              </a:pathLst>
            </a:custGeom>
            <a:ln w="19050" cap="sq">
              <a:solidFill>
                <a:srgbClr val="054F9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4181365" cy="2425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4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7957175" y="7865733"/>
            <a:ext cx="1730153" cy="0"/>
          </a:xfrm>
          <a:prstGeom prst="line">
            <a:avLst/>
          </a:prstGeom>
          <a:ln w="19050" cap="rnd">
            <a:solidFill>
              <a:srgbClr val="0087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-2490854" y="-1130441"/>
            <a:ext cx="9572989" cy="12547883"/>
          </a:xfrm>
          <a:custGeom>
            <a:avLst/>
            <a:gdLst/>
            <a:ahLst/>
            <a:cxnLst/>
            <a:rect l="l" t="t" r="r" b="b"/>
            <a:pathLst>
              <a:path w="9572989" h="12547883">
                <a:moveTo>
                  <a:pt x="0" y="0"/>
                </a:moveTo>
                <a:lnTo>
                  <a:pt x="9572989" y="0"/>
                </a:lnTo>
                <a:lnTo>
                  <a:pt x="9572989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1205865" y="-1130441"/>
            <a:ext cx="9572989" cy="12547883"/>
          </a:xfrm>
          <a:custGeom>
            <a:avLst/>
            <a:gdLst/>
            <a:ahLst/>
            <a:cxnLst/>
            <a:rect l="l" t="t" r="r" b="b"/>
            <a:pathLst>
              <a:path w="9572989" h="12547883">
                <a:moveTo>
                  <a:pt x="9572989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9572989" y="0"/>
                </a:lnTo>
                <a:lnTo>
                  <a:pt x="9572989" y="1254788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306752" y="835553"/>
            <a:ext cx="4984253" cy="2419628"/>
          </a:xfrm>
          <a:custGeom>
            <a:avLst/>
            <a:gdLst/>
            <a:ahLst/>
            <a:cxnLst/>
            <a:rect l="l" t="t" r="r" b="b"/>
            <a:pathLst>
              <a:path w="4984253" h="2419628">
                <a:moveTo>
                  <a:pt x="0" y="0"/>
                </a:moveTo>
                <a:lnTo>
                  <a:pt x="4984252" y="0"/>
                </a:lnTo>
                <a:lnTo>
                  <a:pt x="4984252" y="2419628"/>
                </a:lnTo>
                <a:lnTo>
                  <a:pt x="0" y="2419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91971" y="3647399"/>
            <a:ext cx="12904057" cy="313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1"/>
              </a:lnSpc>
            </a:pPr>
            <a:r>
              <a:rPr lang="en-US" sz="5993" b="1" dirty="0">
                <a:solidFill>
                  <a:srgbClr val="0087C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TECİL VE TAKSİTLENDİRME İŞLEMLERİNE İLİŞKİN REHBERLİK VE BİLGİLENDİRME TOPLANTISI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35218" y="7295634"/>
            <a:ext cx="4127319" cy="35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2391" b="1">
                <a:solidFill>
                  <a:srgbClr val="0087C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25 MART 2026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851" y="-1568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</p:sp>
      <p:grpSp>
        <p:nvGrpSpPr>
          <p:cNvPr id="3" name="Group 3"/>
          <p:cNvGrpSpPr/>
          <p:nvPr/>
        </p:nvGrpSpPr>
        <p:grpSpPr>
          <a:xfrm>
            <a:off x="2023185" y="2397916"/>
            <a:ext cx="12441776" cy="3686477"/>
            <a:chOff x="0" y="-70430"/>
            <a:chExt cx="3276846" cy="9709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2861" cy="685174"/>
            </a:xfrm>
            <a:custGeom>
              <a:avLst/>
              <a:gdLst/>
              <a:ahLst/>
              <a:cxnLst/>
              <a:rect l="l" t="t" r="r" b="b"/>
              <a:pathLst>
                <a:path w="3212861" h="685174">
                  <a:moveTo>
                    <a:pt x="0" y="0"/>
                  </a:moveTo>
                  <a:lnTo>
                    <a:pt x="3212861" y="0"/>
                  </a:lnTo>
                  <a:lnTo>
                    <a:pt x="3212861" y="685174"/>
                  </a:lnTo>
                  <a:lnTo>
                    <a:pt x="0" y="685174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0430"/>
              <a:ext cx="3276846" cy="970924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l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süresince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gereken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ay prim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borçlarının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aksatılma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sınırı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 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4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cari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ay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olarak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güncellenmiştir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9/45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l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l">
                <a:lnSpc>
                  <a:spcPts val="6580"/>
                </a:lnSpc>
              </a:pPr>
              <a:endParaRPr lang="en-US" sz="2991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99058" y="837889"/>
            <a:ext cx="12447089" cy="1043901"/>
            <a:chOff x="0" y="0"/>
            <a:chExt cx="3141918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41918" cy="263503"/>
            </a:xfrm>
            <a:custGeom>
              <a:avLst/>
              <a:gdLst/>
              <a:ahLst/>
              <a:cxnLst/>
              <a:rect l="l" t="t" r="r" b="b"/>
              <a:pathLst>
                <a:path w="3141918" h="263503">
                  <a:moveTo>
                    <a:pt x="31721" y="0"/>
                  </a:moveTo>
                  <a:lnTo>
                    <a:pt x="3110196" y="0"/>
                  </a:lnTo>
                  <a:cubicBezTo>
                    <a:pt x="3118609" y="0"/>
                    <a:pt x="3126678" y="3342"/>
                    <a:pt x="3132627" y="9291"/>
                  </a:cubicBezTo>
                  <a:cubicBezTo>
                    <a:pt x="3138575" y="15240"/>
                    <a:pt x="3141918" y="23308"/>
                    <a:pt x="3141918" y="31721"/>
                  </a:cubicBezTo>
                  <a:lnTo>
                    <a:pt x="3141918" y="231782"/>
                  </a:lnTo>
                  <a:cubicBezTo>
                    <a:pt x="3141918" y="249301"/>
                    <a:pt x="3127715" y="263503"/>
                    <a:pt x="3110196" y="263503"/>
                  </a:cubicBezTo>
                  <a:lnTo>
                    <a:pt x="31721" y="263503"/>
                  </a:lnTo>
                  <a:cubicBezTo>
                    <a:pt x="23308" y="263503"/>
                    <a:pt x="15240" y="260161"/>
                    <a:pt x="9291" y="254212"/>
                  </a:cubicBezTo>
                  <a:cubicBezTo>
                    <a:pt x="3342" y="248264"/>
                    <a:pt x="0" y="240195"/>
                    <a:pt x="0" y="231782"/>
                  </a:cubicBezTo>
                  <a:lnTo>
                    <a:pt x="0" y="31721"/>
                  </a:lnTo>
                  <a:cubicBezTo>
                    <a:pt x="0" y="23308"/>
                    <a:pt x="3342" y="15240"/>
                    <a:pt x="9291" y="9291"/>
                  </a:cubicBezTo>
                  <a:cubicBezTo>
                    <a:pt x="15240" y="3342"/>
                    <a:pt x="23308" y="0"/>
                    <a:pt x="31721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41918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3945050" cy="12547883"/>
          </a:xfrm>
          <a:custGeom>
            <a:avLst/>
            <a:gdLst/>
            <a:ahLst/>
            <a:cxnLst/>
            <a:rect l="l" t="t" r="r" b="b"/>
            <a:pathLst>
              <a:path w="3945050" h="12547883">
                <a:moveTo>
                  <a:pt x="0" y="0"/>
                </a:moveTo>
                <a:lnTo>
                  <a:pt x="3945050" y="0"/>
                </a:lnTo>
                <a:lnTo>
                  <a:pt x="3945050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2658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62830" y="959053"/>
            <a:ext cx="12441775" cy="775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TAKS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 AKSATMA VE TEC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BOZMA ŞARTLARININ</a:t>
            </a:r>
          </a:p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ESNET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LMES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endParaRPr lang="en-US" sz="2400" b="1" spc="995" dirty="0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37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94943" y="2568741"/>
            <a:ext cx="12553027" cy="2800445"/>
            <a:chOff x="0" y="0"/>
            <a:chExt cx="3306147" cy="7375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06147" cy="737566"/>
            </a:xfrm>
            <a:custGeom>
              <a:avLst/>
              <a:gdLst/>
              <a:ahLst/>
              <a:cxnLst/>
              <a:rect l="l" t="t" r="r" b="b"/>
              <a:pathLst>
                <a:path w="3306147" h="737566">
                  <a:moveTo>
                    <a:pt x="0" y="0"/>
                  </a:moveTo>
                  <a:lnTo>
                    <a:pt x="3306147" y="0"/>
                  </a:lnTo>
                  <a:lnTo>
                    <a:pt x="3306147" y="737566"/>
                  </a:lnTo>
                  <a:lnTo>
                    <a:pt x="0" y="737566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0"/>
              <a:ext cx="3306147" cy="1023316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l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işleminin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başlangıcı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belirlenen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ilk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tutarının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(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peşinat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defaten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ödendiği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olarak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kabul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edilecektir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10/45</a:t>
              </a: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5250" y="837889"/>
            <a:ext cx="12565903" cy="1043901"/>
            <a:chOff x="0" y="0"/>
            <a:chExt cx="3171909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71909" cy="263503"/>
            </a:xfrm>
            <a:custGeom>
              <a:avLst/>
              <a:gdLst/>
              <a:ahLst/>
              <a:cxnLst/>
              <a:rect l="l" t="t" r="r" b="b"/>
              <a:pathLst>
                <a:path w="3171909" h="263503">
                  <a:moveTo>
                    <a:pt x="31421" y="0"/>
                  </a:moveTo>
                  <a:lnTo>
                    <a:pt x="3140488" y="0"/>
                  </a:lnTo>
                  <a:cubicBezTo>
                    <a:pt x="3148821" y="0"/>
                    <a:pt x="3156813" y="3310"/>
                    <a:pt x="3162706" y="9203"/>
                  </a:cubicBezTo>
                  <a:cubicBezTo>
                    <a:pt x="3168598" y="15096"/>
                    <a:pt x="3171909" y="23088"/>
                    <a:pt x="3171909" y="31421"/>
                  </a:cubicBezTo>
                  <a:lnTo>
                    <a:pt x="3171909" y="232082"/>
                  </a:lnTo>
                  <a:cubicBezTo>
                    <a:pt x="3171909" y="240416"/>
                    <a:pt x="3168598" y="248408"/>
                    <a:pt x="3162706" y="254300"/>
                  </a:cubicBezTo>
                  <a:cubicBezTo>
                    <a:pt x="3156813" y="260193"/>
                    <a:pt x="3148821" y="263503"/>
                    <a:pt x="3140488" y="263503"/>
                  </a:cubicBezTo>
                  <a:lnTo>
                    <a:pt x="31421" y="263503"/>
                  </a:lnTo>
                  <a:cubicBezTo>
                    <a:pt x="23088" y="263503"/>
                    <a:pt x="15096" y="260193"/>
                    <a:pt x="9203" y="254300"/>
                  </a:cubicBezTo>
                  <a:cubicBezTo>
                    <a:pt x="3310" y="248408"/>
                    <a:pt x="0" y="240416"/>
                    <a:pt x="0" y="232082"/>
                  </a:cubicBezTo>
                  <a:lnTo>
                    <a:pt x="0" y="31421"/>
                  </a:lnTo>
                  <a:cubicBezTo>
                    <a:pt x="0" y="23088"/>
                    <a:pt x="3310" y="15096"/>
                    <a:pt x="9203" y="9203"/>
                  </a:cubicBezTo>
                  <a:cubicBezTo>
                    <a:pt x="15096" y="3310"/>
                    <a:pt x="23088" y="0"/>
                    <a:pt x="31421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71909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4007114" cy="12547883"/>
          </a:xfrm>
          <a:custGeom>
            <a:avLst/>
            <a:gdLst/>
            <a:ahLst/>
            <a:cxnLst/>
            <a:rect l="l" t="t" r="r" b="b"/>
            <a:pathLst>
              <a:path w="4007114" h="12547883">
                <a:moveTo>
                  <a:pt x="0" y="0"/>
                </a:moveTo>
                <a:lnTo>
                  <a:pt x="4007114" y="0"/>
                </a:lnTo>
                <a:lnTo>
                  <a:pt x="4007114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8899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21023" y="1149553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BAŞLANGIÇ TAR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İHİ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404" y="-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19315" y="2232998"/>
            <a:ext cx="12814159" cy="5899543"/>
            <a:chOff x="0" y="-64534"/>
            <a:chExt cx="3374922" cy="15537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74922" cy="1268039"/>
            </a:xfrm>
            <a:custGeom>
              <a:avLst/>
              <a:gdLst/>
              <a:ahLst/>
              <a:cxnLst/>
              <a:rect l="l" t="t" r="r" b="b"/>
              <a:pathLst>
                <a:path w="3374922" h="1268039">
                  <a:moveTo>
                    <a:pt x="0" y="0"/>
                  </a:moveTo>
                  <a:lnTo>
                    <a:pt x="3374922" y="0"/>
                  </a:lnTo>
                  <a:lnTo>
                    <a:pt x="3374922" y="1268039"/>
                  </a:lnTo>
                  <a:lnTo>
                    <a:pt x="0" y="1268039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4534"/>
              <a:ext cx="3374922" cy="1553789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Borçlunun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talepte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bulunduğu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yıldan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önceki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iki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takvim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içerisinde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6183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sayılı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Kanunun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48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inci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maddesi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kapsamında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3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kez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tecilinin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bozulmuş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olması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yeni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talepler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kabul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edilmeyecektir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Örnek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olarak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işverenin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08.06.2025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talebinde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bulunması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01.01.2023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08.06.2025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tarihleri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arasında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bozulan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sayısına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bakılacaktır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11/45</a:t>
              </a: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16282" y="837889"/>
            <a:ext cx="12229865" cy="1043901"/>
            <a:chOff x="0" y="0"/>
            <a:chExt cx="3087086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7086" cy="263503"/>
            </a:xfrm>
            <a:custGeom>
              <a:avLst/>
              <a:gdLst/>
              <a:ahLst/>
              <a:cxnLst/>
              <a:rect l="l" t="t" r="r" b="b"/>
              <a:pathLst>
                <a:path w="3087086" h="263503">
                  <a:moveTo>
                    <a:pt x="32285" y="0"/>
                  </a:moveTo>
                  <a:lnTo>
                    <a:pt x="3054801" y="0"/>
                  </a:lnTo>
                  <a:cubicBezTo>
                    <a:pt x="3063363" y="0"/>
                    <a:pt x="3071575" y="3401"/>
                    <a:pt x="3077630" y="9456"/>
                  </a:cubicBezTo>
                  <a:cubicBezTo>
                    <a:pt x="3083684" y="15511"/>
                    <a:pt x="3087086" y="23722"/>
                    <a:pt x="3087086" y="32285"/>
                  </a:cubicBezTo>
                  <a:lnTo>
                    <a:pt x="3087086" y="231219"/>
                  </a:lnTo>
                  <a:cubicBezTo>
                    <a:pt x="3087086" y="239781"/>
                    <a:pt x="3083684" y="247993"/>
                    <a:pt x="3077630" y="254047"/>
                  </a:cubicBezTo>
                  <a:cubicBezTo>
                    <a:pt x="3071575" y="260102"/>
                    <a:pt x="3063363" y="263503"/>
                    <a:pt x="3054801" y="263503"/>
                  </a:cubicBezTo>
                  <a:lnTo>
                    <a:pt x="32285" y="263503"/>
                  </a:lnTo>
                  <a:cubicBezTo>
                    <a:pt x="23722" y="263503"/>
                    <a:pt x="15511" y="260102"/>
                    <a:pt x="9456" y="254047"/>
                  </a:cubicBezTo>
                  <a:cubicBezTo>
                    <a:pt x="3401" y="247993"/>
                    <a:pt x="0" y="239781"/>
                    <a:pt x="0" y="231219"/>
                  </a:cubicBezTo>
                  <a:lnTo>
                    <a:pt x="0" y="32285"/>
                  </a:lnTo>
                  <a:cubicBezTo>
                    <a:pt x="0" y="23722"/>
                    <a:pt x="3401" y="15511"/>
                    <a:pt x="9456" y="9456"/>
                  </a:cubicBezTo>
                  <a:cubicBezTo>
                    <a:pt x="15511" y="3401"/>
                    <a:pt x="23722" y="0"/>
                    <a:pt x="32285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87086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4162274" cy="12547883"/>
          </a:xfrm>
          <a:custGeom>
            <a:avLst/>
            <a:gdLst/>
            <a:ahLst/>
            <a:cxnLst/>
            <a:rect l="l" t="t" r="r" b="b"/>
            <a:pathLst>
              <a:path w="4162274" h="12547883">
                <a:moveTo>
                  <a:pt x="0" y="0"/>
                </a:moveTo>
                <a:lnTo>
                  <a:pt x="4162274" y="0"/>
                </a:lnTo>
                <a:lnTo>
                  <a:pt x="4162274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9994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13265" y="1149553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YEN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TEC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TALEPLER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 DEĞERLEND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LMES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341" y="2465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</p:sp>
      <p:grpSp>
        <p:nvGrpSpPr>
          <p:cNvPr id="3" name="Group 3"/>
          <p:cNvGrpSpPr/>
          <p:nvPr/>
        </p:nvGrpSpPr>
        <p:grpSpPr>
          <a:xfrm>
            <a:off x="2228929" y="2221193"/>
            <a:ext cx="12024121" cy="5055948"/>
            <a:chOff x="-54188" y="0"/>
            <a:chExt cx="3166847" cy="13316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12659" cy="1043120"/>
            </a:xfrm>
            <a:custGeom>
              <a:avLst/>
              <a:gdLst/>
              <a:ahLst/>
              <a:cxnLst/>
              <a:rect l="l" t="t" r="r" b="b"/>
              <a:pathLst>
                <a:path w="3112659" h="1043120">
                  <a:moveTo>
                    <a:pt x="0" y="0"/>
                  </a:moveTo>
                  <a:lnTo>
                    <a:pt x="3112659" y="0"/>
                  </a:lnTo>
                  <a:lnTo>
                    <a:pt x="3112659" y="1043120"/>
                  </a:lnTo>
                  <a:lnTo>
                    <a:pt x="0" y="1043120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-54188" y="2737"/>
              <a:ext cx="3112659" cy="1328870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Eski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bozulmuş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borçların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başvuru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tarihinden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önce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ödenmiş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olması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durum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engel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teşkil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etmeyecektir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Yapılandırma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kanunlarından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yararlanmak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için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erdirilen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teciller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bozulmuş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sayılmayacaktır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12/45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28929" y="830803"/>
            <a:ext cx="12229865" cy="1043901"/>
            <a:chOff x="0" y="0"/>
            <a:chExt cx="3087086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7086" cy="263503"/>
            </a:xfrm>
            <a:custGeom>
              <a:avLst/>
              <a:gdLst/>
              <a:ahLst/>
              <a:cxnLst/>
              <a:rect l="l" t="t" r="r" b="b"/>
              <a:pathLst>
                <a:path w="3087086" h="263503">
                  <a:moveTo>
                    <a:pt x="32285" y="0"/>
                  </a:moveTo>
                  <a:lnTo>
                    <a:pt x="3054801" y="0"/>
                  </a:lnTo>
                  <a:cubicBezTo>
                    <a:pt x="3063363" y="0"/>
                    <a:pt x="3071575" y="3401"/>
                    <a:pt x="3077630" y="9456"/>
                  </a:cubicBezTo>
                  <a:cubicBezTo>
                    <a:pt x="3083684" y="15511"/>
                    <a:pt x="3087086" y="23722"/>
                    <a:pt x="3087086" y="32285"/>
                  </a:cubicBezTo>
                  <a:lnTo>
                    <a:pt x="3087086" y="231219"/>
                  </a:lnTo>
                  <a:cubicBezTo>
                    <a:pt x="3087086" y="239781"/>
                    <a:pt x="3083684" y="247993"/>
                    <a:pt x="3077630" y="254047"/>
                  </a:cubicBezTo>
                  <a:cubicBezTo>
                    <a:pt x="3071575" y="260102"/>
                    <a:pt x="3063363" y="263503"/>
                    <a:pt x="3054801" y="263503"/>
                  </a:cubicBezTo>
                  <a:lnTo>
                    <a:pt x="32285" y="263503"/>
                  </a:lnTo>
                  <a:cubicBezTo>
                    <a:pt x="23722" y="263503"/>
                    <a:pt x="15511" y="260102"/>
                    <a:pt x="9456" y="254047"/>
                  </a:cubicBezTo>
                  <a:cubicBezTo>
                    <a:pt x="3401" y="247993"/>
                    <a:pt x="0" y="239781"/>
                    <a:pt x="0" y="231219"/>
                  </a:cubicBezTo>
                  <a:lnTo>
                    <a:pt x="0" y="32285"/>
                  </a:lnTo>
                  <a:cubicBezTo>
                    <a:pt x="0" y="23722"/>
                    <a:pt x="3401" y="15511"/>
                    <a:pt x="9456" y="9456"/>
                  </a:cubicBezTo>
                  <a:cubicBezTo>
                    <a:pt x="15511" y="3401"/>
                    <a:pt x="23722" y="0"/>
                    <a:pt x="32285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87086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4053662" cy="12547883"/>
          </a:xfrm>
          <a:custGeom>
            <a:avLst/>
            <a:gdLst/>
            <a:ahLst/>
            <a:cxnLst/>
            <a:rect l="l" t="t" r="r" b="b"/>
            <a:pathLst>
              <a:path w="4053662" h="12547883">
                <a:moveTo>
                  <a:pt x="0" y="0"/>
                </a:moveTo>
                <a:lnTo>
                  <a:pt x="4053662" y="0"/>
                </a:lnTo>
                <a:lnTo>
                  <a:pt x="4053662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6156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56374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30746" y="1155268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YEN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TEC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TALEPLER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 DEĞERLEND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LMES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376" y="110090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13362" y="2644898"/>
            <a:ext cx="13397488" cy="5828574"/>
            <a:chOff x="-12100" y="-76545"/>
            <a:chExt cx="3528557" cy="15350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29446" cy="1163623"/>
            </a:xfrm>
            <a:custGeom>
              <a:avLst/>
              <a:gdLst/>
              <a:ahLst/>
              <a:cxnLst/>
              <a:rect l="l" t="t" r="r" b="b"/>
              <a:pathLst>
                <a:path w="3429446" h="1163623">
                  <a:moveTo>
                    <a:pt x="0" y="0"/>
                  </a:moveTo>
                  <a:lnTo>
                    <a:pt x="3429446" y="0"/>
                  </a:lnTo>
                  <a:lnTo>
                    <a:pt x="3429446" y="1163623"/>
                  </a:lnTo>
                  <a:lnTo>
                    <a:pt x="0" y="1163623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-12100" y="-76545"/>
              <a:ext cx="3528557" cy="1535098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marL="780110" lvl="1" indent="-457200" algn="l">
                <a:lnSpc>
                  <a:spcPts val="7478"/>
                </a:lnSpc>
                <a:buFont typeface="Wingdings" panose="05000000000000000000" pitchFamily="2" charset="2"/>
                <a:buChar char="Ø"/>
              </a:pP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Yazılı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talep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edilmesi</a:t>
              </a:r>
              <a:endParaRPr lang="en-US" sz="4000" b="1" u="none" strike="noStrike" dirty="0">
                <a:solidFill>
                  <a:srgbClr val="054F9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endParaRPr>
            </a:p>
            <a:p>
              <a:pPr marL="780110" lvl="1" indent="-457200" algn="l">
                <a:lnSpc>
                  <a:spcPts val="7478"/>
                </a:lnSpc>
                <a:buFont typeface="Wingdings" panose="05000000000000000000" pitchFamily="2" charset="2"/>
                <a:buChar char="Ø"/>
              </a:pP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Çok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zor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durum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halinin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olması</a:t>
              </a:r>
              <a:endParaRPr lang="en-US" sz="4000" b="1" u="none" strike="noStrike" dirty="0">
                <a:solidFill>
                  <a:srgbClr val="054F9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endParaRPr>
            </a:p>
            <a:p>
              <a:pPr marL="780110" lvl="1" indent="-457200" algn="l">
                <a:lnSpc>
                  <a:spcPts val="7478"/>
                </a:lnSpc>
                <a:buFont typeface="Wingdings" panose="05000000000000000000" pitchFamily="2" charset="2"/>
                <a:buChar char="Ø"/>
              </a:pP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Borç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toplamı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250.000 TL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nin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üstünde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olması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halinde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teminat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verilmesi</a:t>
              </a:r>
              <a:endParaRPr lang="en-US" sz="4000" b="1" u="none" strike="noStrike" dirty="0">
                <a:solidFill>
                  <a:srgbClr val="054F9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endParaRPr>
            </a:p>
            <a:p>
              <a:pPr marL="780110" lvl="1" indent="-457200" algn="l">
                <a:lnSpc>
                  <a:spcPts val="7478"/>
                </a:lnSpc>
                <a:buFont typeface="Wingdings" panose="05000000000000000000" pitchFamily="2" charset="2"/>
                <a:buChar char="Ø"/>
              </a:pP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Taksit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sayısının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36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ayı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geçmemesi</a:t>
              </a:r>
              <a:endParaRPr lang="en-US" sz="4000" b="1" u="none" strike="noStrike" dirty="0">
                <a:solidFill>
                  <a:srgbClr val="054F9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endParaRPr>
            </a:p>
            <a:p>
              <a:pPr marL="780110" lvl="1" indent="-457200" algn="l">
                <a:lnSpc>
                  <a:spcPts val="7478"/>
                </a:lnSpc>
                <a:buFont typeface="Wingdings" panose="05000000000000000000" pitchFamily="2" charset="2"/>
                <a:buChar char="Ø"/>
              </a:pP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Tecil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Faizi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alınması</a:t>
              </a:r>
              <a:endParaRPr lang="tr-TR" sz="4000" b="1" u="none" strike="noStrike" dirty="0">
                <a:solidFill>
                  <a:srgbClr val="054F9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endParaRPr>
            </a:p>
            <a:p>
              <a:pPr marL="322910" lvl="1" algn="r">
                <a:lnSpc>
                  <a:spcPts val="7478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13/45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marL="780110" lvl="1" indent="-457200" algn="l">
                <a:lnSpc>
                  <a:spcPts val="7478"/>
                </a:lnSpc>
                <a:buFont typeface="Wingdings" panose="05000000000000000000" pitchFamily="2" charset="2"/>
                <a:buChar char="Ø"/>
              </a:pPr>
              <a:endParaRPr lang="en-US" sz="4000" b="1" u="none" strike="noStrike" dirty="0">
                <a:solidFill>
                  <a:srgbClr val="054F9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98006" y="837889"/>
            <a:ext cx="12356753" cy="1043901"/>
            <a:chOff x="0" y="0"/>
            <a:chExt cx="3119115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19115" cy="263503"/>
            </a:xfrm>
            <a:custGeom>
              <a:avLst/>
              <a:gdLst/>
              <a:ahLst/>
              <a:cxnLst/>
              <a:rect l="l" t="t" r="r" b="b"/>
              <a:pathLst>
                <a:path w="3119115" h="263503">
                  <a:moveTo>
                    <a:pt x="31953" y="0"/>
                  </a:moveTo>
                  <a:lnTo>
                    <a:pt x="3087161" y="0"/>
                  </a:lnTo>
                  <a:cubicBezTo>
                    <a:pt x="3095636" y="0"/>
                    <a:pt x="3103763" y="3366"/>
                    <a:pt x="3109756" y="9359"/>
                  </a:cubicBezTo>
                  <a:cubicBezTo>
                    <a:pt x="3115748" y="15351"/>
                    <a:pt x="3119115" y="23479"/>
                    <a:pt x="3119115" y="31953"/>
                  </a:cubicBezTo>
                  <a:lnTo>
                    <a:pt x="3119115" y="231550"/>
                  </a:lnTo>
                  <a:cubicBezTo>
                    <a:pt x="3119115" y="249198"/>
                    <a:pt x="3104809" y="263503"/>
                    <a:pt x="3087161" y="263503"/>
                  </a:cubicBezTo>
                  <a:lnTo>
                    <a:pt x="31953" y="263503"/>
                  </a:lnTo>
                  <a:cubicBezTo>
                    <a:pt x="23479" y="263503"/>
                    <a:pt x="15351" y="260137"/>
                    <a:pt x="9359" y="254145"/>
                  </a:cubicBezTo>
                  <a:cubicBezTo>
                    <a:pt x="3366" y="248152"/>
                    <a:pt x="0" y="240025"/>
                    <a:pt x="0" y="231550"/>
                  </a:cubicBezTo>
                  <a:lnTo>
                    <a:pt x="0" y="31953"/>
                  </a:lnTo>
                  <a:cubicBezTo>
                    <a:pt x="0" y="23479"/>
                    <a:pt x="3366" y="15351"/>
                    <a:pt x="9359" y="9359"/>
                  </a:cubicBezTo>
                  <a:cubicBezTo>
                    <a:pt x="15351" y="3366"/>
                    <a:pt x="23479" y="0"/>
                    <a:pt x="3195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19115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3898502" cy="12547883"/>
          </a:xfrm>
          <a:custGeom>
            <a:avLst/>
            <a:gdLst/>
            <a:ahLst/>
            <a:cxnLst/>
            <a:rect l="l" t="t" r="r" b="b"/>
            <a:pathLst>
              <a:path w="3898502" h="12547883">
                <a:moveTo>
                  <a:pt x="0" y="0"/>
                </a:moveTo>
                <a:lnTo>
                  <a:pt x="3898502" y="0"/>
                </a:lnTo>
                <a:lnTo>
                  <a:pt x="3898502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5555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2930294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05027" y="1149553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192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ŞARTLARI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851" y="-952500"/>
            <a:ext cx="18288000" cy="980425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38504" y="843604"/>
            <a:ext cx="12079627" cy="1043901"/>
            <a:chOff x="0" y="0"/>
            <a:chExt cx="3049162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49162" cy="263503"/>
            </a:xfrm>
            <a:custGeom>
              <a:avLst/>
              <a:gdLst/>
              <a:ahLst/>
              <a:cxnLst/>
              <a:rect l="l" t="t" r="r" b="b"/>
              <a:pathLst>
                <a:path w="3049162" h="263503">
                  <a:moveTo>
                    <a:pt x="32686" y="0"/>
                  </a:moveTo>
                  <a:lnTo>
                    <a:pt x="3016476" y="0"/>
                  </a:lnTo>
                  <a:cubicBezTo>
                    <a:pt x="3025145" y="0"/>
                    <a:pt x="3033459" y="3444"/>
                    <a:pt x="3039589" y="9574"/>
                  </a:cubicBezTo>
                  <a:cubicBezTo>
                    <a:pt x="3045719" y="15703"/>
                    <a:pt x="3049162" y="24017"/>
                    <a:pt x="3049162" y="32686"/>
                  </a:cubicBezTo>
                  <a:lnTo>
                    <a:pt x="3049162" y="230817"/>
                  </a:lnTo>
                  <a:cubicBezTo>
                    <a:pt x="3049162" y="248869"/>
                    <a:pt x="3034528" y="263503"/>
                    <a:pt x="3016476" y="263503"/>
                  </a:cubicBezTo>
                  <a:lnTo>
                    <a:pt x="32686" y="263503"/>
                  </a:lnTo>
                  <a:cubicBezTo>
                    <a:pt x="14634" y="263503"/>
                    <a:pt x="0" y="248869"/>
                    <a:pt x="0" y="230817"/>
                  </a:cubicBezTo>
                  <a:lnTo>
                    <a:pt x="0" y="32686"/>
                  </a:lnTo>
                  <a:cubicBezTo>
                    <a:pt x="0" y="24017"/>
                    <a:pt x="3444" y="15703"/>
                    <a:pt x="9574" y="9574"/>
                  </a:cubicBezTo>
                  <a:cubicBezTo>
                    <a:pt x="15703" y="3444"/>
                    <a:pt x="24017" y="0"/>
                    <a:pt x="32686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49162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332949" cy="12547883"/>
          </a:xfrm>
          <a:custGeom>
            <a:avLst/>
            <a:gdLst/>
            <a:ahLst/>
            <a:cxnLst/>
            <a:rect l="l" t="t" r="r" b="b"/>
            <a:pathLst>
              <a:path w="4332949" h="12547883">
                <a:moveTo>
                  <a:pt x="0" y="0"/>
                </a:moveTo>
                <a:lnTo>
                  <a:pt x="4332949" y="0"/>
                </a:lnTo>
                <a:lnTo>
                  <a:pt x="4332949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0934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44937" y="2079141"/>
            <a:ext cx="9742463" cy="7864959"/>
          </a:xfrm>
          <a:custGeom>
            <a:avLst/>
            <a:gdLst/>
            <a:ahLst/>
            <a:cxnLst/>
            <a:rect l="l" t="t" r="r" b="b"/>
            <a:pathLst>
              <a:path w="9405941" h="7945030">
                <a:moveTo>
                  <a:pt x="0" y="0"/>
                </a:moveTo>
                <a:lnTo>
                  <a:pt x="9405941" y="0"/>
                </a:lnTo>
                <a:lnTo>
                  <a:pt x="9405941" y="7945029"/>
                </a:lnTo>
                <a:lnTo>
                  <a:pt x="0" y="79450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43" t="-3393" r="-1041" b="-61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83941" y="1155268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TEC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TALEP FORMU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6D0F060-95AA-C238-78FD-500BC7B3887E}"/>
              </a:ext>
            </a:extLst>
          </p:cNvPr>
          <p:cNvSpPr txBox="1"/>
          <p:nvPr/>
        </p:nvSpPr>
        <p:spPr>
          <a:xfrm>
            <a:off x="4191000" y="9473791"/>
            <a:ext cx="11435700" cy="875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6718"/>
              </a:lnSpc>
            </a:pPr>
            <a:r>
              <a:rPr lang="tr-TR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14/45</a:t>
            </a:r>
            <a:endParaRPr lang="en-US" sz="4000" dirty="0">
              <a:solidFill>
                <a:srgbClr val="054F94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10180" y="2032728"/>
            <a:ext cx="12035112" cy="7067858"/>
            <a:chOff x="-9278" y="-159528"/>
            <a:chExt cx="3169742" cy="18614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60464" cy="1701966"/>
            </a:xfrm>
            <a:custGeom>
              <a:avLst/>
              <a:gdLst/>
              <a:ahLst/>
              <a:cxnLst/>
              <a:rect l="l" t="t" r="r" b="b"/>
              <a:pathLst>
                <a:path w="3160464" h="1701966">
                  <a:moveTo>
                    <a:pt x="0" y="0"/>
                  </a:moveTo>
                  <a:lnTo>
                    <a:pt x="3160464" y="0"/>
                  </a:lnTo>
                  <a:lnTo>
                    <a:pt x="3160464" y="1701966"/>
                  </a:lnTo>
                  <a:lnTo>
                    <a:pt x="0" y="1701966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-9278" y="-159528"/>
              <a:ext cx="3160464" cy="159848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türü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bazında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belirlenen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limit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üzerinde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borcu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olanlar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için</a:t>
              </a:r>
              <a:r>
                <a:rPr lang="en-US" sz="4000" dirty="0">
                  <a:solidFill>
                    <a:srgbClr val="FFBD59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çok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zor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durum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tespiti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;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talebinde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bulunan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borçluların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çok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zor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durumda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olup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olmadıkları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aşağıda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belirtilen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likidite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oranlarına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göre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tespit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edilecektir</a:t>
              </a:r>
              <a:r>
                <a:rPr lang="tr-TR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15/45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44554" y="837889"/>
            <a:ext cx="12201593" cy="1043901"/>
            <a:chOff x="0" y="0"/>
            <a:chExt cx="3079949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79949" cy="263503"/>
            </a:xfrm>
            <a:custGeom>
              <a:avLst/>
              <a:gdLst/>
              <a:ahLst/>
              <a:cxnLst/>
              <a:rect l="l" t="t" r="r" b="b"/>
              <a:pathLst>
                <a:path w="3079949" h="263503">
                  <a:moveTo>
                    <a:pt x="32360" y="0"/>
                  </a:moveTo>
                  <a:lnTo>
                    <a:pt x="3047590" y="0"/>
                  </a:lnTo>
                  <a:cubicBezTo>
                    <a:pt x="3056172" y="0"/>
                    <a:pt x="3064402" y="3409"/>
                    <a:pt x="3070471" y="9478"/>
                  </a:cubicBezTo>
                  <a:cubicBezTo>
                    <a:pt x="3076540" y="15546"/>
                    <a:pt x="3079949" y="23777"/>
                    <a:pt x="3079949" y="32360"/>
                  </a:cubicBezTo>
                  <a:lnTo>
                    <a:pt x="3079949" y="231144"/>
                  </a:lnTo>
                  <a:cubicBezTo>
                    <a:pt x="3079949" y="239726"/>
                    <a:pt x="3076540" y="247957"/>
                    <a:pt x="3070471" y="254026"/>
                  </a:cubicBezTo>
                  <a:cubicBezTo>
                    <a:pt x="3064402" y="260094"/>
                    <a:pt x="3056172" y="263503"/>
                    <a:pt x="3047590" y="263503"/>
                  </a:cubicBezTo>
                  <a:lnTo>
                    <a:pt x="32360" y="263503"/>
                  </a:lnTo>
                  <a:cubicBezTo>
                    <a:pt x="23777" y="263503"/>
                    <a:pt x="15546" y="260094"/>
                    <a:pt x="9478" y="254026"/>
                  </a:cubicBezTo>
                  <a:cubicBezTo>
                    <a:pt x="3409" y="247957"/>
                    <a:pt x="0" y="239726"/>
                    <a:pt x="0" y="231144"/>
                  </a:cubicBezTo>
                  <a:lnTo>
                    <a:pt x="0" y="32360"/>
                  </a:lnTo>
                  <a:cubicBezTo>
                    <a:pt x="0" y="23777"/>
                    <a:pt x="3409" y="15546"/>
                    <a:pt x="9478" y="9478"/>
                  </a:cubicBezTo>
                  <a:cubicBezTo>
                    <a:pt x="15546" y="3409"/>
                    <a:pt x="23777" y="0"/>
                    <a:pt x="32360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79949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4047012" cy="12547883"/>
          </a:xfrm>
          <a:custGeom>
            <a:avLst/>
            <a:gdLst/>
            <a:ahLst/>
            <a:cxnLst/>
            <a:rect l="l" t="t" r="r" b="b"/>
            <a:pathLst>
              <a:path w="4047012" h="12547883">
                <a:moveTo>
                  <a:pt x="0" y="0"/>
                </a:moveTo>
                <a:lnTo>
                  <a:pt x="4047012" y="0"/>
                </a:lnTo>
                <a:lnTo>
                  <a:pt x="4047012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6544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36921" y="1149553"/>
            <a:ext cx="12814159" cy="37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ÇOK ZOR DURUM </a:t>
            </a:r>
          </a:p>
        </p:txBody>
      </p:sp>
    </p:spTree>
    <p:extLst>
      <p:ext uri="{BB962C8B-B14F-4D97-AF65-F5344CB8AC3E}">
        <p14:creationId xmlns:p14="http://schemas.microsoft.com/office/powerpoint/2010/main" val="304959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45407" y="2344391"/>
            <a:ext cx="12994594" cy="6756199"/>
            <a:chOff x="0" y="-77444"/>
            <a:chExt cx="3422445" cy="17794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60464" cy="1701966"/>
            </a:xfrm>
            <a:custGeom>
              <a:avLst/>
              <a:gdLst/>
              <a:ahLst/>
              <a:cxnLst/>
              <a:rect l="l" t="t" r="r" b="b"/>
              <a:pathLst>
                <a:path w="3160464" h="1701966">
                  <a:moveTo>
                    <a:pt x="0" y="0"/>
                  </a:moveTo>
                  <a:lnTo>
                    <a:pt x="3160464" y="0"/>
                  </a:lnTo>
                  <a:lnTo>
                    <a:pt x="3160464" y="1701966"/>
                  </a:lnTo>
                  <a:lnTo>
                    <a:pt x="0" y="1701966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7444"/>
              <a:ext cx="3422445" cy="1779411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a)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Bilanço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esasına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göre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defter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borçlular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için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likidite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oranı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; 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Dönen</a:t>
              </a:r>
              <a:r>
                <a:rPr lang="en-US" sz="36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Varlıklar</a:t>
              </a:r>
              <a:r>
                <a:rPr lang="en-US" sz="36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–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Stoklar</a:t>
              </a:r>
              <a:r>
                <a:rPr lang="en-US" sz="36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/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Kısa</a:t>
              </a:r>
              <a:r>
                <a:rPr lang="en-US" sz="36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Vadeli</a:t>
              </a:r>
              <a:r>
                <a:rPr lang="en-US" sz="36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Yabancı</a:t>
              </a:r>
              <a:r>
                <a:rPr lang="en-US" sz="36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Kaynaklar</a:t>
              </a:r>
              <a:endParaRPr lang="en-US" sz="3600" b="1" dirty="0">
                <a:solidFill>
                  <a:srgbClr val="054F9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endParaRPr>
            </a:p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b)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İşletme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hesabı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esasına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göre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defter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borçlular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için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likidite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oranı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;</a:t>
              </a:r>
            </a:p>
            <a:p>
              <a:pPr algn="just">
                <a:lnSpc>
                  <a:spcPts val="6580"/>
                </a:lnSpc>
              </a:pPr>
              <a:r>
                <a:rPr lang="en-US" sz="36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Kasa</a:t>
              </a:r>
              <a:r>
                <a:rPr lang="en-US" sz="36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+ Banka +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Kısa</a:t>
              </a:r>
              <a:r>
                <a:rPr lang="en-US" sz="36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Vadeli</a:t>
              </a:r>
              <a:r>
                <a:rPr lang="en-US" sz="36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Alacaklar</a:t>
              </a:r>
              <a:r>
                <a:rPr lang="en-US" sz="36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/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Kısa</a:t>
              </a:r>
              <a:r>
                <a:rPr lang="en-US" sz="36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Vadeli</a:t>
              </a:r>
              <a:r>
                <a:rPr lang="en-US" sz="36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3600" b="1" dirty="0" err="1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Borçlar</a:t>
              </a:r>
              <a:endParaRPr lang="tr-TR" sz="3600" b="1" dirty="0">
                <a:solidFill>
                  <a:srgbClr val="054F9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endParaRPr>
            </a:p>
            <a:p>
              <a:pPr algn="r">
                <a:lnSpc>
                  <a:spcPts val="6580"/>
                </a:lnSpc>
              </a:pPr>
              <a:r>
                <a:rPr lang="tr-TR" sz="36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16/45</a:t>
              </a:r>
              <a:endParaRPr lang="en-US" sz="36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3600" b="1" dirty="0">
                <a:solidFill>
                  <a:srgbClr val="054F9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endParaRPr>
            </a:p>
            <a:p>
              <a:pPr algn="l">
                <a:lnSpc>
                  <a:spcPts val="6580"/>
                </a:lnSpc>
              </a:pPr>
              <a:r>
                <a:rPr lang="en-US" sz="299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           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44554" y="837889"/>
            <a:ext cx="12201593" cy="1043901"/>
            <a:chOff x="0" y="0"/>
            <a:chExt cx="3079949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79949" cy="263503"/>
            </a:xfrm>
            <a:custGeom>
              <a:avLst/>
              <a:gdLst/>
              <a:ahLst/>
              <a:cxnLst/>
              <a:rect l="l" t="t" r="r" b="b"/>
              <a:pathLst>
                <a:path w="3079949" h="263503">
                  <a:moveTo>
                    <a:pt x="32360" y="0"/>
                  </a:moveTo>
                  <a:lnTo>
                    <a:pt x="3047590" y="0"/>
                  </a:lnTo>
                  <a:cubicBezTo>
                    <a:pt x="3056172" y="0"/>
                    <a:pt x="3064402" y="3409"/>
                    <a:pt x="3070471" y="9478"/>
                  </a:cubicBezTo>
                  <a:cubicBezTo>
                    <a:pt x="3076540" y="15546"/>
                    <a:pt x="3079949" y="23777"/>
                    <a:pt x="3079949" y="32360"/>
                  </a:cubicBezTo>
                  <a:lnTo>
                    <a:pt x="3079949" y="231144"/>
                  </a:lnTo>
                  <a:cubicBezTo>
                    <a:pt x="3079949" y="239726"/>
                    <a:pt x="3076540" y="247957"/>
                    <a:pt x="3070471" y="254026"/>
                  </a:cubicBezTo>
                  <a:cubicBezTo>
                    <a:pt x="3064402" y="260094"/>
                    <a:pt x="3056172" y="263503"/>
                    <a:pt x="3047590" y="263503"/>
                  </a:cubicBezTo>
                  <a:lnTo>
                    <a:pt x="32360" y="263503"/>
                  </a:lnTo>
                  <a:cubicBezTo>
                    <a:pt x="23777" y="263503"/>
                    <a:pt x="15546" y="260094"/>
                    <a:pt x="9478" y="254026"/>
                  </a:cubicBezTo>
                  <a:cubicBezTo>
                    <a:pt x="3409" y="247957"/>
                    <a:pt x="0" y="239726"/>
                    <a:pt x="0" y="231144"/>
                  </a:cubicBezTo>
                  <a:lnTo>
                    <a:pt x="0" y="32360"/>
                  </a:lnTo>
                  <a:cubicBezTo>
                    <a:pt x="0" y="23777"/>
                    <a:pt x="3409" y="15546"/>
                    <a:pt x="9478" y="9478"/>
                  </a:cubicBezTo>
                  <a:cubicBezTo>
                    <a:pt x="15546" y="3409"/>
                    <a:pt x="23777" y="0"/>
                    <a:pt x="32360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79949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4047012" cy="12547883"/>
          </a:xfrm>
          <a:custGeom>
            <a:avLst/>
            <a:gdLst/>
            <a:ahLst/>
            <a:cxnLst/>
            <a:rect l="l" t="t" r="r" b="b"/>
            <a:pathLst>
              <a:path w="4047012" h="12547883">
                <a:moveTo>
                  <a:pt x="0" y="0"/>
                </a:moveTo>
                <a:lnTo>
                  <a:pt x="4047012" y="0"/>
                </a:lnTo>
                <a:lnTo>
                  <a:pt x="4047012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6544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36921" y="1149553"/>
            <a:ext cx="12814159" cy="37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ÇOK ZOR DURUM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61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4127" y="837889"/>
            <a:ext cx="12212020" cy="1043901"/>
            <a:chOff x="0" y="0"/>
            <a:chExt cx="308258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2581" cy="263503"/>
            </a:xfrm>
            <a:custGeom>
              <a:avLst/>
              <a:gdLst/>
              <a:ahLst/>
              <a:cxnLst/>
              <a:rect l="l" t="t" r="r" b="b"/>
              <a:pathLst>
                <a:path w="3082581" h="263503">
                  <a:moveTo>
                    <a:pt x="32332" y="0"/>
                  </a:moveTo>
                  <a:lnTo>
                    <a:pt x="3050249" y="0"/>
                  </a:lnTo>
                  <a:cubicBezTo>
                    <a:pt x="3058824" y="0"/>
                    <a:pt x="3067048" y="3406"/>
                    <a:pt x="3073111" y="9470"/>
                  </a:cubicBezTo>
                  <a:cubicBezTo>
                    <a:pt x="3079175" y="15533"/>
                    <a:pt x="3082581" y="23757"/>
                    <a:pt x="3082581" y="32332"/>
                  </a:cubicBezTo>
                  <a:lnTo>
                    <a:pt x="3082581" y="231172"/>
                  </a:lnTo>
                  <a:cubicBezTo>
                    <a:pt x="3082581" y="239746"/>
                    <a:pt x="3079175" y="247970"/>
                    <a:pt x="3073111" y="254034"/>
                  </a:cubicBezTo>
                  <a:cubicBezTo>
                    <a:pt x="3067048" y="260097"/>
                    <a:pt x="3058824" y="263503"/>
                    <a:pt x="3050249" y="263503"/>
                  </a:cubicBezTo>
                  <a:lnTo>
                    <a:pt x="32332" y="263503"/>
                  </a:lnTo>
                  <a:cubicBezTo>
                    <a:pt x="23757" y="263503"/>
                    <a:pt x="15533" y="260097"/>
                    <a:pt x="9470" y="254034"/>
                  </a:cubicBezTo>
                  <a:cubicBezTo>
                    <a:pt x="3406" y="247970"/>
                    <a:pt x="0" y="239746"/>
                    <a:pt x="0" y="231172"/>
                  </a:cubicBezTo>
                  <a:lnTo>
                    <a:pt x="0" y="32332"/>
                  </a:lnTo>
                  <a:cubicBezTo>
                    <a:pt x="0" y="23757"/>
                    <a:pt x="3406" y="15533"/>
                    <a:pt x="9470" y="9470"/>
                  </a:cubicBezTo>
                  <a:cubicBezTo>
                    <a:pt x="15533" y="3406"/>
                    <a:pt x="23757" y="0"/>
                    <a:pt x="32332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258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3945050" cy="12547883"/>
          </a:xfrm>
          <a:custGeom>
            <a:avLst/>
            <a:gdLst/>
            <a:ahLst/>
            <a:cxnLst/>
            <a:rect l="l" t="t" r="r" b="b"/>
            <a:pathLst>
              <a:path w="3945050" h="12547883">
                <a:moveTo>
                  <a:pt x="0" y="0"/>
                </a:moveTo>
                <a:lnTo>
                  <a:pt x="3945050" y="0"/>
                </a:lnTo>
                <a:lnTo>
                  <a:pt x="3945050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2658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70389" y="1149553"/>
            <a:ext cx="12814159" cy="37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ÇOK ZOR DURUM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203836" y="3112772"/>
            <a:ext cx="12072601" cy="6032859"/>
            <a:chOff x="0" y="-24271"/>
            <a:chExt cx="3179615" cy="15889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78691" cy="1303151"/>
            </a:xfrm>
            <a:custGeom>
              <a:avLst/>
              <a:gdLst/>
              <a:ahLst/>
              <a:cxnLst/>
              <a:rect l="l" t="t" r="r" b="b"/>
              <a:pathLst>
                <a:path w="3178691" h="1303151">
                  <a:moveTo>
                    <a:pt x="0" y="0"/>
                  </a:moveTo>
                  <a:lnTo>
                    <a:pt x="3178691" y="0"/>
                  </a:lnTo>
                  <a:lnTo>
                    <a:pt x="3178691" y="1303151"/>
                  </a:lnTo>
                  <a:lnTo>
                    <a:pt x="0" y="1303151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924" y="-24271"/>
              <a:ext cx="3178691" cy="1588901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Çok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zor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durum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tespiti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3568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sayılı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Serbest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Muhasebeci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Mali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Müşavirlik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Yeminli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Mali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Müşavirlik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Kanununa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göre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ruhsat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almış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faaliyet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belgesine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sahip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serbest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muhasebeci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mali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müşavirler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veya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yeminli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mali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müşavirler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tarafından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ilgisine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göre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(a)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veya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(b)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bendindeki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likidite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oranı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formülüne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göre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tespit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edilerek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çok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zor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durum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raporu</a:t>
              </a:r>
              <a:r>
                <a:rPr lang="en-US" sz="4000" b="1" dirty="0">
                  <a:solidFill>
                    <a:srgbClr val="FFBD59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(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Ek</a:t>
              </a:r>
              <a:r>
                <a:rPr lang="tr-TR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-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1/a)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belgelendirilecektir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17/45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6801" y="1409700"/>
            <a:ext cx="13868400" cy="887729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64812" y="892195"/>
            <a:ext cx="12436495" cy="949653"/>
            <a:chOff x="0" y="0"/>
            <a:chExt cx="3139243" cy="2397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9243" cy="239713"/>
            </a:xfrm>
            <a:custGeom>
              <a:avLst/>
              <a:gdLst/>
              <a:ahLst/>
              <a:cxnLst/>
              <a:rect l="l" t="t" r="r" b="b"/>
              <a:pathLst>
                <a:path w="3139243" h="239713">
                  <a:moveTo>
                    <a:pt x="31748" y="0"/>
                  </a:moveTo>
                  <a:lnTo>
                    <a:pt x="3107495" y="0"/>
                  </a:lnTo>
                  <a:cubicBezTo>
                    <a:pt x="3115915" y="0"/>
                    <a:pt x="3123991" y="3345"/>
                    <a:pt x="3129945" y="9299"/>
                  </a:cubicBezTo>
                  <a:cubicBezTo>
                    <a:pt x="3135899" y="15253"/>
                    <a:pt x="3139243" y="23328"/>
                    <a:pt x="3139243" y="31748"/>
                  </a:cubicBezTo>
                  <a:lnTo>
                    <a:pt x="3139243" y="207965"/>
                  </a:lnTo>
                  <a:cubicBezTo>
                    <a:pt x="3139243" y="225499"/>
                    <a:pt x="3125029" y="239713"/>
                    <a:pt x="3107495" y="239713"/>
                  </a:cubicBezTo>
                  <a:lnTo>
                    <a:pt x="31748" y="239713"/>
                  </a:lnTo>
                  <a:cubicBezTo>
                    <a:pt x="23328" y="239713"/>
                    <a:pt x="15253" y="236368"/>
                    <a:pt x="9299" y="230414"/>
                  </a:cubicBezTo>
                  <a:cubicBezTo>
                    <a:pt x="3345" y="224460"/>
                    <a:pt x="0" y="216385"/>
                    <a:pt x="0" y="207965"/>
                  </a:cubicBezTo>
                  <a:lnTo>
                    <a:pt x="0" y="31748"/>
                  </a:lnTo>
                  <a:cubicBezTo>
                    <a:pt x="0" y="23328"/>
                    <a:pt x="3345" y="15253"/>
                    <a:pt x="9299" y="9299"/>
                  </a:cubicBezTo>
                  <a:cubicBezTo>
                    <a:pt x="15253" y="3345"/>
                    <a:pt x="23328" y="0"/>
                    <a:pt x="31748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39243" cy="277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100210" cy="12547883"/>
          </a:xfrm>
          <a:custGeom>
            <a:avLst/>
            <a:gdLst/>
            <a:ahLst/>
            <a:cxnLst/>
            <a:rect l="l" t="t" r="r" b="b"/>
            <a:pathLst>
              <a:path w="4100210" h="12547883">
                <a:moveTo>
                  <a:pt x="0" y="0"/>
                </a:moveTo>
                <a:lnTo>
                  <a:pt x="4100210" y="0"/>
                </a:lnTo>
                <a:lnTo>
                  <a:pt x="4100210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3475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31762" y="2106388"/>
            <a:ext cx="9261517" cy="7357609"/>
          </a:xfrm>
          <a:custGeom>
            <a:avLst/>
            <a:gdLst/>
            <a:ahLst/>
            <a:cxnLst/>
            <a:rect l="l" t="t" r="r" b="b"/>
            <a:pathLst>
              <a:path w="8684095" h="7274226">
                <a:moveTo>
                  <a:pt x="0" y="0"/>
                </a:moveTo>
                <a:lnTo>
                  <a:pt x="8684095" y="0"/>
                </a:lnTo>
                <a:lnTo>
                  <a:pt x="8684095" y="7274226"/>
                </a:lnTo>
                <a:lnTo>
                  <a:pt x="0" y="727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8" b="-340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22731" y="1156735"/>
            <a:ext cx="12814159" cy="37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192" b="1" spc="995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ÇOK ZOR DURUM EK-1/A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D6E629E-0E66-670A-AF66-3B887122BAA2}"/>
              </a:ext>
            </a:extLst>
          </p:cNvPr>
          <p:cNvSpPr txBox="1"/>
          <p:nvPr/>
        </p:nvSpPr>
        <p:spPr>
          <a:xfrm>
            <a:off x="4152544" y="9364202"/>
            <a:ext cx="11589326" cy="86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6580"/>
              </a:lnSpc>
            </a:pPr>
            <a:r>
              <a:rPr lang="tr-TR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18/45</a:t>
            </a:r>
            <a:endParaRPr lang="en-US" sz="4000" dirty="0">
              <a:solidFill>
                <a:srgbClr val="054F94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83181" y="641139"/>
            <a:ext cx="15876119" cy="9247313"/>
            <a:chOff x="0" y="0"/>
            <a:chExt cx="4181365" cy="24355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81365" cy="2435506"/>
            </a:xfrm>
            <a:custGeom>
              <a:avLst/>
              <a:gdLst/>
              <a:ahLst/>
              <a:cxnLst/>
              <a:rect l="l" t="t" r="r" b="b"/>
              <a:pathLst>
                <a:path w="4181365" h="2435506">
                  <a:moveTo>
                    <a:pt x="0" y="0"/>
                  </a:moveTo>
                  <a:lnTo>
                    <a:pt x="4181365" y="0"/>
                  </a:lnTo>
                  <a:lnTo>
                    <a:pt x="4181365" y="2435506"/>
                  </a:lnTo>
                  <a:lnTo>
                    <a:pt x="0" y="2435506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4181365" cy="2425981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490854" y="-1130441"/>
            <a:ext cx="4685457" cy="12547883"/>
          </a:xfrm>
          <a:custGeom>
            <a:avLst/>
            <a:gdLst/>
            <a:ahLst/>
            <a:cxnLst/>
            <a:rect l="l" t="t" r="r" b="b"/>
            <a:pathLst>
              <a:path w="4685457" h="12547883">
                <a:moveTo>
                  <a:pt x="0" y="0"/>
                </a:moveTo>
                <a:lnTo>
                  <a:pt x="4685457" y="0"/>
                </a:lnTo>
                <a:lnTo>
                  <a:pt x="4685457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4312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31333" y="-1130441"/>
            <a:ext cx="4747521" cy="12547883"/>
          </a:xfrm>
          <a:custGeom>
            <a:avLst/>
            <a:gdLst/>
            <a:ahLst/>
            <a:cxnLst/>
            <a:rect l="l" t="t" r="r" b="b"/>
            <a:pathLst>
              <a:path w="4747521" h="12547883">
                <a:moveTo>
                  <a:pt x="4747521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47521" y="0"/>
                </a:lnTo>
                <a:lnTo>
                  <a:pt x="4747521" y="12547882"/>
                </a:lnTo>
                <a:close/>
              </a:path>
            </a:pathLst>
          </a:custGeom>
          <a:blipFill>
            <a:blip r:embed="rId3"/>
            <a:stretch>
              <a:fillRect r="-10164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42600" y="2529787"/>
            <a:ext cx="12498734" cy="593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8"/>
              </a:lnSpc>
            </a:pP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6183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Sayılı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Kanun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Kapsamında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Kurum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Alacaklarının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Tecil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İşlemlerine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İlişkin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Sosyal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Güvenlik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Kurumu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(SGK)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tarafından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yayımlanan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2026/7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sayılı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Genelge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ile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borç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tecil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taksitlendirme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işlemlerinde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borçlular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lehine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önemli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düzenlemeler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-US" sz="4000" dirty="0" err="1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yapılmıştır</a:t>
            </a:r>
            <a:r>
              <a: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.</a:t>
            </a:r>
            <a:endParaRPr lang="tr-TR" sz="4000" dirty="0">
              <a:solidFill>
                <a:srgbClr val="054F94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algn="r">
              <a:lnSpc>
                <a:spcPts val="6718"/>
              </a:lnSpc>
            </a:pPr>
            <a:r>
              <a:rPr lang="tr-TR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1/45</a:t>
            </a:r>
            <a:endParaRPr lang="en-US" sz="4000" dirty="0">
              <a:solidFill>
                <a:srgbClr val="054F94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algn="l">
              <a:lnSpc>
                <a:spcPts val="6718"/>
              </a:lnSpc>
            </a:pPr>
            <a:endParaRPr lang="en-US" sz="3774" dirty="0">
              <a:solidFill>
                <a:srgbClr val="054F94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372012" y="1028700"/>
            <a:ext cx="12839910" cy="1043901"/>
            <a:chOff x="0" y="0"/>
            <a:chExt cx="3241074" cy="2635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41074" cy="263503"/>
            </a:xfrm>
            <a:custGeom>
              <a:avLst/>
              <a:gdLst/>
              <a:ahLst/>
              <a:cxnLst/>
              <a:rect l="l" t="t" r="r" b="b"/>
              <a:pathLst>
                <a:path w="3241074" h="263503">
                  <a:moveTo>
                    <a:pt x="30751" y="0"/>
                  </a:moveTo>
                  <a:lnTo>
                    <a:pt x="3210323" y="0"/>
                  </a:lnTo>
                  <a:cubicBezTo>
                    <a:pt x="3227307" y="0"/>
                    <a:pt x="3241074" y="13768"/>
                    <a:pt x="3241074" y="30751"/>
                  </a:cubicBezTo>
                  <a:lnTo>
                    <a:pt x="3241074" y="232753"/>
                  </a:lnTo>
                  <a:cubicBezTo>
                    <a:pt x="3241074" y="249736"/>
                    <a:pt x="3227307" y="263503"/>
                    <a:pt x="3210323" y="263503"/>
                  </a:cubicBezTo>
                  <a:lnTo>
                    <a:pt x="30751" y="263503"/>
                  </a:lnTo>
                  <a:cubicBezTo>
                    <a:pt x="13768" y="263503"/>
                    <a:pt x="0" y="249736"/>
                    <a:pt x="0" y="232753"/>
                  </a:cubicBezTo>
                  <a:lnTo>
                    <a:pt x="0" y="30751"/>
                  </a:lnTo>
                  <a:cubicBezTo>
                    <a:pt x="0" y="13768"/>
                    <a:pt x="13768" y="0"/>
                    <a:pt x="30751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41074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06741" y="1126311"/>
            <a:ext cx="12814159" cy="83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9"/>
              </a:lnSpc>
            </a:pP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KURUM ALACAKLARININ TEC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İŞLEMLER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 İL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ŞK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 DEĞ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Ş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KL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KLER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5745" y="1631305"/>
            <a:ext cx="12344400" cy="716979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628370" y="837889"/>
            <a:ext cx="11129307" cy="841041"/>
            <a:chOff x="0" y="0"/>
            <a:chExt cx="2809281" cy="2122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09281" cy="212297"/>
            </a:xfrm>
            <a:custGeom>
              <a:avLst/>
              <a:gdLst/>
              <a:ahLst/>
              <a:cxnLst/>
              <a:rect l="l" t="t" r="r" b="b"/>
              <a:pathLst>
                <a:path w="2809281" h="212297">
                  <a:moveTo>
                    <a:pt x="35477" y="0"/>
                  </a:moveTo>
                  <a:lnTo>
                    <a:pt x="2773803" y="0"/>
                  </a:lnTo>
                  <a:cubicBezTo>
                    <a:pt x="2783212" y="0"/>
                    <a:pt x="2792236" y="3738"/>
                    <a:pt x="2798890" y="10391"/>
                  </a:cubicBezTo>
                  <a:cubicBezTo>
                    <a:pt x="2805543" y="17044"/>
                    <a:pt x="2809281" y="26068"/>
                    <a:pt x="2809281" y="35477"/>
                  </a:cubicBezTo>
                  <a:lnTo>
                    <a:pt x="2809281" y="176820"/>
                  </a:lnTo>
                  <a:cubicBezTo>
                    <a:pt x="2809281" y="186229"/>
                    <a:pt x="2805543" y="195253"/>
                    <a:pt x="2798890" y="201906"/>
                  </a:cubicBezTo>
                  <a:cubicBezTo>
                    <a:pt x="2792236" y="208559"/>
                    <a:pt x="2783212" y="212297"/>
                    <a:pt x="2773803" y="212297"/>
                  </a:cubicBezTo>
                  <a:lnTo>
                    <a:pt x="35477" y="212297"/>
                  </a:lnTo>
                  <a:cubicBezTo>
                    <a:pt x="26068" y="212297"/>
                    <a:pt x="17044" y="208559"/>
                    <a:pt x="10391" y="201906"/>
                  </a:cubicBezTo>
                  <a:cubicBezTo>
                    <a:pt x="3738" y="195253"/>
                    <a:pt x="0" y="186229"/>
                    <a:pt x="0" y="176820"/>
                  </a:cubicBezTo>
                  <a:lnTo>
                    <a:pt x="0" y="35477"/>
                  </a:lnTo>
                  <a:cubicBezTo>
                    <a:pt x="0" y="26068"/>
                    <a:pt x="3738" y="17044"/>
                    <a:pt x="10391" y="10391"/>
                  </a:cubicBezTo>
                  <a:cubicBezTo>
                    <a:pt x="17044" y="3738"/>
                    <a:pt x="26068" y="0"/>
                    <a:pt x="35477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09281" cy="250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395013" cy="12547883"/>
          </a:xfrm>
          <a:custGeom>
            <a:avLst/>
            <a:gdLst/>
            <a:ahLst/>
            <a:cxnLst/>
            <a:rect l="l" t="t" r="r" b="b"/>
            <a:pathLst>
              <a:path w="4395013" h="12547883">
                <a:moveTo>
                  <a:pt x="0" y="0"/>
                </a:moveTo>
                <a:lnTo>
                  <a:pt x="4395013" y="0"/>
                </a:lnTo>
                <a:lnTo>
                  <a:pt x="4395013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17814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29634" y="2224666"/>
            <a:ext cx="11414965" cy="6576434"/>
          </a:xfrm>
          <a:custGeom>
            <a:avLst/>
            <a:gdLst/>
            <a:ahLst/>
            <a:cxnLst/>
            <a:rect l="l" t="t" r="r" b="b"/>
            <a:pathLst>
              <a:path w="11094038" h="5837667">
                <a:moveTo>
                  <a:pt x="0" y="0"/>
                </a:moveTo>
                <a:lnTo>
                  <a:pt x="11094038" y="0"/>
                </a:lnTo>
                <a:lnTo>
                  <a:pt x="11094038" y="5837668"/>
                </a:lnTo>
                <a:lnTo>
                  <a:pt x="0" y="5837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1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54144" y="1048123"/>
            <a:ext cx="12814159" cy="37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192" b="1" spc="995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ÇOK ZOR DURUM EK-1/A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56709AB-C49B-DD8E-388D-D37B4A87A154}"/>
              </a:ext>
            </a:extLst>
          </p:cNvPr>
          <p:cNvSpPr txBox="1"/>
          <p:nvPr/>
        </p:nvSpPr>
        <p:spPr>
          <a:xfrm>
            <a:off x="3871977" y="8667445"/>
            <a:ext cx="11589326" cy="86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6580"/>
              </a:lnSpc>
            </a:pPr>
            <a:r>
              <a:rPr lang="tr-TR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19/45</a:t>
            </a:r>
            <a:endParaRPr lang="en-US" sz="4000" dirty="0">
              <a:solidFill>
                <a:srgbClr val="054F94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800" y="-190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82490" y="837889"/>
            <a:ext cx="12263657" cy="1043901"/>
            <a:chOff x="0" y="0"/>
            <a:chExt cx="3095615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95615" cy="263503"/>
            </a:xfrm>
            <a:custGeom>
              <a:avLst/>
              <a:gdLst/>
              <a:ahLst/>
              <a:cxnLst/>
              <a:rect l="l" t="t" r="r" b="b"/>
              <a:pathLst>
                <a:path w="3095615" h="263503">
                  <a:moveTo>
                    <a:pt x="32196" y="0"/>
                  </a:moveTo>
                  <a:lnTo>
                    <a:pt x="3063420" y="0"/>
                  </a:lnTo>
                  <a:cubicBezTo>
                    <a:pt x="3071958" y="0"/>
                    <a:pt x="3080147" y="3392"/>
                    <a:pt x="3086185" y="9430"/>
                  </a:cubicBezTo>
                  <a:cubicBezTo>
                    <a:pt x="3092223" y="15468"/>
                    <a:pt x="3095615" y="23657"/>
                    <a:pt x="3095615" y="32196"/>
                  </a:cubicBezTo>
                  <a:lnTo>
                    <a:pt x="3095615" y="231308"/>
                  </a:lnTo>
                  <a:cubicBezTo>
                    <a:pt x="3095615" y="239847"/>
                    <a:pt x="3092223" y="248036"/>
                    <a:pt x="3086185" y="254074"/>
                  </a:cubicBezTo>
                  <a:cubicBezTo>
                    <a:pt x="3080147" y="260111"/>
                    <a:pt x="3071958" y="263503"/>
                    <a:pt x="3063420" y="263503"/>
                  </a:cubicBezTo>
                  <a:lnTo>
                    <a:pt x="32196" y="263503"/>
                  </a:lnTo>
                  <a:cubicBezTo>
                    <a:pt x="23657" y="263503"/>
                    <a:pt x="15468" y="260111"/>
                    <a:pt x="9430" y="254074"/>
                  </a:cubicBezTo>
                  <a:cubicBezTo>
                    <a:pt x="3392" y="248036"/>
                    <a:pt x="0" y="239847"/>
                    <a:pt x="0" y="231308"/>
                  </a:cubicBezTo>
                  <a:lnTo>
                    <a:pt x="0" y="32196"/>
                  </a:lnTo>
                  <a:cubicBezTo>
                    <a:pt x="0" y="23657"/>
                    <a:pt x="3392" y="15468"/>
                    <a:pt x="9430" y="9430"/>
                  </a:cubicBezTo>
                  <a:cubicBezTo>
                    <a:pt x="15468" y="3392"/>
                    <a:pt x="23657" y="0"/>
                    <a:pt x="32196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95615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3960566" cy="12547883"/>
          </a:xfrm>
          <a:custGeom>
            <a:avLst/>
            <a:gdLst/>
            <a:ahLst/>
            <a:cxnLst/>
            <a:rect l="l" t="t" r="r" b="b"/>
            <a:pathLst>
              <a:path w="3960566" h="12547883">
                <a:moveTo>
                  <a:pt x="0" y="0"/>
                </a:moveTo>
                <a:lnTo>
                  <a:pt x="3960566" y="0"/>
                </a:lnTo>
                <a:lnTo>
                  <a:pt x="396056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1707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97749" y="1149553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 ORANI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082490" y="2344392"/>
            <a:ext cx="12263657" cy="4875489"/>
            <a:chOff x="0" y="-38223"/>
            <a:chExt cx="3229934" cy="12840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29934" cy="998329"/>
            </a:xfrm>
            <a:custGeom>
              <a:avLst/>
              <a:gdLst/>
              <a:ahLst/>
              <a:cxnLst/>
              <a:rect l="l" t="t" r="r" b="b"/>
              <a:pathLst>
                <a:path w="3229934" h="998329">
                  <a:moveTo>
                    <a:pt x="0" y="0"/>
                  </a:moveTo>
                  <a:lnTo>
                    <a:pt x="3229934" y="0"/>
                  </a:lnTo>
                  <a:lnTo>
                    <a:pt x="3229934" y="998329"/>
                  </a:lnTo>
                  <a:lnTo>
                    <a:pt x="0" y="998329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223"/>
              <a:ext cx="3229934" cy="1284079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Likidite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oranının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; 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1,00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ve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altında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olması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durum,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açısından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çok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zor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durum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olarak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kabul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edilecek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1,01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ve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üzerinde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olması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halinde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ise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borçluların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talepleri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reddedilecektir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.</a:t>
              </a:r>
              <a:endParaRPr lang="tr-TR" sz="4000" dirty="0">
                <a:solidFill>
                  <a:schemeClr val="accent2">
                    <a:lumMod val="50000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20/45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chemeClr val="accent2">
                    <a:lumMod val="50000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40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07581" y="837889"/>
            <a:ext cx="12437628" cy="1043901"/>
            <a:chOff x="0" y="0"/>
            <a:chExt cx="3139529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9529" cy="263503"/>
            </a:xfrm>
            <a:custGeom>
              <a:avLst/>
              <a:gdLst/>
              <a:ahLst/>
              <a:cxnLst/>
              <a:rect l="l" t="t" r="r" b="b"/>
              <a:pathLst>
                <a:path w="3139529" h="263503">
                  <a:moveTo>
                    <a:pt x="31745" y="0"/>
                  </a:moveTo>
                  <a:lnTo>
                    <a:pt x="3107784" y="0"/>
                  </a:lnTo>
                  <a:cubicBezTo>
                    <a:pt x="3116203" y="0"/>
                    <a:pt x="3124278" y="3345"/>
                    <a:pt x="3130231" y="9298"/>
                  </a:cubicBezTo>
                  <a:cubicBezTo>
                    <a:pt x="3136185" y="15251"/>
                    <a:pt x="3139529" y="23326"/>
                    <a:pt x="3139529" y="31745"/>
                  </a:cubicBezTo>
                  <a:lnTo>
                    <a:pt x="3139529" y="231758"/>
                  </a:lnTo>
                  <a:cubicBezTo>
                    <a:pt x="3139529" y="240177"/>
                    <a:pt x="3136185" y="248252"/>
                    <a:pt x="3130231" y="254205"/>
                  </a:cubicBezTo>
                  <a:cubicBezTo>
                    <a:pt x="3124278" y="260159"/>
                    <a:pt x="3116203" y="263503"/>
                    <a:pt x="3107784" y="263503"/>
                  </a:cubicBezTo>
                  <a:lnTo>
                    <a:pt x="31745" y="263503"/>
                  </a:lnTo>
                  <a:cubicBezTo>
                    <a:pt x="23326" y="263503"/>
                    <a:pt x="15251" y="260159"/>
                    <a:pt x="9298" y="254205"/>
                  </a:cubicBezTo>
                  <a:cubicBezTo>
                    <a:pt x="3345" y="248252"/>
                    <a:pt x="0" y="240177"/>
                    <a:pt x="0" y="231758"/>
                  </a:cubicBezTo>
                  <a:lnTo>
                    <a:pt x="0" y="31745"/>
                  </a:lnTo>
                  <a:cubicBezTo>
                    <a:pt x="0" y="23326"/>
                    <a:pt x="3345" y="15251"/>
                    <a:pt x="9298" y="9298"/>
                  </a:cubicBezTo>
                  <a:cubicBezTo>
                    <a:pt x="15251" y="3345"/>
                    <a:pt x="23326" y="0"/>
                    <a:pt x="31745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39529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310039" cy="12547883"/>
          </a:xfrm>
          <a:custGeom>
            <a:avLst/>
            <a:gdLst/>
            <a:ahLst/>
            <a:cxnLst/>
            <a:rect l="l" t="t" r="r" b="b"/>
            <a:pathLst>
              <a:path w="4310039" h="12547883">
                <a:moveTo>
                  <a:pt x="0" y="0"/>
                </a:moveTo>
                <a:lnTo>
                  <a:pt x="4310039" y="0"/>
                </a:lnTo>
                <a:lnTo>
                  <a:pt x="4310039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2109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36921" y="1149553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İKİDİTE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ORANI/TAKSİT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428363" y="3143076"/>
            <a:ext cx="12884982" cy="5874230"/>
            <a:chOff x="-11294" y="-38840"/>
            <a:chExt cx="3231368" cy="15471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98110" cy="1261372"/>
            </a:xfrm>
            <a:custGeom>
              <a:avLst/>
              <a:gdLst/>
              <a:ahLst/>
              <a:cxnLst/>
              <a:rect l="l" t="t" r="r" b="b"/>
              <a:pathLst>
                <a:path w="3198110" h="1261372">
                  <a:moveTo>
                    <a:pt x="0" y="0"/>
                  </a:moveTo>
                  <a:lnTo>
                    <a:pt x="3198110" y="0"/>
                  </a:lnTo>
                  <a:lnTo>
                    <a:pt x="3198110" y="1261372"/>
                  </a:lnTo>
                  <a:lnTo>
                    <a:pt x="0" y="1261372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11294" y="-38840"/>
              <a:ext cx="3231368" cy="1547122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Likidite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oranının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0,51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ila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1,00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aralığında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olması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azami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18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aya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kadar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,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0,50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ve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altında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olması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durumunda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ise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azami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36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aya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kadar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eşit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taksitler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ödenmesini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sağlayacak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şekilde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planına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bağlanabilecektir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Likidite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oranında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virgülden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sonraki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ilk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iki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rakamı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dikkate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alınacak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herhangi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yuvarlama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işlemi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yapılmayacaktır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21/45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65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70389" y="1155268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TEC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FAİZİ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38605" y="3017946"/>
            <a:ext cx="13211771" cy="6639143"/>
            <a:chOff x="0" y="0"/>
            <a:chExt cx="3315024" cy="17485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15024" cy="1748581"/>
            </a:xfrm>
            <a:custGeom>
              <a:avLst/>
              <a:gdLst/>
              <a:ahLst/>
              <a:cxnLst/>
              <a:rect l="l" t="t" r="r" b="b"/>
              <a:pathLst>
                <a:path w="3315024" h="1748581">
                  <a:moveTo>
                    <a:pt x="0" y="0"/>
                  </a:moveTo>
                  <a:lnTo>
                    <a:pt x="3315024" y="0"/>
                  </a:lnTo>
                  <a:lnTo>
                    <a:pt x="3315024" y="1748581"/>
                  </a:lnTo>
                  <a:lnTo>
                    <a:pt x="0" y="1748581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108357"/>
              <a:ext cx="3315024" cy="1640224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Faizi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: Her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tutarına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;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peşinat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ödendiği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başlayarak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ödendiği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kadar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(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ödendiği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dahil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hesaplanan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faizdir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just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               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Ana Para x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Sayısı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x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Faiz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Oranı</a:t>
              </a: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                                            36000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*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Faiz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Oranı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: 13/11/2025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tarihinden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itibaren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sym typeface="Glacial Indifference"/>
                </a:rPr>
                <a:t>%39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olarak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uygulanmaktadır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22/45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4572000" y="6210300"/>
            <a:ext cx="8763000" cy="0"/>
          </a:xfrm>
          <a:prstGeom prst="line">
            <a:avLst/>
          </a:prstGeom>
          <a:ln w="38100" cap="flat">
            <a:solidFill>
              <a:srgbClr val="054F9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32525" y="7894731"/>
            <a:ext cx="12239401" cy="156159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tr-TR" sz="2000" b="1" dirty="0">
                <a:solidFill>
                  <a:schemeClr val="accent2">
                    <a:lumMod val="50000"/>
                  </a:schemeClr>
                </a:solidFill>
                <a:latin typeface="Glacial Indifference"/>
              </a:rPr>
              <a:t>Tecil faizi 13.11.2025 tarihli Resmi Gazetede %48’den %39’a indirilmiş olup Örnekte;</a:t>
            </a:r>
          </a:p>
          <a:p>
            <a:r>
              <a:rPr lang="tr-TR" sz="2000" b="1" dirty="0">
                <a:solidFill>
                  <a:schemeClr val="accent2">
                    <a:lumMod val="50000"/>
                  </a:schemeClr>
                </a:solidFill>
                <a:latin typeface="Glacial Indifference"/>
              </a:rPr>
              <a:t>1-9. taksit aralığındaki taksitler için tecil faizi %48,</a:t>
            </a:r>
          </a:p>
          <a:p>
            <a:r>
              <a:rPr lang="tr-TR" sz="2000" b="1" dirty="0">
                <a:solidFill>
                  <a:schemeClr val="accent2">
                    <a:lumMod val="50000"/>
                  </a:schemeClr>
                </a:solidFill>
                <a:latin typeface="Glacial Indifference"/>
              </a:rPr>
              <a:t>10. taksit için tecil faizi 25.10.2025 den 13.11.2025 e kadar 19 gün %48,   13.11.2025’den 21.11.2025’e kadar  9 gün % 39,</a:t>
            </a:r>
          </a:p>
          <a:p>
            <a:r>
              <a:rPr lang="tr-TR" sz="2000" b="1" dirty="0">
                <a:solidFill>
                  <a:schemeClr val="accent2">
                    <a:lumMod val="50000"/>
                  </a:schemeClr>
                </a:solidFill>
                <a:latin typeface="Glacial Indifference"/>
              </a:rPr>
              <a:t>11-12. taksit için tecil faizi %39, olarak uygulanmıştır.</a:t>
            </a:r>
          </a:p>
          <a:p>
            <a:pPr algn="r"/>
            <a:r>
              <a:rPr lang="tr-TR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23/45</a:t>
            </a:r>
            <a:endParaRPr lang="en-US" sz="4000" dirty="0">
              <a:solidFill>
                <a:srgbClr val="054F94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endParaRPr lang="tr-TR" sz="2000" b="1" dirty="0">
              <a:solidFill>
                <a:schemeClr val="accent2">
                  <a:lumMod val="50000"/>
                </a:schemeClr>
              </a:solidFill>
              <a:latin typeface="Glacial Indifference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113522" y="667039"/>
            <a:ext cx="12344958" cy="1008646"/>
            <a:chOff x="0" y="-38100"/>
            <a:chExt cx="3116138" cy="2546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16138" cy="216505"/>
            </a:xfrm>
            <a:custGeom>
              <a:avLst/>
              <a:gdLst/>
              <a:ahLst/>
              <a:cxnLst/>
              <a:rect l="l" t="t" r="r" b="b"/>
              <a:pathLst>
                <a:path w="3116138" h="216505">
                  <a:moveTo>
                    <a:pt x="31984" y="0"/>
                  </a:moveTo>
                  <a:lnTo>
                    <a:pt x="3084154" y="0"/>
                  </a:lnTo>
                  <a:cubicBezTo>
                    <a:pt x="3101818" y="0"/>
                    <a:pt x="3116138" y="14320"/>
                    <a:pt x="3116138" y="31984"/>
                  </a:cubicBezTo>
                  <a:lnTo>
                    <a:pt x="3116138" y="184521"/>
                  </a:lnTo>
                  <a:cubicBezTo>
                    <a:pt x="3116138" y="202185"/>
                    <a:pt x="3101818" y="216505"/>
                    <a:pt x="3084154" y="216505"/>
                  </a:cubicBezTo>
                  <a:lnTo>
                    <a:pt x="31984" y="216505"/>
                  </a:lnTo>
                  <a:cubicBezTo>
                    <a:pt x="14320" y="216505"/>
                    <a:pt x="0" y="202185"/>
                    <a:pt x="0" y="184521"/>
                  </a:cubicBezTo>
                  <a:lnTo>
                    <a:pt x="0" y="31984"/>
                  </a:lnTo>
                  <a:cubicBezTo>
                    <a:pt x="0" y="14320"/>
                    <a:pt x="14320" y="0"/>
                    <a:pt x="31984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16138" cy="254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3976082" cy="12547883"/>
          </a:xfrm>
          <a:custGeom>
            <a:avLst/>
            <a:gdLst/>
            <a:ahLst/>
            <a:cxnLst/>
            <a:rect l="l" t="t" r="r" b="b"/>
            <a:pathLst>
              <a:path w="3976082" h="12547883">
                <a:moveTo>
                  <a:pt x="0" y="0"/>
                </a:moveTo>
                <a:lnTo>
                  <a:pt x="3976082" y="0"/>
                </a:lnTo>
                <a:lnTo>
                  <a:pt x="3976082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0764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32525" y="981075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192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TALEB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FAİZ HESAPLAMALI ÖRNEK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B08DC515-CD0C-4341-AE22-A541975E5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023" y="1826622"/>
            <a:ext cx="12225955" cy="59555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982" y="495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70389" y="1155268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 TEM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NAT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</a:t>
            </a:r>
            <a:endParaRPr lang="en-US" sz="2400" b="1" spc="995" dirty="0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131677" y="2127292"/>
            <a:ext cx="12219272" cy="5194996"/>
            <a:chOff x="-89208" y="-65173"/>
            <a:chExt cx="3218244" cy="13682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9036" cy="1082479"/>
            </a:xfrm>
            <a:custGeom>
              <a:avLst/>
              <a:gdLst/>
              <a:ahLst/>
              <a:cxnLst/>
              <a:rect l="l" t="t" r="r" b="b"/>
              <a:pathLst>
                <a:path w="3129036" h="1082479">
                  <a:moveTo>
                    <a:pt x="0" y="0"/>
                  </a:moveTo>
                  <a:lnTo>
                    <a:pt x="3129036" y="0"/>
                  </a:lnTo>
                  <a:lnTo>
                    <a:pt x="3129036" y="1082479"/>
                  </a:lnTo>
                  <a:lnTo>
                    <a:pt x="0" y="1082479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89208" y="-65173"/>
              <a:ext cx="3129036" cy="1368229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299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taksitlendirme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işlemlerinde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250.000 TL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tutarını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aşan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miktarlarında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250.000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tutarını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aşan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borcun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yarısı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kadar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teminat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verilme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zorunluluğu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bulunmaktadır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24/45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70389" y="1155268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 TEMİNATI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286000" y="2604416"/>
            <a:ext cx="12464811" cy="6639143"/>
            <a:chOff x="0" y="0"/>
            <a:chExt cx="3036969" cy="17485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36969" cy="1748581"/>
            </a:xfrm>
            <a:custGeom>
              <a:avLst/>
              <a:gdLst/>
              <a:ahLst/>
              <a:cxnLst/>
              <a:rect l="l" t="t" r="r" b="b"/>
              <a:pathLst>
                <a:path w="3036969" h="1748581">
                  <a:moveTo>
                    <a:pt x="0" y="0"/>
                  </a:moveTo>
                  <a:lnTo>
                    <a:pt x="3036969" y="0"/>
                  </a:lnTo>
                  <a:lnTo>
                    <a:pt x="3036969" y="1748581"/>
                  </a:lnTo>
                  <a:lnTo>
                    <a:pt x="0" y="1748581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286308"/>
              <a:ext cx="3036969" cy="1462273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6183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sayılı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kanunun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10.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Maddesi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gereği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teminat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olarak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1) Para,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2)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Bankalar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tarafından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verilen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süresiz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şartsız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teminat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mektupları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sigorta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şirketleri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tarafından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verilen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süresiz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şartsız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kefalet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senetleri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3)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Hazine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Müsteşarlığınca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ihraç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Devlet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iç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borçlanma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senetleri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veya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senetler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yerine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düzenlenen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belgeler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4) Milli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esham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tahvilat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25/45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39613" y="1155268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  TEMİNATI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82582" y="2474640"/>
            <a:ext cx="12665388" cy="7225225"/>
            <a:chOff x="-22450" y="-128373"/>
            <a:chExt cx="3335740" cy="1765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13290" cy="1479624"/>
            </a:xfrm>
            <a:custGeom>
              <a:avLst/>
              <a:gdLst/>
              <a:ahLst/>
              <a:cxnLst/>
              <a:rect l="l" t="t" r="r" b="b"/>
              <a:pathLst>
                <a:path w="3313290" h="1479624">
                  <a:moveTo>
                    <a:pt x="0" y="0"/>
                  </a:moveTo>
                  <a:lnTo>
                    <a:pt x="3313290" y="0"/>
                  </a:lnTo>
                  <a:lnTo>
                    <a:pt x="3313290" y="1479624"/>
                  </a:lnTo>
                  <a:lnTo>
                    <a:pt x="0" y="1479624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22450" y="-128373"/>
              <a:ext cx="3313290" cy="1765374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5)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İlgililer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veya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ilgililer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lehine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üçüncü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şahıslar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tarafından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gösterilen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alacaklı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amme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idaresince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haciz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kağıdına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dayanılarak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haczedilen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menkul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gayrimenkul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mallar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teminat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olarak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kabul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edilmekte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olup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teminat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olarak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sunulacak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menkul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/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gayrimenkuller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üzerinde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rehin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ipotek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başkaca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haciz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bulunmaması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gerekmektedir</a:t>
              </a:r>
              <a:r>
                <a:rPr lang="tr-TR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26/45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just">
                <a:lnSpc>
                  <a:spcPts val="6580"/>
                </a:lnSpc>
              </a:pPr>
              <a:endParaRPr lang="en-US" sz="2991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-8819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39613" y="1155268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 İŞLEMİ İLE HACİZLERİN KALDIRILMASI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235644" y="1714500"/>
            <a:ext cx="12394755" cy="7306913"/>
            <a:chOff x="0" y="-191535"/>
            <a:chExt cx="3163479" cy="22018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63479" cy="1916128"/>
            </a:xfrm>
            <a:custGeom>
              <a:avLst/>
              <a:gdLst/>
              <a:ahLst/>
              <a:cxnLst/>
              <a:rect l="l" t="t" r="r" b="b"/>
              <a:pathLst>
                <a:path w="3163479" h="1916128">
                  <a:moveTo>
                    <a:pt x="0" y="0"/>
                  </a:moveTo>
                  <a:lnTo>
                    <a:pt x="3163479" y="0"/>
                  </a:lnTo>
                  <a:lnTo>
                    <a:pt x="3163479" y="1916128"/>
                  </a:lnTo>
                  <a:lnTo>
                    <a:pt x="0" y="1916128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1535"/>
              <a:ext cx="3163479" cy="2201878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işlemi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kesinleştikten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sonra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talep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toplam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borca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(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aslı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gecikme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cezası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zammı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toplamı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yetecek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kadar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teminat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tutulmak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kaydıyla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yetkili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makamlarca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kendilerine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tanınan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yetkilerle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sınırlı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olmak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üzere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borçlunun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talebi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teminatın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haricindeki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fazlaya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ilişkin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hacizler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kaldırılır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27/45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0381" y="-30099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39613" y="1155268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 İŞLEMİ İLE HACİZLERİN KALDIRILMASI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235647" y="2303312"/>
            <a:ext cx="12137073" cy="5247012"/>
            <a:chOff x="-33116" y="-52784"/>
            <a:chExt cx="3196595" cy="21200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63479" cy="1916128"/>
            </a:xfrm>
            <a:custGeom>
              <a:avLst/>
              <a:gdLst/>
              <a:ahLst/>
              <a:cxnLst/>
              <a:rect l="l" t="t" r="r" b="b"/>
              <a:pathLst>
                <a:path w="3163479" h="1916128">
                  <a:moveTo>
                    <a:pt x="0" y="0"/>
                  </a:moveTo>
                  <a:lnTo>
                    <a:pt x="3163479" y="0"/>
                  </a:lnTo>
                  <a:lnTo>
                    <a:pt x="3163479" y="1916128"/>
                  </a:lnTo>
                  <a:lnTo>
                    <a:pt x="0" y="1916128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33116" y="-52784"/>
              <a:ext cx="3163479" cy="2120021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talebiyle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birlikte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tarafından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mahcuz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mallar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haricinde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konu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borcu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karşılayacak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yeni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bir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teminat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gösterilmesi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de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yetkili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makamlarca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kendilerine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tanınan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yetkilerle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sınırlı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olmak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kaydıyla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teminatın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haricindeki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hacizler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kaldırılır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28/45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67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894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89223" y="1802878"/>
            <a:ext cx="13247880" cy="6742094"/>
            <a:chOff x="0" y="-222970"/>
            <a:chExt cx="3362230" cy="17756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35457" cy="1432796"/>
            </a:xfrm>
            <a:custGeom>
              <a:avLst/>
              <a:gdLst/>
              <a:ahLst/>
              <a:cxnLst/>
              <a:rect l="l" t="t" r="r" b="b"/>
              <a:pathLst>
                <a:path w="3335457" h="1432796">
                  <a:moveTo>
                    <a:pt x="0" y="0"/>
                  </a:moveTo>
                  <a:lnTo>
                    <a:pt x="3335457" y="0"/>
                  </a:lnTo>
                  <a:lnTo>
                    <a:pt x="3335457" y="1432796"/>
                  </a:lnTo>
                  <a:lnTo>
                    <a:pt x="0" y="1432796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26773" y="-222970"/>
              <a:ext cx="3335457" cy="1775696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marL="799882" lvl="1" indent="-457200" algn="l">
                <a:lnSpc>
                  <a:spcPts val="7301"/>
                </a:lnSpc>
                <a:buFont typeface="Wingdings" panose="05000000000000000000" pitchFamily="2" charset="2"/>
                <a:buChar char="Ø"/>
              </a:pPr>
              <a:r>
                <a:rPr lang="en-US" sz="32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Teminatsız</a:t>
              </a:r>
              <a:r>
                <a:rPr lang="en-US" sz="32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32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Tecil</a:t>
              </a:r>
              <a:r>
                <a:rPr lang="en-US" sz="32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32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Limitinin</a:t>
              </a:r>
              <a:r>
                <a:rPr lang="en-US" sz="32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32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Artırılması</a:t>
              </a:r>
              <a:r>
                <a:rPr lang="en-US" sz="32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</a:p>
            <a:p>
              <a:pPr marL="799882" lvl="1" indent="-457200" algn="l">
                <a:lnSpc>
                  <a:spcPts val="7301"/>
                </a:lnSpc>
                <a:buFont typeface="Wingdings" panose="05000000000000000000" pitchFamily="2" charset="2"/>
                <a:buChar char="Ø"/>
              </a:pP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Peşinat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Tutarının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Azaltılması</a:t>
              </a:r>
              <a:endParaRPr lang="en-US" sz="4000" b="1" u="none" strike="noStrike" dirty="0">
                <a:solidFill>
                  <a:srgbClr val="054F94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endParaRPr>
            </a:p>
            <a:p>
              <a:pPr marL="799882" lvl="1" indent="-457200" algn="l">
                <a:lnSpc>
                  <a:spcPts val="7301"/>
                </a:lnSpc>
                <a:buFont typeface="Wingdings" panose="05000000000000000000" pitchFamily="2" charset="2"/>
                <a:buChar char="Ø"/>
              </a:pP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Kademeli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Ödeme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Kolaylığı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</a:p>
            <a:p>
              <a:pPr marL="799882" lvl="1" indent="-457200" algn="l">
                <a:lnSpc>
                  <a:spcPts val="7301"/>
                </a:lnSpc>
                <a:buFont typeface="Wingdings" panose="05000000000000000000" pitchFamily="2" charset="2"/>
                <a:buChar char="Ø"/>
              </a:pP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Taksit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Aksatma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ve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Tecil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Bozma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Şartlarının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Esnetilmesi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</a:p>
            <a:p>
              <a:pPr marL="799882" lvl="1" indent="-457200" algn="l">
                <a:lnSpc>
                  <a:spcPts val="7301"/>
                </a:lnSpc>
                <a:buFont typeface="Wingdings" panose="05000000000000000000" pitchFamily="2" charset="2"/>
                <a:buChar char="Ø"/>
              </a:pP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Tecil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Başlangıç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Tarihi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</a:p>
            <a:p>
              <a:pPr marL="799882" lvl="1" indent="-457200" algn="l">
                <a:lnSpc>
                  <a:spcPts val="7301"/>
                </a:lnSpc>
                <a:buFont typeface="Wingdings" panose="05000000000000000000" pitchFamily="2" charset="2"/>
                <a:buChar char="Ø"/>
              </a:pP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Yeni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Tecil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Taleplerinin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r>
                <a:rPr lang="en-US" sz="4000" b="1" u="none" strike="noStrike" dirty="0" err="1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Değerlendirilmesi</a:t>
              </a:r>
              <a:r>
                <a:rPr lang="en-US" sz="4000" b="1" u="none" strike="noStrike" dirty="0">
                  <a:solidFill>
                    <a:srgbClr val="054F94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 </a:t>
              </a:r>
              <a:endParaRPr lang="tr-TR" sz="4000" b="1" u="none" strike="noStrike" dirty="0">
                <a:solidFill>
                  <a:srgbClr val="054F94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endParaRPr>
            </a:p>
            <a:p>
              <a:pPr marL="342682" lvl="1" algn="r">
                <a:lnSpc>
                  <a:spcPts val="7301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2/45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marL="799882" lvl="1" indent="-457200" algn="l">
                <a:lnSpc>
                  <a:spcPts val="7301"/>
                </a:lnSpc>
                <a:buFont typeface="Wingdings" panose="05000000000000000000" pitchFamily="2" charset="2"/>
                <a:buChar char="Ø"/>
              </a:pPr>
              <a:endParaRPr lang="en-US" sz="3200" b="1" u="none" strike="noStrike" dirty="0">
                <a:solidFill>
                  <a:srgbClr val="054F94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01424" y="878252"/>
            <a:ext cx="13142388" cy="1043901"/>
            <a:chOff x="0" y="0"/>
            <a:chExt cx="3241074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41074" cy="263503"/>
            </a:xfrm>
            <a:custGeom>
              <a:avLst/>
              <a:gdLst/>
              <a:ahLst/>
              <a:cxnLst/>
              <a:rect l="l" t="t" r="r" b="b"/>
              <a:pathLst>
                <a:path w="3241074" h="263503">
                  <a:moveTo>
                    <a:pt x="30751" y="0"/>
                  </a:moveTo>
                  <a:lnTo>
                    <a:pt x="3210323" y="0"/>
                  </a:lnTo>
                  <a:cubicBezTo>
                    <a:pt x="3227307" y="0"/>
                    <a:pt x="3241074" y="13768"/>
                    <a:pt x="3241074" y="30751"/>
                  </a:cubicBezTo>
                  <a:lnTo>
                    <a:pt x="3241074" y="232753"/>
                  </a:lnTo>
                  <a:cubicBezTo>
                    <a:pt x="3241074" y="249736"/>
                    <a:pt x="3227307" y="263503"/>
                    <a:pt x="3210323" y="263503"/>
                  </a:cubicBezTo>
                  <a:lnTo>
                    <a:pt x="30751" y="263503"/>
                  </a:lnTo>
                  <a:cubicBezTo>
                    <a:pt x="13768" y="263503"/>
                    <a:pt x="0" y="249736"/>
                    <a:pt x="0" y="232753"/>
                  </a:cubicBezTo>
                  <a:lnTo>
                    <a:pt x="0" y="30751"/>
                  </a:lnTo>
                  <a:cubicBezTo>
                    <a:pt x="0" y="13768"/>
                    <a:pt x="13768" y="0"/>
                    <a:pt x="30751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241074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4330113" cy="12547883"/>
          </a:xfrm>
          <a:custGeom>
            <a:avLst/>
            <a:gdLst/>
            <a:ahLst/>
            <a:cxnLst/>
            <a:rect l="l" t="t" r="r" b="b"/>
            <a:pathLst>
              <a:path w="4330113" h="12547883">
                <a:moveTo>
                  <a:pt x="0" y="0"/>
                </a:moveTo>
                <a:lnTo>
                  <a:pt x="4330113" y="0"/>
                </a:lnTo>
                <a:lnTo>
                  <a:pt x="4330113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1079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36921" y="933450"/>
            <a:ext cx="12814159" cy="83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9"/>
              </a:lnSpc>
            </a:pP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KURUM ALACAKLARININ TEC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İŞLEMLER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 İL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ŞK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 DEĞ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Ş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KL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KLER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3845" y="1137463"/>
            <a:ext cx="12743288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 İŞLEMİ İLE HACİZLERİN KALDIRILMASI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31678" y="3390900"/>
            <a:ext cx="12580148" cy="6702905"/>
            <a:chOff x="0" y="-101033"/>
            <a:chExt cx="3313290" cy="1765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13290" cy="1479624"/>
            </a:xfrm>
            <a:custGeom>
              <a:avLst/>
              <a:gdLst/>
              <a:ahLst/>
              <a:cxnLst/>
              <a:rect l="l" t="t" r="r" b="b"/>
              <a:pathLst>
                <a:path w="3313290" h="1479624">
                  <a:moveTo>
                    <a:pt x="0" y="0"/>
                  </a:moveTo>
                  <a:lnTo>
                    <a:pt x="3313290" y="0"/>
                  </a:lnTo>
                  <a:lnTo>
                    <a:pt x="3313290" y="1479624"/>
                  </a:lnTo>
                  <a:lnTo>
                    <a:pt x="0" y="1479624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01033"/>
              <a:ext cx="3313290" cy="1765374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Aynı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zamanda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işlemi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yapıldıktan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sonra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; </a:t>
              </a:r>
              <a:r>
                <a:rPr lang="tr-TR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devam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ederken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ödemeler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nispetinde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hacizlerin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kaldırılması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veya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teminatın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iadesinin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lep</a:t>
              </a:r>
              <a:r>
                <a:rPr lang="en-US" sz="4000" u="none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ği</a:t>
              </a:r>
              <a:r>
                <a:rPr lang="en-US" sz="4000" u="none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all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er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</a:t>
              </a:r>
              <a:r>
                <a:rPr lang="en-US" sz="4000" u="none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tal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rihine</a:t>
              </a:r>
              <a:r>
                <a:rPr lang="en-US" sz="4000" u="none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lan</a:t>
              </a:r>
              <a:r>
                <a:rPr lang="en-US" sz="4000" u="none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</a:t>
              </a:r>
              <a:r>
                <a:rPr lang="en-US" sz="4000" u="none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u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arı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ın</a:t>
              </a:r>
              <a:r>
                <a:rPr lang="en-US" sz="4000" u="none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ay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larının</a:t>
              </a:r>
              <a:r>
                <a:rPr lang="en-US" sz="4000" u="none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u="none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ön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ın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ı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</a:t>
              </a:r>
              <a:r>
                <a:rPr lang="en-US" sz="4000" u="none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u="none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</a:t>
              </a:r>
              <a:r>
                <a:rPr lang="en-US" sz="4000" b="1" u="none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in</a:t>
              </a:r>
              <a:r>
                <a:rPr lang="en-US" sz="4000" b="1" u="none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</a:t>
              </a:r>
              <a:r>
                <a:rPr lang="en-US" sz="4000" b="1" u="none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ın</a:t>
              </a:r>
              <a:r>
                <a:rPr lang="en-US" sz="4000" b="1" u="none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bö</a:t>
              </a:r>
              <a:r>
                <a:rPr lang="en-US" sz="4000" b="1" u="none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ünebili</a:t>
              </a:r>
              <a:r>
                <a:rPr lang="en-US" sz="4000" b="1" u="none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</a:t>
              </a:r>
              <a:r>
                <a:rPr lang="en-US" sz="4000" b="1" u="none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u="none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nitelikte</a:t>
              </a:r>
              <a:r>
                <a:rPr lang="en-US" sz="4000" b="1" u="none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u="none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olma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</a:t>
              </a:r>
              <a:r>
                <a:rPr lang="en-US" sz="4000" b="1" u="none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ı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şart</a:t>
              </a:r>
              <a:r>
                <a:rPr lang="en-US" sz="4000" b="1" u="none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ı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kala</a:t>
              </a:r>
              <a:r>
                <a:rPr lang="en-US" sz="4000" u="none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tecilli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borçtan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(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taksitlere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ilişkin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planında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belirtilen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faiz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tutarları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dâhil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fazlaya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ilişkin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haciz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kaldırılır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veya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teminat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iade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edilir</a:t>
              </a:r>
              <a:r>
                <a:rPr lang="en-US" sz="299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r>
                <a:rPr lang="tr-TR" sz="32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</a:p>
            <a:p>
              <a:pPr algn="r">
                <a:lnSpc>
                  <a:spcPts val="6580"/>
                </a:lnSpc>
              </a:pPr>
              <a:r>
                <a:rPr lang="tr-TR" sz="32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29/45</a:t>
              </a:r>
              <a:endParaRPr lang="en-US" sz="32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2991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just">
                <a:lnSpc>
                  <a:spcPts val="6580"/>
                </a:lnSpc>
              </a:pPr>
              <a:endParaRPr lang="tr-TR" sz="2991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3845" y="1137463"/>
            <a:ext cx="12743288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 İŞLEMİ İLE HACİZLERİN KALDIRILMASI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31678" y="2186080"/>
            <a:ext cx="12492282" cy="7275298"/>
            <a:chOff x="0" y="0"/>
            <a:chExt cx="3290148" cy="19161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1547" cy="1916128"/>
            </a:xfrm>
            <a:custGeom>
              <a:avLst/>
              <a:gdLst/>
              <a:ahLst/>
              <a:cxnLst/>
              <a:rect l="l" t="t" r="r" b="b"/>
              <a:pathLst>
                <a:path w="3281547" h="1916128">
                  <a:moveTo>
                    <a:pt x="0" y="0"/>
                  </a:moveTo>
                  <a:lnTo>
                    <a:pt x="3281547" y="0"/>
                  </a:lnTo>
                  <a:lnTo>
                    <a:pt x="3281547" y="1916128"/>
                  </a:lnTo>
                  <a:lnTo>
                    <a:pt x="0" y="1916128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8601" y="38033"/>
              <a:ext cx="3281547" cy="1262673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Örnek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: 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 Limited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Şirketinin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Kurum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ünitesine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3.000.000 TL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tutarındaki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borcuna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istinaden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750.000 TL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değerinde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araç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2.600.000 TL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değerinde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gayrimenkul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üzerine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haciz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uygulanmıştır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30/45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just">
                <a:lnSpc>
                  <a:spcPts val="6580"/>
                </a:lnSpc>
              </a:pPr>
              <a:endParaRPr lang="en-US" sz="2991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3845" y="1137463"/>
            <a:ext cx="12743288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 İŞLEMİ İLE HACİZLERİN KALDIRILMASI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31678" y="2038442"/>
            <a:ext cx="12459625" cy="7422936"/>
            <a:chOff x="0" y="-38884"/>
            <a:chExt cx="3281547" cy="19550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1547" cy="1916128"/>
            </a:xfrm>
            <a:custGeom>
              <a:avLst/>
              <a:gdLst/>
              <a:ahLst/>
              <a:cxnLst/>
              <a:rect l="l" t="t" r="r" b="b"/>
              <a:pathLst>
                <a:path w="3281547" h="1916128">
                  <a:moveTo>
                    <a:pt x="0" y="0"/>
                  </a:moveTo>
                  <a:lnTo>
                    <a:pt x="3281547" y="0"/>
                  </a:lnTo>
                  <a:lnTo>
                    <a:pt x="3281547" y="1916128"/>
                  </a:lnTo>
                  <a:lnTo>
                    <a:pt x="0" y="1916128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884"/>
              <a:ext cx="3281547" cy="1916128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Şirketin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borcu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edildikten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sonra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düzenli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ödemeleri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neticesinde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tutarının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faizi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dâhil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2.400.000 TL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olduğu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varsayıldığında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2.600.000 TL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tutarındaki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gayrimenkulün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değeri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2.400.000 TL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tutarındaki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borcu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karşıladığından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talep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edilmesi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araç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üzerindeki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haciz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kaldırılabilecektir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31/45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just">
                <a:lnSpc>
                  <a:spcPts val="6580"/>
                </a:lnSpc>
              </a:pPr>
              <a:endParaRPr lang="en-US" sz="2991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700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0756" y="-2667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4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3845" y="1137463"/>
            <a:ext cx="12743288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TECİLİN BOZULMA HALLERİ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24751" y="3162300"/>
            <a:ext cx="12459625" cy="6702905"/>
            <a:chOff x="0" y="-42493"/>
            <a:chExt cx="3281547" cy="1765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1547" cy="1479624"/>
            </a:xfrm>
            <a:custGeom>
              <a:avLst/>
              <a:gdLst/>
              <a:ahLst/>
              <a:cxnLst/>
              <a:rect l="l" t="t" r="r" b="b"/>
              <a:pathLst>
                <a:path w="3281547" h="1479624">
                  <a:moveTo>
                    <a:pt x="0" y="0"/>
                  </a:moveTo>
                  <a:lnTo>
                    <a:pt x="3281547" y="0"/>
                  </a:lnTo>
                  <a:lnTo>
                    <a:pt x="3281547" y="1479624"/>
                  </a:lnTo>
                  <a:lnTo>
                    <a:pt x="0" y="1479624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2493"/>
              <a:ext cx="3281547" cy="1765374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1)  4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halinde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ödenmeyen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dördüncü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süresini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Örnek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: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 Limited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Şirketinin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İzmir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Sosyal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Güvenlik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İl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Müdürlüğüne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borçları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05/07/2024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36 ay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edilmiştir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şirket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2024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Eylül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Ekim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Kasım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Aralık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aylarına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ilişkin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taksitleri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ödememiştir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Buna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göre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05/12/2024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ödenmeyen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dördüncü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(06/12/2024)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işlemi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bozulacaktır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32/45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8685" y="-51162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3845" y="1137463"/>
            <a:ext cx="12743288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TECİLİN BOZULMA HALLERİ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060858" y="1847857"/>
            <a:ext cx="13565522" cy="7432368"/>
            <a:chOff x="0" y="-259620"/>
            <a:chExt cx="3271775" cy="19574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9661" cy="1697876"/>
            </a:xfrm>
            <a:custGeom>
              <a:avLst/>
              <a:gdLst/>
              <a:ahLst/>
              <a:cxnLst/>
              <a:rect l="l" t="t" r="r" b="b"/>
              <a:pathLst>
                <a:path w="3139661" h="1697876">
                  <a:moveTo>
                    <a:pt x="0" y="0"/>
                  </a:moveTo>
                  <a:lnTo>
                    <a:pt x="3139661" y="0"/>
                  </a:lnTo>
                  <a:lnTo>
                    <a:pt x="3139661" y="1697876"/>
                  </a:lnTo>
                  <a:lnTo>
                    <a:pt x="0" y="1697876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59620"/>
              <a:ext cx="3271775" cy="1292589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2)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Ödenmeyen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fazla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3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son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kadar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son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süresini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</a:t>
              </a:r>
              <a:endParaRPr lang="tr-TR" sz="4000" b="1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33/45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b="1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8685" y="-251014"/>
            <a:ext cx="18288000" cy="991251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65735" y="-11685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3845" y="1137463"/>
            <a:ext cx="12743288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TECİLİN BOZULMA HALLERİ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075371" y="2130995"/>
            <a:ext cx="13133850" cy="7024838"/>
            <a:chOff x="0" y="-149118"/>
            <a:chExt cx="3167663" cy="18501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9661" cy="1697876"/>
            </a:xfrm>
            <a:custGeom>
              <a:avLst/>
              <a:gdLst/>
              <a:ahLst/>
              <a:cxnLst/>
              <a:rect l="l" t="t" r="r" b="b"/>
              <a:pathLst>
                <a:path w="3139661" h="1697876">
                  <a:moveTo>
                    <a:pt x="0" y="0"/>
                  </a:moveTo>
                  <a:lnTo>
                    <a:pt x="3139661" y="0"/>
                  </a:lnTo>
                  <a:lnTo>
                    <a:pt x="3139661" y="1697876"/>
                  </a:lnTo>
                  <a:lnTo>
                    <a:pt x="0" y="1697876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0955" y="-149118"/>
              <a:ext cx="3156708" cy="1850163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Örnek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: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 Limited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Şirketinin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İzmir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Sosyal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Güvenlik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İl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Müdürlüğüne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borçları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10/06/2024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18 ay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edilmiştir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şirket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2024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Ekim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Kasım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Aralık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aylarına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taksitleri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ödememiştir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Ödenmeyen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iki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geç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son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(18'inci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10/12/2025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kadar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faiziyle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birlikte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11/12/2025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itibarıyla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işlemi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bozulacaktır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34/45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472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0" y="-314295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3845" y="1137463"/>
            <a:ext cx="12743288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TECİLİN BOZULMA HALLERİ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310397" y="1365554"/>
            <a:ext cx="12267459" cy="7566260"/>
            <a:chOff x="0" y="-294884"/>
            <a:chExt cx="3230936" cy="19927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30936" cy="1697876"/>
            </a:xfrm>
            <a:custGeom>
              <a:avLst/>
              <a:gdLst/>
              <a:ahLst/>
              <a:cxnLst/>
              <a:rect l="l" t="t" r="r" b="b"/>
              <a:pathLst>
                <a:path w="3230936" h="1697876">
                  <a:moveTo>
                    <a:pt x="0" y="0"/>
                  </a:moveTo>
                  <a:lnTo>
                    <a:pt x="3230936" y="0"/>
                  </a:lnTo>
                  <a:lnTo>
                    <a:pt x="3230936" y="1697876"/>
                  </a:lnTo>
                  <a:lnTo>
                    <a:pt x="0" y="1697876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94884"/>
              <a:ext cx="3230936" cy="142440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3) Son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(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azami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sayısı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36'ncı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olmaması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kaydıyla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)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izleyen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ay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sonuna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kadar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süreyi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</a:t>
              </a:r>
              <a:endParaRPr lang="tr-TR" sz="4000" b="1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35/45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b="1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3845" y="1137463"/>
            <a:ext cx="12743288" cy="37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TECİLİN BOZULMA HALLERİ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52460" y="2846623"/>
            <a:ext cx="12446178" cy="6446623"/>
            <a:chOff x="-47070" y="0"/>
            <a:chExt cx="3278006" cy="16978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30936" cy="1697876"/>
            </a:xfrm>
            <a:custGeom>
              <a:avLst/>
              <a:gdLst/>
              <a:ahLst/>
              <a:cxnLst/>
              <a:rect l="l" t="t" r="r" b="b"/>
              <a:pathLst>
                <a:path w="3230936" h="1697876">
                  <a:moveTo>
                    <a:pt x="0" y="0"/>
                  </a:moveTo>
                  <a:lnTo>
                    <a:pt x="3230936" y="0"/>
                  </a:lnTo>
                  <a:lnTo>
                    <a:pt x="3230936" y="1697876"/>
                  </a:lnTo>
                  <a:lnTo>
                    <a:pt x="0" y="1697876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47070" y="40523"/>
              <a:ext cx="3230936" cy="1602857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Örnek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: 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 Limited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Şirketinin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İzmir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Sosyal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Güvenlik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İl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Müdürlüğüne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borçları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05/08/2024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24 ay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edilmiştir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şirket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23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ödemesine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rağmen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24'üncü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ödememiştir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24'üncü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son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05/07/2026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tarihini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ay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sonuna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(31/08/2026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kadar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01/09/2026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itibarıyla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işlemi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bozulacaktır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36/45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920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00" y="2913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1678" y="843604"/>
            <a:ext cx="12219271" cy="1043901"/>
            <a:chOff x="0" y="0"/>
            <a:chExt cx="3084411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4411" cy="263503"/>
            </a:xfrm>
            <a:custGeom>
              <a:avLst/>
              <a:gdLst/>
              <a:ahLst/>
              <a:cxnLst/>
              <a:rect l="l" t="t" r="r" b="b"/>
              <a:pathLst>
                <a:path w="3084411" h="263503">
                  <a:moveTo>
                    <a:pt x="32313" y="0"/>
                  </a:moveTo>
                  <a:lnTo>
                    <a:pt x="3052099" y="0"/>
                  </a:lnTo>
                  <a:cubicBezTo>
                    <a:pt x="3069944" y="0"/>
                    <a:pt x="3084411" y="14467"/>
                    <a:pt x="3084411" y="32313"/>
                  </a:cubicBezTo>
                  <a:lnTo>
                    <a:pt x="3084411" y="231191"/>
                  </a:lnTo>
                  <a:cubicBezTo>
                    <a:pt x="3084411" y="239761"/>
                    <a:pt x="3081007" y="247979"/>
                    <a:pt x="3074947" y="254039"/>
                  </a:cubicBezTo>
                  <a:cubicBezTo>
                    <a:pt x="3068887" y="260099"/>
                    <a:pt x="3060668" y="263503"/>
                    <a:pt x="3052099" y="263503"/>
                  </a:cubicBezTo>
                  <a:lnTo>
                    <a:pt x="32313" y="263503"/>
                  </a:lnTo>
                  <a:cubicBezTo>
                    <a:pt x="14467" y="263503"/>
                    <a:pt x="0" y="249037"/>
                    <a:pt x="0" y="231191"/>
                  </a:cubicBezTo>
                  <a:lnTo>
                    <a:pt x="0" y="32313"/>
                  </a:lnTo>
                  <a:cubicBezTo>
                    <a:pt x="0" y="14467"/>
                    <a:pt x="14467" y="0"/>
                    <a:pt x="32313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441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3845" y="1137463"/>
            <a:ext cx="12743288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TECİLİN BOZULMA HALLERİ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59387" y="3047081"/>
            <a:ext cx="12267459" cy="6702905"/>
            <a:chOff x="0" y="-27216"/>
            <a:chExt cx="3230936" cy="1765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30936" cy="1479624"/>
            </a:xfrm>
            <a:custGeom>
              <a:avLst/>
              <a:gdLst/>
              <a:ahLst/>
              <a:cxnLst/>
              <a:rect l="l" t="t" r="r" b="b"/>
              <a:pathLst>
                <a:path w="3230936" h="1479624">
                  <a:moveTo>
                    <a:pt x="0" y="0"/>
                  </a:moveTo>
                  <a:lnTo>
                    <a:pt x="3230936" y="0"/>
                  </a:lnTo>
                  <a:lnTo>
                    <a:pt x="3230936" y="1479624"/>
                  </a:lnTo>
                  <a:lnTo>
                    <a:pt x="0" y="1479624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7216"/>
              <a:ext cx="3230936" cy="1765374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4) 36'ncı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süresinde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b="1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</a:t>
              </a:r>
              <a:endParaRPr lang="en-US" sz="4000" b="1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Örnek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: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 Limited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Şirketinin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İzmir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Sosyal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Güvenlik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İl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Müdürlüğüne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borçları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01/08/2024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36 ay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edilmiştir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şirket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35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ödemesine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rağmen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36'ncı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ödememiştir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36'ncı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son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01/07/2027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kadar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02/07/2027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tarihi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itibarıyla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işlemi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bozulacaktır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37/45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9571" y="-2667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49006" y="843604"/>
            <a:ext cx="12442297" cy="1043901"/>
            <a:chOff x="0" y="0"/>
            <a:chExt cx="3140708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40708" cy="263503"/>
            </a:xfrm>
            <a:custGeom>
              <a:avLst/>
              <a:gdLst/>
              <a:ahLst/>
              <a:cxnLst/>
              <a:rect l="l" t="t" r="r" b="b"/>
              <a:pathLst>
                <a:path w="3140708" h="263503">
                  <a:moveTo>
                    <a:pt x="31734" y="0"/>
                  </a:moveTo>
                  <a:lnTo>
                    <a:pt x="3108975" y="0"/>
                  </a:lnTo>
                  <a:cubicBezTo>
                    <a:pt x="3126500" y="0"/>
                    <a:pt x="3140708" y="14208"/>
                    <a:pt x="3140708" y="31734"/>
                  </a:cubicBezTo>
                  <a:lnTo>
                    <a:pt x="3140708" y="231770"/>
                  </a:lnTo>
                  <a:cubicBezTo>
                    <a:pt x="3140708" y="249296"/>
                    <a:pt x="3126500" y="263503"/>
                    <a:pt x="3108975" y="263503"/>
                  </a:cubicBezTo>
                  <a:lnTo>
                    <a:pt x="31734" y="263503"/>
                  </a:lnTo>
                  <a:cubicBezTo>
                    <a:pt x="14208" y="263503"/>
                    <a:pt x="0" y="249296"/>
                    <a:pt x="0" y="231770"/>
                  </a:cubicBezTo>
                  <a:lnTo>
                    <a:pt x="0" y="31734"/>
                  </a:lnTo>
                  <a:cubicBezTo>
                    <a:pt x="0" y="14208"/>
                    <a:pt x="14208" y="0"/>
                    <a:pt x="31734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40708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98695" y="1156168"/>
            <a:ext cx="13089846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CAR</a:t>
            </a:r>
            <a:r>
              <a:rPr lang="tr-TR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AY ÖDEMELER</a:t>
            </a:r>
            <a:r>
              <a:rPr lang="tr-TR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NDE TECİLİN BOZULMA HALLERİ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216044" y="1526992"/>
            <a:ext cx="13362951" cy="8565124"/>
            <a:chOff x="-28392" y="-191842"/>
            <a:chExt cx="3519460" cy="22558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91068" cy="1970085"/>
            </a:xfrm>
            <a:custGeom>
              <a:avLst/>
              <a:gdLst/>
              <a:ahLst/>
              <a:cxnLst/>
              <a:rect l="l" t="t" r="r" b="b"/>
              <a:pathLst>
                <a:path w="3491068" h="1970085">
                  <a:moveTo>
                    <a:pt x="0" y="0"/>
                  </a:moveTo>
                  <a:lnTo>
                    <a:pt x="3491068" y="0"/>
                  </a:lnTo>
                  <a:lnTo>
                    <a:pt x="3491068" y="1970085"/>
                  </a:lnTo>
                  <a:lnTo>
                    <a:pt x="0" y="1970085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28392" y="-191842"/>
              <a:ext cx="3491068" cy="225583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1) Bir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takvim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dört</a:t>
              </a:r>
              <a:r>
                <a:rPr lang="en-US" sz="4000" dirty="0">
                  <a:solidFill>
                    <a:srgbClr val="FFBD59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borcun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ödenmeyen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dördüncü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ayın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son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2) Bir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takvim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fazla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3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borcun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planındaki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aşılmamak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kaydıyla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geç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izleyen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takvim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yılının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sonuna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kadar</a:t>
              </a:r>
              <a:r>
                <a:rPr lang="en-US" sz="4000" dirty="0">
                  <a:solidFill>
                    <a:srgbClr val="FFBD59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söz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konusu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takvim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yılını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ilk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işlemi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bozulur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38/45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62266" y="2364394"/>
            <a:ext cx="12322961" cy="6508377"/>
            <a:chOff x="0" y="-122757"/>
            <a:chExt cx="3245553" cy="17141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5553" cy="1533165"/>
            </a:xfrm>
            <a:custGeom>
              <a:avLst/>
              <a:gdLst/>
              <a:ahLst/>
              <a:cxnLst/>
              <a:rect l="l" t="t" r="r" b="b"/>
              <a:pathLst>
                <a:path w="3245553" h="1533165">
                  <a:moveTo>
                    <a:pt x="0" y="0"/>
                  </a:moveTo>
                  <a:lnTo>
                    <a:pt x="3245553" y="0"/>
                  </a:lnTo>
                  <a:lnTo>
                    <a:pt x="3245553" y="1533165"/>
                  </a:lnTo>
                  <a:lnTo>
                    <a:pt x="0" y="1533165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22757"/>
              <a:ext cx="3245553" cy="1714140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marL="0" lvl="0" indent="0" algn="just">
                <a:lnSpc>
                  <a:spcPts val="5650"/>
                </a:lnSpc>
                <a:spcBef>
                  <a:spcPct val="0"/>
                </a:spcBef>
              </a:pP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Borçluların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tecil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taleplerinde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teminat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gösterme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zorunluluğu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olan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sınır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yükseltilmiştir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.</a:t>
              </a:r>
              <a:r>
                <a:rPr lang="tr-TR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Daha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önce</a:t>
              </a:r>
              <a:r>
                <a:rPr lang="en-US" sz="4000" u="none" strike="noStrike" dirty="0">
                  <a:solidFill>
                    <a:srgbClr val="FFBD59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50.000 TL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olan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teminatsız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tecil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sınırı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 250.000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TL'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ye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çıkarılmıştır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.</a:t>
              </a:r>
            </a:p>
            <a:p>
              <a:pPr marL="0" lvl="0" indent="0" algn="just">
                <a:lnSpc>
                  <a:spcPts val="5650"/>
                </a:lnSpc>
                <a:spcBef>
                  <a:spcPct val="0"/>
                </a:spcBef>
              </a:pP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Toplam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borcu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250.000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TL’yi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aşmayan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borçlulardan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herhangi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bir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teminat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aranmayacaktır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.</a:t>
              </a:r>
              <a:r>
                <a:rPr lang="tr-TR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Borcun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bu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tutarı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aşması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halinde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,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sadece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aşan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kısmın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yarısı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kadar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teminat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gösterilmesi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u="none" strike="noStrike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yeterlidir</a:t>
              </a:r>
              <a:r>
                <a:rPr lang="en-US" sz="4000" u="none" strike="noStrike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.</a:t>
              </a:r>
              <a:endParaRPr lang="tr-TR" sz="4000" u="none" strike="noStrike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r">
                <a:lnSpc>
                  <a:spcPts val="5650"/>
                </a:lnSpc>
                <a:spcBef>
                  <a:spcPct val="0"/>
                </a:spcBef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3/45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marL="0" lvl="0" indent="0" algn="just">
                <a:lnSpc>
                  <a:spcPts val="5650"/>
                </a:lnSpc>
                <a:spcBef>
                  <a:spcPct val="0"/>
                </a:spcBef>
              </a:pPr>
              <a:endParaRPr lang="en-US" sz="4000" u="none" strike="noStrike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62266" y="854400"/>
            <a:ext cx="12664312" cy="1043901"/>
            <a:chOff x="0" y="0"/>
            <a:chExt cx="3196750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96750" cy="263503"/>
            </a:xfrm>
            <a:custGeom>
              <a:avLst/>
              <a:gdLst/>
              <a:ahLst/>
              <a:cxnLst/>
              <a:rect l="l" t="t" r="r" b="b"/>
              <a:pathLst>
                <a:path w="3196750" h="263503">
                  <a:moveTo>
                    <a:pt x="31177" y="0"/>
                  </a:moveTo>
                  <a:lnTo>
                    <a:pt x="3165572" y="0"/>
                  </a:lnTo>
                  <a:cubicBezTo>
                    <a:pt x="3182791" y="0"/>
                    <a:pt x="3196750" y="13959"/>
                    <a:pt x="3196750" y="31177"/>
                  </a:cubicBezTo>
                  <a:lnTo>
                    <a:pt x="3196750" y="232326"/>
                  </a:lnTo>
                  <a:cubicBezTo>
                    <a:pt x="3196750" y="249545"/>
                    <a:pt x="3182791" y="263503"/>
                    <a:pt x="3165572" y="263503"/>
                  </a:cubicBezTo>
                  <a:lnTo>
                    <a:pt x="31177" y="263503"/>
                  </a:lnTo>
                  <a:cubicBezTo>
                    <a:pt x="13959" y="263503"/>
                    <a:pt x="0" y="249545"/>
                    <a:pt x="0" y="232326"/>
                  </a:cubicBezTo>
                  <a:lnTo>
                    <a:pt x="0" y="31177"/>
                  </a:lnTo>
                  <a:cubicBezTo>
                    <a:pt x="0" y="13959"/>
                    <a:pt x="13959" y="0"/>
                    <a:pt x="31177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96750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4121218" cy="12547883"/>
          </a:xfrm>
          <a:custGeom>
            <a:avLst/>
            <a:gdLst/>
            <a:ahLst/>
            <a:cxnLst/>
            <a:rect l="l" t="t" r="r" b="b"/>
            <a:pathLst>
              <a:path w="4121218" h="12547883">
                <a:moveTo>
                  <a:pt x="0" y="0"/>
                </a:moveTo>
                <a:lnTo>
                  <a:pt x="4121218" y="0"/>
                </a:lnTo>
                <a:lnTo>
                  <a:pt x="4121218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32285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4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23208" y="1169555"/>
            <a:ext cx="12814159" cy="355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8"/>
              </a:lnSpc>
            </a:pP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TEM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NATSIZ TEC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</a:t>
            </a:r>
            <a:r>
              <a:rPr lang="tr-TR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LİMİTİNİN</a:t>
            </a:r>
            <a:r>
              <a:rPr lang="en-US" sz="2400" b="1" spc="94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ARTIRILMASI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8685" y="-1562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49006" y="843604"/>
            <a:ext cx="13089846" cy="1043901"/>
            <a:chOff x="0" y="0"/>
            <a:chExt cx="3140708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40708" cy="263503"/>
            </a:xfrm>
            <a:custGeom>
              <a:avLst/>
              <a:gdLst/>
              <a:ahLst/>
              <a:cxnLst/>
              <a:rect l="l" t="t" r="r" b="b"/>
              <a:pathLst>
                <a:path w="3140708" h="263503">
                  <a:moveTo>
                    <a:pt x="31734" y="0"/>
                  </a:moveTo>
                  <a:lnTo>
                    <a:pt x="3108975" y="0"/>
                  </a:lnTo>
                  <a:cubicBezTo>
                    <a:pt x="3126500" y="0"/>
                    <a:pt x="3140708" y="14208"/>
                    <a:pt x="3140708" y="31734"/>
                  </a:cubicBezTo>
                  <a:lnTo>
                    <a:pt x="3140708" y="231770"/>
                  </a:lnTo>
                  <a:cubicBezTo>
                    <a:pt x="3140708" y="249296"/>
                    <a:pt x="3126500" y="263503"/>
                    <a:pt x="3108975" y="263503"/>
                  </a:cubicBezTo>
                  <a:lnTo>
                    <a:pt x="31734" y="263503"/>
                  </a:lnTo>
                  <a:cubicBezTo>
                    <a:pt x="14208" y="263503"/>
                    <a:pt x="0" y="249296"/>
                    <a:pt x="0" y="231770"/>
                  </a:cubicBezTo>
                  <a:lnTo>
                    <a:pt x="0" y="31734"/>
                  </a:lnTo>
                  <a:cubicBezTo>
                    <a:pt x="0" y="14208"/>
                    <a:pt x="14208" y="0"/>
                    <a:pt x="31734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40708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98695" y="1156168"/>
            <a:ext cx="13089846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CAR</a:t>
            </a:r>
            <a:r>
              <a:rPr lang="tr-TR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AY ÖDEMELER</a:t>
            </a:r>
            <a:r>
              <a:rPr lang="tr-TR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NDE TECİLİN BOZULMA HALLERİ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33389" y="958801"/>
            <a:ext cx="13270767" cy="7090412"/>
            <a:chOff x="-4113" y="-151277"/>
            <a:chExt cx="3495181" cy="22558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91068" cy="1970085"/>
            </a:xfrm>
            <a:custGeom>
              <a:avLst/>
              <a:gdLst/>
              <a:ahLst/>
              <a:cxnLst/>
              <a:rect l="l" t="t" r="r" b="b"/>
              <a:pathLst>
                <a:path w="3491068" h="1970085">
                  <a:moveTo>
                    <a:pt x="0" y="0"/>
                  </a:moveTo>
                  <a:lnTo>
                    <a:pt x="3491068" y="0"/>
                  </a:lnTo>
                  <a:lnTo>
                    <a:pt x="3491068" y="1970085"/>
                  </a:lnTo>
                  <a:lnTo>
                    <a:pt x="0" y="1970085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4113" y="-151277"/>
              <a:ext cx="3491068" cy="225583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Cari ay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yönünden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bozma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işlemi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ödenmeyen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türü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bazında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yapılacaktır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Birden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fazla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işyerinin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aynı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döneme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ait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ödenmeyen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cari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ay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borçları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tek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ihlal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sayılacaktır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39/45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372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49006" y="843604"/>
            <a:ext cx="12442297" cy="1043901"/>
            <a:chOff x="0" y="0"/>
            <a:chExt cx="3140708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40708" cy="263503"/>
            </a:xfrm>
            <a:custGeom>
              <a:avLst/>
              <a:gdLst/>
              <a:ahLst/>
              <a:cxnLst/>
              <a:rect l="l" t="t" r="r" b="b"/>
              <a:pathLst>
                <a:path w="3140708" h="263503">
                  <a:moveTo>
                    <a:pt x="31734" y="0"/>
                  </a:moveTo>
                  <a:lnTo>
                    <a:pt x="3108975" y="0"/>
                  </a:lnTo>
                  <a:cubicBezTo>
                    <a:pt x="3126500" y="0"/>
                    <a:pt x="3140708" y="14208"/>
                    <a:pt x="3140708" y="31734"/>
                  </a:cubicBezTo>
                  <a:lnTo>
                    <a:pt x="3140708" y="231770"/>
                  </a:lnTo>
                  <a:cubicBezTo>
                    <a:pt x="3140708" y="249296"/>
                    <a:pt x="3126500" y="263503"/>
                    <a:pt x="3108975" y="263503"/>
                  </a:cubicBezTo>
                  <a:lnTo>
                    <a:pt x="31734" y="263503"/>
                  </a:lnTo>
                  <a:cubicBezTo>
                    <a:pt x="14208" y="263503"/>
                    <a:pt x="0" y="249296"/>
                    <a:pt x="0" y="231770"/>
                  </a:cubicBezTo>
                  <a:lnTo>
                    <a:pt x="0" y="31734"/>
                  </a:lnTo>
                  <a:cubicBezTo>
                    <a:pt x="0" y="14208"/>
                    <a:pt x="14208" y="0"/>
                    <a:pt x="31734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40708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038146" cy="12547883"/>
          </a:xfrm>
          <a:custGeom>
            <a:avLst/>
            <a:gdLst/>
            <a:ahLst/>
            <a:cxnLst/>
            <a:rect l="l" t="t" r="r" b="b"/>
            <a:pathLst>
              <a:path w="4038146" h="12547883">
                <a:moveTo>
                  <a:pt x="0" y="0"/>
                </a:moveTo>
                <a:lnTo>
                  <a:pt x="4038146" y="0"/>
                </a:lnTo>
                <a:lnTo>
                  <a:pt x="403814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063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98695" y="1156168"/>
            <a:ext cx="13089846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CAR</a:t>
            </a:r>
            <a:r>
              <a:rPr lang="tr-TR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AY ÖDEMELER</a:t>
            </a:r>
            <a:r>
              <a:rPr lang="tr-TR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8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NDE TECİLİN BOZULMA HALLERİ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76717" y="2261088"/>
            <a:ext cx="12684011" cy="7375628"/>
            <a:chOff x="-32126" y="-131252"/>
            <a:chExt cx="3340645" cy="19425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08519" cy="1656802"/>
            </a:xfrm>
            <a:custGeom>
              <a:avLst/>
              <a:gdLst/>
              <a:ahLst/>
              <a:cxnLst/>
              <a:rect l="l" t="t" r="r" b="b"/>
              <a:pathLst>
                <a:path w="3308519" h="1656802">
                  <a:moveTo>
                    <a:pt x="0" y="0"/>
                  </a:moveTo>
                  <a:lnTo>
                    <a:pt x="3308519" y="0"/>
                  </a:lnTo>
                  <a:lnTo>
                    <a:pt x="3308519" y="1656802"/>
                  </a:lnTo>
                  <a:lnTo>
                    <a:pt x="0" y="1656802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32126" y="-131252"/>
              <a:ext cx="3308519" cy="1942552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Örnek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:</a:t>
              </a:r>
              <a:r>
                <a:rPr lang="en-US" sz="4000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Borçlunun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2025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Haziran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Temmuz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Ağustos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Eylül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aylarına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ay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primlerini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takvim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dört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ilişkin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prim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borçlarının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nedeniyle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şartları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ihlal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edilmiş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sayılacağından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aylık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tutarları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ödenmiş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olsa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dahi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işlemi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2025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yılı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Eylül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ayına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cari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ay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priminin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son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bozulacaktır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40/45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817470" cy="91821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70530" y="762507"/>
            <a:ext cx="11987950" cy="857709"/>
            <a:chOff x="0" y="0"/>
            <a:chExt cx="3026021" cy="2165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6021" cy="216505"/>
            </a:xfrm>
            <a:custGeom>
              <a:avLst/>
              <a:gdLst/>
              <a:ahLst/>
              <a:cxnLst/>
              <a:rect l="l" t="t" r="r" b="b"/>
              <a:pathLst>
                <a:path w="3026021" h="216505">
                  <a:moveTo>
                    <a:pt x="32936" y="0"/>
                  </a:moveTo>
                  <a:lnTo>
                    <a:pt x="2993085" y="0"/>
                  </a:lnTo>
                  <a:cubicBezTo>
                    <a:pt x="3011275" y="0"/>
                    <a:pt x="3026021" y="14746"/>
                    <a:pt x="3026021" y="32936"/>
                  </a:cubicBezTo>
                  <a:lnTo>
                    <a:pt x="3026021" y="183568"/>
                  </a:lnTo>
                  <a:cubicBezTo>
                    <a:pt x="3026021" y="192304"/>
                    <a:pt x="3022551" y="200681"/>
                    <a:pt x="3016374" y="206858"/>
                  </a:cubicBezTo>
                  <a:cubicBezTo>
                    <a:pt x="3010197" y="213035"/>
                    <a:pt x="3001820" y="216505"/>
                    <a:pt x="2993085" y="216505"/>
                  </a:cubicBezTo>
                  <a:lnTo>
                    <a:pt x="32936" y="216505"/>
                  </a:lnTo>
                  <a:cubicBezTo>
                    <a:pt x="24201" y="216505"/>
                    <a:pt x="15824" y="213035"/>
                    <a:pt x="9647" y="206858"/>
                  </a:cubicBezTo>
                  <a:cubicBezTo>
                    <a:pt x="3470" y="200681"/>
                    <a:pt x="0" y="192304"/>
                    <a:pt x="0" y="183568"/>
                  </a:cubicBezTo>
                  <a:lnTo>
                    <a:pt x="0" y="32936"/>
                  </a:lnTo>
                  <a:cubicBezTo>
                    <a:pt x="0" y="24201"/>
                    <a:pt x="3470" y="15824"/>
                    <a:pt x="9647" y="9647"/>
                  </a:cubicBezTo>
                  <a:cubicBezTo>
                    <a:pt x="15824" y="3470"/>
                    <a:pt x="24201" y="0"/>
                    <a:pt x="32936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26021" cy="254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3976082" cy="12547883"/>
          </a:xfrm>
          <a:custGeom>
            <a:avLst/>
            <a:gdLst/>
            <a:ahLst/>
            <a:cxnLst/>
            <a:rect l="l" t="t" r="r" b="b"/>
            <a:pathLst>
              <a:path w="3976082" h="12547883">
                <a:moveTo>
                  <a:pt x="0" y="0"/>
                </a:moveTo>
                <a:lnTo>
                  <a:pt x="3976082" y="0"/>
                </a:lnTo>
                <a:lnTo>
                  <a:pt x="3976082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0764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86000" y="2019300"/>
            <a:ext cx="13254335" cy="7037412"/>
          </a:xfrm>
          <a:custGeom>
            <a:avLst/>
            <a:gdLst/>
            <a:ahLst/>
            <a:cxnLst/>
            <a:rect l="l" t="t" r="r" b="b"/>
            <a:pathLst>
              <a:path w="13254335" h="7037412">
                <a:moveTo>
                  <a:pt x="0" y="0"/>
                </a:moveTo>
                <a:lnTo>
                  <a:pt x="13254334" y="0"/>
                </a:lnTo>
                <a:lnTo>
                  <a:pt x="13254334" y="7037412"/>
                </a:lnTo>
                <a:lnTo>
                  <a:pt x="0" y="7037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69" b="-96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36921" y="790575"/>
            <a:ext cx="10685331" cy="775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E-DEVLET ÜZERİNDEN SUNULUAN</a:t>
            </a:r>
          </a:p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İŞVEREN HİZMETLERİ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929126F-485B-2407-55F5-95C072FC28B1}"/>
              </a:ext>
            </a:extLst>
          </p:cNvPr>
          <p:cNvSpPr txBox="1"/>
          <p:nvPr/>
        </p:nvSpPr>
        <p:spPr>
          <a:xfrm>
            <a:off x="3976082" y="9091682"/>
            <a:ext cx="11589326" cy="86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6580"/>
              </a:lnSpc>
            </a:pPr>
            <a:r>
              <a:rPr lang="tr-TR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41/45</a:t>
            </a:r>
            <a:endParaRPr lang="en-US" sz="4000" dirty="0">
              <a:solidFill>
                <a:srgbClr val="054F94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306800" cy="8877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07581" y="848007"/>
            <a:ext cx="12437628" cy="944329"/>
            <a:chOff x="0" y="0"/>
            <a:chExt cx="3139529" cy="2383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9529" cy="238369"/>
            </a:xfrm>
            <a:custGeom>
              <a:avLst/>
              <a:gdLst/>
              <a:ahLst/>
              <a:cxnLst/>
              <a:rect l="l" t="t" r="r" b="b"/>
              <a:pathLst>
                <a:path w="3139529" h="238369">
                  <a:moveTo>
                    <a:pt x="31745" y="0"/>
                  </a:moveTo>
                  <a:lnTo>
                    <a:pt x="3107784" y="0"/>
                  </a:lnTo>
                  <a:cubicBezTo>
                    <a:pt x="3116203" y="0"/>
                    <a:pt x="3124278" y="3345"/>
                    <a:pt x="3130231" y="9298"/>
                  </a:cubicBezTo>
                  <a:cubicBezTo>
                    <a:pt x="3136185" y="15251"/>
                    <a:pt x="3139529" y="23326"/>
                    <a:pt x="3139529" y="31745"/>
                  </a:cubicBezTo>
                  <a:lnTo>
                    <a:pt x="3139529" y="206624"/>
                  </a:lnTo>
                  <a:cubicBezTo>
                    <a:pt x="3139529" y="224156"/>
                    <a:pt x="3125316" y="238369"/>
                    <a:pt x="3107784" y="238369"/>
                  </a:cubicBezTo>
                  <a:lnTo>
                    <a:pt x="31745" y="238369"/>
                  </a:lnTo>
                  <a:cubicBezTo>
                    <a:pt x="23326" y="238369"/>
                    <a:pt x="15251" y="235025"/>
                    <a:pt x="9298" y="229071"/>
                  </a:cubicBezTo>
                  <a:cubicBezTo>
                    <a:pt x="3345" y="223118"/>
                    <a:pt x="0" y="215043"/>
                    <a:pt x="0" y="206624"/>
                  </a:cubicBezTo>
                  <a:lnTo>
                    <a:pt x="0" y="31745"/>
                  </a:lnTo>
                  <a:cubicBezTo>
                    <a:pt x="0" y="23326"/>
                    <a:pt x="3345" y="15251"/>
                    <a:pt x="9298" y="9298"/>
                  </a:cubicBezTo>
                  <a:cubicBezTo>
                    <a:pt x="15251" y="3345"/>
                    <a:pt x="23326" y="0"/>
                    <a:pt x="31745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39529" cy="276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310039" cy="12547883"/>
          </a:xfrm>
          <a:custGeom>
            <a:avLst/>
            <a:gdLst/>
            <a:ahLst/>
            <a:cxnLst/>
            <a:rect l="l" t="t" r="r" b="b"/>
            <a:pathLst>
              <a:path w="4310039" h="12547883">
                <a:moveTo>
                  <a:pt x="0" y="0"/>
                </a:moveTo>
                <a:lnTo>
                  <a:pt x="4310039" y="0"/>
                </a:lnTo>
                <a:lnTo>
                  <a:pt x="4310039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2109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97260" y="2031830"/>
            <a:ext cx="7058269" cy="6460732"/>
          </a:xfrm>
          <a:custGeom>
            <a:avLst/>
            <a:gdLst/>
            <a:ahLst/>
            <a:cxnLst/>
            <a:rect l="l" t="t" r="r" b="b"/>
            <a:pathLst>
              <a:path w="7058269" h="6460732">
                <a:moveTo>
                  <a:pt x="0" y="0"/>
                </a:moveTo>
                <a:lnTo>
                  <a:pt x="7058269" y="0"/>
                </a:lnTo>
                <a:lnTo>
                  <a:pt x="7058269" y="6460732"/>
                </a:lnTo>
                <a:lnTo>
                  <a:pt x="0" y="6460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697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36921" y="959053"/>
            <a:ext cx="11875359" cy="116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E-DEVLET ÜZERİNDEN SUNULUAN</a:t>
            </a:r>
          </a:p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İŞVEREN HİZMETLERİ</a:t>
            </a:r>
          </a:p>
          <a:p>
            <a:pPr algn="l">
              <a:lnSpc>
                <a:spcPts val="3068"/>
              </a:lnSpc>
            </a:pPr>
            <a:endParaRPr lang="en-US" sz="2192" b="1" spc="995" dirty="0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E79DBEC-78B9-B685-EF12-ACD6D5D03974}"/>
              </a:ext>
            </a:extLst>
          </p:cNvPr>
          <p:cNvSpPr txBox="1"/>
          <p:nvPr/>
        </p:nvSpPr>
        <p:spPr>
          <a:xfrm>
            <a:off x="4289257" y="8800484"/>
            <a:ext cx="11589326" cy="86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6580"/>
              </a:lnSpc>
            </a:pPr>
            <a:r>
              <a:rPr lang="tr-TR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42/45</a:t>
            </a:r>
            <a:endParaRPr lang="en-US" sz="4000" dirty="0">
              <a:solidFill>
                <a:srgbClr val="054F94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435" y="-3877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22676" y="820091"/>
            <a:ext cx="12437628" cy="1043901"/>
            <a:chOff x="0" y="0"/>
            <a:chExt cx="3139529" cy="263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9529" cy="263503"/>
            </a:xfrm>
            <a:custGeom>
              <a:avLst/>
              <a:gdLst/>
              <a:ahLst/>
              <a:cxnLst/>
              <a:rect l="l" t="t" r="r" b="b"/>
              <a:pathLst>
                <a:path w="3139529" h="263503">
                  <a:moveTo>
                    <a:pt x="31745" y="0"/>
                  </a:moveTo>
                  <a:lnTo>
                    <a:pt x="3107784" y="0"/>
                  </a:lnTo>
                  <a:cubicBezTo>
                    <a:pt x="3116203" y="0"/>
                    <a:pt x="3124278" y="3345"/>
                    <a:pt x="3130231" y="9298"/>
                  </a:cubicBezTo>
                  <a:cubicBezTo>
                    <a:pt x="3136185" y="15251"/>
                    <a:pt x="3139529" y="23326"/>
                    <a:pt x="3139529" y="31745"/>
                  </a:cubicBezTo>
                  <a:lnTo>
                    <a:pt x="3139529" y="231758"/>
                  </a:lnTo>
                  <a:cubicBezTo>
                    <a:pt x="3139529" y="240177"/>
                    <a:pt x="3136185" y="248252"/>
                    <a:pt x="3130231" y="254205"/>
                  </a:cubicBezTo>
                  <a:cubicBezTo>
                    <a:pt x="3124278" y="260159"/>
                    <a:pt x="3116203" y="263503"/>
                    <a:pt x="3107784" y="263503"/>
                  </a:cubicBezTo>
                  <a:lnTo>
                    <a:pt x="31745" y="263503"/>
                  </a:lnTo>
                  <a:cubicBezTo>
                    <a:pt x="23326" y="263503"/>
                    <a:pt x="15251" y="260159"/>
                    <a:pt x="9298" y="254205"/>
                  </a:cubicBezTo>
                  <a:cubicBezTo>
                    <a:pt x="3345" y="248252"/>
                    <a:pt x="0" y="240177"/>
                    <a:pt x="0" y="231758"/>
                  </a:cubicBezTo>
                  <a:lnTo>
                    <a:pt x="0" y="31745"/>
                  </a:lnTo>
                  <a:cubicBezTo>
                    <a:pt x="0" y="23326"/>
                    <a:pt x="3345" y="15251"/>
                    <a:pt x="9298" y="9298"/>
                  </a:cubicBezTo>
                  <a:cubicBezTo>
                    <a:pt x="15251" y="3345"/>
                    <a:pt x="23326" y="0"/>
                    <a:pt x="31745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39529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97758" y="-1130441"/>
            <a:ext cx="4310039" cy="12547883"/>
          </a:xfrm>
          <a:custGeom>
            <a:avLst/>
            <a:gdLst/>
            <a:ahLst/>
            <a:cxnLst/>
            <a:rect l="l" t="t" r="r" b="b"/>
            <a:pathLst>
              <a:path w="4310039" h="12547883">
                <a:moveTo>
                  <a:pt x="0" y="0"/>
                </a:moveTo>
                <a:lnTo>
                  <a:pt x="4310039" y="0"/>
                </a:lnTo>
                <a:lnTo>
                  <a:pt x="4310039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2109"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36921" y="959053"/>
            <a:ext cx="12814159" cy="775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SGK İCRA TAK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İNDEKİ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BORÇLAR VE UYGULANAN ELEKTRON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 HAC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ZLER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407581" y="2014931"/>
            <a:ext cx="12587358" cy="3933349"/>
            <a:chOff x="0" y="-173849"/>
            <a:chExt cx="3315189" cy="10359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06067" cy="750194"/>
            </a:xfrm>
            <a:custGeom>
              <a:avLst/>
              <a:gdLst/>
              <a:ahLst/>
              <a:cxnLst/>
              <a:rect l="l" t="t" r="r" b="b"/>
              <a:pathLst>
                <a:path w="3306067" h="750194">
                  <a:moveTo>
                    <a:pt x="0" y="0"/>
                  </a:moveTo>
                  <a:lnTo>
                    <a:pt x="3306067" y="0"/>
                  </a:lnTo>
                  <a:lnTo>
                    <a:pt x="3306067" y="750194"/>
                  </a:lnTo>
                  <a:lnTo>
                    <a:pt x="0" y="750194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9122" y="-173849"/>
              <a:ext cx="3306067" cy="1035944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l">
                <a:lnSpc>
                  <a:spcPts val="6580"/>
                </a:lnSpc>
              </a:pPr>
              <a:endParaRPr lang="tr-TR" sz="2991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l">
                <a:lnSpc>
                  <a:spcPts val="6580"/>
                </a:lnSpc>
              </a:pP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hizmeti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kullanarak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6183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sayılı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Kanun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kapsamında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icra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takibine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konu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SGK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borçlarınız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SGK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tarafından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elektronik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ortamda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uygulanan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taşınmaz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araç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banka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mevduat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hacizlerini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görüntüleyebilirsiniz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43/45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l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205941" y="519843"/>
            <a:ext cx="15876119" cy="9247313"/>
            <a:chOff x="0" y="0"/>
            <a:chExt cx="4181365" cy="24355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81365" cy="2435506"/>
            </a:xfrm>
            <a:custGeom>
              <a:avLst/>
              <a:gdLst/>
              <a:ahLst/>
              <a:cxnLst/>
              <a:rect l="l" t="t" r="r" b="b"/>
              <a:pathLst>
                <a:path w="4181365" h="2435506">
                  <a:moveTo>
                    <a:pt x="0" y="0"/>
                  </a:moveTo>
                  <a:lnTo>
                    <a:pt x="4181365" y="0"/>
                  </a:lnTo>
                  <a:lnTo>
                    <a:pt x="4181365" y="2435506"/>
                  </a:lnTo>
                  <a:lnTo>
                    <a:pt x="0" y="2435506"/>
                  </a:lnTo>
                  <a:close/>
                </a:path>
              </a:pathLst>
            </a:custGeom>
            <a:ln w="19050" cap="sq">
              <a:solidFill>
                <a:srgbClr val="054F9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4181365" cy="2425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4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7194701" y="7865733"/>
            <a:ext cx="3307098" cy="0"/>
          </a:xfrm>
          <a:prstGeom prst="line">
            <a:avLst/>
          </a:prstGeom>
          <a:ln w="19050" cap="rnd">
            <a:solidFill>
              <a:srgbClr val="0087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-2490854" y="-1130441"/>
            <a:ext cx="9572989" cy="12547883"/>
          </a:xfrm>
          <a:custGeom>
            <a:avLst/>
            <a:gdLst/>
            <a:ahLst/>
            <a:cxnLst/>
            <a:rect l="l" t="t" r="r" b="b"/>
            <a:pathLst>
              <a:path w="9572989" h="12547883">
                <a:moveTo>
                  <a:pt x="0" y="0"/>
                </a:moveTo>
                <a:lnTo>
                  <a:pt x="9572989" y="0"/>
                </a:lnTo>
                <a:lnTo>
                  <a:pt x="9572989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1291004" y="-1003296"/>
            <a:ext cx="9572989" cy="12547883"/>
          </a:xfrm>
          <a:custGeom>
            <a:avLst/>
            <a:gdLst/>
            <a:ahLst/>
            <a:cxnLst/>
            <a:rect l="l" t="t" r="r" b="b"/>
            <a:pathLst>
              <a:path w="9572989" h="12547883">
                <a:moveTo>
                  <a:pt x="9572989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9572989" y="0"/>
                </a:lnTo>
                <a:lnTo>
                  <a:pt x="9572989" y="1254788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43939" y="1251423"/>
            <a:ext cx="4984253" cy="2419628"/>
          </a:xfrm>
          <a:custGeom>
            <a:avLst/>
            <a:gdLst/>
            <a:ahLst/>
            <a:cxnLst/>
            <a:rect l="l" t="t" r="r" b="b"/>
            <a:pathLst>
              <a:path w="4984253" h="2419628">
                <a:moveTo>
                  <a:pt x="0" y="0"/>
                </a:moveTo>
                <a:lnTo>
                  <a:pt x="4984252" y="0"/>
                </a:lnTo>
                <a:lnTo>
                  <a:pt x="4984252" y="2419629"/>
                </a:lnTo>
                <a:lnTo>
                  <a:pt x="0" y="2419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84036" y="4703828"/>
            <a:ext cx="12904057" cy="101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1"/>
              </a:lnSpc>
            </a:pPr>
            <a:r>
              <a:rPr lang="en-US" sz="5993" b="1" dirty="0">
                <a:solidFill>
                  <a:srgbClr val="0087C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TEŞEKKÜRLER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98803" y="7294787"/>
            <a:ext cx="6674524" cy="35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2391" b="1" dirty="0">
                <a:solidFill>
                  <a:srgbClr val="0087C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İZMİR SOSYAL GÜVENLİK İL MÜDÜRLÜĞÜ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81200" y="73794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65979" y="2628900"/>
            <a:ext cx="11782315" cy="6004154"/>
            <a:chOff x="-4722" y="0"/>
            <a:chExt cx="3103161" cy="15813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98439" cy="1295591"/>
            </a:xfrm>
            <a:custGeom>
              <a:avLst/>
              <a:gdLst/>
              <a:ahLst/>
              <a:cxnLst/>
              <a:rect l="l" t="t" r="r" b="b"/>
              <a:pathLst>
                <a:path w="3098439" h="1295591">
                  <a:moveTo>
                    <a:pt x="0" y="0"/>
                  </a:moveTo>
                  <a:lnTo>
                    <a:pt x="3098439" y="0"/>
                  </a:lnTo>
                  <a:lnTo>
                    <a:pt x="3098439" y="1295591"/>
                  </a:lnTo>
                  <a:lnTo>
                    <a:pt x="0" y="1295591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-4722" y="0"/>
              <a:ext cx="3098439" cy="1581341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talep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edilen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borç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tutarının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ödeme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planı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bazında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en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az</a:t>
              </a:r>
              <a:r>
                <a:rPr lang="en-US" sz="4000" dirty="0">
                  <a:solidFill>
                    <a:srgbClr val="FFBD59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%10</a:t>
              </a:r>
              <a:r>
                <a:rPr lang="tr-TR" sz="4000" b="1" dirty="0">
                  <a:solidFill>
                    <a:schemeClr val="accent2">
                      <a:lumMod val="50000"/>
                    </a:schemeClr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,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ilk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taksit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(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peşinat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)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tutar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şartı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kaldırılmış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olup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talep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edilen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taksit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sayısına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göre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belirlenen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ilk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taksit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tutarının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yatırılması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yeterli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olacaktır</a:t>
              </a:r>
              <a:r>
                <a:rPr lang="en-US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. </a:t>
              </a:r>
              <a:endParaRPr lang="tr-TR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4/45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l">
                <a:lnSpc>
                  <a:spcPts val="6580"/>
                </a:lnSpc>
              </a:pPr>
              <a:endParaRPr lang="en-US" sz="2991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l">
                <a:lnSpc>
                  <a:spcPts val="6580"/>
                </a:lnSpc>
              </a:pPr>
              <a:endParaRPr lang="en-US" sz="2991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68127" y="837889"/>
            <a:ext cx="12178020" cy="1043901"/>
            <a:chOff x="0" y="0"/>
            <a:chExt cx="3073999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73999" cy="263503"/>
            </a:xfrm>
            <a:custGeom>
              <a:avLst/>
              <a:gdLst/>
              <a:ahLst/>
              <a:cxnLst/>
              <a:rect l="l" t="t" r="r" b="b"/>
              <a:pathLst>
                <a:path w="3073999" h="263503">
                  <a:moveTo>
                    <a:pt x="32422" y="0"/>
                  </a:moveTo>
                  <a:lnTo>
                    <a:pt x="3041577" y="0"/>
                  </a:lnTo>
                  <a:cubicBezTo>
                    <a:pt x="3059483" y="0"/>
                    <a:pt x="3073999" y="14516"/>
                    <a:pt x="3073999" y="32422"/>
                  </a:cubicBezTo>
                  <a:lnTo>
                    <a:pt x="3073999" y="231081"/>
                  </a:lnTo>
                  <a:cubicBezTo>
                    <a:pt x="3073999" y="248988"/>
                    <a:pt x="3059483" y="263503"/>
                    <a:pt x="3041577" y="263503"/>
                  </a:cubicBezTo>
                  <a:lnTo>
                    <a:pt x="32422" y="263503"/>
                  </a:lnTo>
                  <a:cubicBezTo>
                    <a:pt x="14516" y="263503"/>
                    <a:pt x="0" y="248988"/>
                    <a:pt x="0" y="231081"/>
                  </a:cubicBezTo>
                  <a:lnTo>
                    <a:pt x="0" y="32422"/>
                  </a:lnTo>
                  <a:cubicBezTo>
                    <a:pt x="0" y="14516"/>
                    <a:pt x="14516" y="0"/>
                    <a:pt x="32422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73999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4224337" cy="12547883"/>
          </a:xfrm>
          <a:custGeom>
            <a:avLst/>
            <a:gdLst/>
            <a:ahLst/>
            <a:cxnLst/>
            <a:rect l="l" t="t" r="r" b="b"/>
            <a:pathLst>
              <a:path w="4224337" h="12547883">
                <a:moveTo>
                  <a:pt x="0" y="0"/>
                </a:moveTo>
                <a:lnTo>
                  <a:pt x="4224337" y="0"/>
                </a:lnTo>
                <a:lnTo>
                  <a:pt x="4224337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6615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28309" y="1149553"/>
            <a:ext cx="12814159" cy="37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PEŞ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NAT TUTARININ AZALTILMASI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6800" y="1120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59268" y="2213457"/>
            <a:ext cx="12467874" cy="6320434"/>
            <a:chOff x="-5474" y="-59088"/>
            <a:chExt cx="3283720" cy="16646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78246" cy="1605553"/>
            </a:xfrm>
            <a:custGeom>
              <a:avLst/>
              <a:gdLst/>
              <a:ahLst/>
              <a:cxnLst/>
              <a:rect l="l" t="t" r="r" b="b"/>
              <a:pathLst>
                <a:path w="3278246" h="1605553">
                  <a:moveTo>
                    <a:pt x="0" y="0"/>
                  </a:moveTo>
                  <a:lnTo>
                    <a:pt x="3278246" y="0"/>
                  </a:lnTo>
                  <a:lnTo>
                    <a:pt x="3278246" y="1605553"/>
                  </a:lnTo>
                  <a:lnTo>
                    <a:pt x="0" y="1605553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-5474" y="-59088"/>
              <a:ext cx="3278246" cy="1411866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Borçların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eşit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taksitlerle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esas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olmakla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birlikte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mali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durumu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zor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borçlular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için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mevcut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kademeli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imkanında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ilk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talep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edilen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borcun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az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%10‘u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olma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şartı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kaldırılmıştır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</a:t>
              </a:r>
              <a:endParaRPr lang="tr-TR" sz="4000" b="1" dirty="0">
                <a:solidFill>
                  <a:schemeClr val="accent2">
                    <a:lumMod val="50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5/45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80053" y="837889"/>
            <a:ext cx="12369509" cy="1043901"/>
            <a:chOff x="0" y="0"/>
            <a:chExt cx="3122335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2335" cy="263503"/>
            </a:xfrm>
            <a:custGeom>
              <a:avLst/>
              <a:gdLst/>
              <a:ahLst/>
              <a:cxnLst/>
              <a:rect l="l" t="t" r="r" b="b"/>
              <a:pathLst>
                <a:path w="3122335" h="263503">
                  <a:moveTo>
                    <a:pt x="31920" y="0"/>
                  </a:moveTo>
                  <a:lnTo>
                    <a:pt x="3090414" y="0"/>
                  </a:lnTo>
                  <a:cubicBezTo>
                    <a:pt x="3098880" y="0"/>
                    <a:pt x="3106999" y="3363"/>
                    <a:pt x="3112985" y="9349"/>
                  </a:cubicBezTo>
                  <a:cubicBezTo>
                    <a:pt x="3118972" y="15335"/>
                    <a:pt x="3122335" y="23454"/>
                    <a:pt x="3122335" y="31920"/>
                  </a:cubicBezTo>
                  <a:lnTo>
                    <a:pt x="3122335" y="231583"/>
                  </a:lnTo>
                  <a:cubicBezTo>
                    <a:pt x="3122335" y="249212"/>
                    <a:pt x="3108043" y="263503"/>
                    <a:pt x="3090414" y="263503"/>
                  </a:cubicBezTo>
                  <a:lnTo>
                    <a:pt x="31920" y="263503"/>
                  </a:lnTo>
                  <a:cubicBezTo>
                    <a:pt x="14291" y="263503"/>
                    <a:pt x="0" y="249212"/>
                    <a:pt x="0" y="231583"/>
                  </a:cubicBezTo>
                  <a:lnTo>
                    <a:pt x="0" y="31920"/>
                  </a:lnTo>
                  <a:cubicBezTo>
                    <a:pt x="0" y="14291"/>
                    <a:pt x="14291" y="0"/>
                    <a:pt x="31920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22335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4348465" cy="12547883"/>
          </a:xfrm>
          <a:custGeom>
            <a:avLst/>
            <a:gdLst/>
            <a:ahLst/>
            <a:cxnLst/>
            <a:rect l="l" t="t" r="r" b="b"/>
            <a:pathLst>
              <a:path w="4348465" h="12547883">
                <a:moveTo>
                  <a:pt x="0" y="0"/>
                </a:moveTo>
                <a:lnTo>
                  <a:pt x="4348465" y="0"/>
                </a:lnTo>
                <a:lnTo>
                  <a:pt x="4348465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0146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66245" y="1169555"/>
            <a:ext cx="1281415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8"/>
              </a:lnSpc>
            </a:pPr>
            <a:r>
              <a:rPr lang="en-US" sz="2400" b="1" spc="858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KADEMEL</a:t>
            </a:r>
            <a:r>
              <a:rPr lang="tr-TR" sz="2400" b="1" spc="858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858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ÖDEME KOLAYLIĞI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6800" y="-1568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41260" y="2364395"/>
            <a:ext cx="12485882" cy="6169496"/>
            <a:chOff x="-10217" y="-19335"/>
            <a:chExt cx="3288463" cy="16248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78246" cy="1605553"/>
            </a:xfrm>
            <a:custGeom>
              <a:avLst/>
              <a:gdLst/>
              <a:ahLst/>
              <a:cxnLst/>
              <a:rect l="l" t="t" r="r" b="b"/>
              <a:pathLst>
                <a:path w="3278246" h="1605553">
                  <a:moveTo>
                    <a:pt x="0" y="0"/>
                  </a:moveTo>
                  <a:lnTo>
                    <a:pt x="3278246" y="0"/>
                  </a:lnTo>
                  <a:lnTo>
                    <a:pt x="3278246" y="1605553"/>
                  </a:lnTo>
                  <a:lnTo>
                    <a:pt x="0" y="1605553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-10217" y="-19335"/>
              <a:ext cx="3278246" cy="1472073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Borçlunun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talep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etmesi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ünitenin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uygun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görmesi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ilk 6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normal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tutarının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%50'sinden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az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olmamak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kaydıyla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daha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düşük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tutarlarda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belirlenebilir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Geriye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miktarı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6.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aydan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sonraki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taksitlere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eşit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olarak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paylaştırılır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6/45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80053" y="837889"/>
            <a:ext cx="12369509" cy="1043901"/>
            <a:chOff x="0" y="0"/>
            <a:chExt cx="3122335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2335" cy="263503"/>
            </a:xfrm>
            <a:custGeom>
              <a:avLst/>
              <a:gdLst/>
              <a:ahLst/>
              <a:cxnLst/>
              <a:rect l="l" t="t" r="r" b="b"/>
              <a:pathLst>
                <a:path w="3122335" h="263503">
                  <a:moveTo>
                    <a:pt x="31920" y="0"/>
                  </a:moveTo>
                  <a:lnTo>
                    <a:pt x="3090414" y="0"/>
                  </a:lnTo>
                  <a:cubicBezTo>
                    <a:pt x="3098880" y="0"/>
                    <a:pt x="3106999" y="3363"/>
                    <a:pt x="3112985" y="9349"/>
                  </a:cubicBezTo>
                  <a:cubicBezTo>
                    <a:pt x="3118972" y="15335"/>
                    <a:pt x="3122335" y="23454"/>
                    <a:pt x="3122335" y="31920"/>
                  </a:cubicBezTo>
                  <a:lnTo>
                    <a:pt x="3122335" y="231583"/>
                  </a:lnTo>
                  <a:cubicBezTo>
                    <a:pt x="3122335" y="249212"/>
                    <a:pt x="3108043" y="263503"/>
                    <a:pt x="3090414" y="263503"/>
                  </a:cubicBezTo>
                  <a:lnTo>
                    <a:pt x="31920" y="263503"/>
                  </a:lnTo>
                  <a:cubicBezTo>
                    <a:pt x="14291" y="263503"/>
                    <a:pt x="0" y="249212"/>
                    <a:pt x="0" y="231583"/>
                  </a:cubicBezTo>
                  <a:lnTo>
                    <a:pt x="0" y="31920"/>
                  </a:lnTo>
                  <a:cubicBezTo>
                    <a:pt x="0" y="14291"/>
                    <a:pt x="14291" y="0"/>
                    <a:pt x="31920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22335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4348465" cy="12547883"/>
          </a:xfrm>
          <a:custGeom>
            <a:avLst/>
            <a:gdLst/>
            <a:ahLst/>
            <a:cxnLst/>
            <a:rect l="l" t="t" r="r" b="b"/>
            <a:pathLst>
              <a:path w="4348465" h="12547883">
                <a:moveTo>
                  <a:pt x="0" y="0"/>
                </a:moveTo>
                <a:lnTo>
                  <a:pt x="4348465" y="0"/>
                </a:lnTo>
                <a:lnTo>
                  <a:pt x="4348465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0146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66245" y="1169555"/>
            <a:ext cx="1281415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8"/>
              </a:lnSpc>
            </a:pPr>
            <a:r>
              <a:rPr lang="en-US" sz="2400" b="1" spc="858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KADEMEL</a:t>
            </a:r>
            <a:r>
              <a:rPr lang="tr-TR" sz="2400" b="1" spc="858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858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ÖDEME KOLAYLIĞI </a:t>
            </a:r>
          </a:p>
        </p:txBody>
      </p:sp>
    </p:spTree>
    <p:extLst>
      <p:ext uri="{BB962C8B-B14F-4D97-AF65-F5344CB8AC3E}">
        <p14:creationId xmlns:p14="http://schemas.microsoft.com/office/powerpoint/2010/main" val="210805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85292" y="2368902"/>
            <a:ext cx="12284653" cy="7352686"/>
            <a:chOff x="-79306" y="-20382"/>
            <a:chExt cx="3235464" cy="19365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56158" cy="1916128"/>
            </a:xfrm>
            <a:custGeom>
              <a:avLst/>
              <a:gdLst/>
              <a:ahLst/>
              <a:cxnLst/>
              <a:rect l="l" t="t" r="r" b="b"/>
              <a:pathLst>
                <a:path w="3156158" h="1916128">
                  <a:moveTo>
                    <a:pt x="0" y="0"/>
                  </a:moveTo>
                  <a:lnTo>
                    <a:pt x="3156158" y="0"/>
                  </a:lnTo>
                  <a:lnTo>
                    <a:pt x="3156158" y="1916128"/>
                  </a:lnTo>
                  <a:lnTo>
                    <a:pt x="0" y="1916128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-79306" y="-20382"/>
              <a:ext cx="3156158" cy="1907169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bozulmasına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neden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aksatma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sayıları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borçlu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lehine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artırılarak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3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taksitten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4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takside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çıkarılmıştır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                          </a:t>
              </a:r>
            </a:p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Ödenmeyen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dördüncü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just">
                <a:lnSpc>
                  <a:spcPts val="6580"/>
                </a:lnSpc>
              </a:pP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ödenmeyen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fazla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üç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;</a:t>
              </a:r>
              <a:r>
                <a:rPr lang="tr-TR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son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kadar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son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ödeme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süresini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endParaRPr lang="tr-TR" sz="4000" dirty="0">
                <a:solidFill>
                  <a:srgbClr val="054F9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7/45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dirty="0">
                <a:solidFill>
                  <a:srgbClr val="FFBD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85293" y="859911"/>
            <a:ext cx="12385025" cy="1043901"/>
            <a:chOff x="0" y="0"/>
            <a:chExt cx="3126251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6251" cy="263503"/>
            </a:xfrm>
            <a:custGeom>
              <a:avLst/>
              <a:gdLst/>
              <a:ahLst/>
              <a:cxnLst/>
              <a:rect l="l" t="t" r="r" b="b"/>
              <a:pathLst>
                <a:path w="3126251" h="263503">
                  <a:moveTo>
                    <a:pt x="31880" y="0"/>
                  </a:moveTo>
                  <a:lnTo>
                    <a:pt x="3094371" y="0"/>
                  </a:lnTo>
                  <a:cubicBezTo>
                    <a:pt x="3111978" y="0"/>
                    <a:pt x="3126251" y="14273"/>
                    <a:pt x="3126251" y="31880"/>
                  </a:cubicBezTo>
                  <a:lnTo>
                    <a:pt x="3126251" y="231623"/>
                  </a:lnTo>
                  <a:cubicBezTo>
                    <a:pt x="3126251" y="240078"/>
                    <a:pt x="3122893" y="248187"/>
                    <a:pt x="3116914" y="254166"/>
                  </a:cubicBezTo>
                  <a:cubicBezTo>
                    <a:pt x="3110935" y="260145"/>
                    <a:pt x="3102826" y="263503"/>
                    <a:pt x="3094371" y="263503"/>
                  </a:cubicBezTo>
                  <a:lnTo>
                    <a:pt x="31880" y="263503"/>
                  </a:lnTo>
                  <a:cubicBezTo>
                    <a:pt x="23425" y="263503"/>
                    <a:pt x="15316" y="260145"/>
                    <a:pt x="9338" y="254166"/>
                  </a:cubicBezTo>
                  <a:cubicBezTo>
                    <a:pt x="3359" y="248187"/>
                    <a:pt x="0" y="240078"/>
                    <a:pt x="0" y="231623"/>
                  </a:cubicBezTo>
                  <a:lnTo>
                    <a:pt x="0" y="31880"/>
                  </a:lnTo>
                  <a:cubicBezTo>
                    <a:pt x="0" y="23425"/>
                    <a:pt x="3359" y="15316"/>
                    <a:pt x="9338" y="9338"/>
                  </a:cubicBezTo>
                  <a:cubicBezTo>
                    <a:pt x="15316" y="3359"/>
                    <a:pt x="23425" y="0"/>
                    <a:pt x="31880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2625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4193306" cy="12547883"/>
          </a:xfrm>
          <a:custGeom>
            <a:avLst/>
            <a:gdLst/>
            <a:ahLst/>
            <a:cxnLst/>
            <a:rect l="l" t="t" r="r" b="b"/>
            <a:pathLst>
              <a:path w="4193306" h="12547883">
                <a:moveTo>
                  <a:pt x="0" y="0"/>
                </a:moveTo>
                <a:lnTo>
                  <a:pt x="4193306" y="0"/>
                </a:lnTo>
                <a:lnTo>
                  <a:pt x="419330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8292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14119" y="981075"/>
            <a:ext cx="12814159" cy="775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TAKS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 AKSATMA VE TEC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BOZMA ŞARTLARININ ESNET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LMES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endParaRPr lang="en-US" sz="2400" b="1" spc="995" dirty="0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99148" y="2884887"/>
            <a:ext cx="12019397" cy="7275298"/>
            <a:chOff x="0" y="0"/>
            <a:chExt cx="3165602" cy="19161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56158" cy="1916128"/>
            </a:xfrm>
            <a:custGeom>
              <a:avLst/>
              <a:gdLst/>
              <a:ahLst/>
              <a:cxnLst/>
              <a:rect l="l" t="t" r="r" b="b"/>
              <a:pathLst>
                <a:path w="3156158" h="1916128">
                  <a:moveTo>
                    <a:pt x="0" y="0"/>
                  </a:moveTo>
                  <a:lnTo>
                    <a:pt x="3156158" y="0"/>
                  </a:lnTo>
                  <a:lnTo>
                    <a:pt x="3156158" y="1916128"/>
                  </a:lnTo>
                  <a:lnTo>
                    <a:pt x="0" y="1916128"/>
                  </a:lnTo>
                  <a:close/>
                </a:path>
              </a:pathLst>
            </a:custGeom>
            <a:ln w="19050"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9444" y="0"/>
              <a:ext cx="3156158" cy="1103803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on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(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azami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sayısı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olan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36'ncı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olmaması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kaydıyla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)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izleyen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ay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sonuna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kadar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bu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süreyi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36'ncı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taksitin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süresinde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ödenmemesi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hâlinde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takip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eden</a:t>
              </a:r>
              <a:r>
                <a:rPr lang="en-US" sz="4000" u="sng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u="sng" dirty="0" err="1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günde</a:t>
              </a:r>
              <a:r>
                <a:rPr lang="en-US" sz="4000" dirty="0">
                  <a:solidFill>
                    <a:srgbClr val="054F9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tecil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bozulacaktır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</a:t>
              </a:r>
              <a:endParaRPr lang="tr-TR" sz="4000" b="1" dirty="0">
                <a:solidFill>
                  <a:schemeClr val="accent2">
                    <a:lumMod val="50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r">
                <a:lnSpc>
                  <a:spcPts val="6580"/>
                </a:lnSpc>
              </a:pPr>
              <a:r>
                <a:rPr lang="tr-TR" sz="4000" dirty="0">
                  <a:solidFill>
                    <a:srgbClr val="054F94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8/45</a:t>
              </a:r>
              <a:endParaRPr lang="en-US" sz="4000" dirty="0">
                <a:solidFill>
                  <a:srgbClr val="054F94"/>
                </a:solidFill>
                <a:latin typeface="Bricolage Grotesque"/>
                <a:ea typeface="Bricolage Grotesque"/>
                <a:cs typeface="Bricolage Grotesque"/>
                <a:sym typeface="Bricolage Grotesque"/>
              </a:endParaRPr>
            </a:p>
            <a:p>
              <a:pPr algn="just">
                <a:lnSpc>
                  <a:spcPts val="6580"/>
                </a:lnSpc>
              </a:pPr>
              <a:endParaRPr lang="en-US" sz="4000" b="1" dirty="0">
                <a:solidFill>
                  <a:schemeClr val="accent2">
                    <a:lumMod val="50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85293" y="859911"/>
            <a:ext cx="12385025" cy="1043901"/>
            <a:chOff x="0" y="0"/>
            <a:chExt cx="3126251" cy="2635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6251" cy="263503"/>
            </a:xfrm>
            <a:custGeom>
              <a:avLst/>
              <a:gdLst/>
              <a:ahLst/>
              <a:cxnLst/>
              <a:rect l="l" t="t" r="r" b="b"/>
              <a:pathLst>
                <a:path w="3126251" h="263503">
                  <a:moveTo>
                    <a:pt x="31880" y="0"/>
                  </a:moveTo>
                  <a:lnTo>
                    <a:pt x="3094371" y="0"/>
                  </a:lnTo>
                  <a:cubicBezTo>
                    <a:pt x="3111978" y="0"/>
                    <a:pt x="3126251" y="14273"/>
                    <a:pt x="3126251" y="31880"/>
                  </a:cubicBezTo>
                  <a:lnTo>
                    <a:pt x="3126251" y="231623"/>
                  </a:lnTo>
                  <a:cubicBezTo>
                    <a:pt x="3126251" y="240078"/>
                    <a:pt x="3122893" y="248187"/>
                    <a:pt x="3116914" y="254166"/>
                  </a:cubicBezTo>
                  <a:cubicBezTo>
                    <a:pt x="3110935" y="260145"/>
                    <a:pt x="3102826" y="263503"/>
                    <a:pt x="3094371" y="263503"/>
                  </a:cubicBezTo>
                  <a:lnTo>
                    <a:pt x="31880" y="263503"/>
                  </a:lnTo>
                  <a:cubicBezTo>
                    <a:pt x="23425" y="263503"/>
                    <a:pt x="15316" y="260145"/>
                    <a:pt x="9338" y="254166"/>
                  </a:cubicBezTo>
                  <a:cubicBezTo>
                    <a:pt x="3359" y="248187"/>
                    <a:pt x="0" y="240078"/>
                    <a:pt x="0" y="231623"/>
                  </a:cubicBezTo>
                  <a:lnTo>
                    <a:pt x="0" y="31880"/>
                  </a:lnTo>
                  <a:cubicBezTo>
                    <a:pt x="0" y="23425"/>
                    <a:pt x="3359" y="15316"/>
                    <a:pt x="9338" y="9338"/>
                  </a:cubicBezTo>
                  <a:cubicBezTo>
                    <a:pt x="15316" y="3359"/>
                    <a:pt x="23425" y="0"/>
                    <a:pt x="31880" y="0"/>
                  </a:cubicBezTo>
                  <a:close/>
                </a:path>
              </a:pathLst>
            </a:custGeom>
            <a:solidFill>
              <a:srgbClr val="054F9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26251" cy="301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397758" y="-1130441"/>
            <a:ext cx="4193306" cy="12547883"/>
          </a:xfrm>
          <a:custGeom>
            <a:avLst/>
            <a:gdLst/>
            <a:ahLst/>
            <a:cxnLst/>
            <a:rect l="l" t="t" r="r" b="b"/>
            <a:pathLst>
              <a:path w="4193306" h="12547883">
                <a:moveTo>
                  <a:pt x="0" y="0"/>
                </a:moveTo>
                <a:lnTo>
                  <a:pt x="4193306" y="0"/>
                </a:lnTo>
                <a:lnTo>
                  <a:pt x="4193306" y="12547882"/>
                </a:lnTo>
                <a:lnTo>
                  <a:pt x="0" y="1254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8292"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046849" y="-1130441"/>
            <a:ext cx="4732005" cy="12547883"/>
          </a:xfrm>
          <a:custGeom>
            <a:avLst/>
            <a:gdLst/>
            <a:ahLst/>
            <a:cxnLst/>
            <a:rect l="l" t="t" r="r" b="b"/>
            <a:pathLst>
              <a:path w="4732005" h="12547883">
                <a:moveTo>
                  <a:pt x="4732005" y="12547882"/>
                </a:moveTo>
                <a:lnTo>
                  <a:pt x="0" y="12547882"/>
                </a:lnTo>
                <a:lnTo>
                  <a:pt x="0" y="0"/>
                </a:lnTo>
                <a:lnTo>
                  <a:pt x="4732005" y="0"/>
                </a:lnTo>
                <a:lnTo>
                  <a:pt x="4732005" y="12547882"/>
                </a:lnTo>
                <a:close/>
              </a:path>
            </a:pathLst>
          </a:custGeom>
          <a:blipFill>
            <a:blip r:embed="rId3"/>
            <a:stretch>
              <a:fillRect r="-102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14119" y="981075"/>
            <a:ext cx="12814159" cy="775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TAKS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 AKSATMA VE TEC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 BOZMA ŞARTLARININ ESNET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r>
              <a:rPr lang="en-US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LMES</a:t>
            </a:r>
            <a:r>
              <a:rPr lang="tr-TR" sz="2400" b="1" spc="995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İ</a:t>
            </a:r>
            <a:endParaRPr lang="en-US" sz="2400" b="1" spc="995" dirty="0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  <p:extLst>
      <p:ext uri="{BB962C8B-B14F-4D97-AF65-F5344CB8AC3E}">
        <p14:creationId xmlns:p14="http://schemas.microsoft.com/office/powerpoint/2010/main" val="187853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1943</Words>
  <Application>Microsoft Office PowerPoint</Application>
  <PresentationFormat>Özel</PresentationFormat>
  <Paragraphs>176</Paragraphs>
  <Slides>45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3" baseType="lpstr">
      <vt:lpstr>Bricolage Grotesque Bold</vt:lpstr>
      <vt:lpstr>Bricolage Grotesque</vt:lpstr>
      <vt:lpstr>Glacial Indifference Bold</vt:lpstr>
      <vt:lpstr>Arial</vt:lpstr>
      <vt:lpstr>Calibri</vt:lpstr>
      <vt:lpstr>Glacial Indifference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TECİL VE TAKSİTLENDİRME İŞLEMLERİNE İLİŞKİN REHBERLİK VE BİLGİLENDİRME TOPLANTISI</dc:title>
  <dc:creator>Gülnur Atasever</dc:creator>
  <cp:lastModifiedBy>Gülnur Atasever</cp:lastModifiedBy>
  <cp:revision>20</cp:revision>
  <dcterms:created xsi:type="dcterms:W3CDTF">2006-08-16T00:00:00Z</dcterms:created>
  <dcterms:modified xsi:type="dcterms:W3CDTF">2026-03-25T14:05:10Z</dcterms:modified>
  <dc:identifier>DAHC5aJue9I</dc:identifier>
</cp:coreProperties>
</file>