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527" r:id="rId2"/>
    <p:sldId id="1553" r:id="rId3"/>
    <p:sldId id="1549" r:id="rId4"/>
    <p:sldId id="1551" r:id="rId5"/>
    <p:sldId id="1555" r:id="rId6"/>
    <p:sldId id="783" r:id="rId7"/>
    <p:sldId id="1550" r:id="rId8"/>
    <p:sldId id="1556" r:id="rId9"/>
    <p:sldId id="823" r:id="rId10"/>
    <p:sldId id="1557" r:id="rId11"/>
    <p:sldId id="784" r:id="rId12"/>
    <p:sldId id="824" r:id="rId13"/>
    <p:sldId id="825" r:id="rId14"/>
    <p:sldId id="826" r:id="rId15"/>
    <p:sldId id="785" r:id="rId16"/>
    <p:sldId id="786" r:id="rId17"/>
    <p:sldId id="787" r:id="rId18"/>
    <p:sldId id="827" r:id="rId19"/>
    <p:sldId id="1402" r:id="rId20"/>
    <p:sldId id="788" r:id="rId21"/>
    <p:sldId id="790" r:id="rId22"/>
    <p:sldId id="791" r:id="rId23"/>
    <p:sldId id="789" r:id="rId24"/>
    <p:sldId id="828" r:id="rId25"/>
    <p:sldId id="792" r:id="rId26"/>
    <p:sldId id="794" r:id="rId27"/>
    <p:sldId id="1552" r:id="rId28"/>
    <p:sldId id="795" r:id="rId29"/>
    <p:sldId id="1403" r:id="rId30"/>
    <p:sldId id="796" r:id="rId31"/>
    <p:sldId id="797" r:id="rId32"/>
    <p:sldId id="798" r:id="rId33"/>
    <p:sldId id="1554" r:id="rId34"/>
  </p:sldIdLst>
  <p:sldSz cx="9144000" cy="5143500" type="screen16x9"/>
  <p:notesSz cx="9144000" cy="51435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C64C7FD-F824-49B3-9F52-E3621DD805EA}">
          <p14:sldIdLst>
            <p14:sldId id="527"/>
            <p14:sldId id="1553"/>
            <p14:sldId id="1549"/>
            <p14:sldId id="1551"/>
            <p14:sldId id="1555"/>
          </p14:sldIdLst>
        </p14:section>
        <p14:section name="Başlıksız Bölüm" id="{FAF1E91A-3546-4502-BFBC-026308B424F2}">
          <p14:sldIdLst>
            <p14:sldId id="783"/>
            <p14:sldId id="1550"/>
            <p14:sldId id="1556"/>
            <p14:sldId id="823"/>
            <p14:sldId id="1557"/>
            <p14:sldId id="784"/>
            <p14:sldId id="824"/>
            <p14:sldId id="825"/>
            <p14:sldId id="826"/>
            <p14:sldId id="785"/>
            <p14:sldId id="786"/>
            <p14:sldId id="787"/>
            <p14:sldId id="827"/>
            <p14:sldId id="1402"/>
            <p14:sldId id="788"/>
            <p14:sldId id="790"/>
            <p14:sldId id="791"/>
            <p14:sldId id="789"/>
            <p14:sldId id="828"/>
            <p14:sldId id="792"/>
            <p14:sldId id="794"/>
            <p14:sldId id="1552"/>
            <p14:sldId id="795"/>
            <p14:sldId id="1403"/>
            <p14:sldId id="796"/>
            <p14:sldId id="797"/>
            <p14:sldId id="798"/>
            <p14:sldId id="1554"/>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803" autoAdjust="0"/>
  </p:normalViewPr>
  <p:slideViewPr>
    <p:cSldViewPr>
      <p:cViewPr varScale="1">
        <p:scale>
          <a:sx n="89" d="100"/>
          <a:sy n="89" d="100"/>
        </p:scale>
        <p:origin x="840"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5180013" y="0"/>
            <a:ext cx="3962400" cy="257175"/>
          </a:xfrm>
          <a:prstGeom prst="rect">
            <a:avLst/>
          </a:prstGeom>
        </p:spPr>
        <p:txBody>
          <a:bodyPr vert="horz" lIns="91440" tIns="45720" rIns="91440" bIns="45720" rtlCol="0"/>
          <a:lstStyle>
            <a:lvl1pPr algn="r">
              <a:defRPr sz="1200"/>
            </a:lvl1pPr>
          </a:lstStyle>
          <a:p>
            <a:fld id="{1D49C32E-5FBB-40EC-9B1B-8560D4D4E409}" type="datetimeFigureOut">
              <a:rPr lang="tr-TR" smtClean="0"/>
              <a:t>12.01.2024</a:t>
            </a:fld>
            <a:endParaRPr lang="tr-TR"/>
          </a:p>
        </p:txBody>
      </p:sp>
      <p:sp>
        <p:nvSpPr>
          <p:cNvPr id="4" name="3 Altbilgi Yer Tutucusu"/>
          <p:cNvSpPr>
            <a:spLocks noGrp="1"/>
          </p:cNvSpPr>
          <p:nvPr>
            <p:ph type="ftr" sz="quarter" idx="2"/>
          </p:nvPr>
        </p:nvSpPr>
        <p:spPr>
          <a:xfrm>
            <a:off x="0" y="4884738"/>
            <a:ext cx="3962400" cy="257175"/>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5180013" y="4884738"/>
            <a:ext cx="3962400" cy="257175"/>
          </a:xfrm>
          <a:prstGeom prst="rect">
            <a:avLst/>
          </a:prstGeom>
        </p:spPr>
        <p:txBody>
          <a:bodyPr vert="horz" lIns="91440" tIns="45720" rIns="91440" bIns="45720" rtlCol="0" anchor="b"/>
          <a:lstStyle>
            <a:lvl1pPr algn="r">
              <a:defRPr sz="1200"/>
            </a:lvl1pPr>
          </a:lstStyle>
          <a:p>
            <a:fld id="{5ADF52F6-EE63-4604-9523-45E8F73E9DB5}" type="slidenum">
              <a:rPr lang="tr-TR" smtClean="0"/>
              <a:t>‹#›</a:t>
            </a:fld>
            <a:endParaRPr lang="tr-TR"/>
          </a:p>
        </p:txBody>
      </p:sp>
    </p:spTree>
    <p:extLst>
      <p:ext uri="{BB962C8B-B14F-4D97-AF65-F5344CB8AC3E}">
        <p14:creationId xmlns:p14="http://schemas.microsoft.com/office/powerpoint/2010/main" val="121040497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5180013" y="0"/>
            <a:ext cx="3962400" cy="257175"/>
          </a:xfrm>
          <a:prstGeom prst="rect">
            <a:avLst/>
          </a:prstGeom>
        </p:spPr>
        <p:txBody>
          <a:bodyPr vert="horz" lIns="91440" tIns="45720" rIns="91440" bIns="45720" rtlCol="0"/>
          <a:lstStyle>
            <a:lvl1pPr algn="r">
              <a:defRPr sz="1200"/>
            </a:lvl1pPr>
          </a:lstStyle>
          <a:p>
            <a:fld id="{E3506AE4-28F1-4D5E-A98E-95E292C86F32}" type="datetimeFigureOut">
              <a:rPr lang="tr-TR" smtClean="0"/>
              <a:pPr/>
              <a:t>12.01.2024</a:t>
            </a:fld>
            <a:endParaRPr lang="tr-TR"/>
          </a:p>
        </p:txBody>
      </p:sp>
      <p:sp>
        <p:nvSpPr>
          <p:cNvPr id="4" name="3 Slayt Görüntüsü Yer Tutucusu"/>
          <p:cNvSpPr>
            <a:spLocks noGrp="1" noRot="1" noChangeAspect="1"/>
          </p:cNvSpPr>
          <p:nvPr>
            <p:ph type="sldImg" idx="2"/>
          </p:nvPr>
        </p:nvSpPr>
        <p:spPr>
          <a:xfrm>
            <a:off x="2857500" y="385763"/>
            <a:ext cx="3429000" cy="1928812"/>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914400" y="2443163"/>
            <a:ext cx="7315200" cy="231457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4884738"/>
            <a:ext cx="3962400" cy="257175"/>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5180013" y="4884738"/>
            <a:ext cx="3962400" cy="257175"/>
          </a:xfrm>
          <a:prstGeom prst="rect">
            <a:avLst/>
          </a:prstGeom>
        </p:spPr>
        <p:txBody>
          <a:bodyPr vert="horz" lIns="91440" tIns="45720" rIns="91440" bIns="45720" rtlCol="0" anchor="b"/>
          <a:lstStyle>
            <a:lvl1pPr algn="r">
              <a:defRPr sz="1200"/>
            </a:lvl1pPr>
          </a:lstStyle>
          <a:p>
            <a:fld id="{B68123A8-49C4-4E0B-BD98-535F407497B6}" type="slidenum">
              <a:rPr lang="tr-TR" smtClean="0"/>
              <a:pPr/>
              <a:t>‹#›</a:t>
            </a:fld>
            <a:endParaRPr lang="tr-TR"/>
          </a:p>
        </p:txBody>
      </p:sp>
    </p:spTree>
    <p:extLst>
      <p:ext uri="{BB962C8B-B14F-4D97-AF65-F5344CB8AC3E}">
        <p14:creationId xmlns:p14="http://schemas.microsoft.com/office/powerpoint/2010/main" val="98299820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 Bilgi Yer Tutucusu 3"/>
          <p:cNvSpPr>
            <a:spLocks noGrp="1"/>
          </p:cNvSpPr>
          <p:nvPr>
            <p:ph type="hdr" sz="quarter"/>
          </p:nvPr>
        </p:nvSpPr>
        <p:spPr/>
        <p:txBody>
          <a:bodyPr/>
          <a:lstStyle/>
          <a:p>
            <a:endParaRPr lang="tr-TR"/>
          </a:p>
        </p:txBody>
      </p:sp>
      <p:sp>
        <p:nvSpPr>
          <p:cNvPr id="5" name="Slayt Numarası Yer Tutucusu 4"/>
          <p:cNvSpPr>
            <a:spLocks noGrp="1"/>
          </p:cNvSpPr>
          <p:nvPr>
            <p:ph type="sldNum" sz="quarter" idx="5"/>
          </p:nvPr>
        </p:nvSpPr>
        <p:spPr/>
        <p:txBody>
          <a:bodyPr/>
          <a:lstStyle/>
          <a:p>
            <a:fld id="{B68123A8-49C4-4E0B-BD98-535F407497B6}" type="slidenum">
              <a:rPr lang="tr-TR" smtClean="0"/>
              <a:pPr/>
              <a:t>2</a:t>
            </a:fld>
            <a:endParaRPr lang="tr-TR"/>
          </a:p>
        </p:txBody>
      </p:sp>
    </p:spTree>
    <p:extLst>
      <p:ext uri="{BB962C8B-B14F-4D97-AF65-F5344CB8AC3E}">
        <p14:creationId xmlns:p14="http://schemas.microsoft.com/office/powerpoint/2010/main" val="782945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 Bilgi Yer Tutucusu 3"/>
          <p:cNvSpPr>
            <a:spLocks noGrp="1"/>
          </p:cNvSpPr>
          <p:nvPr>
            <p:ph type="hdr" sz="quarter"/>
          </p:nvPr>
        </p:nvSpPr>
        <p:spPr/>
        <p:txBody>
          <a:bodyPr/>
          <a:lstStyle/>
          <a:p>
            <a:endParaRPr lang="tr-TR"/>
          </a:p>
        </p:txBody>
      </p:sp>
      <p:sp>
        <p:nvSpPr>
          <p:cNvPr id="5" name="Slayt Numarası Yer Tutucusu 4"/>
          <p:cNvSpPr>
            <a:spLocks noGrp="1"/>
          </p:cNvSpPr>
          <p:nvPr>
            <p:ph type="sldNum" sz="quarter" idx="5"/>
          </p:nvPr>
        </p:nvSpPr>
        <p:spPr/>
        <p:txBody>
          <a:bodyPr/>
          <a:lstStyle/>
          <a:p>
            <a:fld id="{B68123A8-49C4-4E0B-BD98-535F407497B6}" type="slidenum">
              <a:rPr lang="tr-TR" smtClean="0"/>
              <a:pPr/>
              <a:t>8</a:t>
            </a:fld>
            <a:endParaRPr lang="tr-TR"/>
          </a:p>
        </p:txBody>
      </p:sp>
    </p:spTree>
    <p:extLst>
      <p:ext uri="{BB962C8B-B14F-4D97-AF65-F5344CB8AC3E}">
        <p14:creationId xmlns:p14="http://schemas.microsoft.com/office/powerpoint/2010/main" val="33927126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16" name="bk object 16"/>
          <p:cNvSpPr/>
          <p:nvPr/>
        </p:nvSpPr>
        <p:spPr>
          <a:xfrm>
            <a:off x="3291840" y="3007926"/>
            <a:ext cx="2560321" cy="927652"/>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44957" y="4844034"/>
            <a:ext cx="511302" cy="261921"/>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0" y="0"/>
            <a:ext cx="9144000" cy="2571750"/>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00BEF2"/>
          </a:solidFill>
        </p:spPr>
        <p:txBody>
          <a:bodyPr wrap="square" lIns="0" tIns="0" rIns="0" bIns="0" rtlCol="0"/>
          <a:lstStyle/>
          <a:p>
            <a:endParaRPr/>
          </a:p>
        </p:txBody>
      </p:sp>
      <p:sp>
        <p:nvSpPr>
          <p:cNvPr id="2" name="Holder 2"/>
          <p:cNvSpPr>
            <a:spLocks noGrp="1"/>
          </p:cNvSpPr>
          <p:nvPr>
            <p:ph type="ctrTitle"/>
          </p:nvPr>
        </p:nvSpPr>
        <p:spPr>
          <a:xfrm>
            <a:off x="1233125" y="1821764"/>
            <a:ext cx="6677748" cy="63563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233124" y="2780690"/>
            <a:ext cx="6677751" cy="939800"/>
          </a:xfrm>
          <a:prstGeom prst="rect">
            <a:avLst/>
          </a:prstGeom>
        </p:spPr>
        <p:txBody>
          <a:bodyPr wrap="square" lIns="0" tIns="0" rIns="0" bIns="0">
            <a:spAutoFit/>
          </a:bodyPr>
          <a:lstStyle>
            <a:lvl1pPr>
              <a:defRPr sz="3000" b="1" i="0">
                <a:solidFill>
                  <a:srgbClr val="00BEF2"/>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sz="1800" b="1" i="0">
                <a:solidFill>
                  <a:srgbClr val="25516C"/>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16" name="bk object 16"/>
          <p:cNvSpPr/>
          <p:nvPr/>
        </p:nvSpPr>
        <p:spPr>
          <a:xfrm>
            <a:off x="3291840" y="3007926"/>
            <a:ext cx="2560321" cy="927652"/>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44957" y="4844034"/>
            <a:ext cx="511302" cy="261921"/>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BEF2"/>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chemeClr val="bg1"/>
                </a:solidFill>
                <a:latin typeface="Arial Black"/>
                <a:cs typeface="Arial Black"/>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58842" y="1283449"/>
            <a:ext cx="3678554" cy="3030854"/>
          </a:xfrm>
          <a:prstGeom prst="rect">
            <a:avLst/>
          </a:prstGeom>
        </p:spPr>
        <p:txBody>
          <a:bodyPr wrap="square" lIns="0" tIns="0" rIns="0" bIns="0">
            <a:spAutoFit/>
          </a:bodyPr>
          <a:lstStyle>
            <a:lvl1pPr>
              <a:defRPr sz="2400" b="1" i="0">
                <a:solidFill>
                  <a:srgbClr val="25516C"/>
                </a:solidFill>
                <a:latin typeface="Arial"/>
                <a:cs typeface="Aria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16" name="bk object 16"/>
          <p:cNvSpPr/>
          <p:nvPr/>
        </p:nvSpPr>
        <p:spPr>
          <a:xfrm>
            <a:off x="3291840" y="3007926"/>
            <a:ext cx="2560321" cy="927652"/>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44957" y="4844034"/>
            <a:ext cx="511302" cy="261921"/>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0" y="0"/>
            <a:ext cx="9144000" cy="2571750"/>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00BEF2"/>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chemeClr val="bg1"/>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16" name="bk object 16"/>
          <p:cNvSpPr/>
          <p:nvPr/>
        </p:nvSpPr>
        <p:spPr>
          <a:xfrm>
            <a:off x="3291840" y="3007926"/>
            <a:ext cx="2560321" cy="927652"/>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44957" y="4844034"/>
            <a:ext cx="511302" cy="261921"/>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BEF2"/>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291840" y="3007926"/>
            <a:ext cx="2560321" cy="927652"/>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44957" y="4844034"/>
            <a:ext cx="511302" cy="261921"/>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504174" y="366369"/>
            <a:ext cx="6737350" cy="452755"/>
          </a:xfrm>
          <a:prstGeom prst="rect">
            <a:avLst/>
          </a:prstGeom>
        </p:spPr>
        <p:txBody>
          <a:bodyPr wrap="square" lIns="0" tIns="0" rIns="0" bIns="0">
            <a:spAutoFit/>
          </a:bodyPr>
          <a:lstStyle>
            <a:lvl1pPr>
              <a:defRPr sz="2800" b="0" i="0">
                <a:solidFill>
                  <a:schemeClr val="bg1"/>
                </a:solidFill>
                <a:latin typeface="Arial Black"/>
                <a:cs typeface="Arial Black"/>
              </a:defRPr>
            </a:lvl1pPr>
          </a:lstStyle>
          <a:p>
            <a:endParaRPr/>
          </a:p>
        </p:txBody>
      </p:sp>
      <p:sp>
        <p:nvSpPr>
          <p:cNvPr id="3" name="Holder 3"/>
          <p:cNvSpPr>
            <a:spLocks noGrp="1"/>
          </p:cNvSpPr>
          <p:nvPr>
            <p:ph type="body" idx="1"/>
          </p:nvPr>
        </p:nvSpPr>
        <p:spPr>
          <a:xfrm>
            <a:off x="504174" y="1232535"/>
            <a:ext cx="8428355" cy="3317240"/>
          </a:xfrm>
          <a:prstGeom prst="rect">
            <a:avLst/>
          </a:prstGeom>
        </p:spPr>
        <p:txBody>
          <a:bodyPr wrap="square" lIns="0" tIns="0" rIns="0" bIns="0">
            <a:spAutoFit/>
          </a:bodyPr>
          <a:lstStyle>
            <a:lvl1pPr>
              <a:defRPr sz="1800" b="1" i="0">
                <a:solidFill>
                  <a:srgbClr val="25516C"/>
                </a:solidFill>
                <a:latin typeface="Arial"/>
                <a:cs typeface="Aria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1/12/2024</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9584" y="0"/>
            <a:ext cx="9144000" cy="2571750"/>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FF0000"/>
          </a:solidFill>
        </p:spPr>
        <p:txBody>
          <a:bodyPr wrap="square" lIns="0" tIns="0" rIns="0" bIns="0" rtlCol="0"/>
          <a:lstStyle/>
          <a:p>
            <a:endParaRPr dirty="0"/>
          </a:p>
        </p:txBody>
      </p:sp>
      <p:sp>
        <p:nvSpPr>
          <p:cNvPr id="6" name="object 6"/>
          <p:cNvSpPr txBox="1">
            <a:spLocks noGrp="1"/>
          </p:cNvSpPr>
          <p:nvPr>
            <p:ph type="title"/>
          </p:nvPr>
        </p:nvSpPr>
        <p:spPr>
          <a:xfrm>
            <a:off x="609600" y="1123951"/>
            <a:ext cx="8382000" cy="504625"/>
          </a:xfrm>
          <a:prstGeom prst="rect">
            <a:avLst/>
          </a:prstGeom>
        </p:spPr>
        <p:txBody>
          <a:bodyPr vert="horz" wrap="square" lIns="0" tIns="12065" rIns="0" bIns="0" rtlCol="0">
            <a:spAutoFit/>
          </a:bodyPr>
          <a:lstStyle/>
          <a:p>
            <a:pPr marL="12700" marR="5080" algn="ctr">
              <a:lnSpc>
                <a:spcPct val="100000"/>
              </a:lnSpc>
              <a:spcBef>
                <a:spcPts val="95"/>
              </a:spcBef>
            </a:pPr>
            <a:r>
              <a:rPr lang="tr-TR" sz="3200" b="1" spc="35" dirty="0">
                <a:latin typeface="Arial"/>
                <a:cs typeface="Arial"/>
              </a:rPr>
              <a:t>MUHASEBE STANDARTLARI</a:t>
            </a:r>
            <a:r>
              <a:rPr sz="3200" b="1" spc="5" dirty="0">
                <a:latin typeface="Arial"/>
                <a:cs typeface="Arial"/>
              </a:rPr>
              <a:t> </a:t>
            </a:r>
            <a:endParaRPr sz="3200" dirty="0">
              <a:latin typeface="Arial"/>
              <a:cs typeface="Arial"/>
            </a:endParaRPr>
          </a:p>
        </p:txBody>
      </p:sp>
      <p:sp>
        <p:nvSpPr>
          <p:cNvPr id="12" name="11 Dikdörtgen"/>
          <p:cNvSpPr/>
          <p:nvPr/>
        </p:nvSpPr>
        <p:spPr>
          <a:xfrm>
            <a:off x="1066800" y="2992752"/>
            <a:ext cx="6400800" cy="1821396"/>
          </a:xfrm>
          <a:prstGeom prst="rect">
            <a:avLst/>
          </a:prstGeom>
        </p:spPr>
        <p:txBody>
          <a:bodyPr wrap="square">
            <a:spAutoFit/>
          </a:bodyPr>
          <a:lstStyle/>
          <a:p>
            <a:pPr fontAlgn="auto">
              <a:lnSpc>
                <a:spcPct val="150000"/>
              </a:lnSpc>
              <a:spcBef>
                <a:spcPts val="0"/>
              </a:spcBef>
              <a:spcAft>
                <a:spcPts val="0"/>
              </a:spcAft>
              <a:defRPr sz="1800" b="0" i="0" u="none" strike="noStrike" kern="0" cap="none" spc="0" baseline="0">
                <a:solidFill>
                  <a:srgbClr val="000000"/>
                </a:solidFill>
                <a:uFillTx/>
              </a:defRPr>
            </a:pPr>
            <a:r>
              <a:rPr lang="tr-TR" b="1" kern="0" dirty="0">
                <a:solidFill>
                  <a:schemeClr val="tx2"/>
                </a:solidFill>
                <a:latin typeface="Century Gothic" panose="020B0502020202020204" pitchFamily="34" charset="0"/>
                <a:ea typeface="Microsoft YaHei" pitchFamily="2"/>
                <a:cs typeface="Lucida Sans" pitchFamily="2"/>
              </a:rPr>
              <a:t>                   </a:t>
            </a:r>
          </a:p>
          <a:p>
            <a:pPr fontAlgn="auto">
              <a:lnSpc>
                <a:spcPct val="150000"/>
              </a:lnSpc>
              <a:spcBef>
                <a:spcPts val="0"/>
              </a:spcBef>
              <a:spcAft>
                <a:spcPts val="0"/>
              </a:spcAft>
              <a:defRPr sz="1800" b="0" i="0" u="none" strike="noStrike" kern="0" cap="none" spc="0" baseline="0">
                <a:solidFill>
                  <a:srgbClr val="000000"/>
                </a:solidFill>
                <a:uFillTx/>
              </a:defRPr>
            </a:pPr>
            <a:r>
              <a:rPr lang="tr-TR" b="1" kern="0" dirty="0">
                <a:solidFill>
                  <a:schemeClr val="tx2"/>
                </a:solidFill>
                <a:latin typeface="Century Gothic" panose="020B0502020202020204" pitchFamily="34" charset="0"/>
                <a:ea typeface="Microsoft YaHei" pitchFamily="2"/>
                <a:cs typeface="Lucida Sans" pitchFamily="2"/>
              </a:rPr>
              <a:t>                        </a:t>
            </a:r>
            <a:r>
              <a:rPr lang="tr-TR" sz="3600" b="1" kern="0" dirty="0">
                <a:solidFill>
                  <a:schemeClr val="tx2"/>
                </a:solidFill>
                <a:latin typeface="Century Gothic" panose="020B0502020202020204" pitchFamily="34" charset="0"/>
                <a:ea typeface="Microsoft YaHei" pitchFamily="2"/>
                <a:cs typeface="Lucida Sans" pitchFamily="2"/>
              </a:rPr>
              <a:t>HAKAN KILIÇ   </a:t>
            </a:r>
          </a:p>
          <a:p>
            <a:pPr fontAlgn="auto">
              <a:lnSpc>
                <a:spcPct val="150000"/>
              </a:lnSpc>
              <a:spcBef>
                <a:spcPts val="0"/>
              </a:spcBef>
              <a:spcAft>
                <a:spcPts val="0"/>
              </a:spcAft>
              <a:defRPr sz="1800" b="0" i="0" u="none" strike="noStrike" kern="0" cap="none" spc="0" baseline="0">
                <a:solidFill>
                  <a:srgbClr val="000000"/>
                </a:solidFill>
                <a:uFillTx/>
              </a:defRPr>
            </a:pPr>
            <a:r>
              <a:rPr lang="tr-TR" sz="2400" b="1" kern="0" dirty="0">
                <a:solidFill>
                  <a:schemeClr val="tx2"/>
                </a:solidFill>
                <a:latin typeface="Century Gothic" panose="020B0502020202020204" pitchFamily="34" charset="0"/>
                <a:ea typeface="Microsoft YaHei" pitchFamily="2"/>
                <a:cs typeface="Lucida Sans" pitchFamily="2"/>
              </a:rPr>
              <a:t>		</a:t>
            </a:r>
            <a:endParaRPr lang="tr-TR" sz="2400" b="1" kern="0" dirty="0">
              <a:solidFill>
                <a:schemeClr val="tx2"/>
              </a:solidFill>
              <a:latin typeface="Century Gothic" panose="020B0502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2">
                                            <p:txEl>
                                              <p:pRg st="1" end="1"/>
                                            </p:txEl>
                                          </p:spTgt>
                                        </p:tgtEl>
                                        <p:attrNameLst>
                                          <p:attrName>style.visibility</p:attrName>
                                        </p:attrNameLst>
                                      </p:cBhvr>
                                      <p:to>
                                        <p:strVal val="visible"/>
                                      </p:to>
                                    </p:set>
                                    <p:anim calcmode="lin" valueType="num">
                                      <p:cBhvr additive="base">
                                        <p:cTn id="14"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accent3">
              <a:lumMod val="50000"/>
            </a:schemeClr>
          </a:solidFill>
        </p:spPr>
        <p:txBody>
          <a:bodyPr wrap="square" lIns="0" tIns="0" rIns="0" bIns="0" rtlCol="0"/>
          <a:lstStyle/>
          <a:p>
            <a:endParaRPr/>
          </a:p>
        </p:txBody>
      </p:sp>
      <p:sp>
        <p:nvSpPr>
          <p:cNvPr id="4" name="object 4"/>
          <p:cNvSpPr txBox="1">
            <a:spLocks noGrp="1"/>
          </p:cNvSpPr>
          <p:nvPr>
            <p:ph type="title"/>
          </p:nvPr>
        </p:nvSpPr>
        <p:spPr>
          <a:xfrm>
            <a:off x="152400" y="81824"/>
            <a:ext cx="8991600" cy="874598"/>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spc="5" dirty="0"/>
              <a:t>Duran </a:t>
            </a:r>
            <a:r>
              <a:rPr spc="-5" dirty="0" err="1"/>
              <a:t>Varlık</a:t>
            </a:r>
            <a:r>
              <a:rPr spc="-640" dirty="0"/>
              <a:t> </a:t>
            </a:r>
            <a:r>
              <a:rPr lang="tr-TR" spc="30" dirty="0"/>
              <a:t>Muhasebeleştirme-Devamı </a:t>
            </a:r>
            <a:endParaRPr spc="30" dirty="0"/>
          </a:p>
        </p:txBody>
      </p:sp>
      <p:sp>
        <p:nvSpPr>
          <p:cNvPr id="6" name="Metin kutusu 5">
            <a:extLst>
              <a:ext uri="{FF2B5EF4-FFF2-40B4-BE49-F238E27FC236}">
                <a16:creationId xmlns:a16="http://schemas.microsoft.com/office/drawing/2014/main" id="{9BE24D55-05C6-6047-1A33-3C56BA3CEC95}"/>
              </a:ext>
            </a:extLst>
          </p:cNvPr>
          <p:cNvSpPr txBox="1"/>
          <p:nvPr/>
        </p:nvSpPr>
        <p:spPr>
          <a:xfrm>
            <a:off x="457200" y="1205007"/>
            <a:ext cx="4953000" cy="3416320"/>
          </a:xfrm>
          <a:prstGeom prst="rect">
            <a:avLst/>
          </a:prstGeom>
          <a:noFill/>
        </p:spPr>
        <p:txBody>
          <a:bodyPr wrap="square">
            <a:spAutoFit/>
          </a:bodyPr>
          <a:lstStyle/>
          <a:p>
            <a:r>
              <a:rPr lang="tr-TR" sz="3600" spc="-100" dirty="0">
                <a:solidFill>
                  <a:srgbClr val="25516C"/>
                </a:solidFill>
                <a:latin typeface="Arial"/>
                <a:cs typeface="Arial"/>
              </a:rPr>
              <a:t>Varlık olarak muhasebeleştirilme koşullarını sağlayan bir maddi duran varlık kalemi, maliyet bedeli ile ölçülür.</a:t>
            </a:r>
          </a:p>
        </p:txBody>
      </p:sp>
      <p:pic>
        <p:nvPicPr>
          <p:cNvPr id="4098" name="Picture 2" descr="Maliyet Yönetimi Nasıl Yapılır? - İletişim Yazılım">
            <a:extLst>
              <a:ext uri="{FF2B5EF4-FFF2-40B4-BE49-F238E27FC236}">
                <a16:creationId xmlns:a16="http://schemas.microsoft.com/office/drawing/2014/main" id="{DFA33E75-6E51-F4DE-B6D7-2BABFFF220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7425" y="1428750"/>
            <a:ext cx="2619375"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002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4098"/>
                                        </p:tgtEl>
                                        <p:attrNameLst>
                                          <p:attrName>style.visibility</p:attrName>
                                        </p:attrNameLst>
                                      </p:cBhvr>
                                      <p:to>
                                        <p:strVal val="visible"/>
                                      </p:to>
                                    </p:set>
                                    <p:animEffect transition="in" filter="wipe(down)">
                                      <p:cBhvr>
                                        <p:cTn id="14" dur="500"/>
                                        <p:tgtEl>
                                          <p:spTgt spid="409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FFC000"/>
          </a:solidFill>
        </p:spPr>
        <p:txBody>
          <a:bodyPr wrap="square" lIns="0" tIns="0" rIns="0" bIns="0" rtlCol="0"/>
          <a:lstStyle/>
          <a:p>
            <a:endParaRPr/>
          </a:p>
        </p:txBody>
      </p:sp>
      <p:sp>
        <p:nvSpPr>
          <p:cNvPr id="3" name="object 3"/>
          <p:cNvSpPr txBox="1">
            <a:spLocks noGrp="1"/>
          </p:cNvSpPr>
          <p:nvPr>
            <p:ph type="title"/>
          </p:nvPr>
        </p:nvSpPr>
        <p:spPr>
          <a:xfrm>
            <a:off x="504172" y="366369"/>
            <a:ext cx="7877827"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a:t>Varlığın</a:t>
            </a:r>
            <a:r>
              <a:rPr spc="-580" dirty="0"/>
              <a:t> </a:t>
            </a:r>
            <a:r>
              <a:rPr spc="15" dirty="0"/>
              <a:t>Maliyeti</a:t>
            </a:r>
          </a:p>
        </p:txBody>
      </p:sp>
      <p:sp>
        <p:nvSpPr>
          <p:cNvPr id="5" name="object 5"/>
          <p:cNvSpPr/>
          <p:nvPr/>
        </p:nvSpPr>
        <p:spPr>
          <a:xfrm>
            <a:off x="1966640" y="1308825"/>
            <a:ext cx="3565434" cy="2854559"/>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3442839" y="4201213"/>
            <a:ext cx="635635" cy="406400"/>
          </a:xfrm>
          <a:custGeom>
            <a:avLst/>
            <a:gdLst/>
            <a:ahLst/>
            <a:cxnLst/>
            <a:rect l="l" t="t" r="r" b="b"/>
            <a:pathLst>
              <a:path w="635634" h="406400">
                <a:moveTo>
                  <a:pt x="635508" y="203073"/>
                </a:moveTo>
                <a:lnTo>
                  <a:pt x="0" y="203073"/>
                </a:lnTo>
                <a:lnTo>
                  <a:pt x="317754" y="406146"/>
                </a:lnTo>
                <a:lnTo>
                  <a:pt x="635508" y="203073"/>
                </a:lnTo>
                <a:close/>
              </a:path>
              <a:path w="635634" h="406400">
                <a:moveTo>
                  <a:pt x="476631" y="0"/>
                </a:moveTo>
                <a:lnTo>
                  <a:pt x="158877" y="0"/>
                </a:lnTo>
                <a:lnTo>
                  <a:pt x="158877" y="203073"/>
                </a:lnTo>
                <a:lnTo>
                  <a:pt x="476631" y="203073"/>
                </a:lnTo>
                <a:lnTo>
                  <a:pt x="476631" y="0"/>
                </a:lnTo>
                <a:close/>
              </a:path>
            </a:pathLst>
          </a:custGeom>
          <a:solidFill>
            <a:srgbClr val="D1E1E5"/>
          </a:solidFill>
        </p:spPr>
        <p:txBody>
          <a:bodyPr wrap="square" lIns="0" tIns="0" rIns="0" bIns="0" rtlCol="0"/>
          <a:lstStyle/>
          <a:p>
            <a:endParaRPr/>
          </a:p>
        </p:txBody>
      </p:sp>
      <p:sp>
        <p:nvSpPr>
          <p:cNvPr id="7" name="object 7"/>
          <p:cNvSpPr txBox="1"/>
          <p:nvPr/>
        </p:nvSpPr>
        <p:spPr>
          <a:xfrm>
            <a:off x="4076955" y="4404413"/>
            <a:ext cx="1577975" cy="574040"/>
          </a:xfrm>
          <a:prstGeom prst="rect">
            <a:avLst/>
          </a:prstGeom>
        </p:spPr>
        <p:txBody>
          <a:bodyPr vert="horz" wrap="square" lIns="0" tIns="12700" rIns="0" bIns="0" rtlCol="0">
            <a:spAutoFit/>
          </a:bodyPr>
          <a:lstStyle/>
          <a:p>
            <a:pPr marL="12700">
              <a:lnSpc>
                <a:spcPct val="100000"/>
              </a:lnSpc>
              <a:spcBef>
                <a:spcPts val="100"/>
              </a:spcBef>
            </a:pPr>
            <a:r>
              <a:rPr sz="3600" b="1" spc="-5" dirty="0">
                <a:solidFill>
                  <a:srgbClr val="3D808C"/>
                </a:solidFill>
                <a:latin typeface="Arial"/>
                <a:cs typeface="Arial"/>
              </a:rPr>
              <a:t>Maliyet</a:t>
            </a:r>
            <a:endParaRPr sz="3600" dirty="0">
              <a:latin typeface="Arial"/>
              <a:cs typeface="Arial"/>
            </a:endParaRPr>
          </a:p>
        </p:txBody>
      </p:sp>
      <p:sp>
        <p:nvSpPr>
          <p:cNvPr id="8" name="object 8"/>
          <p:cNvSpPr txBox="1"/>
          <p:nvPr/>
        </p:nvSpPr>
        <p:spPr>
          <a:xfrm>
            <a:off x="3442839" y="2799081"/>
            <a:ext cx="794833" cy="908582"/>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chemeClr val="bg1"/>
                </a:solidFill>
                <a:latin typeface="Arial"/>
                <a:cs typeface="Arial"/>
              </a:rPr>
              <a:t>Amaçlanan  Kullanıma  Getirilmesi  İçin</a:t>
            </a:r>
            <a:r>
              <a:rPr sz="1100" b="1" spc="-60" dirty="0">
                <a:solidFill>
                  <a:schemeClr val="bg1"/>
                </a:solidFill>
                <a:latin typeface="Arial"/>
                <a:cs typeface="Arial"/>
              </a:rPr>
              <a:t> </a:t>
            </a:r>
            <a:r>
              <a:rPr sz="1100" b="1" spc="-5" dirty="0">
                <a:solidFill>
                  <a:schemeClr val="bg1"/>
                </a:solidFill>
                <a:latin typeface="Arial"/>
                <a:cs typeface="Arial"/>
              </a:rPr>
              <a:t>Yapılan  Diğer  Maliyetler</a:t>
            </a:r>
            <a:endParaRPr sz="1100" dirty="0">
              <a:solidFill>
                <a:schemeClr val="bg1"/>
              </a:solidFill>
              <a:latin typeface="Arial"/>
              <a:cs typeface="Arial"/>
            </a:endParaRPr>
          </a:p>
        </p:txBody>
      </p:sp>
      <p:sp>
        <p:nvSpPr>
          <p:cNvPr id="9" name="object 9"/>
          <p:cNvSpPr txBox="1"/>
          <p:nvPr/>
        </p:nvSpPr>
        <p:spPr>
          <a:xfrm>
            <a:off x="2591434" y="2040890"/>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dirty="0">
              <a:latin typeface="Arial"/>
              <a:cs typeface="Arial"/>
            </a:endParaRPr>
          </a:p>
        </p:txBody>
      </p:sp>
      <p:sp>
        <p:nvSpPr>
          <p:cNvPr id="10" name="object 10"/>
          <p:cNvSpPr txBox="1"/>
          <p:nvPr/>
        </p:nvSpPr>
        <p:spPr>
          <a:xfrm>
            <a:off x="3993515" y="1737360"/>
            <a:ext cx="488315" cy="607060"/>
          </a:xfrm>
          <a:prstGeom prst="rect">
            <a:avLst/>
          </a:prstGeom>
        </p:spPr>
        <p:txBody>
          <a:bodyPr vert="horz" wrap="square" lIns="0" tIns="41275" rIns="0" bIns="0" rtlCol="0">
            <a:spAutoFit/>
          </a:bodyPr>
          <a:lstStyle/>
          <a:p>
            <a:pPr marL="12700" marR="5080" indent="13970" algn="just">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F</a:t>
            </a:r>
            <a:r>
              <a:rPr sz="1400" b="1" spc="-5" dirty="0">
                <a:solidFill>
                  <a:srgbClr val="FFFFFF"/>
                </a:solidFill>
                <a:latin typeface="Arial"/>
                <a:cs typeface="Arial"/>
              </a:rPr>
              <a:t>i</a:t>
            </a:r>
            <a:r>
              <a:rPr sz="1400" b="1" spc="-25" dirty="0">
                <a:solidFill>
                  <a:srgbClr val="FFFFFF"/>
                </a:solidFill>
                <a:latin typeface="Arial"/>
                <a:cs typeface="Arial"/>
              </a:rPr>
              <a:t>y</a:t>
            </a:r>
            <a:r>
              <a:rPr sz="1400" b="1" spc="-5" dirty="0">
                <a:solidFill>
                  <a:srgbClr val="FFFFFF"/>
                </a:solidFill>
                <a:latin typeface="Arial"/>
                <a:cs typeface="Arial"/>
              </a:rPr>
              <a:t>atı</a:t>
            </a:r>
            <a:endParaRPr sz="1400" dirty="0">
              <a:latin typeface="Arial"/>
              <a:cs typeface="Arial"/>
            </a:endParaRPr>
          </a:p>
        </p:txBody>
      </p:sp>
    </p:spTree>
    <p:extLst>
      <p:ext uri="{BB962C8B-B14F-4D97-AF65-F5344CB8AC3E}">
        <p14:creationId xmlns:p14="http://schemas.microsoft.com/office/powerpoint/2010/main" val="1948151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fade">
                                      <p:cBhvr>
                                        <p:cTn id="42" dur="1000"/>
                                        <p:tgtEl>
                                          <p:spTgt spid="6"/>
                                        </p:tgtEl>
                                      </p:cBhvr>
                                    </p:animEffect>
                                    <p:anim calcmode="lin" valueType="num">
                                      <p:cBhvr>
                                        <p:cTn id="43" dur="1000" fill="hold"/>
                                        <p:tgtEl>
                                          <p:spTgt spid="6"/>
                                        </p:tgtEl>
                                        <p:attrNameLst>
                                          <p:attrName>ppt_x</p:attrName>
                                        </p:attrNameLst>
                                      </p:cBhvr>
                                      <p:tavLst>
                                        <p:tav tm="0">
                                          <p:val>
                                            <p:strVal val="#ppt_x"/>
                                          </p:val>
                                        </p:tav>
                                        <p:tav tm="100000">
                                          <p:val>
                                            <p:strVal val="#ppt_x"/>
                                          </p:val>
                                        </p:tav>
                                      </p:tavLst>
                                    </p:anim>
                                    <p:anim calcmode="lin" valueType="num">
                                      <p:cBhvr>
                                        <p:cTn id="4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fade">
                                      <p:cBhvr>
                                        <p:cTn id="49" dur="1000"/>
                                        <p:tgtEl>
                                          <p:spTgt spid="7"/>
                                        </p:tgtEl>
                                      </p:cBhvr>
                                    </p:animEffect>
                                    <p:anim calcmode="lin" valueType="num">
                                      <p:cBhvr>
                                        <p:cTn id="50" dur="1000" fill="hold"/>
                                        <p:tgtEl>
                                          <p:spTgt spid="7"/>
                                        </p:tgtEl>
                                        <p:attrNameLst>
                                          <p:attrName>ppt_x</p:attrName>
                                        </p:attrNameLst>
                                      </p:cBhvr>
                                      <p:tavLst>
                                        <p:tav tm="0">
                                          <p:val>
                                            <p:strVal val="#ppt_x"/>
                                          </p:val>
                                        </p:tav>
                                        <p:tav tm="100000">
                                          <p:val>
                                            <p:strVal val="#ppt_x"/>
                                          </p:val>
                                        </p:tav>
                                      </p:tavLst>
                                    </p:anim>
                                    <p:anim calcmode="lin" valueType="num">
                                      <p:cBhvr>
                                        <p:cTn id="5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tx1"/>
          </a:solidFill>
        </p:spPr>
        <p:txBody>
          <a:bodyPr wrap="square" lIns="0" tIns="0" rIns="0" bIns="0" rtlCol="0"/>
          <a:lstStyle/>
          <a:p>
            <a:endParaRPr/>
          </a:p>
        </p:txBody>
      </p:sp>
      <p:sp>
        <p:nvSpPr>
          <p:cNvPr id="3" name="object 3"/>
          <p:cNvSpPr txBox="1">
            <a:spLocks noGrp="1"/>
          </p:cNvSpPr>
          <p:nvPr>
            <p:ph type="title"/>
          </p:nvPr>
        </p:nvSpPr>
        <p:spPr>
          <a:xfrm>
            <a:off x="504172" y="366369"/>
            <a:ext cx="7877827"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a:t>Varlığın</a:t>
            </a:r>
            <a:r>
              <a:rPr spc="-580" dirty="0"/>
              <a:t> </a:t>
            </a:r>
            <a:r>
              <a:rPr spc="15" dirty="0"/>
              <a:t>Maliyeti</a:t>
            </a:r>
          </a:p>
        </p:txBody>
      </p:sp>
      <p:sp>
        <p:nvSpPr>
          <p:cNvPr id="8" name="object 8"/>
          <p:cNvSpPr txBox="1"/>
          <p:nvPr/>
        </p:nvSpPr>
        <p:spPr>
          <a:xfrm>
            <a:off x="6830406" y="2484615"/>
            <a:ext cx="802005" cy="916305"/>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rgbClr val="FFFFFF"/>
                </a:solidFill>
                <a:latin typeface="Arial"/>
                <a:cs typeface="Arial"/>
              </a:rPr>
              <a:t>Amaçlanan  Kullanıma  Getirilmesi  İçin</a:t>
            </a:r>
            <a:r>
              <a:rPr sz="1100" b="1" spc="-60" dirty="0">
                <a:solidFill>
                  <a:srgbClr val="FFFFFF"/>
                </a:solidFill>
                <a:latin typeface="Arial"/>
                <a:cs typeface="Arial"/>
              </a:rPr>
              <a:t> </a:t>
            </a:r>
            <a:r>
              <a:rPr sz="1100" b="1" spc="-5" dirty="0">
                <a:solidFill>
                  <a:srgbClr val="FFFFFF"/>
                </a:solidFill>
                <a:latin typeface="Arial"/>
                <a:cs typeface="Arial"/>
              </a:rPr>
              <a:t>Yapılan  Diğer  Maliyetler</a:t>
            </a:r>
            <a:endParaRPr sz="1100">
              <a:latin typeface="Arial"/>
              <a:cs typeface="Arial"/>
            </a:endParaRPr>
          </a:p>
        </p:txBody>
      </p:sp>
      <p:sp>
        <p:nvSpPr>
          <p:cNvPr id="9" name="object 9"/>
          <p:cNvSpPr txBox="1"/>
          <p:nvPr/>
        </p:nvSpPr>
        <p:spPr>
          <a:xfrm>
            <a:off x="6035404" y="1777987"/>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a:latin typeface="Arial"/>
              <a:cs typeface="Arial"/>
            </a:endParaRPr>
          </a:p>
        </p:txBody>
      </p:sp>
      <p:sp>
        <p:nvSpPr>
          <p:cNvPr id="10" name="object 10"/>
          <p:cNvSpPr txBox="1"/>
          <p:nvPr/>
        </p:nvSpPr>
        <p:spPr>
          <a:xfrm>
            <a:off x="7337852" y="1501635"/>
            <a:ext cx="488315" cy="607060"/>
          </a:xfrm>
          <a:prstGeom prst="rect">
            <a:avLst/>
          </a:prstGeom>
        </p:spPr>
        <p:txBody>
          <a:bodyPr vert="horz" wrap="square" lIns="0" tIns="41275" rIns="0" bIns="0" rtlCol="0">
            <a:spAutoFit/>
          </a:bodyPr>
          <a:lstStyle/>
          <a:p>
            <a:pPr marL="12700" marR="5080" indent="13970" algn="just">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F</a:t>
            </a:r>
            <a:r>
              <a:rPr sz="1400" b="1" spc="-5" dirty="0">
                <a:solidFill>
                  <a:srgbClr val="FFFFFF"/>
                </a:solidFill>
                <a:latin typeface="Arial"/>
                <a:cs typeface="Arial"/>
              </a:rPr>
              <a:t>i</a:t>
            </a:r>
            <a:r>
              <a:rPr sz="1400" b="1" spc="-25" dirty="0">
                <a:solidFill>
                  <a:srgbClr val="FFFFFF"/>
                </a:solidFill>
                <a:latin typeface="Arial"/>
                <a:cs typeface="Arial"/>
              </a:rPr>
              <a:t>y</a:t>
            </a:r>
            <a:r>
              <a:rPr sz="1400" b="1" spc="-5" dirty="0">
                <a:solidFill>
                  <a:srgbClr val="FFFFFF"/>
                </a:solidFill>
                <a:latin typeface="Arial"/>
                <a:cs typeface="Arial"/>
              </a:rPr>
              <a:t>atı</a:t>
            </a:r>
            <a:endParaRPr sz="1400">
              <a:latin typeface="Arial"/>
              <a:cs typeface="Arial"/>
            </a:endParaRPr>
          </a:p>
        </p:txBody>
      </p:sp>
      <p:sp>
        <p:nvSpPr>
          <p:cNvPr id="12" name="object 12"/>
          <p:cNvSpPr txBox="1"/>
          <p:nvPr/>
        </p:nvSpPr>
        <p:spPr>
          <a:xfrm>
            <a:off x="533400" y="1104731"/>
            <a:ext cx="7835836" cy="317523"/>
          </a:xfrm>
          <a:prstGeom prst="rect">
            <a:avLst/>
          </a:prstGeom>
        </p:spPr>
        <p:txBody>
          <a:bodyPr vert="horz" wrap="square" lIns="0" tIns="12700" rIns="0" bIns="0" rtlCol="0">
            <a:spAutoFit/>
          </a:bodyPr>
          <a:lstStyle/>
          <a:p>
            <a:pPr marL="12700" marR="5080" algn="just">
              <a:lnSpc>
                <a:spcPct val="110000"/>
              </a:lnSpc>
              <a:spcBef>
                <a:spcPts val="100"/>
              </a:spcBef>
            </a:pPr>
            <a:r>
              <a:rPr spc="-85" dirty="0">
                <a:solidFill>
                  <a:srgbClr val="25516C"/>
                </a:solidFill>
                <a:latin typeface="Arial"/>
                <a:cs typeface="Arial"/>
              </a:rPr>
              <a:t>Satın </a:t>
            </a:r>
            <a:r>
              <a:rPr spc="-45" dirty="0" err="1">
                <a:solidFill>
                  <a:srgbClr val="25516C"/>
                </a:solidFill>
                <a:latin typeface="Arial"/>
                <a:cs typeface="Arial"/>
              </a:rPr>
              <a:t>alınan</a:t>
            </a:r>
            <a:r>
              <a:rPr lang="tr-TR" spc="-45" dirty="0">
                <a:solidFill>
                  <a:srgbClr val="25516C"/>
                </a:solidFill>
                <a:latin typeface="Arial"/>
                <a:cs typeface="Arial"/>
              </a:rPr>
              <a:t> </a:t>
            </a:r>
            <a:r>
              <a:rPr spc="-15" dirty="0" err="1">
                <a:solidFill>
                  <a:srgbClr val="25516C"/>
                </a:solidFill>
                <a:latin typeface="Arial"/>
                <a:cs typeface="Arial"/>
              </a:rPr>
              <a:t>maddi</a:t>
            </a:r>
            <a:r>
              <a:rPr spc="-15" dirty="0">
                <a:solidFill>
                  <a:srgbClr val="25516C"/>
                </a:solidFill>
                <a:latin typeface="Arial"/>
                <a:cs typeface="Arial"/>
              </a:rPr>
              <a:t>  </a:t>
            </a:r>
            <a:r>
              <a:rPr spc="-30" dirty="0">
                <a:solidFill>
                  <a:srgbClr val="25516C"/>
                </a:solidFill>
                <a:latin typeface="Arial"/>
                <a:cs typeface="Arial"/>
              </a:rPr>
              <a:t>duran </a:t>
            </a:r>
            <a:r>
              <a:rPr spc="-50" dirty="0">
                <a:solidFill>
                  <a:srgbClr val="25516C"/>
                </a:solidFill>
                <a:latin typeface="Arial"/>
                <a:cs typeface="Arial"/>
              </a:rPr>
              <a:t>varlığın </a:t>
            </a:r>
            <a:r>
              <a:rPr spc="-20" dirty="0">
                <a:solidFill>
                  <a:srgbClr val="25516C"/>
                </a:solidFill>
                <a:latin typeface="Arial"/>
                <a:cs typeface="Arial"/>
              </a:rPr>
              <a:t>maliyetine </a:t>
            </a:r>
            <a:r>
              <a:rPr spc="-5" dirty="0">
                <a:solidFill>
                  <a:srgbClr val="25516C"/>
                </a:solidFill>
                <a:latin typeface="Arial"/>
                <a:cs typeface="Arial"/>
              </a:rPr>
              <a:t>dahil  </a:t>
            </a:r>
            <a:r>
              <a:rPr spc="-40" dirty="0">
                <a:solidFill>
                  <a:srgbClr val="25516C"/>
                </a:solidFill>
                <a:latin typeface="Arial"/>
                <a:cs typeface="Arial"/>
              </a:rPr>
              <a:t>edilebilecek</a:t>
            </a:r>
            <a:r>
              <a:rPr spc="-170" dirty="0">
                <a:solidFill>
                  <a:srgbClr val="25516C"/>
                </a:solidFill>
                <a:latin typeface="Arial"/>
                <a:cs typeface="Arial"/>
              </a:rPr>
              <a:t> </a:t>
            </a:r>
            <a:r>
              <a:rPr spc="-35" dirty="0">
                <a:solidFill>
                  <a:srgbClr val="25516C"/>
                </a:solidFill>
                <a:latin typeface="Arial"/>
                <a:cs typeface="Arial"/>
              </a:rPr>
              <a:t>unsurlar:</a:t>
            </a:r>
            <a:endParaRPr dirty="0">
              <a:latin typeface="Arial"/>
              <a:cs typeface="Arial"/>
            </a:endParaRPr>
          </a:p>
        </p:txBody>
      </p:sp>
      <p:sp>
        <p:nvSpPr>
          <p:cNvPr id="13" name="object 13"/>
          <p:cNvSpPr txBox="1"/>
          <p:nvPr/>
        </p:nvSpPr>
        <p:spPr>
          <a:xfrm>
            <a:off x="642889" y="1501635"/>
            <a:ext cx="8008706" cy="3623428"/>
          </a:xfrm>
          <a:prstGeom prst="rect">
            <a:avLst/>
          </a:prstGeom>
        </p:spPr>
        <p:txBody>
          <a:bodyPr vert="horz" wrap="square" lIns="0" tIns="12065" rIns="0" bIns="0" rtlCol="0">
            <a:spAutoFit/>
          </a:bodyPr>
          <a:lstStyle/>
          <a:p>
            <a:pPr marL="355600" indent="-342900">
              <a:lnSpc>
                <a:spcPct val="100000"/>
              </a:lnSpc>
              <a:spcBef>
                <a:spcPts val="95"/>
              </a:spcBef>
              <a:buClr>
                <a:srgbClr val="00BEF2"/>
              </a:buClr>
              <a:buFont typeface="Wingdings"/>
              <a:buChar char=""/>
              <a:tabLst>
                <a:tab pos="355600" algn="l"/>
                <a:tab pos="356235" algn="l"/>
              </a:tabLst>
            </a:pPr>
            <a:r>
              <a:rPr lang="tr-TR" sz="1400" dirty="0"/>
              <a:t>İndirimler ve ticari </a:t>
            </a:r>
            <a:r>
              <a:rPr lang="tr-TR" sz="1400" dirty="0" err="1"/>
              <a:t>iskontolar</a:t>
            </a:r>
            <a:r>
              <a:rPr lang="tr-TR" sz="1400" dirty="0"/>
              <a:t> düşüldükten sonra, ithalat vergileri ve iade edilmeyen alış vergileri dahil, satın alma fiyatı</a:t>
            </a:r>
          </a:p>
          <a:p>
            <a:pPr marL="355600" indent="-342900">
              <a:lnSpc>
                <a:spcPct val="100000"/>
              </a:lnSpc>
              <a:spcBef>
                <a:spcPts val="95"/>
              </a:spcBef>
              <a:buClr>
                <a:srgbClr val="00BEF2"/>
              </a:buClr>
              <a:buFont typeface="Wingdings"/>
              <a:buChar char=""/>
              <a:tabLst>
                <a:tab pos="355600" algn="l"/>
                <a:tab pos="356235" algn="l"/>
              </a:tabLst>
            </a:pPr>
            <a:r>
              <a:rPr lang="tr-TR" sz="1400" dirty="0"/>
              <a:t>Varlığın yerleştirileceği yere ve yönetim tarafından amaçlanan koşullarda çalışabilmesini sağlayacak duruma getirilmesine ilişkin her türlü maliyet</a:t>
            </a:r>
          </a:p>
          <a:p>
            <a:pPr marL="355600" indent="-342900">
              <a:lnSpc>
                <a:spcPct val="100000"/>
              </a:lnSpc>
              <a:spcBef>
                <a:spcPts val="95"/>
              </a:spcBef>
              <a:buClr>
                <a:srgbClr val="00BEF2"/>
              </a:buClr>
              <a:buFont typeface="Wingdings"/>
              <a:buChar char=""/>
              <a:tabLst>
                <a:tab pos="355600" algn="l"/>
                <a:tab pos="356235" algn="l"/>
              </a:tabLst>
            </a:pPr>
            <a:r>
              <a:rPr lang="tr-TR" sz="1400" dirty="0"/>
              <a:t>Maddi duran varlığın sökülmesi ve taşınması ile yerleştirildiği alanın restorasyonuna ilişkin tahmini maliyeti, işletmenin ilgili kalemin elde edilmesi ya da stok üretimi dışında bir amaçla belirli bir süre kullanımı sonucunda katlandığı yükümlülük</a:t>
            </a:r>
          </a:p>
          <a:p>
            <a:pPr marL="355600" indent="-342900">
              <a:lnSpc>
                <a:spcPct val="100000"/>
              </a:lnSpc>
              <a:spcBef>
                <a:spcPts val="95"/>
              </a:spcBef>
              <a:buClr>
                <a:srgbClr val="00BEF2"/>
              </a:buClr>
              <a:buFont typeface="Wingdings"/>
              <a:buChar char=""/>
              <a:tabLst>
                <a:tab pos="355600" algn="l"/>
                <a:tab pos="356235" algn="l"/>
              </a:tabLst>
            </a:pPr>
            <a:r>
              <a:rPr lang="tr-TR" sz="1400" dirty="0"/>
              <a:t>Doğrudan maddi duran varlık kaleminin elde edilmesiyle veya inşaatıyla ilgili çalışanlara sağlanan faydalardan kaynaklanan maliyetler</a:t>
            </a:r>
          </a:p>
          <a:p>
            <a:pPr marL="355600" indent="-342900">
              <a:lnSpc>
                <a:spcPct val="100000"/>
              </a:lnSpc>
              <a:spcBef>
                <a:spcPts val="95"/>
              </a:spcBef>
              <a:buClr>
                <a:srgbClr val="00BEF2"/>
              </a:buClr>
              <a:buFont typeface="Wingdings"/>
              <a:buChar char=""/>
              <a:tabLst>
                <a:tab pos="355600" algn="l"/>
                <a:tab pos="356235" algn="l"/>
              </a:tabLst>
            </a:pPr>
            <a:r>
              <a:rPr lang="tr-TR" sz="1400" dirty="0"/>
              <a:t>Yerin hazırlanmasına ilişkin maliyetler</a:t>
            </a:r>
          </a:p>
          <a:p>
            <a:pPr marL="355600" indent="-342900">
              <a:lnSpc>
                <a:spcPct val="100000"/>
              </a:lnSpc>
              <a:spcBef>
                <a:spcPts val="95"/>
              </a:spcBef>
              <a:buClr>
                <a:srgbClr val="00BEF2"/>
              </a:buClr>
              <a:buFont typeface="Wingdings"/>
              <a:buChar char=""/>
              <a:tabLst>
                <a:tab pos="355600" algn="l"/>
                <a:tab pos="356235" algn="l"/>
              </a:tabLst>
            </a:pPr>
            <a:r>
              <a:rPr lang="tr-TR" sz="1400" dirty="0"/>
              <a:t>İlk teslimata ilişkin maliyetler</a:t>
            </a:r>
          </a:p>
          <a:p>
            <a:pPr marL="355600" indent="-342900">
              <a:lnSpc>
                <a:spcPct val="100000"/>
              </a:lnSpc>
              <a:spcBef>
                <a:spcPts val="95"/>
              </a:spcBef>
              <a:buClr>
                <a:srgbClr val="00BEF2"/>
              </a:buClr>
              <a:buFont typeface="Wingdings"/>
              <a:buChar char=""/>
              <a:tabLst>
                <a:tab pos="355600" algn="l"/>
                <a:tab pos="356235" algn="l"/>
              </a:tabLst>
            </a:pPr>
            <a:r>
              <a:rPr lang="tr-TR" sz="1400" dirty="0"/>
              <a:t>Kurulum ve montaj maliyetleri</a:t>
            </a:r>
          </a:p>
          <a:p>
            <a:pPr marL="355600" indent="-342900">
              <a:lnSpc>
                <a:spcPct val="100000"/>
              </a:lnSpc>
              <a:spcBef>
                <a:spcPts val="95"/>
              </a:spcBef>
              <a:buClr>
                <a:srgbClr val="00BEF2"/>
              </a:buClr>
              <a:buFont typeface="Wingdings"/>
              <a:buChar char=""/>
              <a:tabLst>
                <a:tab pos="355600" algn="l"/>
                <a:tab pos="356235" algn="l"/>
              </a:tabLst>
            </a:pPr>
            <a:r>
              <a:rPr lang="tr-TR" sz="1400" dirty="0"/>
              <a:t>Varlığın uygun şekilde çalışıp çalışmadığına dair yapılan test maliyetlerinden, varlığı gerekli yer ve duruma getirirken üretilen kalemlerin satışından elde edilen net hasılat düşüldükten sonra kalan tutar (teçhizatın denenmesi sırasında üretilen örnekler gibi) ve</a:t>
            </a:r>
          </a:p>
          <a:p>
            <a:pPr marL="355600" indent="-342900">
              <a:lnSpc>
                <a:spcPct val="100000"/>
              </a:lnSpc>
              <a:spcBef>
                <a:spcPts val="95"/>
              </a:spcBef>
              <a:buClr>
                <a:srgbClr val="00BEF2"/>
              </a:buClr>
              <a:buFont typeface="Wingdings"/>
              <a:buChar char=""/>
              <a:tabLst>
                <a:tab pos="355600" algn="l"/>
                <a:tab pos="356235" algn="l"/>
              </a:tabLst>
            </a:pPr>
            <a:r>
              <a:rPr lang="tr-TR" sz="1400" dirty="0"/>
              <a:t>Mesleki ücretler (Avukatlık, müşavirlik gibi).</a:t>
            </a:r>
            <a:endParaRPr sz="1400" dirty="0">
              <a:latin typeface="Arial"/>
              <a:cs typeface="Arial"/>
            </a:endParaRPr>
          </a:p>
        </p:txBody>
      </p:sp>
    </p:spTree>
    <p:extLst>
      <p:ext uri="{BB962C8B-B14F-4D97-AF65-F5344CB8AC3E}">
        <p14:creationId xmlns:p14="http://schemas.microsoft.com/office/powerpoint/2010/main" val="3969290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1000"/>
                                        <p:tgtEl>
                                          <p:spTgt spid="12">
                                            <p:txEl>
                                              <p:pRg st="0" end="0"/>
                                            </p:txEl>
                                          </p:spTgt>
                                        </p:tgtEl>
                                      </p:cBhvr>
                                    </p:animEffect>
                                    <p:anim calcmode="lin" valueType="num">
                                      <p:cBhvr>
                                        <p:cTn id="15"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anim calcmode="lin" valueType="num">
                                      <p:cBhvr additive="base">
                                        <p:cTn id="21"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anim calcmode="lin" valueType="num">
                                      <p:cBhvr additive="base">
                                        <p:cTn id="27"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3">
                                            <p:txEl>
                                              <p:pRg st="2" end="2"/>
                                            </p:txEl>
                                          </p:spTgt>
                                        </p:tgtEl>
                                        <p:attrNameLst>
                                          <p:attrName>style.visibility</p:attrName>
                                        </p:attrNameLst>
                                      </p:cBhvr>
                                      <p:to>
                                        <p:strVal val="visible"/>
                                      </p:to>
                                    </p:set>
                                    <p:anim calcmode="lin" valueType="num">
                                      <p:cBhvr additive="base">
                                        <p:cTn id="33"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3">
                                            <p:txEl>
                                              <p:pRg st="3" end="3"/>
                                            </p:txEl>
                                          </p:spTgt>
                                        </p:tgtEl>
                                        <p:attrNameLst>
                                          <p:attrName>style.visibility</p:attrName>
                                        </p:attrNameLst>
                                      </p:cBhvr>
                                      <p:to>
                                        <p:strVal val="visible"/>
                                      </p:to>
                                    </p:set>
                                    <p:anim calcmode="lin" valueType="num">
                                      <p:cBhvr additive="base">
                                        <p:cTn id="39"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3">
                                            <p:txEl>
                                              <p:pRg st="4" end="4"/>
                                            </p:txEl>
                                          </p:spTgt>
                                        </p:tgtEl>
                                        <p:attrNameLst>
                                          <p:attrName>style.visibility</p:attrName>
                                        </p:attrNameLst>
                                      </p:cBhvr>
                                      <p:to>
                                        <p:strVal val="visible"/>
                                      </p:to>
                                    </p:set>
                                    <p:anim calcmode="lin" valueType="num">
                                      <p:cBhvr additive="base">
                                        <p:cTn id="4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3">
                                            <p:txEl>
                                              <p:pRg st="5" end="5"/>
                                            </p:txEl>
                                          </p:spTgt>
                                        </p:tgtEl>
                                        <p:attrNameLst>
                                          <p:attrName>style.visibility</p:attrName>
                                        </p:attrNameLst>
                                      </p:cBhvr>
                                      <p:to>
                                        <p:strVal val="visible"/>
                                      </p:to>
                                    </p:set>
                                    <p:anim calcmode="lin" valueType="num">
                                      <p:cBhvr additive="base">
                                        <p:cTn id="51"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3">
                                            <p:txEl>
                                              <p:pRg st="6" end="6"/>
                                            </p:txEl>
                                          </p:spTgt>
                                        </p:tgtEl>
                                        <p:attrNameLst>
                                          <p:attrName>style.visibility</p:attrName>
                                        </p:attrNameLst>
                                      </p:cBhvr>
                                      <p:to>
                                        <p:strVal val="visible"/>
                                      </p:to>
                                    </p:set>
                                    <p:anim calcmode="lin" valueType="num">
                                      <p:cBhvr additive="base">
                                        <p:cTn id="57"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3">
                                            <p:txEl>
                                              <p:pRg st="7" end="7"/>
                                            </p:txEl>
                                          </p:spTgt>
                                        </p:tgtEl>
                                        <p:attrNameLst>
                                          <p:attrName>style.visibility</p:attrName>
                                        </p:attrNameLst>
                                      </p:cBhvr>
                                      <p:to>
                                        <p:strVal val="visible"/>
                                      </p:to>
                                    </p:set>
                                    <p:anim calcmode="lin" valueType="num">
                                      <p:cBhvr additive="base">
                                        <p:cTn id="63" dur="500" fill="hold"/>
                                        <p:tgtEl>
                                          <p:spTgt spid="13">
                                            <p:txEl>
                                              <p:pRg st="7" end="7"/>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3">
                                            <p:txEl>
                                              <p:pRg st="8" end="8"/>
                                            </p:txEl>
                                          </p:spTgt>
                                        </p:tgtEl>
                                        <p:attrNameLst>
                                          <p:attrName>style.visibility</p:attrName>
                                        </p:attrNameLst>
                                      </p:cBhvr>
                                      <p:to>
                                        <p:strVal val="visible"/>
                                      </p:to>
                                    </p:set>
                                    <p:anim calcmode="lin" valueType="num">
                                      <p:cBhvr additive="base">
                                        <p:cTn id="69" dur="500" fill="hold"/>
                                        <p:tgtEl>
                                          <p:spTgt spid="13">
                                            <p:txEl>
                                              <p:pRg st="8" end="8"/>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1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2060"/>
          </a:solidFill>
        </p:spPr>
        <p:txBody>
          <a:bodyPr wrap="square" lIns="0" tIns="0" rIns="0" bIns="0" rtlCol="0"/>
          <a:lstStyle/>
          <a:p>
            <a:endParaRPr/>
          </a:p>
        </p:txBody>
      </p:sp>
      <p:sp>
        <p:nvSpPr>
          <p:cNvPr id="3" name="object 3"/>
          <p:cNvSpPr txBox="1">
            <a:spLocks noGrp="1"/>
          </p:cNvSpPr>
          <p:nvPr>
            <p:ph type="title"/>
          </p:nvPr>
        </p:nvSpPr>
        <p:spPr>
          <a:xfrm>
            <a:off x="504172" y="366369"/>
            <a:ext cx="7877827"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a:t>Varlığın</a:t>
            </a:r>
            <a:r>
              <a:rPr spc="-580" dirty="0"/>
              <a:t> </a:t>
            </a:r>
            <a:r>
              <a:rPr spc="15" dirty="0"/>
              <a:t>Maliyeti</a:t>
            </a:r>
          </a:p>
        </p:txBody>
      </p:sp>
      <p:sp>
        <p:nvSpPr>
          <p:cNvPr id="8" name="object 8"/>
          <p:cNvSpPr txBox="1"/>
          <p:nvPr/>
        </p:nvSpPr>
        <p:spPr>
          <a:xfrm>
            <a:off x="6830406" y="2484615"/>
            <a:ext cx="802005" cy="916305"/>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rgbClr val="FFFFFF"/>
                </a:solidFill>
                <a:latin typeface="Arial"/>
                <a:cs typeface="Arial"/>
              </a:rPr>
              <a:t>Amaçlanan  Kullanıma  Getirilmesi  İçin</a:t>
            </a:r>
            <a:r>
              <a:rPr sz="1100" b="1" spc="-60" dirty="0">
                <a:solidFill>
                  <a:srgbClr val="FFFFFF"/>
                </a:solidFill>
                <a:latin typeface="Arial"/>
                <a:cs typeface="Arial"/>
              </a:rPr>
              <a:t> </a:t>
            </a:r>
            <a:r>
              <a:rPr sz="1100" b="1" spc="-5" dirty="0">
                <a:solidFill>
                  <a:srgbClr val="FFFFFF"/>
                </a:solidFill>
                <a:latin typeface="Arial"/>
                <a:cs typeface="Arial"/>
              </a:rPr>
              <a:t>Yapılan  Diğer  Maliyetler</a:t>
            </a:r>
            <a:endParaRPr sz="1100">
              <a:latin typeface="Arial"/>
              <a:cs typeface="Arial"/>
            </a:endParaRPr>
          </a:p>
        </p:txBody>
      </p:sp>
      <p:sp>
        <p:nvSpPr>
          <p:cNvPr id="9" name="object 9"/>
          <p:cNvSpPr txBox="1"/>
          <p:nvPr/>
        </p:nvSpPr>
        <p:spPr>
          <a:xfrm>
            <a:off x="6035404" y="1777987"/>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a:latin typeface="Arial"/>
              <a:cs typeface="Arial"/>
            </a:endParaRPr>
          </a:p>
        </p:txBody>
      </p:sp>
      <p:sp>
        <p:nvSpPr>
          <p:cNvPr id="10" name="object 10"/>
          <p:cNvSpPr txBox="1"/>
          <p:nvPr/>
        </p:nvSpPr>
        <p:spPr>
          <a:xfrm>
            <a:off x="7337852" y="1501635"/>
            <a:ext cx="488315" cy="607060"/>
          </a:xfrm>
          <a:prstGeom prst="rect">
            <a:avLst/>
          </a:prstGeom>
        </p:spPr>
        <p:txBody>
          <a:bodyPr vert="horz" wrap="square" lIns="0" tIns="41275" rIns="0" bIns="0" rtlCol="0">
            <a:spAutoFit/>
          </a:bodyPr>
          <a:lstStyle/>
          <a:p>
            <a:pPr marL="12700" marR="5080" indent="13970" algn="just">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F</a:t>
            </a:r>
            <a:r>
              <a:rPr sz="1400" b="1" spc="-5" dirty="0">
                <a:solidFill>
                  <a:srgbClr val="FFFFFF"/>
                </a:solidFill>
                <a:latin typeface="Arial"/>
                <a:cs typeface="Arial"/>
              </a:rPr>
              <a:t>i</a:t>
            </a:r>
            <a:r>
              <a:rPr sz="1400" b="1" spc="-25" dirty="0">
                <a:solidFill>
                  <a:srgbClr val="FFFFFF"/>
                </a:solidFill>
                <a:latin typeface="Arial"/>
                <a:cs typeface="Arial"/>
              </a:rPr>
              <a:t>y</a:t>
            </a:r>
            <a:r>
              <a:rPr sz="1400" b="1" spc="-5" dirty="0">
                <a:solidFill>
                  <a:srgbClr val="FFFFFF"/>
                </a:solidFill>
                <a:latin typeface="Arial"/>
                <a:cs typeface="Arial"/>
              </a:rPr>
              <a:t>atı</a:t>
            </a:r>
            <a:endParaRPr sz="1400">
              <a:latin typeface="Arial"/>
              <a:cs typeface="Arial"/>
            </a:endParaRPr>
          </a:p>
        </p:txBody>
      </p:sp>
      <p:pic>
        <p:nvPicPr>
          <p:cNvPr id="11" name="Resim 10"/>
          <p:cNvPicPr/>
          <p:nvPr/>
        </p:nvPicPr>
        <p:blipFill>
          <a:blip r:embed="rId2">
            <a:extLst>
              <a:ext uri="{28A0092B-C50C-407E-A947-70E740481C1C}">
                <a14:useLocalDpi xmlns:a14="http://schemas.microsoft.com/office/drawing/2010/main" val="0"/>
              </a:ext>
            </a:extLst>
          </a:blip>
          <a:srcRect/>
          <a:stretch>
            <a:fillRect/>
          </a:stretch>
        </p:blipFill>
        <p:spPr bwMode="auto">
          <a:xfrm>
            <a:off x="761999" y="1123950"/>
            <a:ext cx="7889595" cy="3352799"/>
          </a:xfrm>
          <a:prstGeom prst="rect">
            <a:avLst/>
          </a:prstGeom>
          <a:noFill/>
          <a:ln>
            <a:noFill/>
          </a:ln>
        </p:spPr>
      </p:pic>
    </p:spTree>
    <p:extLst>
      <p:ext uri="{BB962C8B-B14F-4D97-AF65-F5344CB8AC3E}">
        <p14:creationId xmlns:p14="http://schemas.microsoft.com/office/powerpoint/2010/main" val="68014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1657350"/>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7030A0"/>
          </a:solidFill>
        </p:spPr>
        <p:txBody>
          <a:bodyPr wrap="square" lIns="0" tIns="0" rIns="0" bIns="0" rtlCol="0"/>
          <a:lstStyle/>
          <a:p>
            <a:endParaRPr/>
          </a:p>
        </p:txBody>
      </p:sp>
      <p:sp>
        <p:nvSpPr>
          <p:cNvPr id="3" name="object 3"/>
          <p:cNvSpPr txBox="1">
            <a:spLocks noGrp="1"/>
          </p:cNvSpPr>
          <p:nvPr>
            <p:ph type="title"/>
          </p:nvPr>
        </p:nvSpPr>
        <p:spPr>
          <a:xfrm>
            <a:off x="504172" y="366369"/>
            <a:ext cx="7877827" cy="874598"/>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err="1"/>
              <a:t>Varlığın</a:t>
            </a:r>
            <a:r>
              <a:rPr spc="-580" dirty="0"/>
              <a:t> </a:t>
            </a:r>
            <a:r>
              <a:rPr spc="15" dirty="0" err="1"/>
              <a:t>Maliyeti</a:t>
            </a:r>
            <a:r>
              <a:rPr lang="tr-TR" spc="15" dirty="0"/>
              <a:t>ne Dahil Edilmeyecek Unsurlar</a:t>
            </a:r>
            <a:endParaRPr spc="15" dirty="0"/>
          </a:p>
        </p:txBody>
      </p:sp>
      <p:sp>
        <p:nvSpPr>
          <p:cNvPr id="8" name="object 8"/>
          <p:cNvSpPr txBox="1"/>
          <p:nvPr/>
        </p:nvSpPr>
        <p:spPr>
          <a:xfrm>
            <a:off x="6830406" y="2484615"/>
            <a:ext cx="802005" cy="916305"/>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rgbClr val="FFFFFF"/>
                </a:solidFill>
                <a:latin typeface="Arial"/>
                <a:cs typeface="Arial"/>
              </a:rPr>
              <a:t>Amaçlanan  Kullanıma  Getirilmesi  İçin</a:t>
            </a:r>
            <a:r>
              <a:rPr sz="1100" b="1" spc="-60" dirty="0">
                <a:solidFill>
                  <a:srgbClr val="FFFFFF"/>
                </a:solidFill>
                <a:latin typeface="Arial"/>
                <a:cs typeface="Arial"/>
              </a:rPr>
              <a:t> </a:t>
            </a:r>
            <a:r>
              <a:rPr sz="1100" b="1" spc="-5" dirty="0">
                <a:solidFill>
                  <a:srgbClr val="FFFFFF"/>
                </a:solidFill>
                <a:latin typeface="Arial"/>
                <a:cs typeface="Arial"/>
              </a:rPr>
              <a:t>Yapılan  Diğer  Maliyetler</a:t>
            </a:r>
            <a:endParaRPr sz="1100">
              <a:latin typeface="Arial"/>
              <a:cs typeface="Arial"/>
            </a:endParaRPr>
          </a:p>
        </p:txBody>
      </p:sp>
      <p:sp>
        <p:nvSpPr>
          <p:cNvPr id="9" name="object 9"/>
          <p:cNvSpPr txBox="1"/>
          <p:nvPr/>
        </p:nvSpPr>
        <p:spPr>
          <a:xfrm>
            <a:off x="6035404" y="1777987"/>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a:latin typeface="Arial"/>
              <a:cs typeface="Arial"/>
            </a:endParaRPr>
          </a:p>
        </p:txBody>
      </p:sp>
      <p:sp>
        <p:nvSpPr>
          <p:cNvPr id="13" name="object 13"/>
          <p:cNvSpPr txBox="1"/>
          <p:nvPr/>
        </p:nvSpPr>
        <p:spPr>
          <a:xfrm>
            <a:off x="599023" y="1821229"/>
            <a:ext cx="8008706" cy="2859116"/>
          </a:xfrm>
          <a:prstGeom prst="rect">
            <a:avLst/>
          </a:prstGeom>
        </p:spPr>
        <p:txBody>
          <a:bodyPr vert="horz" wrap="square" lIns="0" tIns="12065" rIns="0" bIns="0" rtlCol="0">
            <a:spAutoFit/>
          </a:bodyPr>
          <a:lstStyle/>
          <a:p>
            <a:pPr marL="355600" indent="-342900">
              <a:lnSpc>
                <a:spcPct val="100000"/>
              </a:lnSpc>
              <a:spcBef>
                <a:spcPts val="95"/>
              </a:spcBef>
              <a:buClr>
                <a:srgbClr val="00BEF2"/>
              </a:buClr>
              <a:buFont typeface="Wingdings"/>
              <a:buChar char=""/>
              <a:tabLst>
                <a:tab pos="355600" algn="l"/>
                <a:tab pos="356235" algn="l"/>
              </a:tabLst>
            </a:pPr>
            <a:r>
              <a:rPr lang="tr-TR" sz="2000" dirty="0">
                <a:latin typeface="Arial" pitchFamily="34" charset="0"/>
                <a:cs typeface="Arial" pitchFamily="34" charset="0"/>
              </a:rPr>
              <a:t>Yeni bir tesis açılmasının maliyetleri</a:t>
            </a:r>
          </a:p>
          <a:p>
            <a:pPr marL="355600" indent="-342900">
              <a:lnSpc>
                <a:spcPct val="100000"/>
              </a:lnSpc>
              <a:spcBef>
                <a:spcPts val="95"/>
              </a:spcBef>
              <a:buClr>
                <a:srgbClr val="00BEF2"/>
              </a:buClr>
              <a:buFont typeface="Wingdings"/>
              <a:buChar char=""/>
              <a:tabLst>
                <a:tab pos="355600" algn="l"/>
                <a:tab pos="356235" algn="l"/>
              </a:tabLst>
            </a:pPr>
            <a:endParaRPr lang="tr-TR" sz="2000" dirty="0">
              <a:latin typeface="Arial" pitchFamily="34" charset="0"/>
              <a:cs typeface="Arial" pitchFamily="34" charset="0"/>
            </a:endParaRPr>
          </a:p>
          <a:p>
            <a:pPr marL="355600" indent="-342900">
              <a:lnSpc>
                <a:spcPct val="100000"/>
              </a:lnSpc>
              <a:spcBef>
                <a:spcPts val="95"/>
              </a:spcBef>
              <a:buClr>
                <a:srgbClr val="00BEF2"/>
              </a:buClr>
              <a:buFont typeface="Wingdings"/>
              <a:buChar char=""/>
              <a:tabLst>
                <a:tab pos="355600" algn="l"/>
                <a:tab pos="356235" algn="l"/>
              </a:tabLst>
            </a:pPr>
            <a:r>
              <a:rPr lang="tr-TR" sz="2000" dirty="0">
                <a:latin typeface="Arial" pitchFamily="34" charset="0"/>
                <a:cs typeface="Arial" pitchFamily="34" charset="0"/>
              </a:rPr>
              <a:t>Yeni bir ürün veya hizmetin tanıtılmasına ilişkin maliyetler (reklam ve tanıtım harcamaları dahil)</a:t>
            </a:r>
          </a:p>
          <a:p>
            <a:pPr marL="355600" indent="-342900">
              <a:lnSpc>
                <a:spcPct val="100000"/>
              </a:lnSpc>
              <a:spcBef>
                <a:spcPts val="95"/>
              </a:spcBef>
              <a:buClr>
                <a:srgbClr val="00BEF2"/>
              </a:buClr>
              <a:buFont typeface="Wingdings"/>
              <a:buChar char=""/>
              <a:tabLst>
                <a:tab pos="355600" algn="l"/>
                <a:tab pos="356235" algn="l"/>
              </a:tabLst>
            </a:pPr>
            <a:endParaRPr lang="tr-TR" sz="2000" dirty="0">
              <a:latin typeface="Arial" pitchFamily="34" charset="0"/>
              <a:cs typeface="Arial" pitchFamily="34" charset="0"/>
            </a:endParaRPr>
          </a:p>
          <a:p>
            <a:pPr marL="355600" indent="-342900">
              <a:lnSpc>
                <a:spcPct val="100000"/>
              </a:lnSpc>
              <a:spcBef>
                <a:spcPts val="95"/>
              </a:spcBef>
              <a:buClr>
                <a:srgbClr val="00BEF2"/>
              </a:buClr>
              <a:buFont typeface="Wingdings"/>
              <a:buChar char=""/>
              <a:tabLst>
                <a:tab pos="355600" algn="l"/>
                <a:tab pos="356235" algn="l"/>
              </a:tabLst>
            </a:pPr>
            <a:r>
              <a:rPr lang="tr-TR" sz="2000" dirty="0">
                <a:latin typeface="Arial" pitchFamily="34" charset="0"/>
                <a:cs typeface="Arial" pitchFamily="34" charset="0"/>
              </a:rPr>
              <a:t>Yeni bir yerde veya yeni bir müşteri kitlesiyle iş yapmak amacıyla katlanılan maliyetler (personel eğitim masrafları dahil)</a:t>
            </a:r>
          </a:p>
          <a:p>
            <a:pPr marL="355600" indent="-342900">
              <a:lnSpc>
                <a:spcPct val="100000"/>
              </a:lnSpc>
              <a:spcBef>
                <a:spcPts val="95"/>
              </a:spcBef>
              <a:buClr>
                <a:srgbClr val="00BEF2"/>
              </a:buClr>
              <a:buFont typeface="Wingdings"/>
              <a:buChar char=""/>
              <a:tabLst>
                <a:tab pos="355600" algn="l"/>
                <a:tab pos="356235" algn="l"/>
              </a:tabLst>
            </a:pPr>
            <a:endParaRPr lang="tr-TR" sz="2000" dirty="0">
              <a:latin typeface="Arial" pitchFamily="34" charset="0"/>
              <a:cs typeface="Arial" pitchFamily="34" charset="0"/>
            </a:endParaRPr>
          </a:p>
          <a:p>
            <a:pPr marL="355600" indent="-342900">
              <a:lnSpc>
                <a:spcPct val="100000"/>
              </a:lnSpc>
              <a:spcBef>
                <a:spcPts val="95"/>
              </a:spcBef>
              <a:buClr>
                <a:srgbClr val="00BEF2"/>
              </a:buClr>
              <a:buFont typeface="Wingdings"/>
              <a:buChar char=""/>
              <a:tabLst>
                <a:tab pos="355600" algn="l"/>
                <a:tab pos="356235" algn="l"/>
              </a:tabLst>
            </a:pPr>
            <a:r>
              <a:rPr lang="tr-TR" sz="2000" dirty="0">
                <a:latin typeface="Arial" pitchFamily="34" charset="0"/>
                <a:cs typeface="Arial" pitchFamily="34" charset="0"/>
              </a:rPr>
              <a:t>Yönetim giderleri ve diğer genel giderler</a:t>
            </a:r>
          </a:p>
        </p:txBody>
      </p:sp>
    </p:spTree>
    <p:extLst>
      <p:ext uri="{BB962C8B-B14F-4D97-AF65-F5344CB8AC3E}">
        <p14:creationId xmlns:p14="http://schemas.microsoft.com/office/powerpoint/2010/main" val="253676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3">
                                            <p:txEl>
                                              <p:pRg st="2" end="2"/>
                                            </p:txEl>
                                          </p:spTgt>
                                        </p:tgtEl>
                                        <p:attrNameLst>
                                          <p:attrName>style.visibility</p:attrName>
                                        </p:attrNameLst>
                                      </p:cBhvr>
                                      <p:to>
                                        <p:strVal val="visible"/>
                                      </p:to>
                                    </p:set>
                                    <p:anim calcmode="lin" valueType="num">
                                      <p:cBhvr additive="base">
                                        <p:cTn id="20"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3">
                                            <p:txEl>
                                              <p:pRg st="4" end="4"/>
                                            </p:txEl>
                                          </p:spTgt>
                                        </p:tgtEl>
                                        <p:attrNameLst>
                                          <p:attrName>style.visibility</p:attrName>
                                        </p:attrNameLst>
                                      </p:cBhvr>
                                      <p:to>
                                        <p:strVal val="visible"/>
                                      </p:to>
                                    </p:set>
                                    <p:anim calcmode="lin" valueType="num">
                                      <p:cBhvr additive="base">
                                        <p:cTn id="26"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3">
                                            <p:txEl>
                                              <p:pRg st="6" end="6"/>
                                            </p:txEl>
                                          </p:spTgt>
                                        </p:tgtEl>
                                        <p:attrNameLst>
                                          <p:attrName>style.visibility</p:attrName>
                                        </p:attrNameLst>
                                      </p:cBhvr>
                                      <p:to>
                                        <p:strVal val="visible"/>
                                      </p:to>
                                    </p:set>
                                    <p:anim calcmode="lin" valueType="num">
                                      <p:cBhvr additive="base">
                                        <p:cTn id="32"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B0F0"/>
          </a:solidFill>
        </p:spPr>
        <p:txBody>
          <a:bodyPr wrap="square" lIns="0" tIns="0" rIns="0" bIns="0" rtlCol="0"/>
          <a:lstStyle/>
          <a:p>
            <a:endParaRPr/>
          </a:p>
        </p:txBody>
      </p:sp>
      <p:sp>
        <p:nvSpPr>
          <p:cNvPr id="3" name="object 3"/>
          <p:cNvSpPr txBox="1"/>
          <p:nvPr/>
        </p:nvSpPr>
        <p:spPr>
          <a:xfrm>
            <a:off x="504177" y="1255267"/>
            <a:ext cx="8335645" cy="1640839"/>
          </a:xfrm>
          <a:prstGeom prst="rect">
            <a:avLst/>
          </a:prstGeom>
        </p:spPr>
        <p:txBody>
          <a:bodyPr vert="horz" wrap="square" lIns="0" tIns="12700" rIns="0" bIns="0" rtlCol="0">
            <a:spAutoFit/>
          </a:bodyPr>
          <a:lstStyle/>
          <a:p>
            <a:pPr marL="355600" marR="5080" indent="-342900">
              <a:lnSpc>
                <a:spcPct val="100000"/>
              </a:lnSpc>
              <a:spcBef>
                <a:spcPts val="100"/>
              </a:spcBef>
              <a:buClr>
                <a:srgbClr val="00BEF2"/>
              </a:buClr>
              <a:buFont typeface="Wingdings"/>
              <a:buChar char=""/>
              <a:tabLst>
                <a:tab pos="355600" algn="l"/>
                <a:tab pos="1043940" algn="l"/>
                <a:tab pos="1474470" algn="l"/>
                <a:tab pos="2593975" algn="l"/>
                <a:tab pos="4161790" algn="l"/>
                <a:tab pos="5514975" algn="l"/>
                <a:tab pos="7050405" algn="l"/>
                <a:tab pos="7480934" algn="l"/>
              </a:tabLst>
            </a:pPr>
            <a:r>
              <a:rPr sz="2400" spc="-190" dirty="0">
                <a:solidFill>
                  <a:srgbClr val="25516C"/>
                </a:solidFill>
                <a:latin typeface="Arial"/>
                <a:cs typeface="Arial"/>
              </a:rPr>
              <a:t>A</a:t>
            </a:r>
            <a:r>
              <a:rPr sz="2400" spc="-95" dirty="0">
                <a:solidFill>
                  <a:srgbClr val="25516C"/>
                </a:solidFill>
                <a:latin typeface="Arial"/>
                <a:cs typeface="Arial"/>
              </a:rPr>
              <a:t>r</a:t>
            </a:r>
            <a:r>
              <a:rPr sz="2400" spc="-200" dirty="0">
                <a:solidFill>
                  <a:srgbClr val="25516C"/>
                </a:solidFill>
                <a:latin typeface="Arial"/>
                <a:cs typeface="Arial"/>
              </a:rPr>
              <a:t>s</a:t>
            </a:r>
            <a:r>
              <a:rPr sz="2400" spc="-110" dirty="0">
                <a:solidFill>
                  <a:srgbClr val="25516C"/>
                </a:solidFill>
                <a:latin typeface="Arial"/>
                <a:cs typeface="Arial"/>
              </a:rPr>
              <a:t>a</a:t>
            </a:r>
            <a:r>
              <a:rPr sz="2400" dirty="0">
                <a:solidFill>
                  <a:srgbClr val="25516C"/>
                </a:solidFill>
                <a:latin typeface="Arial"/>
                <a:cs typeface="Arial"/>
              </a:rPr>
              <a:t>	</a:t>
            </a:r>
            <a:r>
              <a:rPr sz="2400" spc="-80" dirty="0">
                <a:solidFill>
                  <a:srgbClr val="25516C"/>
                </a:solidFill>
                <a:latin typeface="Arial"/>
                <a:cs typeface="Arial"/>
              </a:rPr>
              <a:t>v</a:t>
            </a:r>
            <a:r>
              <a:rPr sz="2400" spc="-145" dirty="0">
                <a:solidFill>
                  <a:srgbClr val="25516C"/>
                </a:solidFill>
                <a:latin typeface="Arial"/>
                <a:cs typeface="Arial"/>
              </a:rPr>
              <a:t>e</a:t>
            </a:r>
            <a:r>
              <a:rPr sz="2400" dirty="0">
                <a:solidFill>
                  <a:srgbClr val="25516C"/>
                </a:solidFill>
                <a:latin typeface="Arial"/>
                <a:cs typeface="Arial"/>
              </a:rPr>
              <a:t>	</a:t>
            </a:r>
            <a:r>
              <a:rPr sz="2400" spc="-5" dirty="0">
                <a:solidFill>
                  <a:srgbClr val="25516C"/>
                </a:solidFill>
                <a:latin typeface="Arial"/>
                <a:cs typeface="Arial"/>
              </a:rPr>
              <a:t>b</a:t>
            </a:r>
            <a:r>
              <a:rPr sz="2400" spc="15" dirty="0">
                <a:solidFill>
                  <a:srgbClr val="25516C"/>
                </a:solidFill>
                <a:latin typeface="Arial"/>
                <a:cs typeface="Arial"/>
              </a:rPr>
              <a:t>in</a:t>
            </a:r>
            <a:r>
              <a:rPr sz="2400" spc="-110" dirty="0">
                <a:solidFill>
                  <a:srgbClr val="25516C"/>
                </a:solidFill>
                <a:latin typeface="Arial"/>
                <a:cs typeface="Arial"/>
              </a:rPr>
              <a:t>a</a:t>
            </a:r>
            <a:r>
              <a:rPr sz="2400" spc="65" dirty="0">
                <a:solidFill>
                  <a:srgbClr val="25516C"/>
                </a:solidFill>
                <a:latin typeface="Arial"/>
                <a:cs typeface="Arial"/>
              </a:rPr>
              <a:t>l</a:t>
            </a:r>
            <a:r>
              <a:rPr sz="2400" spc="-110" dirty="0">
                <a:solidFill>
                  <a:srgbClr val="25516C"/>
                </a:solidFill>
                <a:latin typeface="Arial"/>
                <a:cs typeface="Arial"/>
              </a:rPr>
              <a:t>a</a:t>
            </a:r>
            <a:r>
              <a:rPr sz="2400" spc="30" dirty="0">
                <a:solidFill>
                  <a:srgbClr val="25516C"/>
                </a:solidFill>
                <a:latin typeface="Arial"/>
                <a:cs typeface="Arial"/>
              </a:rPr>
              <a:t>r</a:t>
            </a:r>
            <a:r>
              <a:rPr sz="2400" spc="-70" dirty="0">
                <a:solidFill>
                  <a:srgbClr val="25516C"/>
                </a:solidFill>
                <a:latin typeface="Arial"/>
                <a:cs typeface="Arial"/>
              </a:rPr>
              <a:t>,</a:t>
            </a:r>
            <a:r>
              <a:rPr sz="2400" dirty="0">
                <a:solidFill>
                  <a:srgbClr val="25516C"/>
                </a:solidFill>
                <a:latin typeface="Arial"/>
                <a:cs typeface="Arial"/>
              </a:rPr>
              <a:t>	</a:t>
            </a:r>
            <a:r>
              <a:rPr sz="2400" spc="25" dirty="0">
                <a:solidFill>
                  <a:srgbClr val="25516C"/>
                </a:solidFill>
                <a:latin typeface="Arial"/>
                <a:cs typeface="Arial"/>
              </a:rPr>
              <a:t>bi</a:t>
            </a:r>
            <a:r>
              <a:rPr sz="2400" spc="35" dirty="0">
                <a:solidFill>
                  <a:srgbClr val="25516C"/>
                </a:solidFill>
                <a:latin typeface="Arial"/>
                <a:cs typeface="Arial"/>
              </a:rPr>
              <a:t>r</a:t>
            </a:r>
            <a:r>
              <a:rPr sz="2400" spc="25" dirty="0">
                <a:solidFill>
                  <a:srgbClr val="25516C"/>
                </a:solidFill>
                <a:latin typeface="Arial"/>
                <a:cs typeface="Arial"/>
              </a:rPr>
              <a:t>bi</a:t>
            </a:r>
            <a:r>
              <a:rPr sz="2400" spc="50" dirty="0">
                <a:solidFill>
                  <a:srgbClr val="25516C"/>
                </a:solidFill>
                <a:latin typeface="Arial"/>
                <a:cs typeface="Arial"/>
              </a:rPr>
              <a:t>r</a:t>
            </a:r>
            <a:r>
              <a:rPr sz="2400" spc="30" dirty="0">
                <a:solidFill>
                  <a:srgbClr val="25516C"/>
                </a:solidFill>
                <a:latin typeface="Arial"/>
                <a:cs typeface="Arial"/>
              </a:rPr>
              <a:t>i</a:t>
            </a:r>
            <a:r>
              <a:rPr sz="2400" spc="-60" dirty="0">
                <a:solidFill>
                  <a:srgbClr val="25516C"/>
                </a:solidFill>
                <a:latin typeface="Arial"/>
                <a:cs typeface="Arial"/>
              </a:rPr>
              <a:t>nde</a:t>
            </a:r>
            <a:r>
              <a:rPr sz="2400" spc="-25" dirty="0">
                <a:solidFill>
                  <a:srgbClr val="25516C"/>
                </a:solidFill>
                <a:latin typeface="Arial"/>
                <a:cs typeface="Arial"/>
              </a:rPr>
              <a:t>n</a:t>
            </a:r>
            <a:r>
              <a:rPr sz="2400" dirty="0">
                <a:solidFill>
                  <a:srgbClr val="25516C"/>
                </a:solidFill>
                <a:latin typeface="Arial"/>
                <a:cs typeface="Arial"/>
              </a:rPr>
              <a:t>	</a:t>
            </a:r>
            <a:r>
              <a:rPr sz="2400" spc="-110" dirty="0">
                <a:solidFill>
                  <a:srgbClr val="25516C"/>
                </a:solidFill>
                <a:latin typeface="Arial"/>
                <a:cs typeface="Arial"/>
              </a:rPr>
              <a:t>a</a:t>
            </a:r>
            <a:r>
              <a:rPr sz="2400" spc="-80" dirty="0">
                <a:solidFill>
                  <a:srgbClr val="25516C"/>
                </a:solidFill>
                <a:latin typeface="Arial"/>
                <a:cs typeface="Arial"/>
              </a:rPr>
              <a:t>y</a:t>
            </a:r>
            <a:r>
              <a:rPr sz="2400" spc="35" dirty="0">
                <a:solidFill>
                  <a:srgbClr val="25516C"/>
                </a:solidFill>
                <a:latin typeface="Arial"/>
                <a:cs typeface="Arial"/>
              </a:rPr>
              <a:t>r</a:t>
            </a:r>
            <a:r>
              <a:rPr sz="2400" spc="-5" dirty="0">
                <a:solidFill>
                  <a:srgbClr val="25516C"/>
                </a:solidFill>
                <a:latin typeface="Arial"/>
                <a:cs typeface="Arial"/>
              </a:rPr>
              <a:t>ı</a:t>
            </a:r>
            <a:r>
              <a:rPr sz="2400" dirty="0">
                <a:solidFill>
                  <a:srgbClr val="25516C"/>
                </a:solidFill>
                <a:latin typeface="Arial"/>
                <a:cs typeface="Arial"/>
              </a:rPr>
              <a:t>l</a:t>
            </a:r>
            <a:r>
              <a:rPr sz="2400" spc="-110" dirty="0">
                <a:solidFill>
                  <a:srgbClr val="25516C"/>
                </a:solidFill>
                <a:latin typeface="Arial"/>
                <a:cs typeface="Arial"/>
              </a:rPr>
              <a:t>a</a:t>
            </a:r>
            <a:r>
              <a:rPr sz="2400" spc="-5" dirty="0">
                <a:solidFill>
                  <a:srgbClr val="25516C"/>
                </a:solidFill>
                <a:latin typeface="Arial"/>
                <a:cs typeface="Arial"/>
              </a:rPr>
              <a:t>b</a:t>
            </a:r>
            <a:r>
              <a:rPr sz="2400" spc="60" dirty="0">
                <a:solidFill>
                  <a:srgbClr val="25516C"/>
                </a:solidFill>
                <a:latin typeface="Arial"/>
                <a:cs typeface="Arial"/>
              </a:rPr>
              <a:t>i</a:t>
            </a:r>
            <a:r>
              <a:rPr sz="2400" spc="65" dirty="0">
                <a:solidFill>
                  <a:srgbClr val="25516C"/>
                </a:solidFill>
                <a:latin typeface="Arial"/>
                <a:cs typeface="Arial"/>
              </a:rPr>
              <a:t>l</a:t>
            </a:r>
            <a:r>
              <a:rPr sz="2400" spc="30" dirty="0">
                <a:solidFill>
                  <a:srgbClr val="25516C"/>
                </a:solidFill>
                <a:latin typeface="Arial"/>
                <a:cs typeface="Arial"/>
              </a:rPr>
              <a:t>i</a:t>
            </a:r>
            <a:r>
              <a:rPr sz="2400" spc="50" dirty="0">
                <a:solidFill>
                  <a:srgbClr val="25516C"/>
                </a:solidFill>
                <a:latin typeface="Arial"/>
                <a:cs typeface="Arial"/>
              </a:rPr>
              <a:t>r</a:t>
            </a:r>
            <a:r>
              <a:rPr sz="2400" dirty="0">
                <a:solidFill>
                  <a:srgbClr val="25516C"/>
                </a:solidFill>
                <a:latin typeface="Arial"/>
                <a:cs typeface="Arial"/>
              </a:rPr>
              <a:t>	</a:t>
            </a:r>
            <a:r>
              <a:rPr sz="2400" spc="-80" dirty="0">
                <a:solidFill>
                  <a:srgbClr val="25516C"/>
                </a:solidFill>
                <a:latin typeface="Arial"/>
                <a:cs typeface="Arial"/>
              </a:rPr>
              <a:t>v</a:t>
            </a:r>
            <a:r>
              <a:rPr sz="2400" spc="-110" dirty="0">
                <a:solidFill>
                  <a:srgbClr val="25516C"/>
                </a:solidFill>
                <a:latin typeface="Arial"/>
                <a:cs typeface="Arial"/>
              </a:rPr>
              <a:t>a</a:t>
            </a:r>
            <a:r>
              <a:rPr sz="2400" spc="30" dirty="0">
                <a:solidFill>
                  <a:srgbClr val="25516C"/>
                </a:solidFill>
                <a:latin typeface="Arial"/>
                <a:cs typeface="Arial"/>
              </a:rPr>
              <a:t>r</a:t>
            </a:r>
            <a:r>
              <a:rPr sz="2400" spc="75" dirty="0">
                <a:solidFill>
                  <a:srgbClr val="25516C"/>
                </a:solidFill>
                <a:latin typeface="Arial"/>
                <a:cs typeface="Arial"/>
              </a:rPr>
              <a:t>l</a:t>
            </a:r>
            <a:r>
              <a:rPr sz="2400" spc="-85" dirty="0">
                <a:solidFill>
                  <a:srgbClr val="25516C"/>
                </a:solidFill>
                <a:latin typeface="Arial"/>
                <a:cs typeface="Arial"/>
              </a:rPr>
              <a:t>ı</a:t>
            </a:r>
            <a:r>
              <a:rPr sz="2400" spc="-15" dirty="0">
                <a:solidFill>
                  <a:srgbClr val="25516C"/>
                </a:solidFill>
                <a:latin typeface="Arial"/>
                <a:cs typeface="Arial"/>
              </a:rPr>
              <a:t>k</a:t>
            </a:r>
            <a:r>
              <a:rPr sz="2400" spc="75" dirty="0">
                <a:solidFill>
                  <a:srgbClr val="25516C"/>
                </a:solidFill>
                <a:latin typeface="Arial"/>
                <a:cs typeface="Arial"/>
              </a:rPr>
              <a:t>l</a:t>
            </a:r>
            <a:r>
              <a:rPr sz="2400" spc="-110" dirty="0">
                <a:solidFill>
                  <a:srgbClr val="25516C"/>
                </a:solidFill>
                <a:latin typeface="Arial"/>
                <a:cs typeface="Arial"/>
              </a:rPr>
              <a:t>a</a:t>
            </a:r>
            <a:r>
              <a:rPr sz="2400" spc="30" dirty="0">
                <a:solidFill>
                  <a:srgbClr val="25516C"/>
                </a:solidFill>
                <a:latin typeface="Arial"/>
                <a:cs typeface="Arial"/>
              </a:rPr>
              <a:t>r</a:t>
            </a:r>
            <a:r>
              <a:rPr sz="2400" dirty="0">
                <a:solidFill>
                  <a:srgbClr val="25516C"/>
                </a:solidFill>
                <a:latin typeface="Arial"/>
                <a:cs typeface="Arial"/>
              </a:rPr>
              <a:t>d</a:t>
            </a:r>
            <a:r>
              <a:rPr sz="2400" spc="-85" dirty="0">
                <a:solidFill>
                  <a:srgbClr val="25516C"/>
                </a:solidFill>
                <a:latin typeface="Arial"/>
                <a:cs typeface="Arial"/>
              </a:rPr>
              <a:t>ı</a:t>
            </a:r>
            <a:r>
              <a:rPr sz="2400" spc="30" dirty="0">
                <a:solidFill>
                  <a:srgbClr val="25516C"/>
                </a:solidFill>
                <a:latin typeface="Arial"/>
                <a:cs typeface="Arial"/>
              </a:rPr>
              <a:t>r</a:t>
            </a:r>
            <a:r>
              <a:rPr sz="2400" dirty="0">
                <a:solidFill>
                  <a:srgbClr val="25516C"/>
                </a:solidFill>
                <a:latin typeface="Arial"/>
                <a:cs typeface="Arial"/>
              </a:rPr>
              <a:t>	</a:t>
            </a:r>
            <a:r>
              <a:rPr sz="2400" spc="-80" dirty="0">
                <a:solidFill>
                  <a:srgbClr val="25516C"/>
                </a:solidFill>
                <a:latin typeface="Arial"/>
                <a:cs typeface="Arial"/>
              </a:rPr>
              <a:t>v</a:t>
            </a:r>
            <a:r>
              <a:rPr sz="2400" spc="-145" dirty="0">
                <a:solidFill>
                  <a:srgbClr val="25516C"/>
                </a:solidFill>
                <a:latin typeface="Arial"/>
                <a:cs typeface="Arial"/>
              </a:rPr>
              <a:t>e</a:t>
            </a:r>
            <a:r>
              <a:rPr sz="2400" dirty="0">
                <a:solidFill>
                  <a:srgbClr val="25516C"/>
                </a:solidFill>
                <a:latin typeface="Arial"/>
                <a:cs typeface="Arial"/>
              </a:rPr>
              <a:t>	</a:t>
            </a:r>
            <a:r>
              <a:rPr sz="2400" spc="-20" dirty="0">
                <a:solidFill>
                  <a:srgbClr val="25516C"/>
                </a:solidFill>
                <a:latin typeface="Arial"/>
                <a:cs typeface="Arial"/>
              </a:rPr>
              <a:t>bu</a:t>
            </a:r>
            <a:r>
              <a:rPr sz="2400" spc="-15" dirty="0">
                <a:solidFill>
                  <a:srgbClr val="25516C"/>
                </a:solidFill>
                <a:latin typeface="Arial"/>
                <a:cs typeface="Arial"/>
              </a:rPr>
              <a:t>nl</a:t>
            </a:r>
            <a:r>
              <a:rPr sz="2400" spc="-30" dirty="0">
                <a:solidFill>
                  <a:srgbClr val="25516C"/>
                </a:solidFill>
                <a:latin typeface="Arial"/>
                <a:cs typeface="Arial"/>
              </a:rPr>
              <a:t>a</a:t>
            </a:r>
            <a:r>
              <a:rPr sz="2400" spc="25" dirty="0">
                <a:solidFill>
                  <a:srgbClr val="25516C"/>
                </a:solidFill>
                <a:latin typeface="Arial"/>
                <a:cs typeface="Arial"/>
              </a:rPr>
              <a:t>r  </a:t>
            </a:r>
            <a:r>
              <a:rPr sz="2400" spc="20" dirty="0">
                <a:solidFill>
                  <a:srgbClr val="25516C"/>
                </a:solidFill>
                <a:latin typeface="Arial"/>
                <a:cs typeface="Arial"/>
              </a:rPr>
              <a:t>birlikte</a:t>
            </a:r>
            <a:r>
              <a:rPr sz="2400" spc="-165" dirty="0">
                <a:solidFill>
                  <a:srgbClr val="25516C"/>
                </a:solidFill>
                <a:latin typeface="Arial"/>
                <a:cs typeface="Arial"/>
              </a:rPr>
              <a:t> </a:t>
            </a:r>
            <a:r>
              <a:rPr sz="2400" spc="-20" dirty="0">
                <a:solidFill>
                  <a:srgbClr val="25516C"/>
                </a:solidFill>
                <a:latin typeface="Arial"/>
                <a:cs typeface="Arial"/>
              </a:rPr>
              <a:t>edinilmiş</a:t>
            </a:r>
            <a:r>
              <a:rPr sz="2400" spc="-185" dirty="0">
                <a:solidFill>
                  <a:srgbClr val="25516C"/>
                </a:solidFill>
                <a:latin typeface="Arial"/>
                <a:cs typeface="Arial"/>
              </a:rPr>
              <a:t> </a:t>
            </a:r>
            <a:r>
              <a:rPr sz="2400" spc="-65" dirty="0">
                <a:solidFill>
                  <a:srgbClr val="25516C"/>
                </a:solidFill>
                <a:latin typeface="Arial"/>
                <a:cs typeface="Arial"/>
              </a:rPr>
              <a:t>olsa</a:t>
            </a:r>
            <a:r>
              <a:rPr sz="2400" spc="-200" dirty="0">
                <a:solidFill>
                  <a:srgbClr val="25516C"/>
                </a:solidFill>
                <a:latin typeface="Arial"/>
                <a:cs typeface="Arial"/>
              </a:rPr>
              <a:t> </a:t>
            </a:r>
            <a:r>
              <a:rPr sz="2400" spc="-20" dirty="0">
                <a:solidFill>
                  <a:srgbClr val="25516C"/>
                </a:solidFill>
                <a:latin typeface="Arial"/>
                <a:cs typeface="Arial"/>
              </a:rPr>
              <a:t>bile,</a:t>
            </a:r>
            <a:r>
              <a:rPr sz="2400" spc="-170" dirty="0">
                <a:solidFill>
                  <a:srgbClr val="25516C"/>
                </a:solidFill>
                <a:latin typeface="Arial"/>
                <a:cs typeface="Arial"/>
              </a:rPr>
              <a:t> </a:t>
            </a:r>
            <a:r>
              <a:rPr sz="2400" spc="-60" dirty="0">
                <a:solidFill>
                  <a:srgbClr val="25516C"/>
                </a:solidFill>
                <a:latin typeface="Arial"/>
                <a:cs typeface="Arial"/>
              </a:rPr>
              <a:t>ayrı</a:t>
            </a:r>
            <a:r>
              <a:rPr sz="2400" spc="-175" dirty="0">
                <a:solidFill>
                  <a:srgbClr val="25516C"/>
                </a:solidFill>
                <a:latin typeface="Arial"/>
                <a:cs typeface="Arial"/>
              </a:rPr>
              <a:t> </a:t>
            </a:r>
            <a:r>
              <a:rPr sz="2400" spc="-25" dirty="0">
                <a:solidFill>
                  <a:srgbClr val="25516C"/>
                </a:solidFill>
                <a:latin typeface="Arial"/>
                <a:cs typeface="Arial"/>
              </a:rPr>
              <a:t>olarak</a:t>
            </a:r>
            <a:r>
              <a:rPr sz="2400" spc="-185" dirty="0">
                <a:solidFill>
                  <a:srgbClr val="25516C"/>
                </a:solidFill>
                <a:latin typeface="Arial"/>
                <a:cs typeface="Arial"/>
              </a:rPr>
              <a:t> </a:t>
            </a:r>
            <a:r>
              <a:rPr sz="2400" spc="-35" dirty="0">
                <a:solidFill>
                  <a:srgbClr val="25516C"/>
                </a:solidFill>
                <a:latin typeface="Arial"/>
                <a:cs typeface="Arial"/>
              </a:rPr>
              <a:t>muhasebeleştirilir.</a:t>
            </a:r>
            <a:endParaRPr sz="2400" dirty="0">
              <a:latin typeface="Arial"/>
              <a:cs typeface="Arial"/>
            </a:endParaRPr>
          </a:p>
          <a:p>
            <a:pPr marL="355600" marR="5080" indent="-342900">
              <a:lnSpc>
                <a:spcPct val="100000"/>
              </a:lnSpc>
              <a:spcBef>
                <a:spcPts val="1200"/>
              </a:spcBef>
              <a:buClr>
                <a:srgbClr val="00BEF2"/>
              </a:buClr>
              <a:buFont typeface="Wingdings"/>
              <a:buChar char=""/>
              <a:tabLst>
                <a:tab pos="355600" algn="l"/>
              </a:tabLst>
            </a:pPr>
            <a:r>
              <a:rPr sz="2400" spc="-55" dirty="0">
                <a:solidFill>
                  <a:srgbClr val="25516C"/>
                </a:solidFill>
                <a:latin typeface="Arial"/>
                <a:cs typeface="Arial"/>
              </a:rPr>
              <a:t>Varlıktan </a:t>
            </a:r>
            <a:r>
              <a:rPr sz="2400" spc="-70" dirty="0">
                <a:solidFill>
                  <a:srgbClr val="25516C"/>
                </a:solidFill>
                <a:latin typeface="Arial"/>
                <a:cs typeface="Arial"/>
              </a:rPr>
              <a:t>gelecekte </a:t>
            </a:r>
            <a:r>
              <a:rPr sz="2400" spc="-55" dirty="0">
                <a:solidFill>
                  <a:srgbClr val="25516C"/>
                </a:solidFill>
                <a:latin typeface="Arial"/>
                <a:cs typeface="Arial"/>
              </a:rPr>
              <a:t>elde edilecek </a:t>
            </a:r>
            <a:r>
              <a:rPr sz="2400" spc="-60" dirty="0">
                <a:solidFill>
                  <a:srgbClr val="25516C"/>
                </a:solidFill>
                <a:latin typeface="Arial"/>
                <a:cs typeface="Arial"/>
              </a:rPr>
              <a:t>faydayı </a:t>
            </a:r>
            <a:r>
              <a:rPr sz="2400" dirty="0">
                <a:solidFill>
                  <a:srgbClr val="25516C"/>
                </a:solidFill>
                <a:latin typeface="Arial"/>
                <a:cs typeface="Arial"/>
              </a:rPr>
              <a:t>arttıran </a:t>
            </a:r>
            <a:r>
              <a:rPr sz="2400" spc="-45" dirty="0">
                <a:solidFill>
                  <a:srgbClr val="25516C"/>
                </a:solidFill>
                <a:latin typeface="Arial"/>
                <a:cs typeface="Arial"/>
              </a:rPr>
              <a:t>harcamalar  </a:t>
            </a:r>
            <a:r>
              <a:rPr sz="2400" spc="-50" dirty="0">
                <a:solidFill>
                  <a:srgbClr val="25516C"/>
                </a:solidFill>
                <a:latin typeface="Arial"/>
                <a:cs typeface="Arial"/>
              </a:rPr>
              <a:t>varlığın</a:t>
            </a:r>
            <a:r>
              <a:rPr sz="2400" spc="-180" dirty="0">
                <a:solidFill>
                  <a:srgbClr val="25516C"/>
                </a:solidFill>
                <a:latin typeface="Arial"/>
                <a:cs typeface="Arial"/>
              </a:rPr>
              <a:t> </a:t>
            </a:r>
            <a:r>
              <a:rPr sz="2400" spc="-20" dirty="0">
                <a:solidFill>
                  <a:srgbClr val="25516C"/>
                </a:solidFill>
                <a:latin typeface="Arial"/>
                <a:cs typeface="Arial"/>
              </a:rPr>
              <a:t>defter</a:t>
            </a:r>
            <a:r>
              <a:rPr sz="2400" spc="-170" dirty="0">
                <a:solidFill>
                  <a:srgbClr val="25516C"/>
                </a:solidFill>
                <a:latin typeface="Arial"/>
                <a:cs typeface="Arial"/>
              </a:rPr>
              <a:t> </a:t>
            </a:r>
            <a:r>
              <a:rPr sz="2400" spc="-65" dirty="0">
                <a:solidFill>
                  <a:srgbClr val="25516C"/>
                </a:solidFill>
                <a:latin typeface="Arial"/>
                <a:cs typeface="Arial"/>
              </a:rPr>
              <a:t>değerine</a:t>
            </a:r>
            <a:r>
              <a:rPr sz="2400" spc="-180" dirty="0">
                <a:solidFill>
                  <a:srgbClr val="25516C"/>
                </a:solidFill>
                <a:latin typeface="Arial"/>
                <a:cs typeface="Arial"/>
              </a:rPr>
              <a:t> </a:t>
            </a:r>
            <a:r>
              <a:rPr sz="2400" spc="-5" dirty="0">
                <a:solidFill>
                  <a:srgbClr val="25516C"/>
                </a:solidFill>
                <a:latin typeface="Arial"/>
                <a:cs typeface="Arial"/>
              </a:rPr>
              <a:t>dahil</a:t>
            </a:r>
            <a:r>
              <a:rPr sz="2400" spc="-190" dirty="0">
                <a:solidFill>
                  <a:srgbClr val="25516C"/>
                </a:solidFill>
                <a:latin typeface="Arial"/>
                <a:cs typeface="Arial"/>
              </a:rPr>
              <a:t> </a:t>
            </a:r>
            <a:r>
              <a:rPr sz="2400" spc="-5" dirty="0">
                <a:solidFill>
                  <a:srgbClr val="25516C"/>
                </a:solidFill>
                <a:latin typeface="Arial"/>
                <a:cs typeface="Arial"/>
              </a:rPr>
              <a:t>edilir.</a:t>
            </a:r>
            <a:endParaRPr sz="2400" dirty="0">
              <a:latin typeface="Arial"/>
              <a:cs typeface="Arial"/>
            </a:endParaRPr>
          </a:p>
        </p:txBody>
      </p:sp>
      <p:sp>
        <p:nvSpPr>
          <p:cNvPr id="4" name="object 4"/>
          <p:cNvSpPr txBox="1">
            <a:spLocks noGrp="1"/>
          </p:cNvSpPr>
          <p:nvPr>
            <p:ph type="title"/>
          </p:nvPr>
        </p:nvSpPr>
        <p:spPr>
          <a:xfrm>
            <a:off x="504172" y="366369"/>
            <a:ext cx="7877827"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a:t>Varlığın</a:t>
            </a:r>
            <a:r>
              <a:rPr spc="-580" dirty="0"/>
              <a:t> </a:t>
            </a:r>
            <a:r>
              <a:rPr spc="15" dirty="0"/>
              <a:t>Maliyeti</a:t>
            </a:r>
          </a:p>
        </p:txBody>
      </p:sp>
      <p:sp>
        <p:nvSpPr>
          <p:cNvPr id="6" name="object 6"/>
          <p:cNvSpPr/>
          <p:nvPr/>
        </p:nvSpPr>
        <p:spPr>
          <a:xfrm>
            <a:off x="1456182" y="2897123"/>
            <a:ext cx="977645" cy="1989582"/>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4671440" y="3439286"/>
            <a:ext cx="2239645" cy="291465"/>
          </a:xfrm>
          <a:custGeom>
            <a:avLst/>
            <a:gdLst/>
            <a:ahLst/>
            <a:cxnLst/>
            <a:rect l="l" t="t" r="r" b="b"/>
            <a:pathLst>
              <a:path w="2239645" h="291464">
                <a:moveTo>
                  <a:pt x="0" y="0"/>
                </a:moveTo>
                <a:lnTo>
                  <a:pt x="2239517" y="0"/>
                </a:lnTo>
                <a:lnTo>
                  <a:pt x="2239517" y="291084"/>
                </a:lnTo>
                <a:lnTo>
                  <a:pt x="0" y="291084"/>
                </a:lnTo>
                <a:lnTo>
                  <a:pt x="0" y="0"/>
                </a:lnTo>
                <a:close/>
              </a:path>
            </a:pathLst>
          </a:custGeom>
          <a:ln w="25145">
            <a:solidFill>
              <a:srgbClr val="3A81BA"/>
            </a:solidFill>
          </a:ln>
        </p:spPr>
        <p:txBody>
          <a:bodyPr wrap="square" lIns="0" tIns="0" rIns="0" bIns="0" rtlCol="0"/>
          <a:lstStyle/>
          <a:p>
            <a:endParaRPr/>
          </a:p>
        </p:txBody>
      </p:sp>
      <p:sp>
        <p:nvSpPr>
          <p:cNvPr id="8" name="object 8"/>
          <p:cNvSpPr txBox="1"/>
          <p:nvPr/>
        </p:nvSpPr>
        <p:spPr>
          <a:xfrm>
            <a:off x="5585599" y="3460724"/>
            <a:ext cx="410209" cy="238760"/>
          </a:xfrm>
          <a:prstGeom prst="rect">
            <a:avLst/>
          </a:prstGeom>
        </p:spPr>
        <p:txBody>
          <a:bodyPr vert="horz" wrap="square" lIns="0" tIns="12065" rIns="0" bIns="0" rtlCol="0">
            <a:spAutoFit/>
          </a:bodyPr>
          <a:lstStyle/>
          <a:p>
            <a:pPr marL="12700">
              <a:lnSpc>
                <a:spcPct val="100000"/>
              </a:lnSpc>
              <a:spcBef>
                <a:spcPts val="95"/>
              </a:spcBef>
            </a:pPr>
            <a:r>
              <a:rPr sz="1400" b="1" spc="-10" dirty="0">
                <a:latin typeface="Arial"/>
                <a:cs typeface="Arial"/>
              </a:rPr>
              <a:t>B</a:t>
            </a:r>
            <a:r>
              <a:rPr sz="1400" b="1" spc="-5" dirty="0">
                <a:latin typeface="Arial"/>
                <a:cs typeface="Arial"/>
              </a:rPr>
              <a:t>i</a:t>
            </a:r>
            <a:r>
              <a:rPr sz="1400" b="1" spc="-10" dirty="0">
                <a:latin typeface="Arial"/>
                <a:cs typeface="Arial"/>
              </a:rPr>
              <a:t>n</a:t>
            </a:r>
            <a:r>
              <a:rPr sz="1400" b="1" spc="-5" dirty="0">
                <a:latin typeface="Arial"/>
                <a:cs typeface="Arial"/>
              </a:rPr>
              <a:t>a</a:t>
            </a:r>
            <a:endParaRPr sz="1400" dirty="0">
              <a:latin typeface="Arial"/>
              <a:cs typeface="Arial"/>
            </a:endParaRPr>
          </a:p>
        </p:txBody>
      </p:sp>
      <p:sp>
        <p:nvSpPr>
          <p:cNvPr id="9" name="object 9"/>
          <p:cNvSpPr/>
          <p:nvPr/>
        </p:nvSpPr>
        <p:spPr>
          <a:xfrm>
            <a:off x="4671440" y="4361307"/>
            <a:ext cx="2239645" cy="291465"/>
          </a:xfrm>
          <a:custGeom>
            <a:avLst/>
            <a:gdLst/>
            <a:ahLst/>
            <a:cxnLst/>
            <a:rect l="l" t="t" r="r" b="b"/>
            <a:pathLst>
              <a:path w="2239645" h="291464">
                <a:moveTo>
                  <a:pt x="0" y="0"/>
                </a:moveTo>
                <a:lnTo>
                  <a:pt x="2239517" y="0"/>
                </a:lnTo>
                <a:lnTo>
                  <a:pt x="2239517" y="291084"/>
                </a:lnTo>
                <a:lnTo>
                  <a:pt x="0" y="291084"/>
                </a:lnTo>
                <a:lnTo>
                  <a:pt x="0" y="0"/>
                </a:lnTo>
                <a:close/>
              </a:path>
            </a:pathLst>
          </a:custGeom>
          <a:ln w="25145">
            <a:solidFill>
              <a:srgbClr val="3A81BA"/>
            </a:solidFill>
          </a:ln>
        </p:spPr>
        <p:txBody>
          <a:bodyPr wrap="square" lIns="0" tIns="0" rIns="0" bIns="0" rtlCol="0"/>
          <a:lstStyle/>
          <a:p>
            <a:endParaRPr/>
          </a:p>
        </p:txBody>
      </p:sp>
      <p:sp>
        <p:nvSpPr>
          <p:cNvPr id="10" name="object 10"/>
          <p:cNvSpPr txBox="1"/>
          <p:nvPr/>
        </p:nvSpPr>
        <p:spPr>
          <a:xfrm>
            <a:off x="5580227" y="4382636"/>
            <a:ext cx="421005" cy="238760"/>
          </a:xfrm>
          <a:prstGeom prst="rect">
            <a:avLst/>
          </a:prstGeom>
        </p:spPr>
        <p:txBody>
          <a:bodyPr vert="horz" wrap="square" lIns="0" tIns="12065" rIns="0" bIns="0" rtlCol="0">
            <a:spAutoFit/>
          </a:bodyPr>
          <a:lstStyle/>
          <a:p>
            <a:pPr marL="12700">
              <a:lnSpc>
                <a:spcPct val="100000"/>
              </a:lnSpc>
              <a:spcBef>
                <a:spcPts val="95"/>
              </a:spcBef>
            </a:pPr>
            <a:r>
              <a:rPr sz="1400" b="1" spc="-10" dirty="0">
                <a:latin typeface="Arial"/>
                <a:cs typeface="Arial"/>
              </a:rPr>
              <a:t>A</a:t>
            </a:r>
            <a:r>
              <a:rPr sz="1400" b="1" spc="-5" dirty="0">
                <a:latin typeface="Arial"/>
                <a:cs typeface="Arial"/>
              </a:rPr>
              <a:t>rsa</a:t>
            </a:r>
            <a:endParaRPr sz="1400" dirty="0">
              <a:latin typeface="Arial"/>
              <a:cs typeface="Arial"/>
            </a:endParaRPr>
          </a:p>
        </p:txBody>
      </p:sp>
      <p:sp>
        <p:nvSpPr>
          <p:cNvPr id="11" name="object 11"/>
          <p:cNvSpPr/>
          <p:nvPr/>
        </p:nvSpPr>
        <p:spPr>
          <a:xfrm>
            <a:off x="2392679" y="4408932"/>
            <a:ext cx="2397251" cy="235457"/>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2434208" y="4507303"/>
            <a:ext cx="2174240" cy="15875"/>
          </a:xfrm>
          <a:custGeom>
            <a:avLst/>
            <a:gdLst/>
            <a:ahLst/>
            <a:cxnLst/>
            <a:rect l="l" t="t" r="r" b="b"/>
            <a:pathLst>
              <a:path w="2174240" h="15875">
                <a:moveTo>
                  <a:pt x="0" y="15468"/>
                </a:moveTo>
                <a:lnTo>
                  <a:pt x="2174049" y="0"/>
                </a:lnTo>
              </a:path>
            </a:pathLst>
          </a:custGeom>
          <a:ln w="25146">
            <a:solidFill>
              <a:srgbClr val="3A81BA"/>
            </a:solidFill>
          </a:ln>
        </p:spPr>
        <p:txBody>
          <a:bodyPr wrap="square" lIns="0" tIns="0" rIns="0" bIns="0" rtlCol="0"/>
          <a:lstStyle/>
          <a:p>
            <a:endParaRPr/>
          </a:p>
        </p:txBody>
      </p:sp>
      <p:sp>
        <p:nvSpPr>
          <p:cNvPr id="13" name="object 13"/>
          <p:cNvSpPr/>
          <p:nvPr/>
        </p:nvSpPr>
        <p:spPr>
          <a:xfrm>
            <a:off x="4595279" y="4469293"/>
            <a:ext cx="76835" cy="76200"/>
          </a:xfrm>
          <a:custGeom>
            <a:avLst/>
            <a:gdLst/>
            <a:ahLst/>
            <a:cxnLst/>
            <a:rect l="l" t="t" r="r" b="b"/>
            <a:pathLst>
              <a:path w="76835" h="76200">
                <a:moveTo>
                  <a:pt x="0" y="0"/>
                </a:moveTo>
                <a:lnTo>
                  <a:pt x="546" y="76200"/>
                </a:lnTo>
                <a:lnTo>
                  <a:pt x="76466" y="37553"/>
                </a:lnTo>
                <a:lnTo>
                  <a:pt x="0" y="0"/>
                </a:lnTo>
                <a:close/>
              </a:path>
            </a:pathLst>
          </a:custGeom>
          <a:solidFill>
            <a:srgbClr val="3A81BA"/>
          </a:solidFill>
        </p:spPr>
        <p:txBody>
          <a:bodyPr wrap="square" lIns="0" tIns="0" rIns="0" bIns="0" rtlCol="0"/>
          <a:lstStyle/>
          <a:p>
            <a:endParaRPr/>
          </a:p>
        </p:txBody>
      </p:sp>
      <p:sp>
        <p:nvSpPr>
          <p:cNvPr id="14" name="object 14"/>
          <p:cNvSpPr/>
          <p:nvPr/>
        </p:nvSpPr>
        <p:spPr>
          <a:xfrm>
            <a:off x="2392679" y="3470909"/>
            <a:ext cx="2397251" cy="235457"/>
          </a:xfrm>
          <a:prstGeom prst="rect">
            <a:avLst/>
          </a:prstGeom>
          <a:blipFill>
            <a:blip r:embed="rId3" cstate="print"/>
            <a:stretch>
              <a:fillRect/>
            </a:stretch>
          </a:blipFill>
        </p:spPr>
        <p:txBody>
          <a:bodyPr wrap="square" lIns="0" tIns="0" rIns="0" bIns="0" rtlCol="0"/>
          <a:lstStyle/>
          <a:p>
            <a:endParaRPr/>
          </a:p>
        </p:txBody>
      </p:sp>
      <p:sp>
        <p:nvSpPr>
          <p:cNvPr id="15" name="object 15"/>
          <p:cNvSpPr/>
          <p:nvPr/>
        </p:nvSpPr>
        <p:spPr>
          <a:xfrm>
            <a:off x="2434208" y="3569284"/>
            <a:ext cx="2174240" cy="15875"/>
          </a:xfrm>
          <a:custGeom>
            <a:avLst/>
            <a:gdLst/>
            <a:ahLst/>
            <a:cxnLst/>
            <a:rect l="l" t="t" r="r" b="b"/>
            <a:pathLst>
              <a:path w="2174240" h="15875">
                <a:moveTo>
                  <a:pt x="0" y="15468"/>
                </a:moveTo>
                <a:lnTo>
                  <a:pt x="2174049" y="0"/>
                </a:lnTo>
              </a:path>
            </a:pathLst>
          </a:custGeom>
          <a:ln w="25146">
            <a:solidFill>
              <a:srgbClr val="3A81BA"/>
            </a:solidFill>
          </a:ln>
        </p:spPr>
        <p:txBody>
          <a:bodyPr wrap="square" lIns="0" tIns="0" rIns="0" bIns="0" rtlCol="0"/>
          <a:lstStyle/>
          <a:p>
            <a:endParaRPr/>
          </a:p>
        </p:txBody>
      </p:sp>
      <p:sp>
        <p:nvSpPr>
          <p:cNvPr id="16" name="object 16"/>
          <p:cNvSpPr/>
          <p:nvPr/>
        </p:nvSpPr>
        <p:spPr>
          <a:xfrm>
            <a:off x="4595279" y="3531273"/>
            <a:ext cx="76835" cy="76200"/>
          </a:xfrm>
          <a:custGeom>
            <a:avLst/>
            <a:gdLst/>
            <a:ahLst/>
            <a:cxnLst/>
            <a:rect l="l" t="t" r="r" b="b"/>
            <a:pathLst>
              <a:path w="76835" h="76200">
                <a:moveTo>
                  <a:pt x="0" y="0"/>
                </a:moveTo>
                <a:lnTo>
                  <a:pt x="546" y="76200"/>
                </a:lnTo>
                <a:lnTo>
                  <a:pt x="76466" y="37553"/>
                </a:lnTo>
                <a:lnTo>
                  <a:pt x="0" y="0"/>
                </a:lnTo>
                <a:close/>
              </a:path>
            </a:pathLst>
          </a:custGeom>
          <a:solidFill>
            <a:srgbClr val="3A81BA"/>
          </a:solidFill>
        </p:spPr>
        <p:txBody>
          <a:bodyPr wrap="square" lIns="0" tIns="0" rIns="0" bIns="0" rtlCol="0"/>
          <a:lstStyle/>
          <a:p>
            <a:endParaRPr/>
          </a:p>
        </p:txBody>
      </p:sp>
    </p:spTree>
    <p:extLst>
      <p:ext uri="{BB962C8B-B14F-4D97-AF65-F5344CB8AC3E}">
        <p14:creationId xmlns:p14="http://schemas.microsoft.com/office/powerpoint/2010/main" val="614374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anim calcmode="lin" valueType="num">
                                      <p:cBhvr>
                                        <p:cTn id="57" dur="1000" fill="hold"/>
                                        <p:tgtEl>
                                          <p:spTgt spid="9"/>
                                        </p:tgtEl>
                                        <p:attrNameLst>
                                          <p:attrName>ppt_x</p:attrName>
                                        </p:attrNameLst>
                                      </p:cBhvr>
                                      <p:tavLst>
                                        <p:tav tm="0">
                                          <p:val>
                                            <p:strVal val="#ppt_x"/>
                                          </p:val>
                                        </p:tav>
                                        <p:tav tm="100000">
                                          <p:val>
                                            <p:strVal val="#ppt_x"/>
                                          </p:val>
                                        </p:tav>
                                      </p:tavLst>
                                    </p:anim>
                                    <p:anim calcmode="lin" valueType="num">
                                      <p:cBhvr>
                                        <p:cTn id="5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fade">
                                      <p:cBhvr>
                                        <p:cTn id="63" dur="1000"/>
                                        <p:tgtEl>
                                          <p:spTgt spid="10"/>
                                        </p:tgtEl>
                                      </p:cBhvr>
                                    </p:animEffect>
                                    <p:anim calcmode="lin" valueType="num">
                                      <p:cBhvr>
                                        <p:cTn id="64" dur="1000" fill="hold"/>
                                        <p:tgtEl>
                                          <p:spTgt spid="10"/>
                                        </p:tgtEl>
                                        <p:attrNameLst>
                                          <p:attrName>ppt_x</p:attrName>
                                        </p:attrNameLst>
                                      </p:cBhvr>
                                      <p:tavLst>
                                        <p:tav tm="0">
                                          <p:val>
                                            <p:strVal val="#ppt_x"/>
                                          </p:val>
                                        </p:tav>
                                        <p:tav tm="100000">
                                          <p:val>
                                            <p:strVal val="#ppt_x"/>
                                          </p:val>
                                        </p:tav>
                                      </p:tavLst>
                                    </p:anim>
                                    <p:anim calcmode="lin" valueType="num">
                                      <p:cBhvr>
                                        <p:cTn id="6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 end="1"/>
                                            </p:txEl>
                                          </p:spTgt>
                                        </p:tgtEl>
                                        <p:attrNameLst>
                                          <p:attrName>style.visibility</p:attrName>
                                        </p:attrNameLst>
                                      </p:cBhvr>
                                      <p:to>
                                        <p:strVal val="visible"/>
                                      </p:to>
                                    </p:set>
                                    <p:animEffect transition="in" filter="fade">
                                      <p:cBhvr>
                                        <p:cTn id="70" dur="1000"/>
                                        <p:tgtEl>
                                          <p:spTgt spid="3">
                                            <p:txEl>
                                              <p:pRg st="1" end="1"/>
                                            </p:txEl>
                                          </p:spTgt>
                                        </p:tgtEl>
                                      </p:cBhvr>
                                    </p:animEffect>
                                    <p:anim calcmode="lin" valueType="num">
                                      <p:cBhvr>
                                        <p:cTn id="7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p:bldP spid="9" grpId="0" animBg="1"/>
      <p:bldP spid="10" grpId="0"/>
      <p:bldP spid="11"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accent2">
              <a:lumMod val="50000"/>
            </a:schemeClr>
          </a:solidFill>
        </p:spPr>
        <p:txBody>
          <a:bodyPr wrap="square" lIns="0" tIns="0" rIns="0" bIns="0" rtlCol="0"/>
          <a:lstStyle/>
          <a:p>
            <a:endParaRPr/>
          </a:p>
        </p:txBody>
      </p:sp>
      <p:sp>
        <p:nvSpPr>
          <p:cNvPr id="3" name="object 3"/>
          <p:cNvSpPr txBox="1"/>
          <p:nvPr/>
        </p:nvSpPr>
        <p:spPr>
          <a:xfrm>
            <a:off x="504176" y="1255267"/>
            <a:ext cx="5563235" cy="751488"/>
          </a:xfrm>
          <a:prstGeom prst="rect">
            <a:avLst/>
          </a:prstGeom>
        </p:spPr>
        <p:txBody>
          <a:bodyPr vert="horz" wrap="square" lIns="0" tIns="12700" rIns="0" bIns="0" rtlCol="0">
            <a:spAutoFit/>
          </a:bodyPr>
          <a:lstStyle/>
          <a:p>
            <a:pPr marL="354330" marR="6350" indent="-341630" algn="just">
              <a:lnSpc>
                <a:spcPct val="100000"/>
              </a:lnSpc>
              <a:spcBef>
                <a:spcPts val="1200"/>
              </a:spcBef>
              <a:buClr>
                <a:srgbClr val="00BEF2"/>
              </a:buClr>
              <a:buFont typeface="Wingdings"/>
              <a:buChar char=""/>
              <a:tabLst>
                <a:tab pos="355600" algn="l"/>
              </a:tabLst>
            </a:pPr>
            <a:r>
              <a:rPr lang="tr-TR" sz="2400" b="1" spc="-45" dirty="0">
                <a:solidFill>
                  <a:srgbClr val="25516C"/>
                </a:solidFill>
                <a:latin typeface="Trebuchet MS"/>
                <a:cs typeface="Trebuchet MS"/>
              </a:rPr>
              <a:t>V</a:t>
            </a:r>
            <a:r>
              <a:rPr sz="2400" b="1" spc="-45" dirty="0" err="1">
                <a:solidFill>
                  <a:srgbClr val="25516C"/>
                </a:solidFill>
                <a:latin typeface="Trebuchet MS"/>
                <a:cs typeface="Trebuchet MS"/>
              </a:rPr>
              <a:t>adeli</a:t>
            </a:r>
            <a:r>
              <a:rPr sz="2400" b="1" spc="-45" dirty="0">
                <a:solidFill>
                  <a:srgbClr val="25516C"/>
                </a:solidFill>
                <a:latin typeface="Trebuchet MS"/>
                <a:cs typeface="Trebuchet MS"/>
              </a:rPr>
              <a:t> </a:t>
            </a:r>
            <a:r>
              <a:rPr sz="2400" spc="25" dirty="0">
                <a:solidFill>
                  <a:srgbClr val="25516C"/>
                </a:solidFill>
                <a:latin typeface="Arial"/>
                <a:cs typeface="Arial"/>
              </a:rPr>
              <a:t>bir </a:t>
            </a:r>
            <a:r>
              <a:rPr sz="2400" spc="-70" dirty="0">
                <a:solidFill>
                  <a:srgbClr val="25516C"/>
                </a:solidFill>
                <a:latin typeface="Arial"/>
                <a:cs typeface="Arial"/>
              </a:rPr>
              <a:t>ödeme  </a:t>
            </a:r>
            <a:r>
              <a:rPr sz="2400" spc="-60" dirty="0">
                <a:solidFill>
                  <a:srgbClr val="25516C"/>
                </a:solidFill>
                <a:latin typeface="Arial"/>
                <a:cs typeface="Arial"/>
              </a:rPr>
              <a:t>karşılığında </a:t>
            </a:r>
            <a:r>
              <a:rPr sz="2400" spc="-55" dirty="0">
                <a:solidFill>
                  <a:srgbClr val="25516C"/>
                </a:solidFill>
                <a:latin typeface="Arial"/>
                <a:cs typeface="Arial"/>
              </a:rPr>
              <a:t>satın </a:t>
            </a:r>
            <a:r>
              <a:rPr sz="2400" spc="-45" dirty="0">
                <a:solidFill>
                  <a:srgbClr val="25516C"/>
                </a:solidFill>
                <a:latin typeface="Arial"/>
                <a:cs typeface="Arial"/>
              </a:rPr>
              <a:t>alınan </a:t>
            </a:r>
            <a:r>
              <a:rPr sz="2400" spc="-15" dirty="0">
                <a:solidFill>
                  <a:srgbClr val="25516C"/>
                </a:solidFill>
                <a:latin typeface="Arial"/>
                <a:cs typeface="Arial"/>
              </a:rPr>
              <a:t>maddi</a:t>
            </a:r>
            <a:r>
              <a:rPr sz="2400" spc="409" dirty="0">
                <a:solidFill>
                  <a:srgbClr val="25516C"/>
                </a:solidFill>
                <a:latin typeface="Arial"/>
                <a:cs typeface="Arial"/>
              </a:rPr>
              <a:t> </a:t>
            </a:r>
            <a:r>
              <a:rPr sz="2400" spc="-30" dirty="0">
                <a:solidFill>
                  <a:srgbClr val="25516C"/>
                </a:solidFill>
                <a:latin typeface="Arial"/>
                <a:cs typeface="Arial"/>
              </a:rPr>
              <a:t>duran</a:t>
            </a:r>
            <a:endParaRPr sz="2400" dirty="0">
              <a:latin typeface="Arial"/>
              <a:cs typeface="Arial"/>
            </a:endParaRPr>
          </a:p>
        </p:txBody>
      </p:sp>
      <p:sp>
        <p:nvSpPr>
          <p:cNvPr id="4" name="object 4"/>
          <p:cNvSpPr txBox="1"/>
          <p:nvPr/>
        </p:nvSpPr>
        <p:spPr>
          <a:xfrm>
            <a:off x="846466" y="2006755"/>
            <a:ext cx="5218430" cy="756920"/>
          </a:xfrm>
          <a:prstGeom prst="rect">
            <a:avLst/>
          </a:prstGeom>
        </p:spPr>
        <p:txBody>
          <a:bodyPr vert="horz" wrap="square" lIns="0" tIns="12700" rIns="0" bIns="0" rtlCol="0">
            <a:spAutoFit/>
          </a:bodyPr>
          <a:lstStyle/>
          <a:p>
            <a:pPr marL="12700" marR="5080">
              <a:lnSpc>
                <a:spcPct val="100000"/>
              </a:lnSpc>
              <a:spcBef>
                <a:spcPts val="100"/>
              </a:spcBef>
            </a:pPr>
            <a:r>
              <a:rPr sz="2400" spc="-20" dirty="0">
                <a:solidFill>
                  <a:srgbClr val="25516C"/>
                </a:solidFill>
                <a:latin typeface="Arial"/>
                <a:cs typeface="Arial"/>
              </a:rPr>
              <a:t>varlıklar </a:t>
            </a:r>
            <a:r>
              <a:rPr sz="2400" b="1" spc="-45" dirty="0">
                <a:solidFill>
                  <a:srgbClr val="25516C"/>
                </a:solidFill>
                <a:latin typeface="Trebuchet MS"/>
                <a:cs typeface="Trebuchet MS"/>
              </a:rPr>
              <a:t>vade farkı </a:t>
            </a:r>
            <a:r>
              <a:rPr sz="2400" b="1" spc="-35" dirty="0">
                <a:solidFill>
                  <a:srgbClr val="25516C"/>
                </a:solidFill>
                <a:latin typeface="Trebuchet MS"/>
                <a:cs typeface="Trebuchet MS"/>
              </a:rPr>
              <a:t>ayrıştırılarak </a:t>
            </a:r>
            <a:r>
              <a:rPr sz="2400" b="1" spc="-50" dirty="0">
                <a:solidFill>
                  <a:srgbClr val="25516C"/>
                </a:solidFill>
                <a:latin typeface="Trebuchet MS"/>
                <a:cs typeface="Trebuchet MS"/>
              </a:rPr>
              <a:t>peşin  </a:t>
            </a:r>
            <a:r>
              <a:rPr sz="2400" b="1" spc="-45" dirty="0">
                <a:solidFill>
                  <a:srgbClr val="25516C"/>
                </a:solidFill>
                <a:latin typeface="Trebuchet MS"/>
                <a:cs typeface="Trebuchet MS"/>
              </a:rPr>
              <a:t>fiyatı </a:t>
            </a:r>
            <a:r>
              <a:rPr sz="2400" spc="-55" dirty="0">
                <a:solidFill>
                  <a:srgbClr val="25516C"/>
                </a:solidFill>
                <a:latin typeface="Arial"/>
                <a:cs typeface="Arial"/>
              </a:rPr>
              <a:t>üzerinden</a:t>
            </a:r>
            <a:r>
              <a:rPr sz="2400" spc="-360" dirty="0">
                <a:solidFill>
                  <a:srgbClr val="25516C"/>
                </a:solidFill>
                <a:latin typeface="Arial"/>
                <a:cs typeface="Arial"/>
              </a:rPr>
              <a:t> </a:t>
            </a:r>
            <a:r>
              <a:rPr sz="2400" spc="-5" dirty="0">
                <a:solidFill>
                  <a:srgbClr val="25516C"/>
                </a:solidFill>
                <a:latin typeface="Arial"/>
                <a:cs typeface="Arial"/>
              </a:rPr>
              <a:t>ölçülür</a:t>
            </a:r>
            <a:endParaRPr sz="2400" dirty="0">
              <a:latin typeface="Arial"/>
              <a:cs typeface="Arial"/>
            </a:endParaRPr>
          </a:p>
        </p:txBody>
      </p:sp>
      <p:sp>
        <p:nvSpPr>
          <p:cNvPr id="5" name="object 5"/>
          <p:cNvSpPr txBox="1">
            <a:spLocks noGrp="1"/>
          </p:cNvSpPr>
          <p:nvPr>
            <p:ph type="title"/>
          </p:nvPr>
        </p:nvSpPr>
        <p:spPr>
          <a:xfrm>
            <a:off x="504173" y="366369"/>
            <a:ext cx="8068326" cy="452755"/>
          </a:xfrm>
          <a:prstGeom prst="rect">
            <a:avLst/>
          </a:prstGeom>
        </p:spPr>
        <p:txBody>
          <a:bodyPr vert="horz" wrap="square" lIns="0" tIns="12700" rIns="0" bIns="0" rtlCol="0">
            <a:spAutoFit/>
          </a:bodyPr>
          <a:lstStyle/>
          <a:p>
            <a:pPr marL="12700">
              <a:lnSpc>
                <a:spcPct val="100000"/>
              </a:lnSpc>
              <a:spcBef>
                <a:spcPts val="100"/>
              </a:spcBef>
            </a:pPr>
            <a:r>
              <a:rPr spc="105" dirty="0"/>
              <a:t>Maddi</a:t>
            </a:r>
            <a:r>
              <a:rPr spc="-665" dirty="0"/>
              <a:t> </a:t>
            </a:r>
            <a:r>
              <a:rPr dirty="0"/>
              <a:t>Duran </a:t>
            </a:r>
            <a:r>
              <a:rPr spc="15" dirty="0"/>
              <a:t>Varlığın </a:t>
            </a:r>
            <a:r>
              <a:rPr spc="30" dirty="0"/>
              <a:t>Vadeli </a:t>
            </a:r>
            <a:r>
              <a:rPr spc="90" dirty="0"/>
              <a:t>Alımı</a:t>
            </a:r>
          </a:p>
        </p:txBody>
      </p:sp>
      <p:sp>
        <p:nvSpPr>
          <p:cNvPr id="7" name="object 7"/>
          <p:cNvSpPr/>
          <p:nvPr/>
        </p:nvSpPr>
        <p:spPr>
          <a:xfrm>
            <a:off x="6205461" y="1039367"/>
            <a:ext cx="2367038" cy="1772411"/>
          </a:xfrm>
          <a:prstGeom prst="rect">
            <a:avLst/>
          </a:prstGeom>
          <a:blipFill>
            <a:blip r:embed="rId2" cstate="print"/>
            <a:stretch>
              <a:fillRect/>
            </a:stretch>
          </a:blipFill>
        </p:spPr>
        <p:txBody>
          <a:bodyPr wrap="square" lIns="0" tIns="0" rIns="0" bIns="0" rtlCol="0"/>
          <a:lstStyle/>
          <a:p>
            <a:endParaRPr/>
          </a:p>
        </p:txBody>
      </p:sp>
      <p:sp>
        <p:nvSpPr>
          <p:cNvPr id="8" name="object 8"/>
          <p:cNvSpPr/>
          <p:nvPr/>
        </p:nvSpPr>
        <p:spPr>
          <a:xfrm>
            <a:off x="7210043" y="1946148"/>
            <a:ext cx="0" cy="1183640"/>
          </a:xfrm>
          <a:custGeom>
            <a:avLst/>
            <a:gdLst/>
            <a:ahLst/>
            <a:cxnLst/>
            <a:rect l="l" t="t" r="r" b="b"/>
            <a:pathLst>
              <a:path h="1183639">
                <a:moveTo>
                  <a:pt x="0" y="0"/>
                </a:moveTo>
                <a:lnTo>
                  <a:pt x="0" y="1183297"/>
                </a:lnTo>
              </a:path>
            </a:pathLst>
          </a:custGeom>
          <a:ln w="38100">
            <a:solidFill>
              <a:srgbClr val="FF0000"/>
            </a:solidFill>
          </a:ln>
        </p:spPr>
        <p:txBody>
          <a:bodyPr wrap="square" lIns="0" tIns="0" rIns="0" bIns="0" rtlCol="0"/>
          <a:lstStyle/>
          <a:p>
            <a:endParaRPr/>
          </a:p>
        </p:txBody>
      </p:sp>
      <p:sp>
        <p:nvSpPr>
          <p:cNvPr id="9" name="object 9"/>
          <p:cNvSpPr/>
          <p:nvPr/>
        </p:nvSpPr>
        <p:spPr>
          <a:xfrm>
            <a:off x="7152893" y="3110395"/>
            <a:ext cx="114300" cy="114300"/>
          </a:xfrm>
          <a:custGeom>
            <a:avLst/>
            <a:gdLst/>
            <a:ahLst/>
            <a:cxnLst/>
            <a:rect l="l" t="t" r="r" b="b"/>
            <a:pathLst>
              <a:path w="114300" h="114300">
                <a:moveTo>
                  <a:pt x="114300" y="0"/>
                </a:moveTo>
                <a:lnTo>
                  <a:pt x="0" y="0"/>
                </a:lnTo>
                <a:lnTo>
                  <a:pt x="57150" y="114300"/>
                </a:lnTo>
                <a:lnTo>
                  <a:pt x="114300" y="0"/>
                </a:lnTo>
                <a:close/>
              </a:path>
            </a:pathLst>
          </a:custGeom>
          <a:solidFill>
            <a:srgbClr val="FF0000"/>
          </a:solidFill>
        </p:spPr>
        <p:txBody>
          <a:bodyPr wrap="square" lIns="0" tIns="0" rIns="0" bIns="0" rtlCol="0"/>
          <a:lstStyle/>
          <a:p>
            <a:endParaRPr/>
          </a:p>
        </p:txBody>
      </p:sp>
      <p:sp>
        <p:nvSpPr>
          <p:cNvPr id="10" name="object 10"/>
          <p:cNvSpPr txBox="1"/>
          <p:nvPr/>
        </p:nvSpPr>
        <p:spPr>
          <a:xfrm>
            <a:off x="7037895" y="3313823"/>
            <a:ext cx="505905" cy="227626"/>
          </a:xfrm>
          <a:prstGeom prst="rect">
            <a:avLst/>
          </a:prstGeom>
        </p:spPr>
        <p:txBody>
          <a:bodyPr vert="horz" wrap="square" lIns="0" tIns="12065" rIns="0" bIns="0" rtlCol="0">
            <a:spAutoFit/>
          </a:bodyPr>
          <a:lstStyle/>
          <a:p>
            <a:pPr marL="12700">
              <a:lnSpc>
                <a:spcPct val="100000"/>
              </a:lnSpc>
              <a:spcBef>
                <a:spcPts val="95"/>
              </a:spcBef>
            </a:pPr>
            <a:r>
              <a:rPr lang="tr-TR" sz="1400" b="1" spc="-5" dirty="0">
                <a:latin typeface="Arial"/>
                <a:cs typeface="Arial"/>
              </a:rPr>
              <a:t>Vade</a:t>
            </a:r>
            <a:endParaRPr sz="1400" dirty="0">
              <a:latin typeface="Arial"/>
              <a:cs typeface="Arial"/>
            </a:endParaRPr>
          </a:p>
        </p:txBody>
      </p:sp>
      <p:sp>
        <p:nvSpPr>
          <p:cNvPr id="11" name="object 11"/>
          <p:cNvSpPr txBox="1"/>
          <p:nvPr/>
        </p:nvSpPr>
        <p:spPr>
          <a:xfrm>
            <a:off x="7617383" y="2916694"/>
            <a:ext cx="832485" cy="193040"/>
          </a:xfrm>
          <a:prstGeom prst="rect">
            <a:avLst/>
          </a:prstGeom>
        </p:spPr>
        <p:txBody>
          <a:bodyPr vert="horz" wrap="square" lIns="0" tIns="12065" rIns="0" bIns="0" rtlCol="0">
            <a:spAutoFit/>
          </a:bodyPr>
          <a:lstStyle/>
          <a:p>
            <a:pPr marL="12700">
              <a:lnSpc>
                <a:spcPct val="100000"/>
              </a:lnSpc>
              <a:spcBef>
                <a:spcPts val="95"/>
              </a:spcBef>
            </a:pPr>
            <a:r>
              <a:rPr sz="1100" b="1" spc="-5" dirty="0">
                <a:latin typeface="Arial"/>
                <a:cs typeface="Arial"/>
              </a:rPr>
              <a:t>Peşin</a:t>
            </a:r>
            <a:r>
              <a:rPr sz="1100" b="1" spc="-55" dirty="0">
                <a:latin typeface="Arial"/>
                <a:cs typeface="Arial"/>
              </a:rPr>
              <a:t> </a:t>
            </a:r>
            <a:r>
              <a:rPr sz="1100" b="1" spc="-5" dirty="0">
                <a:latin typeface="Arial"/>
                <a:cs typeface="Arial"/>
              </a:rPr>
              <a:t>Değer</a:t>
            </a:r>
            <a:endParaRPr sz="1100">
              <a:latin typeface="Arial"/>
              <a:cs typeface="Arial"/>
            </a:endParaRPr>
          </a:p>
        </p:txBody>
      </p:sp>
    </p:spTree>
    <p:extLst>
      <p:ext uri="{BB962C8B-B14F-4D97-AF65-F5344CB8AC3E}">
        <p14:creationId xmlns:p14="http://schemas.microsoft.com/office/powerpoint/2010/main" val="2344927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bg2">
              <a:lumMod val="10000"/>
            </a:schemeClr>
          </a:solidFill>
        </p:spPr>
        <p:txBody>
          <a:bodyPr wrap="square" lIns="0" tIns="0" rIns="0" bIns="0" rtlCol="0"/>
          <a:lstStyle/>
          <a:p>
            <a:endParaRPr/>
          </a:p>
        </p:txBody>
      </p:sp>
      <p:sp>
        <p:nvSpPr>
          <p:cNvPr id="3" name="object 3"/>
          <p:cNvSpPr txBox="1"/>
          <p:nvPr/>
        </p:nvSpPr>
        <p:spPr>
          <a:xfrm>
            <a:off x="504174" y="1255267"/>
            <a:ext cx="5688965" cy="3706143"/>
          </a:xfrm>
          <a:prstGeom prst="rect">
            <a:avLst/>
          </a:prstGeom>
        </p:spPr>
        <p:txBody>
          <a:bodyPr vert="horz" wrap="square" lIns="0" tIns="12700" rIns="0" bIns="0" rtlCol="0">
            <a:spAutoFit/>
          </a:bodyPr>
          <a:lstStyle/>
          <a:p>
            <a:pPr marL="355600" marR="5080" indent="-342900" algn="just">
              <a:lnSpc>
                <a:spcPct val="100000"/>
              </a:lnSpc>
              <a:spcBef>
                <a:spcPts val="100"/>
              </a:spcBef>
              <a:buClr>
                <a:srgbClr val="00BEF2"/>
              </a:buClr>
              <a:buFont typeface="Wingdings"/>
              <a:buChar char=""/>
              <a:tabLst>
                <a:tab pos="355600" algn="l"/>
              </a:tabLst>
            </a:pPr>
            <a:r>
              <a:rPr sz="2400" spc="-65" dirty="0">
                <a:solidFill>
                  <a:srgbClr val="25516C"/>
                </a:solidFill>
                <a:latin typeface="Arial"/>
                <a:cs typeface="Arial"/>
              </a:rPr>
              <a:t>Maddi </a:t>
            </a:r>
            <a:r>
              <a:rPr sz="2400" spc="-30" dirty="0">
                <a:solidFill>
                  <a:srgbClr val="25516C"/>
                </a:solidFill>
                <a:latin typeface="Arial"/>
                <a:cs typeface="Arial"/>
              </a:rPr>
              <a:t>duran varlıklara </a:t>
            </a:r>
            <a:r>
              <a:rPr sz="2400" dirty="0">
                <a:solidFill>
                  <a:srgbClr val="25516C"/>
                </a:solidFill>
                <a:latin typeface="Arial"/>
                <a:cs typeface="Arial"/>
              </a:rPr>
              <a:t>ilişkin </a:t>
            </a:r>
            <a:r>
              <a:rPr sz="2400" spc="-35" dirty="0">
                <a:solidFill>
                  <a:srgbClr val="25516C"/>
                </a:solidFill>
                <a:latin typeface="Arial"/>
                <a:cs typeface="Arial"/>
              </a:rPr>
              <a:t>borçlanma  </a:t>
            </a:r>
            <a:r>
              <a:rPr sz="2400" spc="-10" dirty="0">
                <a:solidFill>
                  <a:srgbClr val="25516C"/>
                </a:solidFill>
                <a:latin typeface="Arial"/>
                <a:cs typeface="Arial"/>
              </a:rPr>
              <a:t>maliyetleri </a:t>
            </a:r>
            <a:r>
              <a:rPr sz="2400" spc="-20" dirty="0">
                <a:solidFill>
                  <a:srgbClr val="25516C"/>
                </a:solidFill>
                <a:latin typeface="Arial"/>
                <a:cs typeface="Arial"/>
              </a:rPr>
              <a:t>oluştukları </a:t>
            </a:r>
            <a:r>
              <a:rPr sz="2400" spc="-55" dirty="0">
                <a:solidFill>
                  <a:srgbClr val="25516C"/>
                </a:solidFill>
                <a:latin typeface="Arial"/>
                <a:cs typeface="Arial"/>
              </a:rPr>
              <a:t>dönemde </a:t>
            </a:r>
            <a:r>
              <a:rPr sz="2400" b="1" spc="-25" dirty="0">
                <a:solidFill>
                  <a:srgbClr val="25516C"/>
                </a:solidFill>
                <a:latin typeface="Trebuchet MS"/>
                <a:cs typeface="Trebuchet MS"/>
              </a:rPr>
              <a:t>kar</a:t>
            </a:r>
            <a:r>
              <a:rPr sz="2400" b="1" spc="-515" dirty="0">
                <a:solidFill>
                  <a:srgbClr val="25516C"/>
                </a:solidFill>
                <a:latin typeface="Trebuchet MS"/>
                <a:cs typeface="Trebuchet MS"/>
              </a:rPr>
              <a:t> </a:t>
            </a:r>
            <a:r>
              <a:rPr sz="2400" b="1" spc="-50" dirty="0">
                <a:solidFill>
                  <a:srgbClr val="25516C"/>
                </a:solidFill>
                <a:latin typeface="Trebuchet MS"/>
                <a:cs typeface="Trebuchet MS"/>
              </a:rPr>
              <a:t>veya  </a:t>
            </a:r>
            <a:r>
              <a:rPr sz="2400" b="1" spc="-55" dirty="0">
                <a:solidFill>
                  <a:srgbClr val="25516C"/>
                </a:solidFill>
                <a:latin typeface="Trebuchet MS"/>
                <a:cs typeface="Trebuchet MS"/>
              </a:rPr>
              <a:t>zarara</a:t>
            </a:r>
            <a:r>
              <a:rPr sz="2400" b="1" spc="-229" dirty="0">
                <a:solidFill>
                  <a:srgbClr val="25516C"/>
                </a:solidFill>
                <a:latin typeface="Trebuchet MS"/>
                <a:cs typeface="Trebuchet MS"/>
              </a:rPr>
              <a:t> </a:t>
            </a:r>
            <a:r>
              <a:rPr sz="2400" spc="-45" dirty="0">
                <a:solidFill>
                  <a:srgbClr val="25516C"/>
                </a:solidFill>
                <a:latin typeface="Arial"/>
                <a:cs typeface="Arial"/>
              </a:rPr>
              <a:t>yansıtılır.</a:t>
            </a:r>
            <a:endParaRPr sz="2400" dirty="0">
              <a:latin typeface="Arial"/>
              <a:cs typeface="Arial"/>
            </a:endParaRPr>
          </a:p>
          <a:p>
            <a:pPr marL="354965" marR="5080" indent="-342265" algn="just">
              <a:lnSpc>
                <a:spcPct val="100000"/>
              </a:lnSpc>
              <a:buClr>
                <a:srgbClr val="00BEF2"/>
              </a:buClr>
              <a:buFont typeface="Wingdings"/>
              <a:buChar char=""/>
              <a:tabLst>
                <a:tab pos="355600" algn="l"/>
              </a:tabLst>
            </a:pPr>
            <a:r>
              <a:rPr sz="2400" spc="-110" dirty="0">
                <a:solidFill>
                  <a:srgbClr val="25516C"/>
                </a:solidFill>
                <a:latin typeface="Arial"/>
                <a:cs typeface="Arial"/>
              </a:rPr>
              <a:t>Ancak, </a:t>
            </a:r>
            <a:r>
              <a:rPr sz="2400" spc="-45" dirty="0">
                <a:solidFill>
                  <a:srgbClr val="25516C"/>
                </a:solidFill>
                <a:latin typeface="Arial"/>
                <a:cs typeface="Arial"/>
              </a:rPr>
              <a:t>‘Borçlanma </a:t>
            </a:r>
            <a:r>
              <a:rPr sz="2400" spc="-25" dirty="0">
                <a:solidFill>
                  <a:srgbClr val="25516C"/>
                </a:solidFill>
                <a:latin typeface="Arial"/>
                <a:cs typeface="Arial"/>
              </a:rPr>
              <a:t>Maliyetleri’ </a:t>
            </a:r>
            <a:r>
              <a:rPr sz="2400" spc="-10" dirty="0">
                <a:solidFill>
                  <a:srgbClr val="25516C"/>
                </a:solidFill>
                <a:latin typeface="Arial"/>
                <a:cs typeface="Arial"/>
              </a:rPr>
              <a:t>bölümü  </a:t>
            </a:r>
            <a:r>
              <a:rPr sz="2400" spc="-65" dirty="0">
                <a:solidFill>
                  <a:srgbClr val="25516C"/>
                </a:solidFill>
                <a:latin typeface="Arial"/>
                <a:cs typeface="Arial"/>
              </a:rPr>
              <a:t>uyarınca, </a:t>
            </a:r>
            <a:r>
              <a:rPr lang="tr-TR" sz="2400" spc="-5" dirty="0">
                <a:solidFill>
                  <a:srgbClr val="25516C"/>
                </a:solidFill>
                <a:latin typeface="Arial"/>
                <a:cs typeface="Arial"/>
              </a:rPr>
              <a:t>amaçlanan kullanıma veya  satışa hazır duruma  getirilebilmesi zorunlu</a:t>
            </a:r>
            <a:r>
              <a:rPr lang="tr-TR" sz="2400" spc="-95" dirty="0">
                <a:solidFill>
                  <a:srgbClr val="25516C"/>
                </a:solidFill>
                <a:latin typeface="Arial"/>
                <a:cs typeface="Arial"/>
              </a:rPr>
              <a:t> </a:t>
            </a:r>
            <a:r>
              <a:rPr lang="tr-TR" sz="2400" spc="-5" dirty="0">
                <a:solidFill>
                  <a:srgbClr val="25516C"/>
                </a:solidFill>
                <a:latin typeface="Arial"/>
                <a:cs typeface="Arial"/>
              </a:rPr>
              <a:t>olarak  uzun bir süreyi gerektiren  varlıklara </a:t>
            </a:r>
            <a:r>
              <a:rPr lang="tr-TR" sz="2400" b="1" i="1" spc="-5" dirty="0">
                <a:solidFill>
                  <a:srgbClr val="25516C"/>
                </a:solidFill>
                <a:latin typeface="Arial"/>
                <a:cs typeface="Arial"/>
              </a:rPr>
              <a:t>(özellikli varlık)  </a:t>
            </a:r>
            <a:r>
              <a:rPr lang="tr-TR" sz="2400" spc="-5" dirty="0">
                <a:solidFill>
                  <a:srgbClr val="25516C"/>
                </a:solidFill>
                <a:latin typeface="Arial"/>
                <a:cs typeface="Arial"/>
              </a:rPr>
              <a:t>ilişkin borçlanma maliyetleri  maliyete</a:t>
            </a:r>
            <a:r>
              <a:rPr lang="tr-TR" sz="2400" spc="-25" dirty="0">
                <a:solidFill>
                  <a:srgbClr val="25516C"/>
                </a:solidFill>
                <a:latin typeface="Arial"/>
                <a:cs typeface="Arial"/>
              </a:rPr>
              <a:t> </a:t>
            </a:r>
            <a:r>
              <a:rPr lang="tr-TR" sz="2400" spc="-5" dirty="0">
                <a:solidFill>
                  <a:srgbClr val="25516C"/>
                </a:solidFill>
                <a:latin typeface="Arial"/>
                <a:cs typeface="Arial"/>
              </a:rPr>
              <a:t>eklenir.</a:t>
            </a:r>
            <a:endParaRPr sz="2400" dirty="0">
              <a:latin typeface="Trebuchet MS"/>
              <a:cs typeface="Trebuchet MS"/>
            </a:endParaRPr>
          </a:p>
        </p:txBody>
      </p:sp>
      <p:sp>
        <p:nvSpPr>
          <p:cNvPr id="5" name="object 5"/>
          <p:cNvSpPr txBox="1">
            <a:spLocks noGrp="1"/>
          </p:cNvSpPr>
          <p:nvPr>
            <p:ph type="title"/>
          </p:nvPr>
        </p:nvSpPr>
        <p:spPr>
          <a:xfrm>
            <a:off x="504173" y="366369"/>
            <a:ext cx="7057290" cy="452755"/>
          </a:xfrm>
          <a:prstGeom prst="rect">
            <a:avLst/>
          </a:prstGeom>
        </p:spPr>
        <p:txBody>
          <a:bodyPr vert="horz" wrap="square" lIns="0" tIns="12700" rIns="0" bIns="0" rtlCol="0">
            <a:spAutoFit/>
          </a:bodyPr>
          <a:lstStyle/>
          <a:p>
            <a:pPr marL="12700">
              <a:lnSpc>
                <a:spcPct val="100000"/>
              </a:lnSpc>
              <a:spcBef>
                <a:spcPts val="100"/>
              </a:spcBef>
            </a:pPr>
            <a:r>
              <a:rPr spc="40" dirty="0"/>
              <a:t>Borçlanma</a:t>
            </a:r>
            <a:r>
              <a:rPr spc="-200" dirty="0"/>
              <a:t> </a:t>
            </a:r>
            <a:r>
              <a:rPr spc="5" dirty="0"/>
              <a:t>Maliyetleri</a:t>
            </a:r>
          </a:p>
        </p:txBody>
      </p:sp>
      <p:sp>
        <p:nvSpPr>
          <p:cNvPr id="8" name="object 8"/>
          <p:cNvSpPr/>
          <p:nvPr/>
        </p:nvSpPr>
        <p:spPr>
          <a:xfrm>
            <a:off x="6723126" y="1459230"/>
            <a:ext cx="2167889" cy="1465326"/>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7706106" y="2144267"/>
            <a:ext cx="0" cy="1183640"/>
          </a:xfrm>
          <a:custGeom>
            <a:avLst/>
            <a:gdLst/>
            <a:ahLst/>
            <a:cxnLst/>
            <a:rect l="l" t="t" r="r" b="b"/>
            <a:pathLst>
              <a:path h="1183639">
                <a:moveTo>
                  <a:pt x="0" y="0"/>
                </a:moveTo>
                <a:lnTo>
                  <a:pt x="0" y="1183297"/>
                </a:lnTo>
              </a:path>
            </a:pathLst>
          </a:custGeom>
          <a:ln w="38100">
            <a:solidFill>
              <a:srgbClr val="FF0000"/>
            </a:solidFill>
          </a:ln>
        </p:spPr>
        <p:txBody>
          <a:bodyPr wrap="square" lIns="0" tIns="0" rIns="0" bIns="0" rtlCol="0"/>
          <a:lstStyle/>
          <a:p>
            <a:endParaRPr/>
          </a:p>
        </p:txBody>
      </p:sp>
      <p:sp>
        <p:nvSpPr>
          <p:cNvPr id="10" name="object 10"/>
          <p:cNvSpPr/>
          <p:nvPr/>
        </p:nvSpPr>
        <p:spPr>
          <a:xfrm>
            <a:off x="7648968" y="3308515"/>
            <a:ext cx="114300" cy="114300"/>
          </a:xfrm>
          <a:custGeom>
            <a:avLst/>
            <a:gdLst/>
            <a:ahLst/>
            <a:cxnLst/>
            <a:rect l="l" t="t" r="r" b="b"/>
            <a:pathLst>
              <a:path w="114300" h="114300">
                <a:moveTo>
                  <a:pt x="114300" y="0"/>
                </a:moveTo>
                <a:lnTo>
                  <a:pt x="0" y="0"/>
                </a:lnTo>
                <a:lnTo>
                  <a:pt x="57150" y="114299"/>
                </a:lnTo>
                <a:lnTo>
                  <a:pt x="114300" y="0"/>
                </a:lnTo>
                <a:close/>
              </a:path>
            </a:pathLst>
          </a:custGeom>
          <a:solidFill>
            <a:srgbClr val="FF0000"/>
          </a:solidFill>
        </p:spPr>
        <p:txBody>
          <a:bodyPr wrap="square" lIns="0" tIns="0" rIns="0" bIns="0" rtlCol="0"/>
          <a:lstStyle/>
          <a:p>
            <a:endParaRPr/>
          </a:p>
        </p:txBody>
      </p:sp>
    </p:spTree>
    <p:extLst>
      <p:ext uri="{BB962C8B-B14F-4D97-AF65-F5344CB8AC3E}">
        <p14:creationId xmlns:p14="http://schemas.microsoft.com/office/powerpoint/2010/main" val="1705765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anim calcmode="lin" valueType="num">
                                      <p:cBhvr>
                                        <p:cTn id="21" dur="1000" fill="hold"/>
                                        <p:tgtEl>
                                          <p:spTgt spid="9"/>
                                        </p:tgtEl>
                                        <p:attrNameLst>
                                          <p:attrName>ppt_x</p:attrName>
                                        </p:attrNameLst>
                                      </p:cBhvr>
                                      <p:tavLst>
                                        <p:tav tm="0">
                                          <p:val>
                                            <p:strVal val="#ppt_x"/>
                                          </p:val>
                                        </p:tav>
                                        <p:tav tm="100000">
                                          <p:val>
                                            <p:strVal val="#ppt_x"/>
                                          </p:val>
                                        </p:tav>
                                      </p:tavLst>
                                    </p:anim>
                                    <p:anim calcmode="lin" valueType="num">
                                      <p:cBhvr>
                                        <p:cTn id="2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 calcmode="lin" valueType="num">
                                      <p:cBhvr additive="base">
                                        <p:cTn id="3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tx2">
              <a:lumMod val="50000"/>
            </a:schemeClr>
          </a:solidFill>
        </p:spPr>
        <p:txBody>
          <a:bodyPr wrap="square" lIns="0" tIns="0" rIns="0" bIns="0" rtlCol="0"/>
          <a:lstStyle/>
          <a:p>
            <a:endParaRPr/>
          </a:p>
        </p:txBody>
      </p:sp>
      <p:sp>
        <p:nvSpPr>
          <p:cNvPr id="3" name="object 3"/>
          <p:cNvSpPr txBox="1">
            <a:spLocks noGrp="1"/>
          </p:cNvSpPr>
          <p:nvPr>
            <p:ph type="title"/>
          </p:nvPr>
        </p:nvSpPr>
        <p:spPr>
          <a:xfrm>
            <a:off x="504172" y="366369"/>
            <a:ext cx="7877827" cy="443711"/>
          </a:xfrm>
          <a:prstGeom prst="rect">
            <a:avLst/>
          </a:prstGeom>
        </p:spPr>
        <p:txBody>
          <a:bodyPr vert="horz" wrap="square" lIns="0" tIns="12700" rIns="0" bIns="0" rtlCol="0">
            <a:spAutoFit/>
          </a:bodyPr>
          <a:lstStyle/>
          <a:p>
            <a:pPr marL="12700">
              <a:lnSpc>
                <a:spcPct val="100000"/>
              </a:lnSpc>
              <a:spcBef>
                <a:spcPts val="100"/>
              </a:spcBef>
            </a:pPr>
            <a:r>
              <a:rPr lang="tr-TR" dirty="0"/>
              <a:t>Muhasebeleştirme sonrası ölçüm</a:t>
            </a:r>
            <a:endParaRPr spc="15" dirty="0"/>
          </a:p>
        </p:txBody>
      </p:sp>
      <p:sp>
        <p:nvSpPr>
          <p:cNvPr id="8" name="object 8"/>
          <p:cNvSpPr txBox="1"/>
          <p:nvPr/>
        </p:nvSpPr>
        <p:spPr>
          <a:xfrm>
            <a:off x="6830406" y="2484615"/>
            <a:ext cx="802005" cy="916305"/>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rgbClr val="FFFFFF"/>
                </a:solidFill>
                <a:latin typeface="Arial"/>
                <a:cs typeface="Arial"/>
              </a:rPr>
              <a:t>Amaçlanan  Kullanıma  Getirilmesi  İçin</a:t>
            </a:r>
            <a:r>
              <a:rPr sz="1100" b="1" spc="-60" dirty="0">
                <a:solidFill>
                  <a:srgbClr val="FFFFFF"/>
                </a:solidFill>
                <a:latin typeface="Arial"/>
                <a:cs typeface="Arial"/>
              </a:rPr>
              <a:t> </a:t>
            </a:r>
            <a:r>
              <a:rPr sz="1100" b="1" spc="-5" dirty="0">
                <a:solidFill>
                  <a:srgbClr val="FFFFFF"/>
                </a:solidFill>
                <a:latin typeface="Arial"/>
                <a:cs typeface="Arial"/>
              </a:rPr>
              <a:t>Yapılan  Diğer  Maliyetler</a:t>
            </a:r>
            <a:endParaRPr sz="1100">
              <a:latin typeface="Arial"/>
              <a:cs typeface="Arial"/>
            </a:endParaRPr>
          </a:p>
        </p:txBody>
      </p:sp>
      <p:sp>
        <p:nvSpPr>
          <p:cNvPr id="9" name="object 9"/>
          <p:cNvSpPr txBox="1"/>
          <p:nvPr/>
        </p:nvSpPr>
        <p:spPr>
          <a:xfrm>
            <a:off x="6035404" y="1777987"/>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a:latin typeface="Arial"/>
              <a:cs typeface="Arial"/>
            </a:endParaRPr>
          </a:p>
        </p:txBody>
      </p:sp>
      <p:sp>
        <p:nvSpPr>
          <p:cNvPr id="10" name="object 10"/>
          <p:cNvSpPr txBox="1"/>
          <p:nvPr/>
        </p:nvSpPr>
        <p:spPr>
          <a:xfrm>
            <a:off x="7337852" y="1501635"/>
            <a:ext cx="488315" cy="607060"/>
          </a:xfrm>
          <a:prstGeom prst="rect">
            <a:avLst/>
          </a:prstGeom>
        </p:spPr>
        <p:txBody>
          <a:bodyPr vert="horz" wrap="square" lIns="0" tIns="41275" rIns="0" bIns="0" rtlCol="0">
            <a:spAutoFit/>
          </a:bodyPr>
          <a:lstStyle/>
          <a:p>
            <a:pPr marL="12700" marR="5080" indent="13970" algn="just">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F</a:t>
            </a:r>
            <a:r>
              <a:rPr sz="1400" b="1" spc="-5" dirty="0">
                <a:solidFill>
                  <a:srgbClr val="FFFFFF"/>
                </a:solidFill>
                <a:latin typeface="Arial"/>
                <a:cs typeface="Arial"/>
              </a:rPr>
              <a:t>i</a:t>
            </a:r>
            <a:r>
              <a:rPr sz="1400" b="1" spc="-25" dirty="0">
                <a:solidFill>
                  <a:srgbClr val="FFFFFF"/>
                </a:solidFill>
                <a:latin typeface="Arial"/>
                <a:cs typeface="Arial"/>
              </a:rPr>
              <a:t>y</a:t>
            </a:r>
            <a:r>
              <a:rPr sz="1400" b="1" spc="-5" dirty="0">
                <a:solidFill>
                  <a:srgbClr val="FFFFFF"/>
                </a:solidFill>
                <a:latin typeface="Arial"/>
                <a:cs typeface="Arial"/>
              </a:rPr>
              <a:t>atı</a:t>
            </a:r>
            <a:endParaRPr sz="1400">
              <a:latin typeface="Arial"/>
              <a:cs typeface="Arial"/>
            </a:endParaRPr>
          </a:p>
        </p:txBody>
      </p:sp>
      <p:sp>
        <p:nvSpPr>
          <p:cNvPr id="13" name="object 13"/>
          <p:cNvSpPr txBox="1"/>
          <p:nvPr/>
        </p:nvSpPr>
        <p:spPr>
          <a:xfrm>
            <a:off x="496852" y="1294055"/>
            <a:ext cx="6970748" cy="2859116"/>
          </a:xfrm>
          <a:prstGeom prst="rect">
            <a:avLst/>
          </a:prstGeom>
        </p:spPr>
        <p:txBody>
          <a:bodyPr vert="horz" wrap="square" lIns="0" tIns="12065" rIns="0" bIns="0" rtlCol="0">
            <a:spAutoFit/>
          </a:bodyPr>
          <a:lstStyle/>
          <a:p>
            <a:pPr marL="812800" lvl="1" indent="-342900">
              <a:spcBef>
                <a:spcPts val="95"/>
              </a:spcBef>
              <a:buClr>
                <a:srgbClr val="00BEF2"/>
              </a:buClr>
              <a:buFont typeface="Wingdings"/>
              <a:buChar char=""/>
              <a:tabLst>
                <a:tab pos="355600" algn="l"/>
                <a:tab pos="356235" algn="l"/>
              </a:tabLst>
            </a:pPr>
            <a:endParaRPr lang="tr-TR" sz="3600" b="1" dirty="0">
              <a:latin typeface="Arial" pitchFamily="34" charset="0"/>
              <a:cs typeface="Arial" pitchFamily="34" charset="0"/>
            </a:endParaRPr>
          </a:p>
          <a:p>
            <a:pPr marL="812800" lvl="1" indent="-342900">
              <a:spcBef>
                <a:spcPts val="95"/>
              </a:spcBef>
              <a:buClr>
                <a:srgbClr val="00BEF2"/>
              </a:buClr>
              <a:buFont typeface="Wingdings"/>
              <a:buChar char=""/>
              <a:tabLst>
                <a:tab pos="355600" algn="l"/>
                <a:tab pos="356235" algn="l"/>
              </a:tabLst>
            </a:pPr>
            <a:r>
              <a:rPr lang="tr-TR" sz="3600" b="1" dirty="0">
                <a:latin typeface="Arial" pitchFamily="34" charset="0"/>
                <a:cs typeface="Arial" pitchFamily="34" charset="0"/>
              </a:rPr>
              <a:t> Maliyet modeli </a:t>
            </a:r>
          </a:p>
          <a:p>
            <a:pPr marL="355600" indent="-342900">
              <a:lnSpc>
                <a:spcPct val="100000"/>
              </a:lnSpc>
              <a:spcBef>
                <a:spcPts val="95"/>
              </a:spcBef>
              <a:buClr>
                <a:srgbClr val="00BEF2"/>
              </a:buClr>
              <a:buFont typeface="Wingdings"/>
              <a:buChar char=""/>
              <a:tabLst>
                <a:tab pos="355600" algn="l"/>
                <a:tab pos="356235" algn="l"/>
              </a:tabLst>
            </a:pPr>
            <a:endParaRPr lang="tr-TR" b="1" dirty="0">
              <a:latin typeface="Arial" pitchFamily="34" charset="0"/>
              <a:cs typeface="Arial" pitchFamily="34" charset="0"/>
            </a:endParaRPr>
          </a:p>
          <a:p>
            <a:pPr marL="355600" indent="-342900">
              <a:lnSpc>
                <a:spcPct val="100000"/>
              </a:lnSpc>
              <a:spcBef>
                <a:spcPts val="95"/>
              </a:spcBef>
              <a:buClr>
                <a:srgbClr val="00BEF2"/>
              </a:buClr>
              <a:buFont typeface="Wingdings"/>
              <a:buChar char=""/>
              <a:tabLst>
                <a:tab pos="355600" algn="l"/>
                <a:tab pos="356235" algn="l"/>
              </a:tabLst>
            </a:pPr>
            <a:endParaRPr lang="tr-TR" b="1" dirty="0">
              <a:latin typeface="Arial" pitchFamily="34" charset="0"/>
              <a:cs typeface="Arial" pitchFamily="34" charset="0"/>
            </a:endParaRPr>
          </a:p>
          <a:p>
            <a:pPr marL="355600" indent="-342900">
              <a:lnSpc>
                <a:spcPct val="100000"/>
              </a:lnSpc>
              <a:spcBef>
                <a:spcPts val="95"/>
              </a:spcBef>
              <a:buClr>
                <a:srgbClr val="00BEF2"/>
              </a:buClr>
              <a:buFont typeface="Wingdings"/>
              <a:buChar char=""/>
              <a:tabLst>
                <a:tab pos="355600" algn="l"/>
                <a:tab pos="356235" algn="l"/>
              </a:tabLst>
            </a:pPr>
            <a:endParaRPr lang="tr-TR" b="1" dirty="0">
              <a:latin typeface="Arial" pitchFamily="34" charset="0"/>
              <a:cs typeface="Arial" pitchFamily="34" charset="0"/>
            </a:endParaRPr>
          </a:p>
          <a:p>
            <a:pPr marL="755650" lvl="1" indent="-285750">
              <a:spcBef>
                <a:spcPts val="95"/>
              </a:spcBef>
              <a:buClr>
                <a:srgbClr val="00BEF2"/>
              </a:buClr>
              <a:buFont typeface="Wingdings" pitchFamily="2" charset="2"/>
              <a:buChar char="ü"/>
              <a:tabLst>
                <a:tab pos="355600" algn="l"/>
                <a:tab pos="356235" algn="l"/>
              </a:tabLst>
            </a:pPr>
            <a:r>
              <a:rPr lang="tr-TR" sz="3600" b="1" dirty="0">
                <a:latin typeface="Arial" pitchFamily="34" charset="0"/>
                <a:cs typeface="Arial" pitchFamily="34" charset="0"/>
              </a:rPr>
              <a:t> Yeniden değerleme modeli </a:t>
            </a:r>
          </a:p>
          <a:p>
            <a:pPr marL="12700">
              <a:lnSpc>
                <a:spcPct val="100000"/>
              </a:lnSpc>
              <a:spcBef>
                <a:spcPts val="95"/>
              </a:spcBef>
              <a:buClr>
                <a:srgbClr val="00BEF2"/>
              </a:buClr>
              <a:tabLst>
                <a:tab pos="355600" algn="l"/>
                <a:tab pos="356235" algn="l"/>
              </a:tabLst>
            </a:pPr>
            <a:r>
              <a:rPr lang="tr-TR" dirty="0">
                <a:latin typeface="Arial" pitchFamily="34" charset="0"/>
                <a:cs typeface="Arial" pitchFamily="34" charset="0"/>
              </a:rPr>
              <a:t>	 </a:t>
            </a:r>
          </a:p>
        </p:txBody>
      </p:sp>
    </p:spTree>
    <p:extLst>
      <p:ext uri="{BB962C8B-B14F-4D97-AF65-F5344CB8AC3E}">
        <p14:creationId xmlns:p14="http://schemas.microsoft.com/office/powerpoint/2010/main" val="83377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3">
                                            <p:txEl>
                                              <p:pRg st="1" end="1"/>
                                            </p:txEl>
                                          </p:spTgt>
                                        </p:tgtEl>
                                        <p:attrNameLst>
                                          <p:attrName>style.visibility</p:attrName>
                                        </p:attrNameLst>
                                      </p:cBhvr>
                                      <p:to>
                                        <p:strVal val="visible"/>
                                      </p:to>
                                    </p:set>
                                    <p:anim calcmode="lin" valueType="num">
                                      <p:cBhvr additive="base">
                                        <p:cTn id="14"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3">
                                            <p:txEl>
                                              <p:pRg st="5" end="5"/>
                                            </p:txEl>
                                          </p:spTgt>
                                        </p:tgtEl>
                                        <p:attrNameLst>
                                          <p:attrName>style.visibility</p:attrName>
                                        </p:attrNameLst>
                                      </p:cBhvr>
                                      <p:to>
                                        <p:strVal val="visible"/>
                                      </p:to>
                                    </p:set>
                                    <p:anim calcmode="lin" valueType="num">
                                      <p:cBhvr additive="base">
                                        <p:cTn id="20"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accent3">
              <a:lumMod val="50000"/>
            </a:schemeClr>
          </a:solidFill>
        </p:spPr>
        <p:txBody>
          <a:bodyPr wrap="square" lIns="0" tIns="0" rIns="0" bIns="0" rtlCol="0"/>
          <a:lstStyle/>
          <a:p>
            <a:endParaRPr/>
          </a:p>
        </p:txBody>
      </p:sp>
      <p:sp>
        <p:nvSpPr>
          <p:cNvPr id="3" name="object 3"/>
          <p:cNvSpPr txBox="1">
            <a:spLocks noGrp="1"/>
          </p:cNvSpPr>
          <p:nvPr>
            <p:ph type="title"/>
          </p:nvPr>
        </p:nvSpPr>
        <p:spPr>
          <a:xfrm>
            <a:off x="504172" y="366369"/>
            <a:ext cx="7877827" cy="443711"/>
          </a:xfrm>
          <a:prstGeom prst="rect">
            <a:avLst/>
          </a:prstGeom>
        </p:spPr>
        <p:txBody>
          <a:bodyPr vert="horz" wrap="square" lIns="0" tIns="12700" rIns="0" bIns="0" rtlCol="0">
            <a:spAutoFit/>
          </a:bodyPr>
          <a:lstStyle/>
          <a:p>
            <a:pPr marL="12700">
              <a:lnSpc>
                <a:spcPct val="100000"/>
              </a:lnSpc>
              <a:spcBef>
                <a:spcPts val="100"/>
              </a:spcBef>
            </a:pPr>
            <a:r>
              <a:rPr lang="tr-TR" dirty="0"/>
              <a:t>Muhasebeleştirme sonrası ölçüm</a:t>
            </a:r>
            <a:endParaRPr spc="15" dirty="0"/>
          </a:p>
        </p:txBody>
      </p:sp>
      <p:sp>
        <p:nvSpPr>
          <p:cNvPr id="8" name="object 8"/>
          <p:cNvSpPr txBox="1"/>
          <p:nvPr/>
        </p:nvSpPr>
        <p:spPr>
          <a:xfrm>
            <a:off x="6830406" y="2484615"/>
            <a:ext cx="802005" cy="916305"/>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rgbClr val="FFFFFF"/>
                </a:solidFill>
                <a:latin typeface="Arial"/>
                <a:cs typeface="Arial"/>
              </a:rPr>
              <a:t>Amaçlanan  Kullanıma  Getirilmesi  İçin</a:t>
            </a:r>
            <a:r>
              <a:rPr sz="1100" b="1" spc="-60" dirty="0">
                <a:solidFill>
                  <a:srgbClr val="FFFFFF"/>
                </a:solidFill>
                <a:latin typeface="Arial"/>
                <a:cs typeface="Arial"/>
              </a:rPr>
              <a:t> </a:t>
            </a:r>
            <a:r>
              <a:rPr sz="1100" b="1" spc="-5" dirty="0">
                <a:solidFill>
                  <a:srgbClr val="FFFFFF"/>
                </a:solidFill>
                <a:latin typeface="Arial"/>
                <a:cs typeface="Arial"/>
              </a:rPr>
              <a:t>Yapılan  Diğer  Maliyetler</a:t>
            </a:r>
            <a:endParaRPr sz="1100">
              <a:latin typeface="Arial"/>
              <a:cs typeface="Arial"/>
            </a:endParaRPr>
          </a:p>
        </p:txBody>
      </p:sp>
      <p:sp>
        <p:nvSpPr>
          <p:cNvPr id="9" name="object 9"/>
          <p:cNvSpPr txBox="1"/>
          <p:nvPr/>
        </p:nvSpPr>
        <p:spPr>
          <a:xfrm>
            <a:off x="6035404" y="1777987"/>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a:latin typeface="Arial"/>
              <a:cs typeface="Arial"/>
            </a:endParaRPr>
          </a:p>
        </p:txBody>
      </p:sp>
      <p:sp>
        <p:nvSpPr>
          <p:cNvPr id="10" name="object 10"/>
          <p:cNvSpPr txBox="1"/>
          <p:nvPr/>
        </p:nvSpPr>
        <p:spPr>
          <a:xfrm>
            <a:off x="7337852" y="1501635"/>
            <a:ext cx="488315" cy="607060"/>
          </a:xfrm>
          <a:prstGeom prst="rect">
            <a:avLst/>
          </a:prstGeom>
        </p:spPr>
        <p:txBody>
          <a:bodyPr vert="horz" wrap="square" lIns="0" tIns="41275" rIns="0" bIns="0" rtlCol="0">
            <a:spAutoFit/>
          </a:bodyPr>
          <a:lstStyle/>
          <a:p>
            <a:pPr marL="12700" marR="5080" indent="13970" algn="just">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F</a:t>
            </a:r>
            <a:r>
              <a:rPr sz="1400" b="1" spc="-5" dirty="0">
                <a:solidFill>
                  <a:srgbClr val="FFFFFF"/>
                </a:solidFill>
                <a:latin typeface="Arial"/>
                <a:cs typeface="Arial"/>
              </a:rPr>
              <a:t>i</a:t>
            </a:r>
            <a:r>
              <a:rPr sz="1400" b="1" spc="-25" dirty="0">
                <a:solidFill>
                  <a:srgbClr val="FFFFFF"/>
                </a:solidFill>
                <a:latin typeface="Arial"/>
                <a:cs typeface="Arial"/>
              </a:rPr>
              <a:t>y</a:t>
            </a:r>
            <a:r>
              <a:rPr sz="1400" b="1" spc="-5" dirty="0">
                <a:solidFill>
                  <a:srgbClr val="FFFFFF"/>
                </a:solidFill>
                <a:latin typeface="Arial"/>
                <a:cs typeface="Arial"/>
              </a:rPr>
              <a:t>atı</a:t>
            </a:r>
            <a:endParaRPr sz="1400">
              <a:latin typeface="Arial"/>
              <a:cs typeface="Arial"/>
            </a:endParaRPr>
          </a:p>
        </p:txBody>
      </p:sp>
      <p:sp>
        <p:nvSpPr>
          <p:cNvPr id="13" name="object 13"/>
          <p:cNvSpPr txBox="1"/>
          <p:nvPr/>
        </p:nvSpPr>
        <p:spPr>
          <a:xfrm>
            <a:off x="496852" y="1294055"/>
            <a:ext cx="7656548" cy="1489510"/>
          </a:xfrm>
          <a:prstGeom prst="rect">
            <a:avLst/>
          </a:prstGeom>
        </p:spPr>
        <p:txBody>
          <a:bodyPr vert="horz" wrap="square" lIns="0" tIns="12065" rIns="0" bIns="0" rtlCol="0">
            <a:spAutoFit/>
          </a:bodyPr>
          <a:lstStyle/>
          <a:p>
            <a:pPr marL="812800" lvl="1" indent="-342900">
              <a:spcBef>
                <a:spcPts val="95"/>
              </a:spcBef>
              <a:buClr>
                <a:srgbClr val="00BEF2"/>
              </a:buClr>
              <a:buFont typeface="Wingdings"/>
              <a:buChar char=""/>
              <a:tabLst>
                <a:tab pos="355600" algn="l"/>
                <a:tab pos="356235" algn="l"/>
              </a:tabLst>
            </a:pPr>
            <a:r>
              <a:rPr lang="tr-TR" sz="3200" dirty="0">
                <a:latin typeface="Arial" pitchFamily="34" charset="0"/>
                <a:cs typeface="Arial" pitchFamily="34" charset="0"/>
              </a:rPr>
              <a:t>Herhangi bir maddi duran varlık sınıfına maliyet modeli ya da yeniden değerleme modeli uygulanabilir.</a:t>
            </a:r>
            <a:r>
              <a:rPr lang="tr-TR" dirty="0">
                <a:latin typeface="Arial" pitchFamily="34" charset="0"/>
                <a:cs typeface="Arial" pitchFamily="34" charset="0"/>
              </a:rPr>
              <a:t>	 </a:t>
            </a:r>
          </a:p>
        </p:txBody>
      </p:sp>
    </p:spTree>
    <p:extLst>
      <p:ext uri="{BB962C8B-B14F-4D97-AF65-F5344CB8AC3E}">
        <p14:creationId xmlns:p14="http://schemas.microsoft.com/office/powerpoint/2010/main" val="168113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609600" y="1123951"/>
            <a:ext cx="8382000" cy="504625"/>
          </a:xfrm>
          <a:prstGeom prst="rect">
            <a:avLst/>
          </a:prstGeom>
        </p:spPr>
        <p:txBody>
          <a:bodyPr vert="horz" wrap="square" lIns="0" tIns="12065" rIns="0" bIns="0" rtlCol="0">
            <a:spAutoFit/>
          </a:bodyPr>
          <a:lstStyle/>
          <a:p>
            <a:pPr marL="12700" marR="5080" algn="ctr">
              <a:lnSpc>
                <a:spcPct val="100000"/>
              </a:lnSpc>
              <a:spcBef>
                <a:spcPts val="95"/>
              </a:spcBef>
            </a:pPr>
            <a:r>
              <a:rPr lang="tr-TR" sz="3200" b="1" spc="35" dirty="0">
                <a:latin typeface="Arial"/>
                <a:cs typeface="Arial"/>
              </a:rPr>
              <a:t>MUHASEBE STANDARTLARI</a:t>
            </a:r>
            <a:r>
              <a:rPr sz="3200" b="1" spc="5" dirty="0">
                <a:latin typeface="Arial"/>
                <a:cs typeface="Arial"/>
              </a:rPr>
              <a:t> </a:t>
            </a:r>
            <a:endParaRPr sz="3200" dirty="0">
              <a:latin typeface="Arial"/>
              <a:cs typeface="Arial"/>
            </a:endParaRPr>
          </a:p>
        </p:txBody>
      </p:sp>
      <p:sp>
        <p:nvSpPr>
          <p:cNvPr id="12" name="11 Dikdörtgen"/>
          <p:cNvSpPr/>
          <p:nvPr/>
        </p:nvSpPr>
        <p:spPr>
          <a:xfrm>
            <a:off x="2105025" y="3565178"/>
            <a:ext cx="6400800" cy="1405898"/>
          </a:xfrm>
          <a:prstGeom prst="rect">
            <a:avLst/>
          </a:prstGeom>
        </p:spPr>
        <p:txBody>
          <a:bodyPr wrap="square">
            <a:spAutoFit/>
          </a:bodyPr>
          <a:lstStyle/>
          <a:p>
            <a:pPr fontAlgn="auto">
              <a:lnSpc>
                <a:spcPct val="150000"/>
              </a:lnSpc>
              <a:spcBef>
                <a:spcPts val="0"/>
              </a:spcBef>
              <a:spcAft>
                <a:spcPts val="0"/>
              </a:spcAft>
              <a:defRPr sz="1800" b="0" i="0" u="none" strike="noStrike" kern="0" cap="none" spc="0" baseline="0">
                <a:solidFill>
                  <a:srgbClr val="000000"/>
                </a:solidFill>
                <a:uFillTx/>
              </a:defRPr>
            </a:pPr>
            <a:r>
              <a:rPr lang="tr-TR" b="1" kern="0" dirty="0">
                <a:solidFill>
                  <a:schemeClr val="tx2"/>
                </a:solidFill>
                <a:latin typeface="Century Gothic" panose="020B0502020202020204" pitchFamily="34" charset="0"/>
                <a:ea typeface="Microsoft YaHei" pitchFamily="2"/>
                <a:cs typeface="Lucida Sans" pitchFamily="2"/>
              </a:rPr>
              <a:t>                   </a:t>
            </a:r>
          </a:p>
          <a:p>
            <a:pPr fontAlgn="auto">
              <a:lnSpc>
                <a:spcPct val="150000"/>
              </a:lnSpc>
              <a:spcBef>
                <a:spcPts val="0"/>
              </a:spcBef>
              <a:spcAft>
                <a:spcPts val="0"/>
              </a:spcAft>
              <a:defRPr sz="1800" b="0" i="0" u="none" strike="noStrike" kern="0" cap="none" spc="0" baseline="0">
                <a:solidFill>
                  <a:srgbClr val="000000"/>
                </a:solidFill>
                <a:uFillTx/>
              </a:defRPr>
            </a:pPr>
            <a:r>
              <a:rPr lang="tr-TR" b="1" kern="0" dirty="0">
                <a:solidFill>
                  <a:schemeClr val="tx2"/>
                </a:solidFill>
                <a:latin typeface="Century Gothic" panose="020B0502020202020204" pitchFamily="34" charset="0"/>
                <a:ea typeface="Microsoft YaHei" pitchFamily="2"/>
                <a:cs typeface="Lucida Sans" pitchFamily="2"/>
              </a:rPr>
              <a:t>                           </a:t>
            </a:r>
          </a:p>
          <a:p>
            <a:pPr fontAlgn="auto">
              <a:lnSpc>
                <a:spcPct val="150000"/>
              </a:lnSpc>
              <a:spcBef>
                <a:spcPts val="0"/>
              </a:spcBef>
              <a:spcAft>
                <a:spcPts val="0"/>
              </a:spcAft>
              <a:defRPr sz="1800" b="0" i="0" u="none" strike="noStrike" kern="0" cap="none" spc="0" baseline="0">
                <a:solidFill>
                  <a:srgbClr val="000000"/>
                </a:solidFill>
                <a:uFillTx/>
              </a:defRPr>
            </a:pPr>
            <a:r>
              <a:rPr lang="tr-TR" sz="2400" b="1" kern="0" dirty="0">
                <a:solidFill>
                  <a:schemeClr val="tx2"/>
                </a:solidFill>
                <a:latin typeface="Century Gothic" panose="020B0502020202020204" pitchFamily="34" charset="0"/>
                <a:ea typeface="Microsoft YaHei" pitchFamily="2"/>
                <a:cs typeface="Lucida Sans" pitchFamily="2"/>
              </a:rPr>
              <a:t>		</a:t>
            </a:r>
            <a:endParaRPr lang="tr-TR" sz="2400" b="1" kern="0" dirty="0">
              <a:solidFill>
                <a:schemeClr val="tx2"/>
              </a:solidFill>
              <a:latin typeface="Century Gothic" panose="020B0502020202020204" pitchFamily="34" charset="0"/>
            </a:endParaRPr>
          </a:p>
        </p:txBody>
      </p:sp>
      <p:pic>
        <p:nvPicPr>
          <p:cNvPr id="1026" name="Picture 2" descr="YMM Ekrem Ersahin: KÜÇÜK VE MİKRO FİNANSAL RAPORLAMA STANDARTLARI">
            <a:extLst>
              <a:ext uri="{FF2B5EF4-FFF2-40B4-BE49-F238E27FC236}">
                <a16:creationId xmlns:a16="http://schemas.microsoft.com/office/drawing/2014/main" id="{68793369-F8A3-D473-1AF4-6C77EDC6F7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2999" y="514350"/>
            <a:ext cx="7362825" cy="4456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449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FF0000"/>
          </a:solidFill>
        </p:spPr>
        <p:txBody>
          <a:bodyPr wrap="square" lIns="0" tIns="0" rIns="0" bIns="0" rtlCol="0"/>
          <a:lstStyle/>
          <a:p>
            <a:endParaRPr/>
          </a:p>
        </p:txBody>
      </p:sp>
      <p:sp>
        <p:nvSpPr>
          <p:cNvPr id="3" name="object 3"/>
          <p:cNvSpPr txBox="1">
            <a:spLocks noGrp="1"/>
          </p:cNvSpPr>
          <p:nvPr>
            <p:ph type="title"/>
          </p:nvPr>
        </p:nvSpPr>
        <p:spPr>
          <a:xfrm>
            <a:off x="504173" y="366369"/>
            <a:ext cx="6963427" cy="452755"/>
          </a:xfrm>
          <a:prstGeom prst="rect">
            <a:avLst/>
          </a:prstGeom>
        </p:spPr>
        <p:txBody>
          <a:bodyPr vert="horz" wrap="square" lIns="0" tIns="12700" rIns="0" bIns="0" rtlCol="0">
            <a:spAutoFit/>
          </a:bodyPr>
          <a:lstStyle/>
          <a:p>
            <a:pPr marL="12700">
              <a:lnSpc>
                <a:spcPct val="100000"/>
              </a:lnSpc>
              <a:spcBef>
                <a:spcPts val="100"/>
              </a:spcBef>
            </a:pPr>
            <a:r>
              <a:rPr spc="-20" dirty="0"/>
              <a:t>Sonraki</a:t>
            </a:r>
            <a:r>
              <a:rPr spc="-229" dirty="0"/>
              <a:t> </a:t>
            </a:r>
            <a:r>
              <a:rPr spc="95" dirty="0"/>
              <a:t>Ölçüm</a:t>
            </a:r>
          </a:p>
        </p:txBody>
      </p:sp>
      <p:sp>
        <p:nvSpPr>
          <p:cNvPr id="5" name="object 5"/>
          <p:cNvSpPr/>
          <p:nvPr/>
        </p:nvSpPr>
        <p:spPr>
          <a:xfrm>
            <a:off x="147446" y="2287904"/>
            <a:ext cx="1461135" cy="1394460"/>
          </a:xfrm>
          <a:custGeom>
            <a:avLst/>
            <a:gdLst/>
            <a:ahLst/>
            <a:cxnLst/>
            <a:rect l="l" t="t" r="r" b="b"/>
            <a:pathLst>
              <a:path w="1461135" h="1394460">
                <a:moveTo>
                  <a:pt x="1321308" y="0"/>
                </a:moveTo>
                <a:lnTo>
                  <a:pt x="139446" y="0"/>
                </a:lnTo>
                <a:lnTo>
                  <a:pt x="95370" y="7109"/>
                </a:lnTo>
                <a:lnTo>
                  <a:pt x="57091" y="26905"/>
                </a:lnTo>
                <a:lnTo>
                  <a:pt x="26905" y="57091"/>
                </a:lnTo>
                <a:lnTo>
                  <a:pt x="7109" y="95370"/>
                </a:lnTo>
                <a:lnTo>
                  <a:pt x="0" y="139445"/>
                </a:lnTo>
                <a:lnTo>
                  <a:pt x="0" y="1255014"/>
                </a:lnTo>
                <a:lnTo>
                  <a:pt x="7109" y="1299089"/>
                </a:lnTo>
                <a:lnTo>
                  <a:pt x="26905" y="1337368"/>
                </a:lnTo>
                <a:lnTo>
                  <a:pt x="57091" y="1367554"/>
                </a:lnTo>
                <a:lnTo>
                  <a:pt x="95370" y="1387350"/>
                </a:lnTo>
                <a:lnTo>
                  <a:pt x="139446" y="1394459"/>
                </a:lnTo>
                <a:lnTo>
                  <a:pt x="1321308" y="1394459"/>
                </a:lnTo>
                <a:lnTo>
                  <a:pt x="1365383" y="1387350"/>
                </a:lnTo>
                <a:lnTo>
                  <a:pt x="1403662" y="1367554"/>
                </a:lnTo>
                <a:lnTo>
                  <a:pt x="1433848" y="1337368"/>
                </a:lnTo>
                <a:lnTo>
                  <a:pt x="1453644" y="1299089"/>
                </a:lnTo>
                <a:lnTo>
                  <a:pt x="1460754" y="1255014"/>
                </a:lnTo>
                <a:lnTo>
                  <a:pt x="1460754" y="139445"/>
                </a:lnTo>
                <a:lnTo>
                  <a:pt x="1453644" y="95370"/>
                </a:lnTo>
                <a:lnTo>
                  <a:pt x="1433848" y="57091"/>
                </a:lnTo>
                <a:lnTo>
                  <a:pt x="1403662" y="26905"/>
                </a:lnTo>
                <a:lnTo>
                  <a:pt x="1365383" y="7109"/>
                </a:lnTo>
                <a:lnTo>
                  <a:pt x="1321308" y="0"/>
                </a:lnTo>
                <a:close/>
              </a:path>
            </a:pathLst>
          </a:custGeom>
          <a:solidFill>
            <a:srgbClr val="D89F39"/>
          </a:solidFill>
        </p:spPr>
        <p:txBody>
          <a:bodyPr wrap="square" lIns="0" tIns="0" rIns="0" bIns="0" rtlCol="0"/>
          <a:lstStyle/>
          <a:p>
            <a:endParaRPr/>
          </a:p>
        </p:txBody>
      </p:sp>
      <p:sp>
        <p:nvSpPr>
          <p:cNvPr id="6" name="object 6"/>
          <p:cNvSpPr txBox="1"/>
          <p:nvPr/>
        </p:nvSpPr>
        <p:spPr>
          <a:xfrm>
            <a:off x="248814" y="2515616"/>
            <a:ext cx="1257300" cy="901065"/>
          </a:xfrm>
          <a:prstGeom prst="rect">
            <a:avLst/>
          </a:prstGeom>
        </p:spPr>
        <p:txBody>
          <a:bodyPr vert="horz" wrap="square" lIns="0" tIns="47625" rIns="0" bIns="0" rtlCol="0">
            <a:spAutoFit/>
          </a:bodyPr>
          <a:lstStyle/>
          <a:p>
            <a:pPr marL="12700" marR="5080" algn="ctr">
              <a:lnSpc>
                <a:spcPts val="1660"/>
              </a:lnSpc>
              <a:spcBef>
                <a:spcPts val="375"/>
              </a:spcBef>
            </a:pPr>
            <a:r>
              <a:rPr sz="1600" b="1" spc="-5" dirty="0">
                <a:solidFill>
                  <a:srgbClr val="FFFFFF"/>
                </a:solidFill>
                <a:latin typeface="Arial"/>
                <a:cs typeface="Arial"/>
              </a:rPr>
              <a:t>Maddi</a:t>
            </a:r>
            <a:r>
              <a:rPr sz="1600" b="1" spc="-70" dirty="0">
                <a:solidFill>
                  <a:srgbClr val="FFFFFF"/>
                </a:solidFill>
                <a:latin typeface="Arial"/>
                <a:cs typeface="Arial"/>
              </a:rPr>
              <a:t> </a:t>
            </a:r>
            <a:r>
              <a:rPr sz="1600" b="1" spc="-5" dirty="0">
                <a:solidFill>
                  <a:srgbClr val="FFFFFF"/>
                </a:solidFill>
                <a:latin typeface="Arial"/>
                <a:cs typeface="Arial"/>
              </a:rPr>
              <a:t>Duran  </a:t>
            </a:r>
            <a:r>
              <a:rPr sz="1600" b="1" spc="-15" dirty="0">
                <a:solidFill>
                  <a:srgbClr val="FFFFFF"/>
                </a:solidFill>
                <a:latin typeface="Arial"/>
                <a:cs typeface="Arial"/>
              </a:rPr>
              <a:t>Varlıkların  </a:t>
            </a:r>
            <a:r>
              <a:rPr sz="1600" b="1" spc="-5" dirty="0">
                <a:solidFill>
                  <a:srgbClr val="FFFFFF"/>
                </a:solidFill>
                <a:latin typeface="Arial"/>
                <a:cs typeface="Arial"/>
              </a:rPr>
              <a:t>Sonraki  Ölçümü</a:t>
            </a:r>
            <a:endParaRPr sz="1600">
              <a:latin typeface="Arial"/>
              <a:cs typeface="Arial"/>
            </a:endParaRPr>
          </a:p>
        </p:txBody>
      </p:sp>
      <p:sp>
        <p:nvSpPr>
          <p:cNvPr id="7" name="object 7"/>
          <p:cNvSpPr/>
          <p:nvPr/>
        </p:nvSpPr>
        <p:spPr>
          <a:xfrm>
            <a:off x="1607527" y="2484424"/>
            <a:ext cx="584200" cy="500380"/>
          </a:xfrm>
          <a:custGeom>
            <a:avLst/>
            <a:gdLst/>
            <a:ahLst/>
            <a:cxnLst/>
            <a:rect l="l" t="t" r="r" b="b"/>
            <a:pathLst>
              <a:path w="584200" h="500380">
                <a:moveTo>
                  <a:pt x="0" y="500329"/>
                </a:moveTo>
                <a:lnTo>
                  <a:pt x="584111" y="0"/>
                </a:lnTo>
              </a:path>
            </a:pathLst>
          </a:custGeom>
          <a:ln w="25400">
            <a:solidFill>
              <a:srgbClr val="57A7B5"/>
            </a:solidFill>
          </a:ln>
        </p:spPr>
        <p:txBody>
          <a:bodyPr wrap="square" lIns="0" tIns="0" rIns="0" bIns="0" rtlCol="0"/>
          <a:lstStyle/>
          <a:p>
            <a:endParaRPr/>
          </a:p>
        </p:txBody>
      </p:sp>
      <p:sp>
        <p:nvSpPr>
          <p:cNvPr id="8" name="object 8"/>
          <p:cNvSpPr/>
          <p:nvPr/>
        </p:nvSpPr>
        <p:spPr>
          <a:xfrm>
            <a:off x="2191892" y="2119502"/>
            <a:ext cx="1461135" cy="730250"/>
          </a:xfrm>
          <a:custGeom>
            <a:avLst/>
            <a:gdLst/>
            <a:ahLst/>
            <a:cxnLst/>
            <a:rect l="l" t="t" r="r" b="b"/>
            <a:pathLst>
              <a:path w="1461135" h="730250">
                <a:moveTo>
                  <a:pt x="1387754" y="0"/>
                </a:moveTo>
                <a:lnTo>
                  <a:pt x="72999" y="0"/>
                </a:lnTo>
                <a:lnTo>
                  <a:pt x="44582" y="5735"/>
                </a:lnTo>
                <a:lnTo>
                  <a:pt x="21378" y="21378"/>
                </a:lnTo>
                <a:lnTo>
                  <a:pt x="5735" y="44582"/>
                </a:lnTo>
                <a:lnTo>
                  <a:pt x="0" y="72999"/>
                </a:lnTo>
                <a:lnTo>
                  <a:pt x="0" y="656996"/>
                </a:lnTo>
                <a:lnTo>
                  <a:pt x="5735" y="685413"/>
                </a:lnTo>
                <a:lnTo>
                  <a:pt x="21378" y="708617"/>
                </a:lnTo>
                <a:lnTo>
                  <a:pt x="44582" y="724260"/>
                </a:lnTo>
                <a:lnTo>
                  <a:pt x="72999" y="729995"/>
                </a:lnTo>
                <a:lnTo>
                  <a:pt x="1387754" y="729995"/>
                </a:lnTo>
                <a:lnTo>
                  <a:pt x="1416171" y="724260"/>
                </a:lnTo>
                <a:lnTo>
                  <a:pt x="1439375" y="708617"/>
                </a:lnTo>
                <a:lnTo>
                  <a:pt x="1455018" y="685413"/>
                </a:lnTo>
                <a:lnTo>
                  <a:pt x="1460754" y="656996"/>
                </a:lnTo>
                <a:lnTo>
                  <a:pt x="1460754" y="72999"/>
                </a:lnTo>
                <a:lnTo>
                  <a:pt x="1455018" y="44582"/>
                </a:lnTo>
                <a:lnTo>
                  <a:pt x="1439375" y="21378"/>
                </a:lnTo>
                <a:lnTo>
                  <a:pt x="1416171" y="5735"/>
                </a:lnTo>
                <a:lnTo>
                  <a:pt x="1387754" y="0"/>
                </a:lnTo>
                <a:close/>
              </a:path>
            </a:pathLst>
          </a:custGeom>
          <a:solidFill>
            <a:srgbClr val="57A7B5"/>
          </a:solidFill>
        </p:spPr>
        <p:txBody>
          <a:bodyPr wrap="square" lIns="0" tIns="0" rIns="0" bIns="0" rtlCol="0"/>
          <a:lstStyle/>
          <a:p>
            <a:endParaRPr/>
          </a:p>
        </p:txBody>
      </p:sp>
      <p:sp>
        <p:nvSpPr>
          <p:cNvPr id="9" name="object 9"/>
          <p:cNvSpPr/>
          <p:nvPr/>
        </p:nvSpPr>
        <p:spPr>
          <a:xfrm>
            <a:off x="2191892" y="2119502"/>
            <a:ext cx="1461135" cy="730250"/>
          </a:xfrm>
          <a:custGeom>
            <a:avLst/>
            <a:gdLst/>
            <a:ahLst/>
            <a:cxnLst/>
            <a:rect l="l" t="t" r="r" b="b"/>
            <a:pathLst>
              <a:path w="1461135" h="730250">
                <a:moveTo>
                  <a:pt x="0" y="72999"/>
                </a:moveTo>
                <a:lnTo>
                  <a:pt x="5735" y="44582"/>
                </a:lnTo>
                <a:lnTo>
                  <a:pt x="21378" y="21378"/>
                </a:lnTo>
                <a:lnTo>
                  <a:pt x="44582" y="5735"/>
                </a:lnTo>
                <a:lnTo>
                  <a:pt x="72999" y="0"/>
                </a:lnTo>
                <a:lnTo>
                  <a:pt x="1387754" y="0"/>
                </a:lnTo>
                <a:lnTo>
                  <a:pt x="1416171" y="5735"/>
                </a:lnTo>
                <a:lnTo>
                  <a:pt x="1439375" y="21378"/>
                </a:lnTo>
                <a:lnTo>
                  <a:pt x="1455018" y="44582"/>
                </a:lnTo>
                <a:lnTo>
                  <a:pt x="1460754" y="72999"/>
                </a:lnTo>
                <a:lnTo>
                  <a:pt x="1460754" y="656996"/>
                </a:lnTo>
                <a:lnTo>
                  <a:pt x="1455018" y="685413"/>
                </a:lnTo>
                <a:lnTo>
                  <a:pt x="1439375" y="708617"/>
                </a:lnTo>
                <a:lnTo>
                  <a:pt x="1416171" y="724260"/>
                </a:lnTo>
                <a:lnTo>
                  <a:pt x="1387754" y="729995"/>
                </a:lnTo>
                <a:lnTo>
                  <a:pt x="72999" y="729995"/>
                </a:lnTo>
                <a:lnTo>
                  <a:pt x="44582" y="724260"/>
                </a:lnTo>
                <a:lnTo>
                  <a:pt x="21378" y="708617"/>
                </a:lnTo>
                <a:lnTo>
                  <a:pt x="5735" y="685413"/>
                </a:lnTo>
                <a:lnTo>
                  <a:pt x="0" y="656996"/>
                </a:lnTo>
                <a:lnTo>
                  <a:pt x="0" y="72999"/>
                </a:lnTo>
                <a:close/>
              </a:path>
            </a:pathLst>
          </a:custGeom>
          <a:ln w="25146">
            <a:solidFill>
              <a:srgbClr val="FFFFFF"/>
            </a:solidFill>
          </a:ln>
        </p:spPr>
        <p:txBody>
          <a:bodyPr wrap="square" lIns="0" tIns="0" rIns="0" bIns="0" rtlCol="0"/>
          <a:lstStyle/>
          <a:p>
            <a:endParaRPr/>
          </a:p>
        </p:txBody>
      </p:sp>
      <p:sp>
        <p:nvSpPr>
          <p:cNvPr id="10" name="object 10"/>
          <p:cNvSpPr txBox="1"/>
          <p:nvPr/>
        </p:nvSpPr>
        <p:spPr>
          <a:xfrm>
            <a:off x="2231809" y="2330754"/>
            <a:ext cx="1380490" cy="269875"/>
          </a:xfrm>
          <a:prstGeom prst="rect">
            <a:avLst/>
          </a:prstGeom>
        </p:spPr>
        <p:txBody>
          <a:bodyPr vert="horz" wrap="square" lIns="0" tIns="12700" rIns="0" bIns="0" rtlCol="0">
            <a:spAutoFit/>
          </a:bodyPr>
          <a:lstStyle/>
          <a:p>
            <a:pPr marL="12700">
              <a:lnSpc>
                <a:spcPct val="100000"/>
              </a:lnSpc>
              <a:spcBef>
                <a:spcPts val="100"/>
              </a:spcBef>
            </a:pPr>
            <a:r>
              <a:rPr sz="1600" b="1" spc="-5" dirty="0">
                <a:solidFill>
                  <a:srgbClr val="FFFFFF"/>
                </a:solidFill>
                <a:latin typeface="Arial"/>
                <a:cs typeface="Arial"/>
              </a:rPr>
              <a:t>Maliyet</a:t>
            </a:r>
            <a:r>
              <a:rPr sz="1600" b="1" spc="-55" dirty="0">
                <a:solidFill>
                  <a:srgbClr val="FFFFFF"/>
                </a:solidFill>
                <a:latin typeface="Arial"/>
                <a:cs typeface="Arial"/>
              </a:rPr>
              <a:t> </a:t>
            </a:r>
            <a:r>
              <a:rPr sz="1600" b="1" spc="-5" dirty="0">
                <a:solidFill>
                  <a:srgbClr val="FFFFFF"/>
                </a:solidFill>
                <a:latin typeface="Arial"/>
                <a:cs typeface="Arial"/>
              </a:rPr>
              <a:t>Bedeli</a:t>
            </a:r>
            <a:endParaRPr sz="1600">
              <a:latin typeface="Arial"/>
              <a:cs typeface="Arial"/>
            </a:endParaRPr>
          </a:p>
        </p:txBody>
      </p:sp>
      <p:sp>
        <p:nvSpPr>
          <p:cNvPr id="11" name="object 11"/>
          <p:cNvSpPr/>
          <p:nvPr/>
        </p:nvSpPr>
        <p:spPr>
          <a:xfrm>
            <a:off x="3652646" y="2484894"/>
            <a:ext cx="584200" cy="0"/>
          </a:xfrm>
          <a:custGeom>
            <a:avLst/>
            <a:gdLst/>
            <a:ahLst/>
            <a:cxnLst/>
            <a:rect l="l" t="t" r="r" b="b"/>
            <a:pathLst>
              <a:path w="584200">
                <a:moveTo>
                  <a:pt x="0" y="0"/>
                </a:moveTo>
                <a:lnTo>
                  <a:pt x="584111" y="0"/>
                </a:lnTo>
              </a:path>
            </a:pathLst>
          </a:custGeom>
          <a:ln w="25146">
            <a:solidFill>
              <a:srgbClr val="8B81D2"/>
            </a:solidFill>
          </a:ln>
        </p:spPr>
        <p:txBody>
          <a:bodyPr wrap="square" lIns="0" tIns="0" rIns="0" bIns="0" rtlCol="0"/>
          <a:lstStyle/>
          <a:p>
            <a:endParaRPr/>
          </a:p>
        </p:txBody>
      </p:sp>
      <p:sp>
        <p:nvSpPr>
          <p:cNvPr id="12" name="object 12"/>
          <p:cNvSpPr/>
          <p:nvPr/>
        </p:nvSpPr>
        <p:spPr>
          <a:xfrm>
            <a:off x="4236339" y="2119502"/>
            <a:ext cx="2065020" cy="730250"/>
          </a:xfrm>
          <a:custGeom>
            <a:avLst/>
            <a:gdLst/>
            <a:ahLst/>
            <a:cxnLst/>
            <a:rect l="l" t="t" r="r" b="b"/>
            <a:pathLst>
              <a:path w="2065020" h="730250">
                <a:moveTo>
                  <a:pt x="1992020" y="0"/>
                </a:moveTo>
                <a:lnTo>
                  <a:pt x="72999" y="0"/>
                </a:lnTo>
                <a:lnTo>
                  <a:pt x="44587" y="5735"/>
                </a:lnTo>
                <a:lnTo>
                  <a:pt x="21383" y="21378"/>
                </a:lnTo>
                <a:lnTo>
                  <a:pt x="5737" y="44582"/>
                </a:lnTo>
                <a:lnTo>
                  <a:pt x="0" y="72999"/>
                </a:lnTo>
                <a:lnTo>
                  <a:pt x="0" y="656996"/>
                </a:lnTo>
                <a:lnTo>
                  <a:pt x="5741" y="685413"/>
                </a:lnTo>
                <a:lnTo>
                  <a:pt x="21390" y="708617"/>
                </a:lnTo>
                <a:lnTo>
                  <a:pt x="44596" y="724260"/>
                </a:lnTo>
                <a:lnTo>
                  <a:pt x="72999" y="729995"/>
                </a:lnTo>
                <a:lnTo>
                  <a:pt x="1992020" y="729995"/>
                </a:lnTo>
                <a:lnTo>
                  <a:pt x="2020434" y="724258"/>
                </a:lnTo>
                <a:lnTo>
                  <a:pt x="2043639" y="708612"/>
                </a:lnTo>
                <a:lnTo>
                  <a:pt x="2059283" y="685408"/>
                </a:lnTo>
                <a:lnTo>
                  <a:pt x="2065020" y="656996"/>
                </a:lnTo>
                <a:lnTo>
                  <a:pt x="2065020" y="72999"/>
                </a:lnTo>
                <a:lnTo>
                  <a:pt x="2059284" y="44582"/>
                </a:lnTo>
                <a:lnTo>
                  <a:pt x="2043641" y="21378"/>
                </a:lnTo>
                <a:lnTo>
                  <a:pt x="2020437" y="5735"/>
                </a:lnTo>
                <a:lnTo>
                  <a:pt x="1992020" y="0"/>
                </a:lnTo>
                <a:close/>
              </a:path>
            </a:pathLst>
          </a:custGeom>
          <a:solidFill>
            <a:srgbClr val="8B81D2"/>
          </a:solidFill>
        </p:spPr>
        <p:txBody>
          <a:bodyPr wrap="square" lIns="0" tIns="0" rIns="0" bIns="0" rtlCol="0"/>
          <a:lstStyle/>
          <a:p>
            <a:endParaRPr/>
          </a:p>
        </p:txBody>
      </p:sp>
      <p:sp>
        <p:nvSpPr>
          <p:cNvPr id="13" name="object 13"/>
          <p:cNvSpPr/>
          <p:nvPr/>
        </p:nvSpPr>
        <p:spPr>
          <a:xfrm>
            <a:off x="4236339" y="2119502"/>
            <a:ext cx="2065020" cy="730250"/>
          </a:xfrm>
          <a:custGeom>
            <a:avLst/>
            <a:gdLst/>
            <a:ahLst/>
            <a:cxnLst/>
            <a:rect l="l" t="t" r="r" b="b"/>
            <a:pathLst>
              <a:path w="2065020" h="730250">
                <a:moveTo>
                  <a:pt x="0" y="72999"/>
                </a:moveTo>
                <a:lnTo>
                  <a:pt x="5737" y="44582"/>
                </a:lnTo>
                <a:lnTo>
                  <a:pt x="21383" y="21378"/>
                </a:lnTo>
                <a:lnTo>
                  <a:pt x="44587" y="5735"/>
                </a:lnTo>
                <a:lnTo>
                  <a:pt x="72999" y="0"/>
                </a:lnTo>
                <a:lnTo>
                  <a:pt x="1992020" y="0"/>
                </a:lnTo>
                <a:lnTo>
                  <a:pt x="2020437" y="5735"/>
                </a:lnTo>
                <a:lnTo>
                  <a:pt x="2043641" y="21378"/>
                </a:lnTo>
                <a:lnTo>
                  <a:pt x="2059284" y="44582"/>
                </a:lnTo>
                <a:lnTo>
                  <a:pt x="2065020" y="72999"/>
                </a:lnTo>
                <a:lnTo>
                  <a:pt x="2065020" y="656996"/>
                </a:lnTo>
                <a:lnTo>
                  <a:pt x="2059282" y="685413"/>
                </a:lnTo>
                <a:lnTo>
                  <a:pt x="2043636" y="708617"/>
                </a:lnTo>
                <a:lnTo>
                  <a:pt x="2020432" y="724260"/>
                </a:lnTo>
                <a:lnTo>
                  <a:pt x="1992020" y="729995"/>
                </a:lnTo>
                <a:lnTo>
                  <a:pt x="72999" y="729995"/>
                </a:lnTo>
                <a:lnTo>
                  <a:pt x="44587" y="724258"/>
                </a:lnTo>
                <a:lnTo>
                  <a:pt x="21383" y="708612"/>
                </a:lnTo>
                <a:lnTo>
                  <a:pt x="5737" y="685408"/>
                </a:lnTo>
                <a:lnTo>
                  <a:pt x="0" y="656996"/>
                </a:lnTo>
                <a:lnTo>
                  <a:pt x="0" y="72999"/>
                </a:lnTo>
                <a:close/>
              </a:path>
            </a:pathLst>
          </a:custGeom>
          <a:ln w="25146">
            <a:solidFill>
              <a:srgbClr val="FFFFFF"/>
            </a:solidFill>
          </a:ln>
        </p:spPr>
        <p:txBody>
          <a:bodyPr wrap="square" lIns="0" tIns="0" rIns="0" bIns="0" rtlCol="0"/>
          <a:lstStyle/>
          <a:p>
            <a:endParaRPr/>
          </a:p>
        </p:txBody>
      </p:sp>
      <p:sp>
        <p:nvSpPr>
          <p:cNvPr id="14" name="object 14"/>
          <p:cNvSpPr txBox="1"/>
          <p:nvPr/>
        </p:nvSpPr>
        <p:spPr>
          <a:xfrm>
            <a:off x="4311243" y="2137096"/>
            <a:ext cx="1967864" cy="608965"/>
          </a:xfrm>
          <a:prstGeom prst="rect">
            <a:avLst/>
          </a:prstGeom>
        </p:spPr>
        <p:txBody>
          <a:bodyPr vert="horz" wrap="square" lIns="0" tIns="60325" rIns="0" bIns="0" rtlCol="0">
            <a:spAutoFit/>
          </a:bodyPr>
          <a:lstStyle/>
          <a:p>
            <a:pPr marL="12700">
              <a:lnSpc>
                <a:spcPct val="100000"/>
              </a:lnSpc>
              <a:spcBef>
                <a:spcPts val="475"/>
              </a:spcBef>
            </a:pPr>
            <a:r>
              <a:rPr sz="1600" b="1" dirty="0">
                <a:solidFill>
                  <a:srgbClr val="FFFFFF"/>
                </a:solidFill>
                <a:latin typeface="Arial"/>
                <a:cs typeface="Arial"/>
              </a:rPr>
              <a:t>(-)</a:t>
            </a:r>
            <a:r>
              <a:rPr sz="1600" b="1" spc="-75" dirty="0">
                <a:solidFill>
                  <a:srgbClr val="FFFFFF"/>
                </a:solidFill>
                <a:latin typeface="Arial"/>
                <a:cs typeface="Arial"/>
              </a:rPr>
              <a:t> </a:t>
            </a:r>
            <a:r>
              <a:rPr sz="1600" b="1" spc="-5" dirty="0">
                <a:solidFill>
                  <a:srgbClr val="FFFFFF"/>
                </a:solidFill>
                <a:latin typeface="Arial"/>
                <a:cs typeface="Arial"/>
              </a:rPr>
              <a:t>Amortisman</a:t>
            </a:r>
            <a:endParaRPr sz="1600">
              <a:latin typeface="Arial"/>
              <a:cs typeface="Arial"/>
            </a:endParaRPr>
          </a:p>
          <a:p>
            <a:pPr marL="12700">
              <a:lnSpc>
                <a:spcPct val="100000"/>
              </a:lnSpc>
              <a:spcBef>
                <a:spcPts val="380"/>
              </a:spcBef>
            </a:pPr>
            <a:r>
              <a:rPr sz="1600" b="1" dirty="0">
                <a:solidFill>
                  <a:srgbClr val="FFFFFF"/>
                </a:solidFill>
                <a:latin typeface="Arial"/>
                <a:cs typeface="Arial"/>
              </a:rPr>
              <a:t>(-) </a:t>
            </a:r>
            <a:r>
              <a:rPr sz="1600" b="1" spc="-5" dirty="0">
                <a:solidFill>
                  <a:srgbClr val="FFFFFF"/>
                </a:solidFill>
                <a:latin typeface="Arial"/>
                <a:cs typeface="Arial"/>
              </a:rPr>
              <a:t>Değer</a:t>
            </a:r>
            <a:r>
              <a:rPr sz="1600" b="1" spc="-65" dirty="0">
                <a:solidFill>
                  <a:srgbClr val="FFFFFF"/>
                </a:solidFill>
                <a:latin typeface="Arial"/>
                <a:cs typeface="Arial"/>
              </a:rPr>
              <a:t> </a:t>
            </a:r>
            <a:r>
              <a:rPr sz="1600" b="1" spc="-5" dirty="0">
                <a:solidFill>
                  <a:srgbClr val="FFFFFF"/>
                </a:solidFill>
                <a:latin typeface="Arial"/>
                <a:cs typeface="Arial"/>
              </a:rPr>
              <a:t>Düşüklüğü</a:t>
            </a:r>
            <a:endParaRPr sz="1600">
              <a:latin typeface="Arial"/>
              <a:cs typeface="Arial"/>
            </a:endParaRPr>
          </a:p>
        </p:txBody>
      </p:sp>
      <p:sp>
        <p:nvSpPr>
          <p:cNvPr id="15" name="object 15"/>
          <p:cNvSpPr/>
          <p:nvPr/>
        </p:nvSpPr>
        <p:spPr>
          <a:xfrm>
            <a:off x="1607527" y="2984754"/>
            <a:ext cx="584200" cy="500380"/>
          </a:xfrm>
          <a:custGeom>
            <a:avLst/>
            <a:gdLst/>
            <a:ahLst/>
            <a:cxnLst/>
            <a:rect l="l" t="t" r="r" b="b"/>
            <a:pathLst>
              <a:path w="584200" h="500379">
                <a:moveTo>
                  <a:pt x="0" y="0"/>
                </a:moveTo>
                <a:lnTo>
                  <a:pt x="584111" y="500329"/>
                </a:lnTo>
              </a:path>
            </a:pathLst>
          </a:custGeom>
          <a:ln w="25400">
            <a:solidFill>
              <a:srgbClr val="57A7B5"/>
            </a:solidFill>
          </a:ln>
        </p:spPr>
        <p:txBody>
          <a:bodyPr wrap="square" lIns="0" tIns="0" rIns="0" bIns="0" rtlCol="0"/>
          <a:lstStyle/>
          <a:p>
            <a:endParaRPr/>
          </a:p>
        </p:txBody>
      </p:sp>
      <p:sp>
        <p:nvSpPr>
          <p:cNvPr id="16" name="object 16"/>
          <p:cNvSpPr/>
          <p:nvPr/>
        </p:nvSpPr>
        <p:spPr>
          <a:xfrm>
            <a:off x="2191892" y="3120770"/>
            <a:ext cx="1461135" cy="730250"/>
          </a:xfrm>
          <a:custGeom>
            <a:avLst/>
            <a:gdLst/>
            <a:ahLst/>
            <a:cxnLst/>
            <a:rect l="l" t="t" r="r" b="b"/>
            <a:pathLst>
              <a:path w="1461135" h="730250">
                <a:moveTo>
                  <a:pt x="1387754" y="0"/>
                </a:moveTo>
                <a:lnTo>
                  <a:pt x="72999" y="0"/>
                </a:lnTo>
                <a:lnTo>
                  <a:pt x="44582" y="5735"/>
                </a:lnTo>
                <a:lnTo>
                  <a:pt x="21378" y="21378"/>
                </a:lnTo>
                <a:lnTo>
                  <a:pt x="5735" y="44582"/>
                </a:lnTo>
                <a:lnTo>
                  <a:pt x="0" y="72999"/>
                </a:lnTo>
                <a:lnTo>
                  <a:pt x="0" y="656996"/>
                </a:lnTo>
                <a:lnTo>
                  <a:pt x="5735" y="685413"/>
                </a:lnTo>
                <a:lnTo>
                  <a:pt x="21378" y="708617"/>
                </a:lnTo>
                <a:lnTo>
                  <a:pt x="44582" y="724260"/>
                </a:lnTo>
                <a:lnTo>
                  <a:pt x="72999" y="729995"/>
                </a:lnTo>
                <a:lnTo>
                  <a:pt x="1387754" y="729995"/>
                </a:lnTo>
                <a:lnTo>
                  <a:pt x="1416171" y="724260"/>
                </a:lnTo>
                <a:lnTo>
                  <a:pt x="1439375" y="708617"/>
                </a:lnTo>
                <a:lnTo>
                  <a:pt x="1455018" y="685413"/>
                </a:lnTo>
                <a:lnTo>
                  <a:pt x="1460754" y="656996"/>
                </a:lnTo>
                <a:lnTo>
                  <a:pt x="1460754" y="72999"/>
                </a:lnTo>
                <a:lnTo>
                  <a:pt x="1455018" y="44582"/>
                </a:lnTo>
                <a:lnTo>
                  <a:pt x="1439375" y="21378"/>
                </a:lnTo>
                <a:lnTo>
                  <a:pt x="1416171" y="5735"/>
                </a:lnTo>
                <a:lnTo>
                  <a:pt x="1387754" y="0"/>
                </a:lnTo>
                <a:close/>
              </a:path>
            </a:pathLst>
          </a:custGeom>
          <a:solidFill>
            <a:srgbClr val="57A7B5"/>
          </a:solidFill>
        </p:spPr>
        <p:txBody>
          <a:bodyPr wrap="square" lIns="0" tIns="0" rIns="0" bIns="0" rtlCol="0"/>
          <a:lstStyle/>
          <a:p>
            <a:endParaRPr/>
          </a:p>
        </p:txBody>
      </p:sp>
      <p:sp>
        <p:nvSpPr>
          <p:cNvPr id="17" name="object 17"/>
          <p:cNvSpPr/>
          <p:nvPr/>
        </p:nvSpPr>
        <p:spPr>
          <a:xfrm>
            <a:off x="2191892" y="3120770"/>
            <a:ext cx="1461135" cy="730250"/>
          </a:xfrm>
          <a:custGeom>
            <a:avLst/>
            <a:gdLst/>
            <a:ahLst/>
            <a:cxnLst/>
            <a:rect l="l" t="t" r="r" b="b"/>
            <a:pathLst>
              <a:path w="1461135" h="730250">
                <a:moveTo>
                  <a:pt x="0" y="72999"/>
                </a:moveTo>
                <a:lnTo>
                  <a:pt x="5735" y="44582"/>
                </a:lnTo>
                <a:lnTo>
                  <a:pt x="21378" y="21378"/>
                </a:lnTo>
                <a:lnTo>
                  <a:pt x="44582" y="5735"/>
                </a:lnTo>
                <a:lnTo>
                  <a:pt x="72999" y="0"/>
                </a:lnTo>
                <a:lnTo>
                  <a:pt x="1387754" y="0"/>
                </a:lnTo>
                <a:lnTo>
                  <a:pt x="1416171" y="5735"/>
                </a:lnTo>
                <a:lnTo>
                  <a:pt x="1439375" y="21378"/>
                </a:lnTo>
                <a:lnTo>
                  <a:pt x="1455018" y="44582"/>
                </a:lnTo>
                <a:lnTo>
                  <a:pt x="1460754" y="72999"/>
                </a:lnTo>
                <a:lnTo>
                  <a:pt x="1460754" y="656996"/>
                </a:lnTo>
                <a:lnTo>
                  <a:pt x="1455018" y="685413"/>
                </a:lnTo>
                <a:lnTo>
                  <a:pt x="1439375" y="708617"/>
                </a:lnTo>
                <a:lnTo>
                  <a:pt x="1416171" y="724260"/>
                </a:lnTo>
                <a:lnTo>
                  <a:pt x="1387754" y="729995"/>
                </a:lnTo>
                <a:lnTo>
                  <a:pt x="72999" y="729995"/>
                </a:lnTo>
                <a:lnTo>
                  <a:pt x="44582" y="724260"/>
                </a:lnTo>
                <a:lnTo>
                  <a:pt x="21378" y="708617"/>
                </a:lnTo>
                <a:lnTo>
                  <a:pt x="5735" y="685413"/>
                </a:lnTo>
                <a:lnTo>
                  <a:pt x="0" y="656996"/>
                </a:lnTo>
                <a:lnTo>
                  <a:pt x="0" y="72999"/>
                </a:lnTo>
                <a:close/>
              </a:path>
            </a:pathLst>
          </a:custGeom>
          <a:ln w="25146">
            <a:solidFill>
              <a:srgbClr val="FFFFFF"/>
            </a:solidFill>
          </a:ln>
        </p:spPr>
        <p:txBody>
          <a:bodyPr wrap="square" lIns="0" tIns="0" rIns="0" bIns="0" rtlCol="0"/>
          <a:lstStyle/>
          <a:p>
            <a:endParaRPr/>
          </a:p>
        </p:txBody>
      </p:sp>
      <p:sp>
        <p:nvSpPr>
          <p:cNvPr id="18" name="object 18"/>
          <p:cNvSpPr txBox="1"/>
          <p:nvPr/>
        </p:nvSpPr>
        <p:spPr>
          <a:xfrm>
            <a:off x="2299707" y="3121113"/>
            <a:ext cx="1245235" cy="690880"/>
          </a:xfrm>
          <a:prstGeom prst="rect">
            <a:avLst/>
          </a:prstGeom>
        </p:spPr>
        <p:txBody>
          <a:bodyPr vert="horz" wrap="square" lIns="0" tIns="47625" rIns="0" bIns="0" rtlCol="0">
            <a:spAutoFit/>
          </a:bodyPr>
          <a:lstStyle/>
          <a:p>
            <a:pPr marL="12700" marR="5080" indent="-635" algn="ctr">
              <a:lnSpc>
                <a:spcPts val="1660"/>
              </a:lnSpc>
              <a:spcBef>
                <a:spcPts val="375"/>
              </a:spcBef>
            </a:pPr>
            <a:r>
              <a:rPr sz="1600" b="1" spc="-20" dirty="0">
                <a:solidFill>
                  <a:srgbClr val="FFFFFF"/>
                </a:solidFill>
                <a:latin typeface="Arial"/>
                <a:cs typeface="Arial"/>
              </a:rPr>
              <a:t>Yeniden  </a:t>
            </a:r>
            <a:r>
              <a:rPr sz="1600" b="1" dirty="0">
                <a:solidFill>
                  <a:srgbClr val="FFFFFF"/>
                </a:solidFill>
                <a:latin typeface="Arial"/>
                <a:cs typeface="Arial"/>
              </a:rPr>
              <a:t>D</a:t>
            </a:r>
            <a:r>
              <a:rPr sz="1600" b="1" spc="-5" dirty="0">
                <a:solidFill>
                  <a:srgbClr val="FFFFFF"/>
                </a:solidFill>
                <a:latin typeface="Arial"/>
                <a:cs typeface="Arial"/>
              </a:rPr>
              <a:t>eğe</a:t>
            </a:r>
            <a:r>
              <a:rPr sz="1600" b="1" dirty="0">
                <a:solidFill>
                  <a:srgbClr val="FFFFFF"/>
                </a:solidFill>
                <a:latin typeface="Arial"/>
                <a:cs typeface="Arial"/>
              </a:rPr>
              <a:t>r</a:t>
            </a:r>
            <a:r>
              <a:rPr sz="1600" b="1" spc="-5" dirty="0">
                <a:solidFill>
                  <a:srgbClr val="FFFFFF"/>
                </a:solidFill>
                <a:latin typeface="Arial"/>
                <a:cs typeface="Arial"/>
              </a:rPr>
              <a:t>lenmi</a:t>
            </a:r>
            <a:r>
              <a:rPr sz="1600" b="1" dirty="0">
                <a:solidFill>
                  <a:srgbClr val="FFFFFF"/>
                </a:solidFill>
                <a:latin typeface="Arial"/>
                <a:cs typeface="Arial"/>
              </a:rPr>
              <a:t>ş  </a:t>
            </a:r>
            <a:r>
              <a:rPr sz="1600" b="1" spc="-30" dirty="0">
                <a:solidFill>
                  <a:srgbClr val="FFFFFF"/>
                </a:solidFill>
                <a:latin typeface="Arial"/>
                <a:cs typeface="Arial"/>
              </a:rPr>
              <a:t>Tutar</a:t>
            </a:r>
            <a:endParaRPr sz="1600">
              <a:latin typeface="Arial"/>
              <a:cs typeface="Arial"/>
            </a:endParaRPr>
          </a:p>
        </p:txBody>
      </p:sp>
      <p:sp>
        <p:nvSpPr>
          <p:cNvPr id="19" name="object 19"/>
          <p:cNvSpPr/>
          <p:nvPr/>
        </p:nvSpPr>
        <p:spPr>
          <a:xfrm>
            <a:off x="3652646" y="3485400"/>
            <a:ext cx="584200" cy="0"/>
          </a:xfrm>
          <a:custGeom>
            <a:avLst/>
            <a:gdLst/>
            <a:ahLst/>
            <a:cxnLst/>
            <a:rect l="l" t="t" r="r" b="b"/>
            <a:pathLst>
              <a:path w="584200">
                <a:moveTo>
                  <a:pt x="0" y="0"/>
                </a:moveTo>
                <a:lnTo>
                  <a:pt x="584111" y="0"/>
                </a:lnTo>
              </a:path>
            </a:pathLst>
          </a:custGeom>
          <a:ln w="25146">
            <a:solidFill>
              <a:srgbClr val="8B81D2"/>
            </a:solidFill>
          </a:ln>
        </p:spPr>
        <p:txBody>
          <a:bodyPr wrap="square" lIns="0" tIns="0" rIns="0" bIns="0" rtlCol="0"/>
          <a:lstStyle/>
          <a:p>
            <a:endParaRPr/>
          </a:p>
        </p:txBody>
      </p:sp>
      <p:sp>
        <p:nvSpPr>
          <p:cNvPr id="20" name="object 20"/>
          <p:cNvSpPr/>
          <p:nvPr/>
        </p:nvSpPr>
        <p:spPr>
          <a:xfrm>
            <a:off x="4236339" y="2959226"/>
            <a:ext cx="2065020" cy="1052830"/>
          </a:xfrm>
          <a:custGeom>
            <a:avLst/>
            <a:gdLst/>
            <a:ahLst/>
            <a:cxnLst/>
            <a:rect l="l" t="t" r="r" b="b"/>
            <a:pathLst>
              <a:path w="2065020" h="1052829">
                <a:moveTo>
                  <a:pt x="1959787" y="0"/>
                </a:moveTo>
                <a:lnTo>
                  <a:pt x="105232" y="0"/>
                </a:lnTo>
                <a:lnTo>
                  <a:pt x="64272" y="8270"/>
                </a:lnTo>
                <a:lnTo>
                  <a:pt x="30822" y="30822"/>
                </a:lnTo>
                <a:lnTo>
                  <a:pt x="8270" y="64272"/>
                </a:lnTo>
                <a:lnTo>
                  <a:pt x="0" y="105232"/>
                </a:lnTo>
                <a:lnTo>
                  <a:pt x="0" y="947089"/>
                </a:lnTo>
                <a:lnTo>
                  <a:pt x="8270" y="988049"/>
                </a:lnTo>
                <a:lnTo>
                  <a:pt x="30822" y="1021499"/>
                </a:lnTo>
                <a:lnTo>
                  <a:pt x="64272" y="1044051"/>
                </a:lnTo>
                <a:lnTo>
                  <a:pt x="105232" y="1052322"/>
                </a:lnTo>
                <a:lnTo>
                  <a:pt x="1959787" y="1052322"/>
                </a:lnTo>
                <a:lnTo>
                  <a:pt x="2000747" y="1044051"/>
                </a:lnTo>
                <a:lnTo>
                  <a:pt x="2034197" y="1021499"/>
                </a:lnTo>
                <a:lnTo>
                  <a:pt x="2056749" y="988049"/>
                </a:lnTo>
                <a:lnTo>
                  <a:pt x="2065020" y="947089"/>
                </a:lnTo>
                <a:lnTo>
                  <a:pt x="2065020" y="105232"/>
                </a:lnTo>
                <a:lnTo>
                  <a:pt x="2056749" y="64272"/>
                </a:lnTo>
                <a:lnTo>
                  <a:pt x="2034197" y="30822"/>
                </a:lnTo>
                <a:lnTo>
                  <a:pt x="2000747" y="8270"/>
                </a:lnTo>
                <a:lnTo>
                  <a:pt x="1959787" y="0"/>
                </a:lnTo>
                <a:close/>
              </a:path>
            </a:pathLst>
          </a:custGeom>
          <a:solidFill>
            <a:srgbClr val="8B81D2"/>
          </a:solidFill>
        </p:spPr>
        <p:txBody>
          <a:bodyPr wrap="square" lIns="0" tIns="0" rIns="0" bIns="0" rtlCol="0"/>
          <a:lstStyle/>
          <a:p>
            <a:endParaRPr/>
          </a:p>
        </p:txBody>
      </p:sp>
      <p:sp>
        <p:nvSpPr>
          <p:cNvPr id="21" name="object 21"/>
          <p:cNvSpPr/>
          <p:nvPr/>
        </p:nvSpPr>
        <p:spPr>
          <a:xfrm>
            <a:off x="4236339" y="2959226"/>
            <a:ext cx="2065020" cy="1052830"/>
          </a:xfrm>
          <a:custGeom>
            <a:avLst/>
            <a:gdLst/>
            <a:ahLst/>
            <a:cxnLst/>
            <a:rect l="l" t="t" r="r" b="b"/>
            <a:pathLst>
              <a:path w="2065020" h="1052829">
                <a:moveTo>
                  <a:pt x="0" y="105232"/>
                </a:moveTo>
                <a:lnTo>
                  <a:pt x="8270" y="64272"/>
                </a:lnTo>
                <a:lnTo>
                  <a:pt x="30822" y="30822"/>
                </a:lnTo>
                <a:lnTo>
                  <a:pt x="64272" y="8270"/>
                </a:lnTo>
                <a:lnTo>
                  <a:pt x="105232" y="0"/>
                </a:lnTo>
                <a:lnTo>
                  <a:pt x="1959787" y="0"/>
                </a:lnTo>
                <a:lnTo>
                  <a:pt x="2000747" y="8270"/>
                </a:lnTo>
                <a:lnTo>
                  <a:pt x="2034197" y="30822"/>
                </a:lnTo>
                <a:lnTo>
                  <a:pt x="2056749" y="64272"/>
                </a:lnTo>
                <a:lnTo>
                  <a:pt x="2065020" y="105232"/>
                </a:lnTo>
                <a:lnTo>
                  <a:pt x="2065020" y="947089"/>
                </a:lnTo>
                <a:lnTo>
                  <a:pt x="2056749" y="988049"/>
                </a:lnTo>
                <a:lnTo>
                  <a:pt x="2034197" y="1021499"/>
                </a:lnTo>
                <a:lnTo>
                  <a:pt x="2000747" y="1044051"/>
                </a:lnTo>
                <a:lnTo>
                  <a:pt x="1959787" y="1052322"/>
                </a:lnTo>
                <a:lnTo>
                  <a:pt x="105232" y="1052322"/>
                </a:lnTo>
                <a:lnTo>
                  <a:pt x="64272" y="1044051"/>
                </a:lnTo>
                <a:lnTo>
                  <a:pt x="30822" y="1021499"/>
                </a:lnTo>
                <a:lnTo>
                  <a:pt x="8270" y="988049"/>
                </a:lnTo>
                <a:lnTo>
                  <a:pt x="0" y="947089"/>
                </a:lnTo>
                <a:lnTo>
                  <a:pt x="0" y="105232"/>
                </a:lnTo>
                <a:close/>
              </a:path>
            </a:pathLst>
          </a:custGeom>
          <a:ln w="25146">
            <a:solidFill>
              <a:srgbClr val="FFFFFF"/>
            </a:solidFill>
          </a:ln>
        </p:spPr>
        <p:txBody>
          <a:bodyPr wrap="square" lIns="0" tIns="0" rIns="0" bIns="0" rtlCol="0"/>
          <a:lstStyle/>
          <a:p>
            <a:endParaRPr/>
          </a:p>
        </p:txBody>
      </p:sp>
      <p:sp>
        <p:nvSpPr>
          <p:cNvPr id="22" name="object 22"/>
          <p:cNvSpPr txBox="1"/>
          <p:nvPr/>
        </p:nvSpPr>
        <p:spPr>
          <a:xfrm>
            <a:off x="4323888" y="3015957"/>
            <a:ext cx="1889125" cy="901065"/>
          </a:xfrm>
          <a:prstGeom prst="rect">
            <a:avLst/>
          </a:prstGeom>
        </p:spPr>
        <p:txBody>
          <a:bodyPr vert="horz" wrap="square" lIns="0" tIns="47625" rIns="0" bIns="0" rtlCol="0">
            <a:spAutoFit/>
          </a:bodyPr>
          <a:lstStyle/>
          <a:p>
            <a:pPr marL="12700" marR="5080" algn="ctr">
              <a:lnSpc>
                <a:spcPts val="1660"/>
              </a:lnSpc>
              <a:spcBef>
                <a:spcPts val="375"/>
              </a:spcBef>
            </a:pPr>
            <a:r>
              <a:rPr sz="1600" b="1" spc="-20" dirty="0">
                <a:solidFill>
                  <a:srgbClr val="FFFFFF"/>
                </a:solidFill>
                <a:latin typeface="Arial"/>
                <a:cs typeface="Arial"/>
              </a:rPr>
              <a:t>Yeniden  </a:t>
            </a:r>
            <a:r>
              <a:rPr sz="1600" b="1" spc="-5" dirty="0">
                <a:solidFill>
                  <a:srgbClr val="FFFFFF"/>
                </a:solidFill>
                <a:latin typeface="Arial"/>
                <a:cs typeface="Arial"/>
              </a:rPr>
              <a:t>değerlemenin  tarihindeki</a:t>
            </a:r>
            <a:r>
              <a:rPr sz="1600" b="1" spc="-60" dirty="0">
                <a:solidFill>
                  <a:srgbClr val="FFFFFF"/>
                </a:solidFill>
                <a:latin typeface="Arial"/>
                <a:cs typeface="Arial"/>
              </a:rPr>
              <a:t> </a:t>
            </a:r>
            <a:r>
              <a:rPr sz="1600" b="1" spc="-5" dirty="0">
                <a:solidFill>
                  <a:srgbClr val="FFFFFF"/>
                </a:solidFill>
                <a:latin typeface="Arial"/>
                <a:cs typeface="Arial"/>
              </a:rPr>
              <a:t>gerçeğe  uygun</a:t>
            </a:r>
            <a:r>
              <a:rPr sz="1600" b="1" spc="-20" dirty="0">
                <a:solidFill>
                  <a:srgbClr val="FFFFFF"/>
                </a:solidFill>
                <a:latin typeface="Arial"/>
                <a:cs typeface="Arial"/>
              </a:rPr>
              <a:t> </a:t>
            </a:r>
            <a:r>
              <a:rPr sz="1600" b="1" spc="-5" dirty="0">
                <a:solidFill>
                  <a:srgbClr val="FFFFFF"/>
                </a:solidFill>
                <a:latin typeface="Arial"/>
                <a:cs typeface="Arial"/>
              </a:rPr>
              <a:t>değer</a:t>
            </a:r>
            <a:endParaRPr sz="1600">
              <a:latin typeface="Arial"/>
              <a:cs typeface="Arial"/>
            </a:endParaRPr>
          </a:p>
        </p:txBody>
      </p:sp>
      <p:sp>
        <p:nvSpPr>
          <p:cNvPr id="23" name="object 23"/>
          <p:cNvSpPr/>
          <p:nvPr/>
        </p:nvSpPr>
        <p:spPr>
          <a:xfrm>
            <a:off x="6885051" y="3120770"/>
            <a:ext cx="2065020" cy="730250"/>
          </a:xfrm>
          <a:custGeom>
            <a:avLst/>
            <a:gdLst/>
            <a:ahLst/>
            <a:cxnLst/>
            <a:rect l="l" t="t" r="r" b="b"/>
            <a:pathLst>
              <a:path w="2065020" h="730250">
                <a:moveTo>
                  <a:pt x="1992020" y="0"/>
                </a:moveTo>
                <a:lnTo>
                  <a:pt x="72999" y="0"/>
                </a:lnTo>
                <a:lnTo>
                  <a:pt x="44582" y="5735"/>
                </a:lnTo>
                <a:lnTo>
                  <a:pt x="21378" y="21378"/>
                </a:lnTo>
                <a:lnTo>
                  <a:pt x="5735" y="44582"/>
                </a:lnTo>
                <a:lnTo>
                  <a:pt x="0" y="72999"/>
                </a:lnTo>
                <a:lnTo>
                  <a:pt x="0" y="656996"/>
                </a:lnTo>
                <a:lnTo>
                  <a:pt x="5739" y="685413"/>
                </a:lnTo>
                <a:lnTo>
                  <a:pt x="21385" y="708617"/>
                </a:lnTo>
                <a:lnTo>
                  <a:pt x="44591" y="724260"/>
                </a:lnTo>
                <a:lnTo>
                  <a:pt x="72999" y="729995"/>
                </a:lnTo>
                <a:lnTo>
                  <a:pt x="1992020" y="729995"/>
                </a:lnTo>
                <a:lnTo>
                  <a:pt x="2020434" y="724258"/>
                </a:lnTo>
                <a:lnTo>
                  <a:pt x="2043639" y="708612"/>
                </a:lnTo>
                <a:lnTo>
                  <a:pt x="2059283" y="685408"/>
                </a:lnTo>
                <a:lnTo>
                  <a:pt x="2065020" y="656996"/>
                </a:lnTo>
                <a:lnTo>
                  <a:pt x="2065020" y="72999"/>
                </a:lnTo>
                <a:lnTo>
                  <a:pt x="2059284" y="44582"/>
                </a:lnTo>
                <a:lnTo>
                  <a:pt x="2043641" y="21378"/>
                </a:lnTo>
                <a:lnTo>
                  <a:pt x="2020437" y="5735"/>
                </a:lnTo>
                <a:lnTo>
                  <a:pt x="1992020" y="0"/>
                </a:lnTo>
                <a:close/>
              </a:path>
            </a:pathLst>
          </a:custGeom>
          <a:solidFill>
            <a:srgbClr val="963334"/>
          </a:solidFill>
        </p:spPr>
        <p:txBody>
          <a:bodyPr wrap="square" lIns="0" tIns="0" rIns="0" bIns="0" rtlCol="0"/>
          <a:lstStyle/>
          <a:p>
            <a:endParaRPr/>
          </a:p>
        </p:txBody>
      </p:sp>
      <p:sp>
        <p:nvSpPr>
          <p:cNvPr id="24" name="object 24"/>
          <p:cNvSpPr/>
          <p:nvPr/>
        </p:nvSpPr>
        <p:spPr>
          <a:xfrm>
            <a:off x="6885051" y="3120770"/>
            <a:ext cx="2065020" cy="730250"/>
          </a:xfrm>
          <a:custGeom>
            <a:avLst/>
            <a:gdLst/>
            <a:ahLst/>
            <a:cxnLst/>
            <a:rect l="l" t="t" r="r" b="b"/>
            <a:pathLst>
              <a:path w="2065020" h="730250">
                <a:moveTo>
                  <a:pt x="0" y="72999"/>
                </a:moveTo>
                <a:lnTo>
                  <a:pt x="5735" y="44582"/>
                </a:lnTo>
                <a:lnTo>
                  <a:pt x="21378" y="21378"/>
                </a:lnTo>
                <a:lnTo>
                  <a:pt x="44582" y="5735"/>
                </a:lnTo>
                <a:lnTo>
                  <a:pt x="72999" y="0"/>
                </a:lnTo>
                <a:lnTo>
                  <a:pt x="1992020" y="0"/>
                </a:lnTo>
                <a:lnTo>
                  <a:pt x="2020437" y="5735"/>
                </a:lnTo>
                <a:lnTo>
                  <a:pt x="2043641" y="21378"/>
                </a:lnTo>
                <a:lnTo>
                  <a:pt x="2059284" y="44582"/>
                </a:lnTo>
                <a:lnTo>
                  <a:pt x="2065020" y="72999"/>
                </a:lnTo>
                <a:lnTo>
                  <a:pt x="2065020" y="656996"/>
                </a:lnTo>
                <a:lnTo>
                  <a:pt x="2059282" y="685413"/>
                </a:lnTo>
                <a:lnTo>
                  <a:pt x="2043636" y="708617"/>
                </a:lnTo>
                <a:lnTo>
                  <a:pt x="2020432" y="724260"/>
                </a:lnTo>
                <a:lnTo>
                  <a:pt x="1992020" y="729995"/>
                </a:lnTo>
                <a:lnTo>
                  <a:pt x="72999" y="729995"/>
                </a:lnTo>
                <a:lnTo>
                  <a:pt x="44582" y="724258"/>
                </a:lnTo>
                <a:lnTo>
                  <a:pt x="21378" y="708612"/>
                </a:lnTo>
                <a:lnTo>
                  <a:pt x="5735" y="685408"/>
                </a:lnTo>
                <a:lnTo>
                  <a:pt x="0" y="656996"/>
                </a:lnTo>
                <a:lnTo>
                  <a:pt x="0" y="72999"/>
                </a:lnTo>
                <a:close/>
              </a:path>
            </a:pathLst>
          </a:custGeom>
          <a:ln w="25146">
            <a:solidFill>
              <a:srgbClr val="FFFFFF"/>
            </a:solidFill>
          </a:ln>
        </p:spPr>
        <p:txBody>
          <a:bodyPr wrap="square" lIns="0" tIns="0" rIns="0" bIns="0" rtlCol="0"/>
          <a:lstStyle/>
          <a:p>
            <a:endParaRPr/>
          </a:p>
        </p:txBody>
      </p:sp>
      <p:sp>
        <p:nvSpPr>
          <p:cNvPr id="25" name="object 25"/>
          <p:cNvSpPr txBox="1"/>
          <p:nvPr/>
        </p:nvSpPr>
        <p:spPr>
          <a:xfrm>
            <a:off x="6288659" y="3137767"/>
            <a:ext cx="2639060" cy="608965"/>
          </a:xfrm>
          <a:prstGeom prst="rect">
            <a:avLst/>
          </a:prstGeom>
        </p:spPr>
        <p:txBody>
          <a:bodyPr vert="horz" wrap="square" lIns="0" tIns="60325" rIns="0" bIns="0" rtlCol="0">
            <a:spAutoFit/>
          </a:bodyPr>
          <a:lstStyle/>
          <a:p>
            <a:pPr marL="12700">
              <a:lnSpc>
                <a:spcPct val="100000"/>
              </a:lnSpc>
              <a:spcBef>
                <a:spcPts val="475"/>
              </a:spcBef>
              <a:tabLst>
                <a:tab pos="596265" algn="l"/>
              </a:tabLst>
            </a:pPr>
            <a:r>
              <a:rPr sz="2400" u="heavy" baseline="-10416" dirty="0">
                <a:solidFill>
                  <a:srgbClr val="FFFFFF"/>
                </a:solidFill>
                <a:uFill>
                  <a:solidFill>
                    <a:srgbClr val="963334"/>
                  </a:solidFill>
                </a:uFill>
                <a:latin typeface="Times New Roman"/>
                <a:cs typeface="Times New Roman"/>
              </a:rPr>
              <a:t> 	</a:t>
            </a:r>
            <a:r>
              <a:rPr sz="2400" baseline="-10416" dirty="0">
                <a:solidFill>
                  <a:srgbClr val="FFFFFF"/>
                </a:solidFill>
                <a:latin typeface="Times New Roman"/>
                <a:cs typeface="Times New Roman"/>
              </a:rPr>
              <a:t> </a:t>
            </a:r>
            <a:r>
              <a:rPr sz="2400" spc="-172" baseline="-10416" dirty="0">
                <a:solidFill>
                  <a:srgbClr val="FFFFFF"/>
                </a:solidFill>
                <a:latin typeface="Times New Roman"/>
                <a:cs typeface="Times New Roman"/>
              </a:rPr>
              <a:t> </a:t>
            </a:r>
            <a:r>
              <a:rPr sz="1600" b="1" dirty="0">
                <a:solidFill>
                  <a:srgbClr val="FFFFFF"/>
                </a:solidFill>
                <a:latin typeface="Arial"/>
                <a:cs typeface="Arial"/>
              </a:rPr>
              <a:t>(-)</a:t>
            </a:r>
            <a:r>
              <a:rPr sz="1600" b="1" spc="-75" dirty="0">
                <a:solidFill>
                  <a:srgbClr val="FFFFFF"/>
                </a:solidFill>
                <a:latin typeface="Arial"/>
                <a:cs typeface="Arial"/>
              </a:rPr>
              <a:t> </a:t>
            </a:r>
            <a:r>
              <a:rPr sz="1600" b="1" spc="-5" dirty="0">
                <a:solidFill>
                  <a:srgbClr val="FFFFFF"/>
                </a:solidFill>
                <a:latin typeface="Arial"/>
                <a:cs typeface="Arial"/>
              </a:rPr>
              <a:t>Amortisman</a:t>
            </a:r>
            <a:endParaRPr sz="1600" dirty="0">
              <a:latin typeface="Arial"/>
              <a:cs typeface="Arial"/>
            </a:endParaRPr>
          </a:p>
          <a:p>
            <a:pPr marL="683895">
              <a:lnSpc>
                <a:spcPct val="100000"/>
              </a:lnSpc>
              <a:spcBef>
                <a:spcPts val="380"/>
              </a:spcBef>
            </a:pPr>
            <a:r>
              <a:rPr sz="1600" b="1" dirty="0">
                <a:solidFill>
                  <a:srgbClr val="FFFFFF"/>
                </a:solidFill>
                <a:latin typeface="Arial"/>
                <a:cs typeface="Arial"/>
              </a:rPr>
              <a:t>(-) </a:t>
            </a:r>
            <a:r>
              <a:rPr sz="1600" b="1" spc="-5" dirty="0">
                <a:solidFill>
                  <a:srgbClr val="FFFFFF"/>
                </a:solidFill>
                <a:latin typeface="Arial"/>
                <a:cs typeface="Arial"/>
              </a:rPr>
              <a:t>Değer</a:t>
            </a:r>
            <a:r>
              <a:rPr sz="1600" b="1" spc="-65" dirty="0">
                <a:solidFill>
                  <a:srgbClr val="FFFFFF"/>
                </a:solidFill>
                <a:latin typeface="Arial"/>
                <a:cs typeface="Arial"/>
              </a:rPr>
              <a:t> </a:t>
            </a:r>
            <a:r>
              <a:rPr sz="1600" b="1" spc="-5" dirty="0">
                <a:solidFill>
                  <a:srgbClr val="FFFFFF"/>
                </a:solidFill>
                <a:latin typeface="Arial"/>
                <a:cs typeface="Arial"/>
              </a:rPr>
              <a:t>Düşüklüğü</a:t>
            </a:r>
            <a:endParaRPr sz="1600" dirty="0">
              <a:latin typeface="Arial"/>
              <a:cs typeface="Arial"/>
            </a:endParaRPr>
          </a:p>
        </p:txBody>
      </p:sp>
    </p:spTree>
    <p:extLst>
      <p:ext uri="{BB962C8B-B14F-4D97-AF65-F5344CB8AC3E}">
        <p14:creationId xmlns:p14="http://schemas.microsoft.com/office/powerpoint/2010/main" val="2819348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C00000"/>
          </a:solidFill>
        </p:spPr>
        <p:txBody>
          <a:bodyPr wrap="square" lIns="0" tIns="0" rIns="0" bIns="0" rtlCol="0"/>
          <a:lstStyle/>
          <a:p>
            <a:endParaRPr/>
          </a:p>
        </p:txBody>
      </p:sp>
      <p:sp>
        <p:nvSpPr>
          <p:cNvPr id="3" name="object 3"/>
          <p:cNvSpPr txBox="1"/>
          <p:nvPr/>
        </p:nvSpPr>
        <p:spPr>
          <a:xfrm>
            <a:off x="504174" y="3084055"/>
            <a:ext cx="8129270" cy="1122680"/>
          </a:xfrm>
          <a:prstGeom prst="rect">
            <a:avLst/>
          </a:prstGeom>
        </p:spPr>
        <p:txBody>
          <a:bodyPr vert="horz" wrap="square" lIns="0" tIns="12700" rIns="0" bIns="0" rtlCol="0">
            <a:spAutoFit/>
          </a:bodyPr>
          <a:lstStyle/>
          <a:p>
            <a:pPr marL="355600" marR="5080" indent="-342900" algn="just">
              <a:lnSpc>
                <a:spcPct val="100000"/>
              </a:lnSpc>
              <a:spcBef>
                <a:spcPts val="100"/>
              </a:spcBef>
              <a:buClr>
                <a:srgbClr val="00BEF2"/>
              </a:buClr>
              <a:buFont typeface="Wingdings"/>
              <a:buChar char=""/>
              <a:tabLst>
                <a:tab pos="355600" algn="l"/>
              </a:tabLst>
            </a:pPr>
            <a:r>
              <a:rPr sz="2400" spc="-100" dirty="0">
                <a:solidFill>
                  <a:srgbClr val="25516C"/>
                </a:solidFill>
                <a:latin typeface="Arial"/>
                <a:cs typeface="Arial"/>
              </a:rPr>
              <a:t>Değerleme </a:t>
            </a:r>
            <a:r>
              <a:rPr sz="2400" spc="-55" dirty="0">
                <a:solidFill>
                  <a:srgbClr val="25516C"/>
                </a:solidFill>
                <a:latin typeface="Arial"/>
                <a:cs typeface="Arial"/>
              </a:rPr>
              <a:t>artışı, </a:t>
            </a:r>
            <a:r>
              <a:rPr sz="2400" spc="-75" dirty="0">
                <a:solidFill>
                  <a:srgbClr val="25516C"/>
                </a:solidFill>
                <a:latin typeface="Arial"/>
                <a:cs typeface="Arial"/>
              </a:rPr>
              <a:t>aynı </a:t>
            </a:r>
            <a:r>
              <a:rPr sz="2400" spc="-50" dirty="0">
                <a:solidFill>
                  <a:srgbClr val="25516C"/>
                </a:solidFill>
                <a:latin typeface="Arial"/>
                <a:cs typeface="Arial"/>
              </a:rPr>
              <a:t>varlığın </a:t>
            </a:r>
            <a:r>
              <a:rPr sz="2400" spc="-65" dirty="0">
                <a:solidFill>
                  <a:srgbClr val="25516C"/>
                </a:solidFill>
                <a:latin typeface="Arial"/>
                <a:cs typeface="Arial"/>
              </a:rPr>
              <a:t>daha </a:t>
            </a:r>
            <a:r>
              <a:rPr sz="2400" spc="-80" dirty="0">
                <a:solidFill>
                  <a:srgbClr val="25516C"/>
                </a:solidFill>
                <a:latin typeface="Arial"/>
                <a:cs typeface="Arial"/>
              </a:rPr>
              <a:t>önce </a:t>
            </a:r>
            <a:r>
              <a:rPr sz="2400" spc="-30" dirty="0">
                <a:solidFill>
                  <a:srgbClr val="25516C"/>
                </a:solidFill>
                <a:latin typeface="Arial"/>
                <a:cs typeface="Arial"/>
              </a:rPr>
              <a:t>kâr </a:t>
            </a:r>
            <a:r>
              <a:rPr sz="2400" spc="-105" dirty="0">
                <a:solidFill>
                  <a:srgbClr val="25516C"/>
                </a:solidFill>
                <a:latin typeface="Arial"/>
                <a:cs typeface="Arial"/>
              </a:rPr>
              <a:t>veya </a:t>
            </a:r>
            <a:r>
              <a:rPr sz="2400" spc="-75" dirty="0">
                <a:solidFill>
                  <a:srgbClr val="25516C"/>
                </a:solidFill>
                <a:latin typeface="Arial"/>
                <a:cs typeface="Arial"/>
              </a:rPr>
              <a:t>zarara  </a:t>
            </a:r>
            <a:r>
              <a:rPr sz="2400" spc="-50" dirty="0">
                <a:solidFill>
                  <a:srgbClr val="25516C"/>
                </a:solidFill>
                <a:latin typeface="Arial"/>
                <a:cs typeface="Arial"/>
              </a:rPr>
              <a:t>yansıtılan</a:t>
            </a:r>
            <a:r>
              <a:rPr sz="2400" spc="-150" dirty="0">
                <a:solidFill>
                  <a:srgbClr val="25516C"/>
                </a:solidFill>
                <a:latin typeface="Arial"/>
                <a:cs typeface="Arial"/>
              </a:rPr>
              <a:t> </a:t>
            </a:r>
            <a:r>
              <a:rPr sz="2400" spc="-55" dirty="0">
                <a:solidFill>
                  <a:srgbClr val="25516C"/>
                </a:solidFill>
                <a:latin typeface="Arial"/>
                <a:cs typeface="Arial"/>
              </a:rPr>
              <a:t>yeniden</a:t>
            </a:r>
            <a:r>
              <a:rPr sz="2400" spc="-145" dirty="0">
                <a:solidFill>
                  <a:srgbClr val="25516C"/>
                </a:solidFill>
                <a:latin typeface="Arial"/>
                <a:cs typeface="Arial"/>
              </a:rPr>
              <a:t> </a:t>
            </a:r>
            <a:r>
              <a:rPr sz="2400" spc="-70" dirty="0">
                <a:solidFill>
                  <a:srgbClr val="25516C"/>
                </a:solidFill>
                <a:latin typeface="Arial"/>
                <a:cs typeface="Arial"/>
              </a:rPr>
              <a:t>değerleme</a:t>
            </a:r>
            <a:r>
              <a:rPr sz="2400" spc="-150" dirty="0">
                <a:solidFill>
                  <a:srgbClr val="25516C"/>
                </a:solidFill>
                <a:latin typeface="Arial"/>
                <a:cs typeface="Arial"/>
              </a:rPr>
              <a:t> </a:t>
            </a:r>
            <a:r>
              <a:rPr sz="2400" spc="-80" dirty="0">
                <a:solidFill>
                  <a:srgbClr val="25516C"/>
                </a:solidFill>
                <a:latin typeface="Arial"/>
                <a:cs typeface="Arial"/>
              </a:rPr>
              <a:t>değer</a:t>
            </a:r>
            <a:r>
              <a:rPr sz="2400" spc="-145" dirty="0">
                <a:solidFill>
                  <a:srgbClr val="25516C"/>
                </a:solidFill>
                <a:latin typeface="Arial"/>
                <a:cs typeface="Arial"/>
              </a:rPr>
              <a:t> </a:t>
            </a:r>
            <a:r>
              <a:rPr sz="2400" spc="-90" dirty="0">
                <a:solidFill>
                  <a:srgbClr val="25516C"/>
                </a:solidFill>
                <a:latin typeface="Arial"/>
                <a:cs typeface="Arial"/>
              </a:rPr>
              <a:t>azalışını</a:t>
            </a:r>
            <a:r>
              <a:rPr sz="2400" spc="-150" dirty="0">
                <a:solidFill>
                  <a:srgbClr val="25516C"/>
                </a:solidFill>
                <a:latin typeface="Arial"/>
                <a:cs typeface="Arial"/>
              </a:rPr>
              <a:t> </a:t>
            </a:r>
            <a:r>
              <a:rPr sz="2400" spc="-45" dirty="0">
                <a:solidFill>
                  <a:srgbClr val="25516C"/>
                </a:solidFill>
                <a:latin typeface="Arial"/>
                <a:cs typeface="Arial"/>
              </a:rPr>
              <a:t>tersine</a:t>
            </a:r>
            <a:r>
              <a:rPr sz="2400" spc="-150" dirty="0">
                <a:solidFill>
                  <a:srgbClr val="25516C"/>
                </a:solidFill>
                <a:latin typeface="Arial"/>
                <a:cs typeface="Arial"/>
              </a:rPr>
              <a:t> </a:t>
            </a:r>
            <a:r>
              <a:rPr sz="2400" spc="-30" dirty="0">
                <a:solidFill>
                  <a:srgbClr val="25516C"/>
                </a:solidFill>
                <a:latin typeface="Arial"/>
                <a:cs typeface="Arial"/>
              </a:rPr>
              <a:t>çevirdiği  </a:t>
            </a:r>
            <a:r>
              <a:rPr sz="2400" spc="-45" dirty="0">
                <a:solidFill>
                  <a:srgbClr val="25516C"/>
                </a:solidFill>
                <a:latin typeface="Arial"/>
                <a:cs typeface="Arial"/>
              </a:rPr>
              <a:t>ölçüde </a:t>
            </a:r>
            <a:r>
              <a:rPr sz="2400" spc="-30" dirty="0">
                <a:solidFill>
                  <a:srgbClr val="25516C"/>
                </a:solidFill>
                <a:latin typeface="Arial"/>
                <a:cs typeface="Arial"/>
              </a:rPr>
              <a:t>kâr</a:t>
            </a:r>
            <a:r>
              <a:rPr sz="2400" spc="-500" dirty="0">
                <a:solidFill>
                  <a:srgbClr val="25516C"/>
                </a:solidFill>
                <a:latin typeface="Arial"/>
                <a:cs typeface="Arial"/>
              </a:rPr>
              <a:t> </a:t>
            </a:r>
            <a:r>
              <a:rPr sz="2400" spc="-105" dirty="0">
                <a:solidFill>
                  <a:srgbClr val="25516C"/>
                </a:solidFill>
                <a:latin typeface="Arial"/>
                <a:cs typeface="Arial"/>
              </a:rPr>
              <a:t>veya </a:t>
            </a:r>
            <a:r>
              <a:rPr sz="2400" spc="-65" dirty="0">
                <a:solidFill>
                  <a:srgbClr val="25516C"/>
                </a:solidFill>
                <a:latin typeface="Arial"/>
                <a:cs typeface="Arial"/>
              </a:rPr>
              <a:t>zararda </a:t>
            </a:r>
            <a:r>
              <a:rPr sz="2400" spc="-20" dirty="0">
                <a:solidFill>
                  <a:srgbClr val="25516C"/>
                </a:solidFill>
                <a:latin typeface="Arial"/>
                <a:cs typeface="Arial"/>
              </a:rPr>
              <a:t>gösterilir.</a:t>
            </a:r>
            <a:endParaRPr sz="2400">
              <a:latin typeface="Arial"/>
              <a:cs typeface="Arial"/>
            </a:endParaRPr>
          </a:p>
        </p:txBody>
      </p:sp>
      <p:sp>
        <p:nvSpPr>
          <p:cNvPr id="4" name="object 4"/>
          <p:cNvSpPr txBox="1">
            <a:spLocks noGrp="1"/>
          </p:cNvSpPr>
          <p:nvPr>
            <p:ph type="title"/>
          </p:nvPr>
        </p:nvSpPr>
        <p:spPr>
          <a:xfrm>
            <a:off x="261868" y="124029"/>
            <a:ext cx="8371576" cy="443711"/>
          </a:xfrm>
          <a:prstGeom prst="rect">
            <a:avLst/>
          </a:prstGeom>
        </p:spPr>
        <p:txBody>
          <a:bodyPr vert="horz" wrap="square" lIns="0" tIns="12700" rIns="0" bIns="0" rtlCol="0">
            <a:spAutoFit/>
          </a:bodyPr>
          <a:lstStyle/>
          <a:p>
            <a:pPr marL="12700">
              <a:lnSpc>
                <a:spcPct val="100000"/>
              </a:lnSpc>
              <a:spcBef>
                <a:spcPts val="100"/>
              </a:spcBef>
              <a:tabLst>
                <a:tab pos="5321300" algn="l"/>
              </a:tabLst>
            </a:pPr>
            <a:r>
              <a:rPr spc="50" dirty="0"/>
              <a:t>Yeniden </a:t>
            </a:r>
            <a:r>
              <a:rPr spc="10" dirty="0"/>
              <a:t>Değerlenmiş</a:t>
            </a:r>
            <a:r>
              <a:rPr spc="-320" dirty="0"/>
              <a:t> </a:t>
            </a:r>
            <a:r>
              <a:rPr spc="-30" dirty="0" err="1"/>
              <a:t>Tutar</a:t>
            </a:r>
            <a:r>
              <a:rPr spc="-145" dirty="0"/>
              <a:t> </a:t>
            </a:r>
            <a:r>
              <a:rPr spc="-245" dirty="0"/>
              <a:t>-</a:t>
            </a:r>
            <a:r>
              <a:rPr spc="-15" dirty="0" err="1"/>
              <a:t>Değer</a:t>
            </a:r>
            <a:r>
              <a:rPr spc="-235" dirty="0"/>
              <a:t> </a:t>
            </a:r>
            <a:r>
              <a:rPr dirty="0"/>
              <a:t>Artışı</a:t>
            </a:r>
          </a:p>
        </p:txBody>
      </p:sp>
      <p:sp>
        <p:nvSpPr>
          <p:cNvPr id="6" name="object 6"/>
          <p:cNvSpPr/>
          <p:nvPr/>
        </p:nvSpPr>
        <p:spPr>
          <a:xfrm>
            <a:off x="833247" y="1646301"/>
            <a:ext cx="2033905" cy="881380"/>
          </a:xfrm>
          <a:custGeom>
            <a:avLst/>
            <a:gdLst/>
            <a:ahLst/>
            <a:cxnLst/>
            <a:rect l="l" t="t" r="r" b="b"/>
            <a:pathLst>
              <a:path w="2033905" h="881380">
                <a:moveTo>
                  <a:pt x="1945690" y="0"/>
                </a:moveTo>
                <a:lnTo>
                  <a:pt x="88087" y="0"/>
                </a:lnTo>
                <a:lnTo>
                  <a:pt x="53797" y="6921"/>
                </a:lnTo>
                <a:lnTo>
                  <a:pt x="25798" y="25798"/>
                </a:lnTo>
                <a:lnTo>
                  <a:pt x="6921" y="53797"/>
                </a:lnTo>
                <a:lnTo>
                  <a:pt x="0" y="88087"/>
                </a:lnTo>
                <a:lnTo>
                  <a:pt x="0" y="792784"/>
                </a:lnTo>
                <a:lnTo>
                  <a:pt x="6921" y="827074"/>
                </a:lnTo>
                <a:lnTo>
                  <a:pt x="25798" y="855073"/>
                </a:lnTo>
                <a:lnTo>
                  <a:pt x="53797" y="873950"/>
                </a:lnTo>
                <a:lnTo>
                  <a:pt x="88087" y="880871"/>
                </a:lnTo>
                <a:lnTo>
                  <a:pt x="1945690" y="880871"/>
                </a:lnTo>
                <a:lnTo>
                  <a:pt x="1979980" y="873950"/>
                </a:lnTo>
                <a:lnTo>
                  <a:pt x="2007979" y="855073"/>
                </a:lnTo>
                <a:lnTo>
                  <a:pt x="2026856" y="827074"/>
                </a:lnTo>
                <a:lnTo>
                  <a:pt x="2033777" y="792784"/>
                </a:lnTo>
                <a:lnTo>
                  <a:pt x="2033777" y="88087"/>
                </a:lnTo>
                <a:lnTo>
                  <a:pt x="2026856" y="53797"/>
                </a:lnTo>
                <a:lnTo>
                  <a:pt x="2007979" y="25798"/>
                </a:lnTo>
                <a:lnTo>
                  <a:pt x="1979980" y="6921"/>
                </a:lnTo>
                <a:lnTo>
                  <a:pt x="1945690" y="0"/>
                </a:lnTo>
                <a:close/>
              </a:path>
            </a:pathLst>
          </a:custGeom>
          <a:solidFill>
            <a:srgbClr val="D89F39"/>
          </a:solidFill>
        </p:spPr>
        <p:txBody>
          <a:bodyPr wrap="square" lIns="0" tIns="0" rIns="0" bIns="0" rtlCol="0"/>
          <a:lstStyle/>
          <a:p>
            <a:endParaRPr/>
          </a:p>
        </p:txBody>
      </p:sp>
      <p:sp>
        <p:nvSpPr>
          <p:cNvPr id="7" name="object 7"/>
          <p:cNvSpPr txBox="1"/>
          <p:nvPr/>
        </p:nvSpPr>
        <p:spPr>
          <a:xfrm>
            <a:off x="1121600" y="1897113"/>
            <a:ext cx="1455420" cy="330200"/>
          </a:xfrm>
          <a:prstGeom prst="rect">
            <a:avLst/>
          </a:prstGeom>
        </p:spPr>
        <p:txBody>
          <a:bodyPr vert="horz" wrap="square" lIns="0" tIns="12065" rIns="0" bIns="0" rtlCol="0">
            <a:spAutoFit/>
          </a:bodyPr>
          <a:lstStyle/>
          <a:p>
            <a:pPr marL="12700">
              <a:lnSpc>
                <a:spcPct val="100000"/>
              </a:lnSpc>
              <a:spcBef>
                <a:spcPts val="95"/>
              </a:spcBef>
            </a:pPr>
            <a:r>
              <a:rPr sz="2000" b="1" spc="-10" dirty="0">
                <a:solidFill>
                  <a:srgbClr val="FFFFFF"/>
                </a:solidFill>
                <a:latin typeface="Arial"/>
                <a:cs typeface="Arial"/>
              </a:rPr>
              <a:t>Değer</a:t>
            </a:r>
            <a:r>
              <a:rPr sz="2000" b="1" spc="-120" dirty="0">
                <a:solidFill>
                  <a:srgbClr val="FFFFFF"/>
                </a:solidFill>
                <a:latin typeface="Arial"/>
                <a:cs typeface="Arial"/>
              </a:rPr>
              <a:t> </a:t>
            </a:r>
            <a:r>
              <a:rPr sz="2000" b="1" spc="-5" dirty="0">
                <a:solidFill>
                  <a:srgbClr val="FFFFFF"/>
                </a:solidFill>
                <a:latin typeface="Arial"/>
                <a:cs typeface="Arial"/>
              </a:rPr>
              <a:t>Artışı</a:t>
            </a:r>
            <a:endParaRPr sz="2000">
              <a:latin typeface="Arial"/>
              <a:cs typeface="Arial"/>
            </a:endParaRPr>
          </a:p>
        </p:txBody>
      </p:sp>
      <p:sp>
        <p:nvSpPr>
          <p:cNvPr id="8" name="object 8"/>
          <p:cNvSpPr/>
          <p:nvPr/>
        </p:nvSpPr>
        <p:spPr>
          <a:xfrm>
            <a:off x="3070098" y="1834133"/>
            <a:ext cx="431800" cy="504825"/>
          </a:xfrm>
          <a:custGeom>
            <a:avLst/>
            <a:gdLst/>
            <a:ahLst/>
            <a:cxnLst/>
            <a:rect l="l" t="t" r="r" b="b"/>
            <a:pathLst>
              <a:path w="431800" h="504825">
                <a:moveTo>
                  <a:pt x="215646" y="0"/>
                </a:moveTo>
                <a:lnTo>
                  <a:pt x="215646" y="100888"/>
                </a:lnTo>
                <a:lnTo>
                  <a:pt x="0" y="100888"/>
                </a:lnTo>
                <a:lnTo>
                  <a:pt x="0" y="403555"/>
                </a:lnTo>
                <a:lnTo>
                  <a:pt x="215646" y="403555"/>
                </a:lnTo>
                <a:lnTo>
                  <a:pt x="215646" y="504443"/>
                </a:lnTo>
                <a:lnTo>
                  <a:pt x="431292" y="252221"/>
                </a:lnTo>
                <a:lnTo>
                  <a:pt x="215646" y="0"/>
                </a:lnTo>
                <a:close/>
              </a:path>
            </a:pathLst>
          </a:custGeom>
          <a:solidFill>
            <a:srgbClr val="D89F39"/>
          </a:solidFill>
        </p:spPr>
        <p:txBody>
          <a:bodyPr wrap="square" lIns="0" tIns="0" rIns="0" bIns="0" rtlCol="0"/>
          <a:lstStyle/>
          <a:p>
            <a:endParaRPr/>
          </a:p>
        </p:txBody>
      </p:sp>
      <p:sp>
        <p:nvSpPr>
          <p:cNvPr id="9" name="object 9"/>
          <p:cNvSpPr/>
          <p:nvPr/>
        </p:nvSpPr>
        <p:spPr>
          <a:xfrm>
            <a:off x="3680840" y="1646301"/>
            <a:ext cx="2033905" cy="881380"/>
          </a:xfrm>
          <a:custGeom>
            <a:avLst/>
            <a:gdLst/>
            <a:ahLst/>
            <a:cxnLst/>
            <a:rect l="l" t="t" r="r" b="b"/>
            <a:pathLst>
              <a:path w="2033904" h="881380">
                <a:moveTo>
                  <a:pt x="1945690" y="0"/>
                </a:moveTo>
                <a:lnTo>
                  <a:pt x="88087" y="0"/>
                </a:lnTo>
                <a:lnTo>
                  <a:pt x="53797" y="6921"/>
                </a:lnTo>
                <a:lnTo>
                  <a:pt x="25798" y="25798"/>
                </a:lnTo>
                <a:lnTo>
                  <a:pt x="6921" y="53797"/>
                </a:lnTo>
                <a:lnTo>
                  <a:pt x="0" y="88087"/>
                </a:lnTo>
                <a:lnTo>
                  <a:pt x="0" y="792784"/>
                </a:lnTo>
                <a:lnTo>
                  <a:pt x="6921" y="827074"/>
                </a:lnTo>
                <a:lnTo>
                  <a:pt x="25798" y="855073"/>
                </a:lnTo>
                <a:lnTo>
                  <a:pt x="53797" y="873950"/>
                </a:lnTo>
                <a:lnTo>
                  <a:pt x="88087" y="880871"/>
                </a:lnTo>
                <a:lnTo>
                  <a:pt x="1945690" y="880871"/>
                </a:lnTo>
                <a:lnTo>
                  <a:pt x="1979980" y="873950"/>
                </a:lnTo>
                <a:lnTo>
                  <a:pt x="2007979" y="855073"/>
                </a:lnTo>
                <a:lnTo>
                  <a:pt x="2026856" y="827074"/>
                </a:lnTo>
                <a:lnTo>
                  <a:pt x="2033777" y="792784"/>
                </a:lnTo>
                <a:lnTo>
                  <a:pt x="2033777" y="88087"/>
                </a:lnTo>
                <a:lnTo>
                  <a:pt x="2026856" y="53797"/>
                </a:lnTo>
                <a:lnTo>
                  <a:pt x="2007979" y="25798"/>
                </a:lnTo>
                <a:lnTo>
                  <a:pt x="1979980" y="6921"/>
                </a:lnTo>
                <a:lnTo>
                  <a:pt x="1945690" y="0"/>
                </a:lnTo>
                <a:close/>
              </a:path>
            </a:pathLst>
          </a:custGeom>
          <a:solidFill>
            <a:srgbClr val="8BAB42"/>
          </a:solidFill>
        </p:spPr>
        <p:txBody>
          <a:bodyPr wrap="square" lIns="0" tIns="0" rIns="0" bIns="0" rtlCol="0"/>
          <a:lstStyle/>
          <a:p>
            <a:endParaRPr/>
          </a:p>
        </p:txBody>
      </p:sp>
      <p:sp>
        <p:nvSpPr>
          <p:cNvPr id="10" name="object 10"/>
          <p:cNvSpPr txBox="1"/>
          <p:nvPr/>
        </p:nvSpPr>
        <p:spPr>
          <a:xfrm>
            <a:off x="3937380" y="1897113"/>
            <a:ext cx="1520190" cy="330200"/>
          </a:xfrm>
          <a:prstGeom prst="rect">
            <a:avLst/>
          </a:prstGeom>
        </p:spPr>
        <p:txBody>
          <a:bodyPr vert="horz" wrap="square" lIns="0" tIns="12065" rIns="0" bIns="0" rtlCol="0">
            <a:spAutoFit/>
          </a:bodyPr>
          <a:lstStyle/>
          <a:p>
            <a:pPr marL="12700">
              <a:lnSpc>
                <a:spcPct val="100000"/>
              </a:lnSpc>
              <a:spcBef>
                <a:spcPts val="95"/>
              </a:spcBef>
            </a:pPr>
            <a:r>
              <a:rPr sz="2000" b="1" spc="-10" dirty="0">
                <a:solidFill>
                  <a:srgbClr val="FFFFFF"/>
                </a:solidFill>
                <a:latin typeface="Arial"/>
                <a:cs typeface="Arial"/>
              </a:rPr>
              <a:t>Ö</a:t>
            </a:r>
            <a:r>
              <a:rPr sz="2000" b="1" spc="-5" dirty="0">
                <a:solidFill>
                  <a:srgbClr val="FFFFFF"/>
                </a:solidFill>
                <a:latin typeface="Arial"/>
                <a:cs typeface="Arial"/>
              </a:rPr>
              <a:t>z</a:t>
            </a:r>
            <a:r>
              <a:rPr sz="2000" b="1" spc="-10" dirty="0">
                <a:solidFill>
                  <a:srgbClr val="FFFFFF"/>
                </a:solidFill>
                <a:latin typeface="Arial"/>
                <a:cs typeface="Arial"/>
              </a:rPr>
              <a:t>kaynak</a:t>
            </a:r>
            <a:r>
              <a:rPr sz="2000" b="1" spc="-5" dirty="0">
                <a:solidFill>
                  <a:srgbClr val="FFFFFF"/>
                </a:solidFill>
                <a:latin typeface="Arial"/>
                <a:cs typeface="Arial"/>
              </a:rPr>
              <a:t>l</a:t>
            </a:r>
            <a:r>
              <a:rPr sz="2000" b="1" spc="-10" dirty="0">
                <a:solidFill>
                  <a:srgbClr val="FFFFFF"/>
                </a:solidFill>
                <a:latin typeface="Arial"/>
                <a:cs typeface="Arial"/>
              </a:rPr>
              <a:t>a</a:t>
            </a:r>
            <a:r>
              <a:rPr sz="2000" b="1" spc="-5" dirty="0">
                <a:solidFill>
                  <a:srgbClr val="FFFFFF"/>
                </a:solidFill>
                <a:latin typeface="Arial"/>
                <a:cs typeface="Arial"/>
              </a:rPr>
              <a:t>r</a:t>
            </a:r>
            <a:endParaRPr sz="2000">
              <a:latin typeface="Arial"/>
              <a:cs typeface="Arial"/>
            </a:endParaRPr>
          </a:p>
        </p:txBody>
      </p:sp>
      <p:sp>
        <p:nvSpPr>
          <p:cNvPr id="11" name="object 11"/>
          <p:cNvSpPr/>
          <p:nvPr/>
        </p:nvSpPr>
        <p:spPr>
          <a:xfrm>
            <a:off x="5917691" y="1834133"/>
            <a:ext cx="431800" cy="504825"/>
          </a:xfrm>
          <a:custGeom>
            <a:avLst/>
            <a:gdLst/>
            <a:ahLst/>
            <a:cxnLst/>
            <a:rect l="l" t="t" r="r" b="b"/>
            <a:pathLst>
              <a:path w="431800" h="504825">
                <a:moveTo>
                  <a:pt x="215646" y="0"/>
                </a:moveTo>
                <a:lnTo>
                  <a:pt x="215646" y="100888"/>
                </a:lnTo>
                <a:lnTo>
                  <a:pt x="0" y="100888"/>
                </a:lnTo>
                <a:lnTo>
                  <a:pt x="0" y="403555"/>
                </a:lnTo>
                <a:lnTo>
                  <a:pt x="215646" y="403555"/>
                </a:lnTo>
                <a:lnTo>
                  <a:pt x="215646" y="504443"/>
                </a:lnTo>
                <a:lnTo>
                  <a:pt x="431292" y="252221"/>
                </a:lnTo>
                <a:lnTo>
                  <a:pt x="215646" y="0"/>
                </a:lnTo>
                <a:close/>
              </a:path>
            </a:pathLst>
          </a:custGeom>
          <a:solidFill>
            <a:srgbClr val="8BAB42"/>
          </a:solidFill>
        </p:spPr>
        <p:txBody>
          <a:bodyPr wrap="square" lIns="0" tIns="0" rIns="0" bIns="0" rtlCol="0"/>
          <a:lstStyle/>
          <a:p>
            <a:endParaRPr/>
          </a:p>
        </p:txBody>
      </p:sp>
      <p:sp>
        <p:nvSpPr>
          <p:cNvPr id="12" name="object 12"/>
          <p:cNvSpPr/>
          <p:nvPr/>
        </p:nvSpPr>
        <p:spPr>
          <a:xfrm>
            <a:off x="6528434" y="1646301"/>
            <a:ext cx="2034539" cy="881380"/>
          </a:xfrm>
          <a:custGeom>
            <a:avLst/>
            <a:gdLst/>
            <a:ahLst/>
            <a:cxnLst/>
            <a:rect l="l" t="t" r="r" b="b"/>
            <a:pathLst>
              <a:path w="2034540" h="881380">
                <a:moveTo>
                  <a:pt x="1946452" y="0"/>
                </a:moveTo>
                <a:lnTo>
                  <a:pt x="88087" y="0"/>
                </a:lnTo>
                <a:lnTo>
                  <a:pt x="53797" y="6921"/>
                </a:lnTo>
                <a:lnTo>
                  <a:pt x="25798" y="25798"/>
                </a:lnTo>
                <a:lnTo>
                  <a:pt x="6921" y="53797"/>
                </a:lnTo>
                <a:lnTo>
                  <a:pt x="0" y="88087"/>
                </a:lnTo>
                <a:lnTo>
                  <a:pt x="0" y="792784"/>
                </a:lnTo>
                <a:lnTo>
                  <a:pt x="6921" y="827074"/>
                </a:lnTo>
                <a:lnTo>
                  <a:pt x="25798" y="855073"/>
                </a:lnTo>
                <a:lnTo>
                  <a:pt x="53797" y="873950"/>
                </a:lnTo>
                <a:lnTo>
                  <a:pt x="88087" y="880871"/>
                </a:lnTo>
                <a:lnTo>
                  <a:pt x="1946452" y="880871"/>
                </a:lnTo>
                <a:lnTo>
                  <a:pt x="1980742" y="873950"/>
                </a:lnTo>
                <a:lnTo>
                  <a:pt x="2008741" y="855073"/>
                </a:lnTo>
                <a:lnTo>
                  <a:pt x="2027618" y="827074"/>
                </a:lnTo>
                <a:lnTo>
                  <a:pt x="2034539" y="792784"/>
                </a:lnTo>
                <a:lnTo>
                  <a:pt x="2034539" y="88087"/>
                </a:lnTo>
                <a:lnTo>
                  <a:pt x="2027618" y="53797"/>
                </a:lnTo>
                <a:lnTo>
                  <a:pt x="2008741" y="25798"/>
                </a:lnTo>
                <a:lnTo>
                  <a:pt x="1980742" y="6921"/>
                </a:lnTo>
                <a:lnTo>
                  <a:pt x="1946452" y="0"/>
                </a:lnTo>
                <a:close/>
              </a:path>
            </a:pathLst>
          </a:custGeom>
          <a:solidFill>
            <a:srgbClr val="57A7B5"/>
          </a:solidFill>
        </p:spPr>
        <p:txBody>
          <a:bodyPr wrap="square" lIns="0" tIns="0" rIns="0" bIns="0" rtlCol="0"/>
          <a:lstStyle/>
          <a:p>
            <a:endParaRPr/>
          </a:p>
        </p:txBody>
      </p:sp>
      <p:sp>
        <p:nvSpPr>
          <p:cNvPr id="13" name="object 13"/>
          <p:cNvSpPr txBox="1"/>
          <p:nvPr/>
        </p:nvSpPr>
        <p:spPr>
          <a:xfrm>
            <a:off x="6884070" y="1634223"/>
            <a:ext cx="1322705" cy="855980"/>
          </a:xfrm>
          <a:prstGeom prst="rect">
            <a:avLst/>
          </a:prstGeom>
        </p:spPr>
        <p:txBody>
          <a:bodyPr vert="horz" wrap="square" lIns="0" tIns="55880" rIns="0" bIns="0" rtlCol="0">
            <a:spAutoFit/>
          </a:bodyPr>
          <a:lstStyle/>
          <a:p>
            <a:pPr marL="12700" marR="5080" algn="ctr">
              <a:lnSpc>
                <a:spcPts val="2070"/>
              </a:lnSpc>
              <a:spcBef>
                <a:spcPts val="440"/>
              </a:spcBef>
            </a:pPr>
            <a:r>
              <a:rPr sz="2000" b="1" spc="-20" dirty="0">
                <a:solidFill>
                  <a:srgbClr val="FFFFFF"/>
                </a:solidFill>
                <a:latin typeface="Arial"/>
                <a:cs typeface="Arial"/>
              </a:rPr>
              <a:t>Yeniden  </a:t>
            </a:r>
            <a:r>
              <a:rPr sz="2000" b="1" spc="-10" dirty="0">
                <a:solidFill>
                  <a:srgbClr val="FFFFFF"/>
                </a:solidFill>
                <a:latin typeface="Arial"/>
                <a:cs typeface="Arial"/>
              </a:rPr>
              <a:t>Değe</a:t>
            </a:r>
            <a:r>
              <a:rPr sz="2000" b="1" spc="-5" dirty="0">
                <a:solidFill>
                  <a:srgbClr val="FFFFFF"/>
                </a:solidFill>
                <a:latin typeface="Arial"/>
                <a:cs typeface="Arial"/>
              </a:rPr>
              <a:t>rl</a:t>
            </a:r>
            <a:r>
              <a:rPr sz="2000" b="1" spc="-10" dirty="0">
                <a:solidFill>
                  <a:srgbClr val="FFFFFF"/>
                </a:solidFill>
                <a:latin typeface="Arial"/>
                <a:cs typeface="Arial"/>
              </a:rPr>
              <a:t>em</a:t>
            </a:r>
            <a:r>
              <a:rPr sz="2000" b="1" spc="-5" dirty="0">
                <a:solidFill>
                  <a:srgbClr val="FFFFFF"/>
                </a:solidFill>
                <a:latin typeface="Arial"/>
                <a:cs typeface="Arial"/>
              </a:rPr>
              <a:t>e  </a:t>
            </a:r>
            <a:r>
              <a:rPr sz="2000" b="1" spc="-25" dirty="0">
                <a:solidFill>
                  <a:srgbClr val="FFFFFF"/>
                </a:solidFill>
                <a:latin typeface="Arial"/>
                <a:cs typeface="Arial"/>
              </a:rPr>
              <a:t>Yedeği</a:t>
            </a:r>
            <a:endParaRPr sz="2000">
              <a:latin typeface="Arial"/>
              <a:cs typeface="Arial"/>
            </a:endParaRPr>
          </a:p>
        </p:txBody>
      </p:sp>
    </p:spTree>
    <p:extLst>
      <p:ext uri="{BB962C8B-B14F-4D97-AF65-F5344CB8AC3E}">
        <p14:creationId xmlns:p14="http://schemas.microsoft.com/office/powerpoint/2010/main" val="3169275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70C0"/>
          </a:solidFill>
        </p:spPr>
        <p:txBody>
          <a:bodyPr wrap="square" lIns="0" tIns="0" rIns="0" bIns="0" rtlCol="0"/>
          <a:lstStyle/>
          <a:p>
            <a:endParaRPr/>
          </a:p>
        </p:txBody>
      </p:sp>
      <p:sp>
        <p:nvSpPr>
          <p:cNvPr id="3" name="object 3"/>
          <p:cNvSpPr txBox="1"/>
          <p:nvPr/>
        </p:nvSpPr>
        <p:spPr>
          <a:xfrm>
            <a:off x="568589" y="2236054"/>
            <a:ext cx="8128634" cy="2967479"/>
          </a:xfrm>
          <a:prstGeom prst="rect">
            <a:avLst/>
          </a:prstGeom>
        </p:spPr>
        <p:txBody>
          <a:bodyPr vert="horz" wrap="square" lIns="0" tIns="12700" rIns="0" bIns="0" rtlCol="0">
            <a:spAutoFit/>
          </a:bodyPr>
          <a:lstStyle/>
          <a:p>
            <a:pPr marL="355600" marR="5080" indent="-342900" algn="just">
              <a:lnSpc>
                <a:spcPct val="100000"/>
              </a:lnSpc>
              <a:spcBef>
                <a:spcPts val="100"/>
              </a:spcBef>
              <a:buClr>
                <a:srgbClr val="00BEF2"/>
              </a:buClr>
              <a:buFont typeface="Wingdings"/>
              <a:buChar char=""/>
              <a:tabLst>
                <a:tab pos="355600" algn="l"/>
              </a:tabLst>
            </a:pPr>
            <a:r>
              <a:rPr sz="2400" spc="-100" dirty="0">
                <a:solidFill>
                  <a:srgbClr val="25516C"/>
                </a:solidFill>
                <a:latin typeface="Arial"/>
                <a:cs typeface="Arial"/>
              </a:rPr>
              <a:t>Değerleme </a:t>
            </a:r>
            <a:r>
              <a:rPr sz="2400" spc="-80" dirty="0">
                <a:solidFill>
                  <a:srgbClr val="25516C"/>
                </a:solidFill>
                <a:latin typeface="Arial"/>
                <a:cs typeface="Arial"/>
              </a:rPr>
              <a:t>azalışının, </a:t>
            </a:r>
            <a:r>
              <a:rPr sz="2400" spc="-70" dirty="0">
                <a:solidFill>
                  <a:srgbClr val="25516C"/>
                </a:solidFill>
                <a:latin typeface="Arial"/>
                <a:cs typeface="Arial"/>
              </a:rPr>
              <a:t>değerleme yedeğinde </a:t>
            </a:r>
            <a:r>
              <a:rPr sz="2400" spc="-65" dirty="0">
                <a:solidFill>
                  <a:srgbClr val="25516C"/>
                </a:solidFill>
                <a:latin typeface="Arial"/>
                <a:cs typeface="Arial"/>
              </a:rPr>
              <a:t>yer </a:t>
            </a:r>
            <a:r>
              <a:rPr sz="2400" spc="-40" dirty="0">
                <a:solidFill>
                  <a:srgbClr val="25516C"/>
                </a:solidFill>
                <a:latin typeface="Arial"/>
                <a:cs typeface="Arial"/>
              </a:rPr>
              <a:t>alan </a:t>
            </a:r>
            <a:r>
              <a:rPr sz="2400" spc="30" dirty="0">
                <a:solidFill>
                  <a:srgbClr val="25516C"/>
                </a:solidFill>
                <a:latin typeface="Arial"/>
                <a:cs typeface="Arial"/>
              </a:rPr>
              <a:t>tutar  </a:t>
            </a:r>
            <a:r>
              <a:rPr sz="2400" spc="-30" dirty="0">
                <a:solidFill>
                  <a:srgbClr val="25516C"/>
                </a:solidFill>
                <a:latin typeface="Arial"/>
                <a:cs typeface="Arial"/>
              </a:rPr>
              <a:t>kadarlık</a:t>
            </a:r>
            <a:r>
              <a:rPr sz="2400" spc="-185" dirty="0">
                <a:solidFill>
                  <a:srgbClr val="25516C"/>
                </a:solidFill>
                <a:latin typeface="Arial"/>
                <a:cs typeface="Arial"/>
              </a:rPr>
              <a:t> </a:t>
            </a:r>
            <a:r>
              <a:rPr sz="2400" spc="-75" dirty="0">
                <a:solidFill>
                  <a:srgbClr val="25516C"/>
                </a:solidFill>
                <a:latin typeface="Arial"/>
                <a:cs typeface="Arial"/>
              </a:rPr>
              <a:t>kısmı</a:t>
            </a:r>
            <a:r>
              <a:rPr sz="2400" spc="-195" dirty="0">
                <a:solidFill>
                  <a:srgbClr val="25516C"/>
                </a:solidFill>
                <a:latin typeface="Arial"/>
                <a:cs typeface="Arial"/>
              </a:rPr>
              <a:t> </a:t>
            </a:r>
            <a:r>
              <a:rPr sz="2400" spc="-55" dirty="0">
                <a:solidFill>
                  <a:srgbClr val="25516C"/>
                </a:solidFill>
                <a:latin typeface="Arial"/>
                <a:cs typeface="Arial"/>
              </a:rPr>
              <a:t>yeniden</a:t>
            </a:r>
            <a:r>
              <a:rPr sz="2400" spc="-175" dirty="0">
                <a:solidFill>
                  <a:srgbClr val="25516C"/>
                </a:solidFill>
                <a:latin typeface="Arial"/>
                <a:cs typeface="Arial"/>
              </a:rPr>
              <a:t> </a:t>
            </a:r>
            <a:r>
              <a:rPr sz="2400" spc="-70" dirty="0">
                <a:solidFill>
                  <a:srgbClr val="25516C"/>
                </a:solidFill>
                <a:latin typeface="Arial"/>
                <a:cs typeface="Arial"/>
              </a:rPr>
              <a:t>değerleme</a:t>
            </a:r>
            <a:r>
              <a:rPr sz="2400" spc="-180" dirty="0">
                <a:solidFill>
                  <a:srgbClr val="25516C"/>
                </a:solidFill>
                <a:latin typeface="Arial"/>
                <a:cs typeface="Arial"/>
              </a:rPr>
              <a:t> </a:t>
            </a:r>
            <a:r>
              <a:rPr sz="2400" spc="-65" dirty="0">
                <a:solidFill>
                  <a:srgbClr val="25516C"/>
                </a:solidFill>
                <a:latin typeface="Arial"/>
                <a:cs typeface="Arial"/>
              </a:rPr>
              <a:t>yedeğinden</a:t>
            </a:r>
            <a:r>
              <a:rPr sz="2400" spc="-180" dirty="0">
                <a:solidFill>
                  <a:srgbClr val="25516C"/>
                </a:solidFill>
                <a:latin typeface="Arial"/>
                <a:cs typeface="Arial"/>
              </a:rPr>
              <a:t> </a:t>
            </a:r>
            <a:r>
              <a:rPr sz="2400" spc="-35" dirty="0">
                <a:solidFill>
                  <a:srgbClr val="25516C"/>
                </a:solidFill>
                <a:latin typeface="Arial"/>
                <a:cs typeface="Arial"/>
              </a:rPr>
              <a:t>düşülür.</a:t>
            </a:r>
            <a:endParaRPr sz="2400" dirty="0">
              <a:latin typeface="Arial"/>
              <a:cs typeface="Arial"/>
            </a:endParaRPr>
          </a:p>
          <a:p>
            <a:pPr marL="355600" marR="5080" indent="-342900" algn="just">
              <a:lnSpc>
                <a:spcPct val="100000"/>
              </a:lnSpc>
              <a:buClr>
                <a:srgbClr val="00BEF2"/>
              </a:buClr>
              <a:buFont typeface="Wingdings"/>
              <a:buChar char=""/>
              <a:tabLst>
                <a:tab pos="355600" algn="l"/>
              </a:tabLst>
            </a:pPr>
            <a:r>
              <a:rPr sz="2400" spc="-110" dirty="0">
                <a:solidFill>
                  <a:srgbClr val="25516C"/>
                </a:solidFill>
                <a:latin typeface="Arial"/>
                <a:cs typeface="Arial"/>
              </a:rPr>
              <a:t>Yeniden </a:t>
            </a:r>
            <a:r>
              <a:rPr sz="2400" spc="-70" dirty="0">
                <a:solidFill>
                  <a:srgbClr val="25516C"/>
                </a:solidFill>
                <a:latin typeface="Arial"/>
                <a:cs typeface="Arial"/>
              </a:rPr>
              <a:t>değerleme </a:t>
            </a:r>
            <a:r>
              <a:rPr sz="2400" spc="-85" dirty="0">
                <a:solidFill>
                  <a:srgbClr val="25516C"/>
                </a:solidFill>
                <a:latin typeface="Arial"/>
                <a:cs typeface="Arial"/>
              </a:rPr>
              <a:t>azalışının </a:t>
            </a:r>
            <a:r>
              <a:rPr sz="2400" spc="-55" dirty="0">
                <a:solidFill>
                  <a:srgbClr val="25516C"/>
                </a:solidFill>
                <a:latin typeface="Arial"/>
                <a:cs typeface="Arial"/>
              </a:rPr>
              <a:t>yeniden </a:t>
            </a:r>
            <a:r>
              <a:rPr sz="2400" spc="-70" dirty="0">
                <a:solidFill>
                  <a:srgbClr val="25516C"/>
                </a:solidFill>
                <a:latin typeface="Arial"/>
                <a:cs typeface="Arial"/>
              </a:rPr>
              <a:t>değerleme yedeğinde  </a:t>
            </a:r>
            <a:r>
              <a:rPr sz="2400" spc="-65" dirty="0">
                <a:solidFill>
                  <a:srgbClr val="25516C"/>
                </a:solidFill>
                <a:latin typeface="Arial"/>
                <a:cs typeface="Arial"/>
              </a:rPr>
              <a:t>yer</a:t>
            </a:r>
            <a:r>
              <a:rPr sz="2400" spc="-135" dirty="0">
                <a:solidFill>
                  <a:srgbClr val="25516C"/>
                </a:solidFill>
                <a:latin typeface="Arial"/>
                <a:cs typeface="Arial"/>
              </a:rPr>
              <a:t> </a:t>
            </a:r>
            <a:r>
              <a:rPr sz="2400" spc="-40" dirty="0">
                <a:solidFill>
                  <a:srgbClr val="25516C"/>
                </a:solidFill>
                <a:latin typeface="Arial"/>
                <a:cs typeface="Arial"/>
              </a:rPr>
              <a:t>alan</a:t>
            </a:r>
            <a:r>
              <a:rPr sz="2400" spc="-140" dirty="0">
                <a:solidFill>
                  <a:srgbClr val="25516C"/>
                </a:solidFill>
                <a:latin typeface="Arial"/>
                <a:cs typeface="Arial"/>
              </a:rPr>
              <a:t> </a:t>
            </a:r>
            <a:r>
              <a:rPr sz="2400" spc="5" dirty="0">
                <a:solidFill>
                  <a:srgbClr val="25516C"/>
                </a:solidFill>
                <a:latin typeface="Arial"/>
                <a:cs typeface="Arial"/>
              </a:rPr>
              <a:t>tutardan</a:t>
            </a:r>
            <a:r>
              <a:rPr sz="2400" spc="-140" dirty="0">
                <a:solidFill>
                  <a:srgbClr val="25516C"/>
                </a:solidFill>
                <a:latin typeface="Arial"/>
                <a:cs typeface="Arial"/>
              </a:rPr>
              <a:t> </a:t>
            </a:r>
            <a:r>
              <a:rPr sz="2400" spc="-85" dirty="0">
                <a:solidFill>
                  <a:srgbClr val="25516C"/>
                </a:solidFill>
                <a:latin typeface="Arial"/>
                <a:cs typeface="Arial"/>
              </a:rPr>
              <a:t>yüksek</a:t>
            </a:r>
            <a:r>
              <a:rPr sz="2400" spc="-140" dirty="0">
                <a:solidFill>
                  <a:srgbClr val="25516C"/>
                </a:solidFill>
                <a:latin typeface="Arial"/>
                <a:cs typeface="Arial"/>
              </a:rPr>
              <a:t> </a:t>
            </a:r>
            <a:r>
              <a:rPr sz="2400" spc="-60" dirty="0">
                <a:solidFill>
                  <a:srgbClr val="25516C"/>
                </a:solidFill>
                <a:latin typeface="Arial"/>
                <a:cs typeface="Arial"/>
              </a:rPr>
              <a:t>olması</a:t>
            </a:r>
            <a:r>
              <a:rPr sz="2400" spc="-145" dirty="0">
                <a:solidFill>
                  <a:srgbClr val="25516C"/>
                </a:solidFill>
                <a:latin typeface="Arial"/>
                <a:cs typeface="Arial"/>
              </a:rPr>
              <a:t> </a:t>
            </a:r>
            <a:r>
              <a:rPr sz="2400" spc="-25" dirty="0">
                <a:solidFill>
                  <a:srgbClr val="25516C"/>
                </a:solidFill>
                <a:latin typeface="Arial"/>
                <a:cs typeface="Arial"/>
              </a:rPr>
              <a:t>durumunda</a:t>
            </a:r>
            <a:r>
              <a:rPr sz="2400" spc="-140" dirty="0">
                <a:solidFill>
                  <a:srgbClr val="25516C"/>
                </a:solidFill>
                <a:latin typeface="Arial"/>
                <a:cs typeface="Arial"/>
              </a:rPr>
              <a:t> </a:t>
            </a:r>
            <a:r>
              <a:rPr sz="2400" spc="-40" dirty="0">
                <a:solidFill>
                  <a:srgbClr val="25516C"/>
                </a:solidFill>
                <a:latin typeface="Arial"/>
                <a:cs typeface="Arial"/>
              </a:rPr>
              <a:t>aradaki</a:t>
            </a:r>
            <a:r>
              <a:rPr sz="2400" spc="-145" dirty="0">
                <a:solidFill>
                  <a:srgbClr val="25516C"/>
                </a:solidFill>
                <a:latin typeface="Arial"/>
                <a:cs typeface="Arial"/>
              </a:rPr>
              <a:t> </a:t>
            </a:r>
            <a:r>
              <a:rPr sz="2400" spc="-15" dirty="0">
                <a:solidFill>
                  <a:srgbClr val="25516C"/>
                </a:solidFill>
                <a:latin typeface="Arial"/>
                <a:cs typeface="Arial"/>
              </a:rPr>
              <a:t>fark</a:t>
            </a:r>
            <a:r>
              <a:rPr sz="2400" spc="-135" dirty="0">
                <a:solidFill>
                  <a:srgbClr val="25516C"/>
                </a:solidFill>
                <a:latin typeface="Arial"/>
                <a:cs typeface="Arial"/>
              </a:rPr>
              <a:t> </a:t>
            </a:r>
            <a:r>
              <a:rPr sz="2400" spc="-35" dirty="0">
                <a:solidFill>
                  <a:srgbClr val="25516C"/>
                </a:solidFill>
                <a:latin typeface="Arial"/>
                <a:cs typeface="Arial"/>
              </a:rPr>
              <a:t>kâr  </a:t>
            </a:r>
            <a:r>
              <a:rPr sz="2400" spc="-105" dirty="0">
                <a:solidFill>
                  <a:srgbClr val="25516C"/>
                </a:solidFill>
                <a:latin typeface="Arial"/>
                <a:cs typeface="Arial"/>
              </a:rPr>
              <a:t>veya </a:t>
            </a:r>
            <a:r>
              <a:rPr sz="2400" spc="-75" dirty="0">
                <a:solidFill>
                  <a:srgbClr val="25516C"/>
                </a:solidFill>
                <a:latin typeface="Arial"/>
                <a:cs typeface="Arial"/>
              </a:rPr>
              <a:t>zarara</a:t>
            </a:r>
            <a:r>
              <a:rPr sz="2400" spc="-260" dirty="0">
                <a:solidFill>
                  <a:srgbClr val="25516C"/>
                </a:solidFill>
                <a:latin typeface="Arial"/>
                <a:cs typeface="Arial"/>
              </a:rPr>
              <a:t> </a:t>
            </a:r>
            <a:r>
              <a:rPr sz="2400" spc="-45" dirty="0" err="1">
                <a:solidFill>
                  <a:srgbClr val="25516C"/>
                </a:solidFill>
                <a:latin typeface="Arial"/>
                <a:cs typeface="Arial"/>
              </a:rPr>
              <a:t>yansıtılır</a:t>
            </a:r>
            <a:r>
              <a:rPr sz="2400" spc="-45" dirty="0">
                <a:solidFill>
                  <a:srgbClr val="25516C"/>
                </a:solidFill>
                <a:latin typeface="Arial"/>
                <a:cs typeface="Arial"/>
              </a:rPr>
              <a:t>.</a:t>
            </a:r>
            <a:endParaRPr lang="tr-TR" sz="2400" spc="-45" dirty="0">
              <a:solidFill>
                <a:srgbClr val="25516C"/>
              </a:solidFill>
              <a:latin typeface="Arial"/>
              <a:cs typeface="Arial"/>
            </a:endParaRPr>
          </a:p>
          <a:p>
            <a:pPr marL="355600" marR="5080" indent="-342900" algn="just">
              <a:lnSpc>
                <a:spcPct val="100000"/>
              </a:lnSpc>
              <a:buClr>
                <a:srgbClr val="00BEF2"/>
              </a:buClr>
              <a:buFont typeface="Wingdings"/>
              <a:buChar char=""/>
              <a:tabLst>
                <a:tab pos="355600" algn="l"/>
              </a:tabLst>
            </a:pPr>
            <a:r>
              <a:rPr lang="tr-TR" sz="2400" spc="-45" dirty="0">
                <a:solidFill>
                  <a:srgbClr val="25516C"/>
                </a:solidFill>
                <a:latin typeface="Arial"/>
                <a:cs typeface="Arial"/>
              </a:rPr>
              <a:t>Satıldığında ve finansal tablo dışı bırakıldığında YDY geçmiş yıl karlarına aktarılarak kapatılır.</a:t>
            </a:r>
          </a:p>
          <a:p>
            <a:pPr marL="355600" marR="5080" indent="-342900" algn="just">
              <a:lnSpc>
                <a:spcPct val="100000"/>
              </a:lnSpc>
              <a:buClr>
                <a:srgbClr val="00BEF2"/>
              </a:buClr>
              <a:buFont typeface="Wingdings"/>
              <a:buChar char=""/>
              <a:tabLst>
                <a:tab pos="355600" algn="l"/>
              </a:tabLst>
            </a:pPr>
            <a:endParaRPr sz="2400" dirty="0">
              <a:latin typeface="Arial"/>
              <a:cs typeface="Arial"/>
            </a:endParaRPr>
          </a:p>
        </p:txBody>
      </p:sp>
      <p:sp>
        <p:nvSpPr>
          <p:cNvPr id="4" name="object 4"/>
          <p:cNvSpPr txBox="1">
            <a:spLocks noGrp="1"/>
          </p:cNvSpPr>
          <p:nvPr>
            <p:ph type="title"/>
          </p:nvPr>
        </p:nvSpPr>
        <p:spPr>
          <a:xfrm>
            <a:off x="381000" y="126212"/>
            <a:ext cx="8494749" cy="452755"/>
          </a:xfrm>
          <a:prstGeom prst="rect">
            <a:avLst/>
          </a:prstGeom>
        </p:spPr>
        <p:txBody>
          <a:bodyPr vert="horz" wrap="square" lIns="0" tIns="12700" rIns="0" bIns="0" rtlCol="0">
            <a:spAutoFit/>
          </a:bodyPr>
          <a:lstStyle/>
          <a:p>
            <a:pPr marL="12700">
              <a:lnSpc>
                <a:spcPct val="100000"/>
              </a:lnSpc>
              <a:spcBef>
                <a:spcPts val="100"/>
              </a:spcBef>
            </a:pPr>
            <a:r>
              <a:rPr spc="50" dirty="0"/>
              <a:t>Yeniden </a:t>
            </a:r>
            <a:r>
              <a:rPr spc="10" dirty="0"/>
              <a:t>Değerlenmiş </a:t>
            </a:r>
            <a:r>
              <a:rPr spc="-30" dirty="0"/>
              <a:t>Tutar </a:t>
            </a:r>
            <a:r>
              <a:rPr spc="-650" dirty="0"/>
              <a:t>– </a:t>
            </a:r>
            <a:r>
              <a:rPr spc="-15" dirty="0"/>
              <a:t>Değer</a:t>
            </a:r>
            <a:r>
              <a:rPr spc="-505" dirty="0"/>
              <a:t> </a:t>
            </a:r>
            <a:r>
              <a:rPr spc="15" dirty="0"/>
              <a:t>Azalışı</a:t>
            </a:r>
          </a:p>
        </p:txBody>
      </p:sp>
      <p:sp>
        <p:nvSpPr>
          <p:cNvPr id="6" name="object 6"/>
          <p:cNvSpPr/>
          <p:nvPr/>
        </p:nvSpPr>
        <p:spPr>
          <a:xfrm>
            <a:off x="854382" y="1302182"/>
            <a:ext cx="2033905" cy="881380"/>
          </a:xfrm>
          <a:custGeom>
            <a:avLst/>
            <a:gdLst/>
            <a:ahLst/>
            <a:cxnLst/>
            <a:rect l="l" t="t" r="r" b="b"/>
            <a:pathLst>
              <a:path w="2033905" h="881380">
                <a:moveTo>
                  <a:pt x="1945690" y="0"/>
                </a:moveTo>
                <a:lnTo>
                  <a:pt x="88087" y="0"/>
                </a:lnTo>
                <a:lnTo>
                  <a:pt x="53797" y="6921"/>
                </a:lnTo>
                <a:lnTo>
                  <a:pt x="25798" y="25798"/>
                </a:lnTo>
                <a:lnTo>
                  <a:pt x="6921" y="53797"/>
                </a:lnTo>
                <a:lnTo>
                  <a:pt x="0" y="88087"/>
                </a:lnTo>
                <a:lnTo>
                  <a:pt x="0" y="792784"/>
                </a:lnTo>
                <a:lnTo>
                  <a:pt x="6921" y="827074"/>
                </a:lnTo>
                <a:lnTo>
                  <a:pt x="25798" y="855073"/>
                </a:lnTo>
                <a:lnTo>
                  <a:pt x="53797" y="873950"/>
                </a:lnTo>
                <a:lnTo>
                  <a:pt x="88087" y="880871"/>
                </a:lnTo>
                <a:lnTo>
                  <a:pt x="1945690" y="880871"/>
                </a:lnTo>
                <a:lnTo>
                  <a:pt x="1979980" y="873950"/>
                </a:lnTo>
                <a:lnTo>
                  <a:pt x="2007979" y="855073"/>
                </a:lnTo>
                <a:lnTo>
                  <a:pt x="2026856" y="827074"/>
                </a:lnTo>
                <a:lnTo>
                  <a:pt x="2033777" y="792784"/>
                </a:lnTo>
                <a:lnTo>
                  <a:pt x="2033777" y="88087"/>
                </a:lnTo>
                <a:lnTo>
                  <a:pt x="2026856" y="53797"/>
                </a:lnTo>
                <a:lnTo>
                  <a:pt x="2007979" y="25798"/>
                </a:lnTo>
                <a:lnTo>
                  <a:pt x="1979980" y="6921"/>
                </a:lnTo>
                <a:lnTo>
                  <a:pt x="1945690" y="0"/>
                </a:lnTo>
                <a:close/>
              </a:path>
            </a:pathLst>
          </a:custGeom>
          <a:solidFill>
            <a:srgbClr val="D89F39"/>
          </a:solidFill>
        </p:spPr>
        <p:txBody>
          <a:bodyPr wrap="square" lIns="0" tIns="0" rIns="0" bIns="0" rtlCol="0"/>
          <a:lstStyle/>
          <a:p>
            <a:endParaRPr/>
          </a:p>
        </p:txBody>
      </p:sp>
      <p:sp>
        <p:nvSpPr>
          <p:cNvPr id="7" name="object 7"/>
          <p:cNvSpPr txBox="1"/>
          <p:nvPr/>
        </p:nvSpPr>
        <p:spPr>
          <a:xfrm>
            <a:off x="1065838" y="1566913"/>
            <a:ext cx="1610995" cy="330200"/>
          </a:xfrm>
          <a:prstGeom prst="rect">
            <a:avLst/>
          </a:prstGeom>
        </p:spPr>
        <p:txBody>
          <a:bodyPr vert="horz" wrap="square" lIns="0" tIns="12065" rIns="0" bIns="0" rtlCol="0">
            <a:spAutoFit/>
          </a:bodyPr>
          <a:lstStyle/>
          <a:p>
            <a:pPr marL="12700">
              <a:lnSpc>
                <a:spcPct val="100000"/>
              </a:lnSpc>
              <a:spcBef>
                <a:spcPts val="95"/>
              </a:spcBef>
            </a:pPr>
            <a:r>
              <a:rPr sz="2000" b="1" spc="-10" dirty="0">
                <a:solidFill>
                  <a:srgbClr val="FFFFFF"/>
                </a:solidFill>
                <a:latin typeface="Arial"/>
                <a:cs typeface="Arial"/>
              </a:rPr>
              <a:t>Değer</a:t>
            </a:r>
            <a:r>
              <a:rPr sz="2000" b="1" spc="-120" dirty="0">
                <a:solidFill>
                  <a:srgbClr val="FFFFFF"/>
                </a:solidFill>
                <a:latin typeface="Arial"/>
                <a:cs typeface="Arial"/>
              </a:rPr>
              <a:t> </a:t>
            </a:r>
            <a:r>
              <a:rPr sz="2000" b="1" spc="-5" dirty="0">
                <a:solidFill>
                  <a:srgbClr val="FFFFFF"/>
                </a:solidFill>
                <a:latin typeface="Arial"/>
                <a:cs typeface="Arial"/>
              </a:rPr>
              <a:t>Azalışı</a:t>
            </a:r>
            <a:endParaRPr sz="2000" dirty="0">
              <a:latin typeface="Arial"/>
              <a:cs typeface="Arial"/>
            </a:endParaRPr>
          </a:p>
        </p:txBody>
      </p:sp>
      <p:sp>
        <p:nvSpPr>
          <p:cNvPr id="8" name="object 8"/>
          <p:cNvSpPr/>
          <p:nvPr/>
        </p:nvSpPr>
        <p:spPr>
          <a:xfrm>
            <a:off x="2971800" y="1410548"/>
            <a:ext cx="431800" cy="504825"/>
          </a:xfrm>
          <a:custGeom>
            <a:avLst/>
            <a:gdLst/>
            <a:ahLst/>
            <a:cxnLst/>
            <a:rect l="l" t="t" r="r" b="b"/>
            <a:pathLst>
              <a:path w="431800" h="504825">
                <a:moveTo>
                  <a:pt x="215646" y="0"/>
                </a:moveTo>
                <a:lnTo>
                  <a:pt x="215646" y="100888"/>
                </a:lnTo>
                <a:lnTo>
                  <a:pt x="0" y="100888"/>
                </a:lnTo>
                <a:lnTo>
                  <a:pt x="0" y="403555"/>
                </a:lnTo>
                <a:lnTo>
                  <a:pt x="215646" y="403555"/>
                </a:lnTo>
                <a:lnTo>
                  <a:pt x="215646" y="504443"/>
                </a:lnTo>
                <a:lnTo>
                  <a:pt x="431292" y="252221"/>
                </a:lnTo>
                <a:lnTo>
                  <a:pt x="215646" y="0"/>
                </a:lnTo>
                <a:close/>
              </a:path>
            </a:pathLst>
          </a:custGeom>
          <a:solidFill>
            <a:srgbClr val="D89F39"/>
          </a:solidFill>
        </p:spPr>
        <p:txBody>
          <a:bodyPr wrap="square" lIns="0" tIns="0" rIns="0" bIns="0" rtlCol="0"/>
          <a:lstStyle/>
          <a:p>
            <a:endParaRPr/>
          </a:p>
        </p:txBody>
      </p:sp>
      <p:sp>
        <p:nvSpPr>
          <p:cNvPr id="9" name="object 9"/>
          <p:cNvSpPr/>
          <p:nvPr/>
        </p:nvSpPr>
        <p:spPr>
          <a:xfrm>
            <a:off x="3628776" y="1345933"/>
            <a:ext cx="2033905" cy="881380"/>
          </a:xfrm>
          <a:custGeom>
            <a:avLst/>
            <a:gdLst/>
            <a:ahLst/>
            <a:cxnLst/>
            <a:rect l="l" t="t" r="r" b="b"/>
            <a:pathLst>
              <a:path w="2033904" h="881380">
                <a:moveTo>
                  <a:pt x="1945690" y="0"/>
                </a:moveTo>
                <a:lnTo>
                  <a:pt x="88087" y="0"/>
                </a:lnTo>
                <a:lnTo>
                  <a:pt x="53797" y="6921"/>
                </a:lnTo>
                <a:lnTo>
                  <a:pt x="25798" y="25798"/>
                </a:lnTo>
                <a:lnTo>
                  <a:pt x="6921" y="53797"/>
                </a:lnTo>
                <a:lnTo>
                  <a:pt x="0" y="88087"/>
                </a:lnTo>
                <a:lnTo>
                  <a:pt x="0" y="792784"/>
                </a:lnTo>
                <a:lnTo>
                  <a:pt x="6921" y="827074"/>
                </a:lnTo>
                <a:lnTo>
                  <a:pt x="25798" y="855073"/>
                </a:lnTo>
                <a:lnTo>
                  <a:pt x="53797" y="873950"/>
                </a:lnTo>
                <a:lnTo>
                  <a:pt x="88087" y="880871"/>
                </a:lnTo>
                <a:lnTo>
                  <a:pt x="1945690" y="880871"/>
                </a:lnTo>
                <a:lnTo>
                  <a:pt x="1979980" y="873950"/>
                </a:lnTo>
                <a:lnTo>
                  <a:pt x="2007979" y="855073"/>
                </a:lnTo>
                <a:lnTo>
                  <a:pt x="2026856" y="827074"/>
                </a:lnTo>
                <a:lnTo>
                  <a:pt x="2033777" y="792784"/>
                </a:lnTo>
                <a:lnTo>
                  <a:pt x="2033777" y="88087"/>
                </a:lnTo>
                <a:lnTo>
                  <a:pt x="2026856" y="53797"/>
                </a:lnTo>
                <a:lnTo>
                  <a:pt x="2007979" y="25798"/>
                </a:lnTo>
                <a:lnTo>
                  <a:pt x="1979980" y="6921"/>
                </a:lnTo>
                <a:lnTo>
                  <a:pt x="1945690" y="0"/>
                </a:lnTo>
                <a:close/>
              </a:path>
            </a:pathLst>
          </a:custGeom>
          <a:solidFill>
            <a:srgbClr val="8BAB42"/>
          </a:solidFill>
        </p:spPr>
        <p:txBody>
          <a:bodyPr wrap="square" lIns="0" tIns="0" rIns="0" bIns="0" rtlCol="0"/>
          <a:lstStyle/>
          <a:p>
            <a:endParaRPr/>
          </a:p>
        </p:txBody>
      </p:sp>
      <p:sp>
        <p:nvSpPr>
          <p:cNvPr id="10" name="object 10"/>
          <p:cNvSpPr txBox="1"/>
          <p:nvPr/>
        </p:nvSpPr>
        <p:spPr>
          <a:xfrm>
            <a:off x="3971553" y="1410548"/>
            <a:ext cx="1322705" cy="855980"/>
          </a:xfrm>
          <a:prstGeom prst="rect">
            <a:avLst/>
          </a:prstGeom>
        </p:spPr>
        <p:txBody>
          <a:bodyPr vert="horz" wrap="square" lIns="0" tIns="55880" rIns="0" bIns="0" rtlCol="0">
            <a:spAutoFit/>
          </a:bodyPr>
          <a:lstStyle/>
          <a:p>
            <a:pPr marL="12700" marR="5080" algn="ctr">
              <a:lnSpc>
                <a:spcPts val="2070"/>
              </a:lnSpc>
              <a:spcBef>
                <a:spcPts val="440"/>
              </a:spcBef>
            </a:pPr>
            <a:r>
              <a:rPr sz="2000" b="1" spc="-20" dirty="0">
                <a:solidFill>
                  <a:srgbClr val="FFFFFF"/>
                </a:solidFill>
                <a:latin typeface="Arial"/>
                <a:cs typeface="Arial"/>
              </a:rPr>
              <a:t>Yeniden  </a:t>
            </a:r>
            <a:r>
              <a:rPr sz="2000" b="1" spc="-10" dirty="0">
                <a:solidFill>
                  <a:srgbClr val="FFFFFF"/>
                </a:solidFill>
                <a:latin typeface="Arial"/>
                <a:cs typeface="Arial"/>
              </a:rPr>
              <a:t>Değe</a:t>
            </a:r>
            <a:r>
              <a:rPr sz="2000" b="1" spc="-5" dirty="0">
                <a:solidFill>
                  <a:srgbClr val="FFFFFF"/>
                </a:solidFill>
                <a:latin typeface="Arial"/>
                <a:cs typeface="Arial"/>
              </a:rPr>
              <a:t>rl</a:t>
            </a:r>
            <a:r>
              <a:rPr sz="2000" b="1" spc="-10" dirty="0">
                <a:solidFill>
                  <a:srgbClr val="FFFFFF"/>
                </a:solidFill>
                <a:latin typeface="Arial"/>
                <a:cs typeface="Arial"/>
              </a:rPr>
              <a:t>em</a:t>
            </a:r>
            <a:r>
              <a:rPr sz="2000" b="1" spc="-5" dirty="0">
                <a:solidFill>
                  <a:srgbClr val="FFFFFF"/>
                </a:solidFill>
                <a:latin typeface="Arial"/>
                <a:cs typeface="Arial"/>
              </a:rPr>
              <a:t>e  </a:t>
            </a:r>
            <a:r>
              <a:rPr sz="2000" b="1" spc="-25" dirty="0">
                <a:solidFill>
                  <a:srgbClr val="FFFFFF"/>
                </a:solidFill>
                <a:latin typeface="Arial"/>
                <a:cs typeface="Arial"/>
              </a:rPr>
              <a:t>Yedeği</a:t>
            </a:r>
            <a:endParaRPr sz="2000" dirty="0">
              <a:latin typeface="Arial"/>
              <a:cs typeface="Arial"/>
            </a:endParaRPr>
          </a:p>
        </p:txBody>
      </p:sp>
      <p:sp>
        <p:nvSpPr>
          <p:cNvPr id="11" name="object 11"/>
          <p:cNvSpPr/>
          <p:nvPr/>
        </p:nvSpPr>
        <p:spPr>
          <a:xfrm>
            <a:off x="5897908" y="1586406"/>
            <a:ext cx="431800" cy="504825"/>
          </a:xfrm>
          <a:custGeom>
            <a:avLst/>
            <a:gdLst/>
            <a:ahLst/>
            <a:cxnLst/>
            <a:rect l="l" t="t" r="r" b="b"/>
            <a:pathLst>
              <a:path w="431800" h="504825">
                <a:moveTo>
                  <a:pt x="215646" y="0"/>
                </a:moveTo>
                <a:lnTo>
                  <a:pt x="215646" y="100888"/>
                </a:lnTo>
                <a:lnTo>
                  <a:pt x="0" y="100888"/>
                </a:lnTo>
                <a:lnTo>
                  <a:pt x="0" y="403555"/>
                </a:lnTo>
                <a:lnTo>
                  <a:pt x="215646" y="403555"/>
                </a:lnTo>
                <a:lnTo>
                  <a:pt x="215646" y="504443"/>
                </a:lnTo>
                <a:lnTo>
                  <a:pt x="431292" y="252221"/>
                </a:lnTo>
                <a:lnTo>
                  <a:pt x="215646" y="0"/>
                </a:lnTo>
                <a:close/>
              </a:path>
            </a:pathLst>
          </a:custGeom>
          <a:solidFill>
            <a:srgbClr val="8BAB42"/>
          </a:solidFill>
        </p:spPr>
        <p:txBody>
          <a:bodyPr wrap="square" lIns="0" tIns="0" rIns="0" bIns="0" rtlCol="0"/>
          <a:lstStyle/>
          <a:p>
            <a:endParaRPr/>
          </a:p>
        </p:txBody>
      </p:sp>
      <p:sp>
        <p:nvSpPr>
          <p:cNvPr id="12" name="object 12"/>
          <p:cNvSpPr/>
          <p:nvPr/>
        </p:nvSpPr>
        <p:spPr>
          <a:xfrm>
            <a:off x="6525541" y="1281899"/>
            <a:ext cx="2034539" cy="881380"/>
          </a:xfrm>
          <a:custGeom>
            <a:avLst/>
            <a:gdLst/>
            <a:ahLst/>
            <a:cxnLst/>
            <a:rect l="l" t="t" r="r" b="b"/>
            <a:pathLst>
              <a:path w="2034540" h="881380">
                <a:moveTo>
                  <a:pt x="1946452" y="0"/>
                </a:moveTo>
                <a:lnTo>
                  <a:pt x="88087" y="0"/>
                </a:lnTo>
                <a:lnTo>
                  <a:pt x="53797" y="6921"/>
                </a:lnTo>
                <a:lnTo>
                  <a:pt x="25798" y="25798"/>
                </a:lnTo>
                <a:lnTo>
                  <a:pt x="6921" y="53797"/>
                </a:lnTo>
                <a:lnTo>
                  <a:pt x="0" y="88087"/>
                </a:lnTo>
                <a:lnTo>
                  <a:pt x="0" y="792784"/>
                </a:lnTo>
                <a:lnTo>
                  <a:pt x="6921" y="827074"/>
                </a:lnTo>
                <a:lnTo>
                  <a:pt x="25798" y="855073"/>
                </a:lnTo>
                <a:lnTo>
                  <a:pt x="53797" y="873950"/>
                </a:lnTo>
                <a:lnTo>
                  <a:pt x="88087" y="880871"/>
                </a:lnTo>
                <a:lnTo>
                  <a:pt x="1946452" y="880871"/>
                </a:lnTo>
                <a:lnTo>
                  <a:pt x="1980742" y="873950"/>
                </a:lnTo>
                <a:lnTo>
                  <a:pt x="2008741" y="855073"/>
                </a:lnTo>
                <a:lnTo>
                  <a:pt x="2027618" y="827074"/>
                </a:lnTo>
                <a:lnTo>
                  <a:pt x="2034539" y="792784"/>
                </a:lnTo>
                <a:lnTo>
                  <a:pt x="2034539" y="88087"/>
                </a:lnTo>
                <a:lnTo>
                  <a:pt x="2027618" y="53797"/>
                </a:lnTo>
                <a:lnTo>
                  <a:pt x="2008741" y="25798"/>
                </a:lnTo>
                <a:lnTo>
                  <a:pt x="1980742" y="6921"/>
                </a:lnTo>
                <a:lnTo>
                  <a:pt x="1946452" y="0"/>
                </a:lnTo>
                <a:close/>
              </a:path>
            </a:pathLst>
          </a:custGeom>
          <a:solidFill>
            <a:srgbClr val="57A7B5"/>
          </a:solidFill>
        </p:spPr>
        <p:txBody>
          <a:bodyPr wrap="square" lIns="0" tIns="0" rIns="0" bIns="0" rtlCol="0"/>
          <a:lstStyle/>
          <a:p>
            <a:endParaRPr/>
          </a:p>
        </p:txBody>
      </p:sp>
      <p:sp>
        <p:nvSpPr>
          <p:cNvPr id="13" name="object 13"/>
          <p:cNvSpPr txBox="1"/>
          <p:nvPr/>
        </p:nvSpPr>
        <p:spPr>
          <a:xfrm>
            <a:off x="6663064" y="1531897"/>
            <a:ext cx="1789430" cy="330200"/>
          </a:xfrm>
          <a:prstGeom prst="rect">
            <a:avLst/>
          </a:prstGeom>
        </p:spPr>
        <p:txBody>
          <a:bodyPr vert="horz" wrap="square" lIns="0" tIns="12065" rIns="0" bIns="0" rtlCol="0">
            <a:spAutoFit/>
          </a:bodyPr>
          <a:lstStyle/>
          <a:p>
            <a:pPr marL="12700">
              <a:lnSpc>
                <a:spcPct val="100000"/>
              </a:lnSpc>
              <a:spcBef>
                <a:spcPts val="95"/>
              </a:spcBef>
            </a:pPr>
            <a:r>
              <a:rPr sz="2000" b="1" spc="-5" dirty="0">
                <a:solidFill>
                  <a:srgbClr val="FFFFFF"/>
                </a:solidFill>
                <a:latin typeface="Arial"/>
                <a:cs typeface="Arial"/>
              </a:rPr>
              <a:t>Kar </a:t>
            </a:r>
            <a:r>
              <a:rPr sz="2000" b="1" spc="-10" dirty="0">
                <a:solidFill>
                  <a:srgbClr val="FFFFFF"/>
                </a:solidFill>
                <a:latin typeface="Arial"/>
                <a:cs typeface="Arial"/>
              </a:rPr>
              <a:t>veya</a:t>
            </a:r>
            <a:r>
              <a:rPr sz="2000" b="1" spc="-30" dirty="0">
                <a:solidFill>
                  <a:srgbClr val="FFFFFF"/>
                </a:solidFill>
                <a:latin typeface="Arial"/>
                <a:cs typeface="Arial"/>
              </a:rPr>
              <a:t> </a:t>
            </a:r>
            <a:r>
              <a:rPr sz="2000" b="1" spc="-10" dirty="0">
                <a:solidFill>
                  <a:srgbClr val="FFFFFF"/>
                </a:solidFill>
                <a:latin typeface="Arial"/>
                <a:cs typeface="Arial"/>
              </a:rPr>
              <a:t>Zarar</a:t>
            </a:r>
            <a:endParaRPr sz="2000" dirty="0">
              <a:latin typeface="Arial"/>
              <a:cs typeface="Arial"/>
            </a:endParaRPr>
          </a:p>
        </p:txBody>
      </p:sp>
    </p:spTree>
    <p:extLst>
      <p:ext uri="{BB962C8B-B14F-4D97-AF65-F5344CB8AC3E}">
        <p14:creationId xmlns:p14="http://schemas.microsoft.com/office/powerpoint/2010/main" val="3686025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FFC000"/>
          </a:solidFill>
        </p:spPr>
        <p:txBody>
          <a:bodyPr wrap="square" lIns="0" tIns="0" rIns="0" bIns="0" rtlCol="0"/>
          <a:lstStyle/>
          <a:p>
            <a:endParaRPr/>
          </a:p>
        </p:txBody>
      </p:sp>
      <p:sp>
        <p:nvSpPr>
          <p:cNvPr id="3" name="object 3"/>
          <p:cNvSpPr txBox="1"/>
          <p:nvPr/>
        </p:nvSpPr>
        <p:spPr>
          <a:xfrm>
            <a:off x="381000" y="1020165"/>
            <a:ext cx="8490966" cy="3942746"/>
          </a:xfrm>
          <a:prstGeom prst="rect">
            <a:avLst/>
          </a:prstGeom>
        </p:spPr>
        <p:txBody>
          <a:bodyPr vert="horz" wrap="square" lIns="0" tIns="109855" rIns="0" bIns="0" rtlCol="0">
            <a:spAutoFit/>
          </a:bodyPr>
          <a:lstStyle/>
          <a:p>
            <a:pPr marL="368300">
              <a:lnSpc>
                <a:spcPct val="100000"/>
              </a:lnSpc>
              <a:spcBef>
                <a:spcPts val="865"/>
              </a:spcBef>
            </a:pPr>
            <a:r>
              <a:rPr i="1" spc="-125" dirty="0">
                <a:solidFill>
                  <a:srgbClr val="25516C"/>
                </a:solidFill>
                <a:latin typeface="Trebuchet MS"/>
                <a:cs typeface="Trebuchet MS"/>
              </a:rPr>
              <a:t>Yeniden </a:t>
            </a:r>
            <a:r>
              <a:rPr i="1" spc="-110" dirty="0">
                <a:solidFill>
                  <a:srgbClr val="25516C"/>
                </a:solidFill>
                <a:latin typeface="Trebuchet MS"/>
                <a:cs typeface="Trebuchet MS"/>
              </a:rPr>
              <a:t>Değerleme</a:t>
            </a:r>
            <a:r>
              <a:rPr i="1" spc="-390" dirty="0">
                <a:solidFill>
                  <a:srgbClr val="25516C"/>
                </a:solidFill>
                <a:latin typeface="Trebuchet MS"/>
                <a:cs typeface="Trebuchet MS"/>
              </a:rPr>
              <a:t> </a:t>
            </a:r>
            <a:r>
              <a:rPr i="1" spc="-95" dirty="0">
                <a:solidFill>
                  <a:srgbClr val="25516C"/>
                </a:solidFill>
                <a:latin typeface="Trebuchet MS"/>
                <a:cs typeface="Trebuchet MS"/>
              </a:rPr>
              <a:t>Sıklığı</a:t>
            </a:r>
            <a:endParaRPr dirty="0">
              <a:latin typeface="Trebuchet MS"/>
              <a:cs typeface="Trebuchet MS"/>
            </a:endParaRPr>
          </a:p>
          <a:p>
            <a:pPr marL="355600" marR="5080" indent="-342900" algn="just">
              <a:lnSpc>
                <a:spcPct val="100000"/>
              </a:lnSpc>
              <a:spcBef>
                <a:spcPts val="625"/>
              </a:spcBef>
              <a:buClr>
                <a:srgbClr val="00BEF2"/>
              </a:buClr>
              <a:buFont typeface="Wingdings"/>
              <a:buChar char=""/>
              <a:tabLst>
                <a:tab pos="356235" algn="l"/>
              </a:tabLst>
            </a:pPr>
            <a:r>
              <a:rPr lang="tr-TR" spc="-90" dirty="0">
                <a:solidFill>
                  <a:srgbClr val="25516C"/>
                </a:solidFill>
                <a:latin typeface="Arial"/>
                <a:cs typeface="Arial"/>
              </a:rPr>
              <a:t>Yeniden değerlemelerin sıklığı, yeniden değerleme konusu maddi duran varlık kalemlerinin gerçeğe uygun değerlerindeki değişimlere bağlıdır. Yeniden değerlenen varlığın gerçeğe uygun değerinin defter değerinden önemli ölçüde farklılaşması durumunda, varlığın tekrar yeniden değerlenmesi gerekir. Bazı maddi duran varlık kalemlerinin gerçeğe uygun değerleri önemli değişiklikler göstermesi nedeni ile yıllık olarak yeniden değerlenmeyi gerektirir. Gerçeğe uygun değerlerinde önemli değişiklikler olmayan maddi duran varlık kalemleri için bu sıklıkta yeniden değerleme yapılmasına gerek yoktur. Bu kalemler için sadece üç veya beş yılda bir yeniden değerleme yapılması gerekli olabilir.</a:t>
            </a:r>
            <a:r>
              <a:rPr spc="-90" dirty="0">
                <a:solidFill>
                  <a:srgbClr val="25516C"/>
                </a:solidFill>
                <a:latin typeface="Arial"/>
                <a:cs typeface="Arial"/>
              </a:rPr>
              <a:t> </a:t>
            </a:r>
            <a:endParaRPr lang="tr-TR" spc="-90" dirty="0">
              <a:solidFill>
                <a:srgbClr val="25516C"/>
              </a:solidFill>
              <a:latin typeface="Arial"/>
              <a:cs typeface="Arial"/>
            </a:endParaRPr>
          </a:p>
          <a:p>
            <a:pPr marL="12700" marR="5080" algn="just">
              <a:lnSpc>
                <a:spcPct val="100000"/>
              </a:lnSpc>
              <a:spcBef>
                <a:spcPts val="625"/>
              </a:spcBef>
              <a:buClr>
                <a:srgbClr val="00BEF2"/>
              </a:buClr>
              <a:tabLst>
                <a:tab pos="356235" algn="l"/>
              </a:tabLst>
            </a:pPr>
            <a:r>
              <a:rPr lang="tr-TR" i="1" spc="-90" dirty="0">
                <a:solidFill>
                  <a:srgbClr val="25516C"/>
                </a:solidFill>
                <a:latin typeface="Arial"/>
                <a:cs typeface="Arial"/>
              </a:rPr>
              <a:t>	</a:t>
            </a:r>
            <a:r>
              <a:rPr i="1" spc="-130" dirty="0" err="1">
                <a:solidFill>
                  <a:srgbClr val="25516C"/>
                </a:solidFill>
                <a:latin typeface="Trebuchet MS"/>
                <a:cs typeface="Trebuchet MS"/>
              </a:rPr>
              <a:t>Kimler</a:t>
            </a:r>
            <a:r>
              <a:rPr i="1" spc="-265" dirty="0">
                <a:solidFill>
                  <a:srgbClr val="25516C"/>
                </a:solidFill>
                <a:latin typeface="Trebuchet MS"/>
                <a:cs typeface="Trebuchet MS"/>
              </a:rPr>
              <a:t> </a:t>
            </a:r>
            <a:r>
              <a:rPr i="1" spc="-114" dirty="0">
                <a:solidFill>
                  <a:srgbClr val="25516C"/>
                </a:solidFill>
                <a:latin typeface="Trebuchet MS"/>
                <a:cs typeface="Trebuchet MS"/>
              </a:rPr>
              <a:t>Değerleyebilir?</a:t>
            </a:r>
            <a:endParaRPr dirty="0">
              <a:latin typeface="Trebuchet MS"/>
              <a:cs typeface="Trebuchet MS"/>
            </a:endParaRPr>
          </a:p>
          <a:p>
            <a:pPr marL="355600" marR="5080" indent="-342900" algn="just">
              <a:lnSpc>
                <a:spcPct val="100000"/>
              </a:lnSpc>
              <a:spcBef>
                <a:spcPts val="630"/>
              </a:spcBef>
              <a:buClr>
                <a:srgbClr val="00BEF2"/>
              </a:buClr>
              <a:buFont typeface="Wingdings"/>
              <a:buChar char=""/>
              <a:tabLst>
                <a:tab pos="356235" algn="l"/>
              </a:tabLst>
            </a:pPr>
            <a:r>
              <a:rPr spc="-90" dirty="0">
                <a:solidFill>
                  <a:srgbClr val="25516C"/>
                </a:solidFill>
                <a:latin typeface="Arial"/>
                <a:cs typeface="Arial"/>
              </a:rPr>
              <a:t>Yeniden</a:t>
            </a:r>
            <a:r>
              <a:rPr spc="-145" dirty="0">
                <a:solidFill>
                  <a:srgbClr val="25516C"/>
                </a:solidFill>
                <a:latin typeface="Arial"/>
                <a:cs typeface="Arial"/>
              </a:rPr>
              <a:t> </a:t>
            </a:r>
            <a:r>
              <a:rPr spc="-65" dirty="0">
                <a:solidFill>
                  <a:srgbClr val="25516C"/>
                </a:solidFill>
                <a:latin typeface="Arial"/>
                <a:cs typeface="Arial"/>
              </a:rPr>
              <a:t>değerlemeye</a:t>
            </a:r>
            <a:r>
              <a:rPr spc="-140" dirty="0">
                <a:solidFill>
                  <a:srgbClr val="25516C"/>
                </a:solidFill>
                <a:latin typeface="Arial"/>
                <a:cs typeface="Arial"/>
              </a:rPr>
              <a:t> </a:t>
            </a:r>
            <a:r>
              <a:rPr spc="15" dirty="0">
                <a:solidFill>
                  <a:srgbClr val="25516C"/>
                </a:solidFill>
                <a:latin typeface="Arial"/>
                <a:cs typeface="Arial"/>
              </a:rPr>
              <a:t>tâbi</a:t>
            </a:r>
            <a:r>
              <a:rPr spc="-140" dirty="0">
                <a:solidFill>
                  <a:srgbClr val="25516C"/>
                </a:solidFill>
                <a:latin typeface="Arial"/>
                <a:cs typeface="Arial"/>
              </a:rPr>
              <a:t> </a:t>
            </a:r>
            <a:r>
              <a:rPr spc="20" dirty="0">
                <a:solidFill>
                  <a:srgbClr val="25516C"/>
                </a:solidFill>
                <a:latin typeface="Arial"/>
                <a:cs typeface="Arial"/>
              </a:rPr>
              <a:t>tutulan</a:t>
            </a:r>
            <a:r>
              <a:rPr spc="-135" dirty="0">
                <a:solidFill>
                  <a:srgbClr val="25516C"/>
                </a:solidFill>
                <a:latin typeface="Arial"/>
                <a:cs typeface="Arial"/>
              </a:rPr>
              <a:t> </a:t>
            </a:r>
            <a:r>
              <a:rPr spc="-15" dirty="0">
                <a:solidFill>
                  <a:srgbClr val="25516C"/>
                </a:solidFill>
                <a:latin typeface="Arial"/>
                <a:cs typeface="Arial"/>
              </a:rPr>
              <a:t>maddi</a:t>
            </a:r>
            <a:r>
              <a:rPr spc="-135" dirty="0">
                <a:solidFill>
                  <a:srgbClr val="25516C"/>
                </a:solidFill>
                <a:latin typeface="Arial"/>
                <a:cs typeface="Arial"/>
              </a:rPr>
              <a:t> </a:t>
            </a:r>
            <a:r>
              <a:rPr spc="-25" dirty="0">
                <a:solidFill>
                  <a:srgbClr val="25516C"/>
                </a:solidFill>
                <a:latin typeface="Arial"/>
                <a:cs typeface="Arial"/>
              </a:rPr>
              <a:t>duran</a:t>
            </a:r>
            <a:r>
              <a:rPr spc="-140" dirty="0">
                <a:solidFill>
                  <a:srgbClr val="25516C"/>
                </a:solidFill>
                <a:latin typeface="Arial"/>
                <a:cs typeface="Arial"/>
              </a:rPr>
              <a:t> </a:t>
            </a:r>
            <a:r>
              <a:rPr spc="-40" dirty="0">
                <a:solidFill>
                  <a:srgbClr val="25516C"/>
                </a:solidFill>
                <a:latin typeface="Arial"/>
                <a:cs typeface="Arial"/>
              </a:rPr>
              <a:t>varlığın</a:t>
            </a:r>
            <a:r>
              <a:rPr spc="-145" dirty="0">
                <a:solidFill>
                  <a:srgbClr val="25516C"/>
                </a:solidFill>
                <a:latin typeface="Arial"/>
                <a:cs typeface="Arial"/>
              </a:rPr>
              <a:t> </a:t>
            </a:r>
            <a:r>
              <a:rPr spc="-45" dirty="0">
                <a:solidFill>
                  <a:srgbClr val="25516C"/>
                </a:solidFill>
                <a:latin typeface="Arial"/>
                <a:cs typeface="Arial"/>
              </a:rPr>
              <a:t>yeniden</a:t>
            </a:r>
            <a:r>
              <a:rPr spc="-140" dirty="0">
                <a:solidFill>
                  <a:srgbClr val="25516C"/>
                </a:solidFill>
                <a:latin typeface="Arial"/>
                <a:cs typeface="Arial"/>
              </a:rPr>
              <a:t> </a:t>
            </a:r>
            <a:r>
              <a:rPr spc="-60" dirty="0">
                <a:solidFill>
                  <a:srgbClr val="25516C"/>
                </a:solidFill>
                <a:latin typeface="Arial"/>
                <a:cs typeface="Arial"/>
              </a:rPr>
              <a:t>değerleme  </a:t>
            </a:r>
            <a:r>
              <a:rPr dirty="0">
                <a:solidFill>
                  <a:srgbClr val="25516C"/>
                </a:solidFill>
                <a:latin typeface="Arial"/>
                <a:cs typeface="Arial"/>
              </a:rPr>
              <a:t>tarihindeki </a:t>
            </a:r>
            <a:r>
              <a:rPr spc="-90" dirty="0">
                <a:solidFill>
                  <a:srgbClr val="25516C"/>
                </a:solidFill>
                <a:latin typeface="Arial"/>
                <a:cs typeface="Arial"/>
              </a:rPr>
              <a:t>gerçeğe </a:t>
            </a:r>
            <a:r>
              <a:rPr spc="-50" dirty="0">
                <a:solidFill>
                  <a:srgbClr val="25516C"/>
                </a:solidFill>
                <a:latin typeface="Arial"/>
                <a:cs typeface="Arial"/>
              </a:rPr>
              <a:t>uygun</a:t>
            </a:r>
            <a:r>
              <a:rPr spc="-370" dirty="0">
                <a:solidFill>
                  <a:srgbClr val="25516C"/>
                </a:solidFill>
                <a:latin typeface="Arial"/>
                <a:cs typeface="Arial"/>
              </a:rPr>
              <a:t> </a:t>
            </a:r>
            <a:r>
              <a:rPr spc="-50" dirty="0">
                <a:solidFill>
                  <a:srgbClr val="25516C"/>
                </a:solidFill>
                <a:latin typeface="Arial"/>
                <a:cs typeface="Arial"/>
              </a:rPr>
              <a:t>değeri:</a:t>
            </a:r>
            <a:endParaRPr dirty="0">
              <a:latin typeface="Arial"/>
              <a:cs typeface="Arial"/>
            </a:endParaRPr>
          </a:p>
          <a:p>
            <a:pPr marL="727075" lvl="1" indent="-342900">
              <a:lnSpc>
                <a:spcPct val="100000"/>
              </a:lnSpc>
              <a:buClr>
                <a:srgbClr val="00BEF2"/>
              </a:buClr>
              <a:buFont typeface="Wingdings"/>
              <a:buChar char=""/>
              <a:tabLst>
                <a:tab pos="727075" algn="l"/>
                <a:tab pos="727710" algn="l"/>
              </a:tabLst>
            </a:pPr>
            <a:r>
              <a:rPr spc="-75" dirty="0" err="1">
                <a:solidFill>
                  <a:srgbClr val="25516C"/>
                </a:solidFill>
                <a:latin typeface="Arial"/>
                <a:cs typeface="Arial"/>
              </a:rPr>
              <a:t>Kamu</a:t>
            </a:r>
            <a:r>
              <a:rPr spc="-145" dirty="0">
                <a:solidFill>
                  <a:srgbClr val="25516C"/>
                </a:solidFill>
                <a:latin typeface="Arial"/>
                <a:cs typeface="Arial"/>
              </a:rPr>
              <a:t> </a:t>
            </a:r>
            <a:r>
              <a:rPr spc="-25" dirty="0">
                <a:solidFill>
                  <a:srgbClr val="25516C"/>
                </a:solidFill>
                <a:latin typeface="Arial"/>
                <a:cs typeface="Arial"/>
              </a:rPr>
              <a:t>kurumlarınca</a:t>
            </a:r>
            <a:r>
              <a:rPr spc="-150" dirty="0">
                <a:solidFill>
                  <a:srgbClr val="25516C"/>
                </a:solidFill>
                <a:latin typeface="Arial"/>
                <a:cs typeface="Arial"/>
              </a:rPr>
              <a:t> </a:t>
            </a:r>
            <a:r>
              <a:rPr spc="-5" dirty="0">
                <a:solidFill>
                  <a:srgbClr val="25516C"/>
                </a:solidFill>
                <a:latin typeface="Arial"/>
                <a:cs typeface="Arial"/>
              </a:rPr>
              <a:t>yetkilendirilmiş</a:t>
            </a:r>
            <a:r>
              <a:rPr spc="-170" dirty="0">
                <a:solidFill>
                  <a:srgbClr val="25516C"/>
                </a:solidFill>
                <a:latin typeface="Arial"/>
                <a:cs typeface="Arial"/>
              </a:rPr>
              <a:t> </a:t>
            </a:r>
            <a:r>
              <a:rPr spc="-20" dirty="0" err="1">
                <a:solidFill>
                  <a:srgbClr val="25516C"/>
                </a:solidFill>
                <a:latin typeface="Arial"/>
                <a:cs typeface="Arial"/>
              </a:rPr>
              <a:t>kişiler</a:t>
            </a:r>
            <a:r>
              <a:rPr spc="-160" dirty="0">
                <a:solidFill>
                  <a:srgbClr val="25516C"/>
                </a:solidFill>
                <a:latin typeface="Arial"/>
                <a:cs typeface="Arial"/>
              </a:rPr>
              <a:t> </a:t>
            </a:r>
            <a:r>
              <a:rPr spc="-20" dirty="0" err="1">
                <a:solidFill>
                  <a:srgbClr val="25516C"/>
                </a:solidFill>
                <a:latin typeface="Arial"/>
                <a:cs typeface="Arial"/>
              </a:rPr>
              <a:t>tarafından</a:t>
            </a:r>
            <a:r>
              <a:rPr lang="tr-TR" spc="-130" dirty="0">
                <a:solidFill>
                  <a:srgbClr val="25516C"/>
                </a:solidFill>
                <a:latin typeface="Arial"/>
                <a:cs typeface="Arial"/>
              </a:rPr>
              <a:t>.</a:t>
            </a:r>
            <a:endParaRPr dirty="0">
              <a:latin typeface="Arial"/>
              <a:cs typeface="Arial"/>
            </a:endParaRPr>
          </a:p>
        </p:txBody>
      </p:sp>
      <p:sp>
        <p:nvSpPr>
          <p:cNvPr id="4" name="object 4"/>
          <p:cNvSpPr txBox="1">
            <a:spLocks noGrp="1"/>
          </p:cNvSpPr>
          <p:nvPr>
            <p:ph type="title"/>
          </p:nvPr>
        </p:nvSpPr>
        <p:spPr>
          <a:xfrm>
            <a:off x="504173" y="366369"/>
            <a:ext cx="7877827" cy="452755"/>
          </a:xfrm>
          <a:prstGeom prst="rect">
            <a:avLst/>
          </a:prstGeom>
        </p:spPr>
        <p:txBody>
          <a:bodyPr vert="horz" wrap="square" lIns="0" tIns="12700" rIns="0" bIns="0" rtlCol="0">
            <a:spAutoFit/>
          </a:bodyPr>
          <a:lstStyle/>
          <a:p>
            <a:pPr marL="12700">
              <a:lnSpc>
                <a:spcPct val="100000"/>
              </a:lnSpc>
              <a:spcBef>
                <a:spcPts val="100"/>
              </a:spcBef>
            </a:pPr>
            <a:r>
              <a:rPr spc="50" dirty="0"/>
              <a:t>Yeniden </a:t>
            </a:r>
            <a:r>
              <a:rPr spc="10" dirty="0"/>
              <a:t>Değerlenmiş</a:t>
            </a:r>
            <a:r>
              <a:rPr spc="-380" dirty="0"/>
              <a:t> </a:t>
            </a:r>
            <a:r>
              <a:rPr spc="-30" dirty="0"/>
              <a:t>Tutar</a:t>
            </a:r>
          </a:p>
        </p:txBody>
      </p:sp>
      <p:sp>
        <p:nvSpPr>
          <p:cNvPr id="6" name="object 6"/>
          <p:cNvSpPr/>
          <p:nvPr/>
        </p:nvSpPr>
        <p:spPr>
          <a:xfrm>
            <a:off x="172212" y="1075944"/>
            <a:ext cx="649985" cy="459485"/>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272033" y="4512569"/>
            <a:ext cx="450342" cy="450342"/>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824966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1657350"/>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7030A0"/>
          </a:solidFill>
        </p:spPr>
        <p:txBody>
          <a:bodyPr wrap="square" lIns="0" tIns="0" rIns="0" bIns="0" rtlCol="0"/>
          <a:lstStyle/>
          <a:p>
            <a:endParaRPr/>
          </a:p>
        </p:txBody>
      </p:sp>
      <p:sp>
        <p:nvSpPr>
          <p:cNvPr id="3" name="object 3"/>
          <p:cNvSpPr txBox="1">
            <a:spLocks noGrp="1"/>
          </p:cNvSpPr>
          <p:nvPr>
            <p:ph type="title"/>
          </p:nvPr>
        </p:nvSpPr>
        <p:spPr>
          <a:xfrm>
            <a:off x="504172" y="366369"/>
            <a:ext cx="7877827" cy="443711"/>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err="1"/>
              <a:t>Varlığın</a:t>
            </a:r>
            <a:r>
              <a:rPr spc="-580" dirty="0"/>
              <a:t> </a:t>
            </a:r>
            <a:r>
              <a:rPr lang="tr-TR" spc="15" dirty="0"/>
              <a:t>Aktifleştirilmesi</a:t>
            </a:r>
            <a:endParaRPr spc="15" dirty="0"/>
          </a:p>
        </p:txBody>
      </p:sp>
      <p:sp>
        <p:nvSpPr>
          <p:cNvPr id="4" name="object 4"/>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47</a:t>
            </a:r>
            <a:endParaRPr sz="1400">
              <a:latin typeface="Arial"/>
              <a:cs typeface="Arial"/>
            </a:endParaRPr>
          </a:p>
        </p:txBody>
      </p:sp>
      <p:sp>
        <p:nvSpPr>
          <p:cNvPr id="8" name="object 8"/>
          <p:cNvSpPr txBox="1"/>
          <p:nvPr/>
        </p:nvSpPr>
        <p:spPr>
          <a:xfrm>
            <a:off x="6830406" y="2484615"/>
            <a:ext cx="802005" cy="916305"/>
          </a:xfrm>
          <a:prstGeom prst="rect">
            <a:avLst/>
          </a:prstGeom>
        </p:spPr>
        <p:txBody>
          <a:bodyPr vert="horz" wrap="square" lIns="0" tIns="34925" rIns="0" bIns="0" rtlCol="0">
            <a:spAutoFit/>
          </a:bodyPr>
          <a:lstStyle/>
          <a:p>
            <a:pPr marL="12700" marR="5080" indent="635" algn="ctr">
              <a:lnSpc>
                <a:spcPct val="86300"/>
              </a:lnSpc>
              <a:spcBef>
                <a:spcPts val="275"/>
              </a:spcBef>
            </a:pPr>
            <a:r>
              <a:rPr sz="1100" b="1" spc="-5" dirty="0">
                <a:solidFill>
                  <a:srgbClr val="FFFFFF"/>
                </a:solidFill>
                <a:latin typeface="Arial"/>
                <a:cs typeface="Arial"/>
              </a:rPr>
              <a:t>Amaçlanan  Kullanıma  Getirilmesi  İçin</a:t>
            </a:r>
            <a:r>
              <a:rPr sz="1100" b="1" spc="-60" dirty="0">
                <a:solidFill>
                  <a:srgbClr val="FFFFFF"/>
                </a:solidFill>
                <a:latin typeface="Arial"/>
                <a:cs typeface="Arial"/>
              </a:rPr>
              <a:t> </a:t>
            </a:r>
            <a:r>
              <a:rPr sz="1100" b="1" spc="-5" dirty="0">
                <a:solidFill>
                  <a:srgbClr val="FFFFFF"/>
                </a:solidFill>
                <a:latin typeface="Arial"/>
                <a:cs typeface="Arial"/>
              </a:rPr>
              <a:t>Yapılan  Diğer  Maliyetler</a:t>
            </a:r>
            <a:endParaRPr sz="1100">
              <a:latin typeface="Arial"/>
              <a:cs typeface="Arial"/>
            </a:endParaRPr>
          </a:p>
        </p:txBody>
      </p:sp>
      <p:sp>
        <p:nvSpPr>
          <p:cNvPr id="9" name="object 9"/>
          <p:cNvSpPr txBox="1"/>
          <p:nvPr/>
        </p:nvSpPr>
        <p:spPr>
          <a:xfrm>
            <a:off x="6035404" y="1777987"/>
            <a:ext cx="756920" cy="607060"/>
          </a:xfrm>
          <a:prstGeom prst="rect">
            <a:avLst/>
          </a:prstGeom>
        </p:spPr>
        <p:txBody>
          <a:bodyPr vert="horz" wrap="square" lIns="0" tIns="41275" rIns="0" bIns="0" rtlCol="0">
            <a:spAutoFit/>
          </a:bodyPr>
          <a:lstStyle/>
          <a:p>
            <a:pPr marL="12700" marR="5080" algn="ctr">
              <a:lnSpc>
                <a:spcPct val="86300"/>
              </a:lnSpc>
              <a:spcBef>
                <a:spcPts val="325"/>
              </a:spcBef>
            </a:pPr>
            <a:r>
              <a:rPr sz="1400" b="1" spc="-5" dirty="0">
                <a:solidFill>
                  <a:srgbClr val="FFFFFF"/>
                </a:solidFill>
                <a:latin typeface="Arial"/>
                <a:cs typeface="Arial"/>
              </a:rPr>
              <a:t>Satın  </a:t>
            </a:r>
            <a:r>
              <a:rPr sz="1400" b="1" spc="-10" dirty="0">
                <a:solidFill>
                  <a:srgbClr val="FFFFFF"/>
                </a:solidFill>
                <a:latin typeface="Arial"/>
                <a:cs typeface="Arial"/>
              </a:rPr>
              <a:t>Alma  G</a:t>
            </a:r>
            <a:r>
              <a:rPr sz="1400" b="1" spc="-5" dirty="0">
                <a:solidFill>
                  <a:srgbClr val="FFFFFF"/>
                </a:solidFill>
                <a:latin typeface="Arial"/>
                <a:cs typeface="Arial"/>
              </a:rPr>
              <a:t>i</a:t>
            </a:r>
            <a:r>
              <a:rPr sz="1400" b="1" spc="-10" dirty="0">
                <a:solidFill>
                  <a:srgbClr val="FFFFFF"/>
                </a:solidFill>
                <a:latin typeface="Arial"/>
                <a:cs typeface="Arial"/>
              </a:rPr>
              <a:t>d</a:t>
            </a:r>
            <a:r>
              <a:rPr sz="1400" b="1" spc="-5" dirty="0">
                <a:solidFill>
                  <a:srgbClr val="FFFFFF"/>
                </a:solidFill>
                <a:latin typeface="Arial"/>
                <a:cs typeface="Arial"/>
              </a:rPr>
              <a:t>erleri</a:t>
            </a:r>
            <a:endParaRPr sz="1400">
              <a:latin typeface="Arial"/>
              <a:cs typeface="Arial"/>
            </a:endParaRPr>
          </a:p>
        </p:txBody>
      </p:sp>
      <p:sp>
        <p:nvSpPr>
          <p:cNvPr id="13" name="object 13"/>
          <p:cNvSpPr txBox="1"/>
          <p:nvPr/>
        </p:nvSpPr>
        <p:spPr>
          <a:xfrm>
            <a:off x="567647" y="2356136"/>
            <a:ext cx="8008706" cy="935513"/>
          </a:xfrm>
          <a:prstGeom prst="rect">
            <a:avLst/>
          </a:prstGeom>
        </p:spPr>
        <p:txBody>
          <a:bodyPr vert="horz" wrap="square" lIns="0" tIns="12065" rIns="0" bIns="0" rtlCol="0">
            <a:spAutoFit/>
          </a:bodyPr>
          <a:lstStyle/>
          <a:p>
            <a:pPr marL="355600" indent="-342900">
              <a:lnSpc>
                <a:spcPct val="100000"/>
              </a:lnSpc>
              <a:spcBef>
                <a:spcPts val="95"/>
              </a:spcBef>
              <a:buClr>
                <a:srgbClr val="00BEF2"/>
              </a:buClr>
              <a:buFont typeface="Wingdings"/>
              <a:buChar char=""/>
              <a:tabLst>
                <a:tab pos="355600" algn="l"/>
                <a:tab pos="356235" algn="l"/>
              </a:tabLst>
            </a:pPr>
            <a:r>
              <a:rPr lang="tr-TR" sz="2000" dirty="0">
                <a:latin typeface="Arial" pitchFamily="34" charset="0"/>
                <a:cs typeface="Arial" pitchFamily="34" charset="0"/>
              </a:rPr>
              <a:t>Bir maddi duran varlık kalemi, yönetimin amaçları doğrultusunda faaliyet gösterebilmesi amacıyla gerekli duruma ve yere getirildiği andan itibaren aktifleştirilir.</a:t>
            </a:r>
          </a:p>
        </p:txBody>
      </p:sp>
    </p:spTree>
    <p:extLst>
      <p:ext uri="{BB962C8B-B14F-4D97-AF65-F5344CB8AC3E}">
        <p14:creationId xmlns:p14="http://schemas.microsoft.com/office/powerpoint/2010/main" val="2367728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FF0000"/>
          </a:solidFill>
        </p:spPr>
        <p:txBody>
          <a:bodyPr wrap="square" lIns="0" tIns="0" rIns="0" bIns="0" rtlCol="0"/>
          <a:lstStyle/>
          <a:p>
            <a:endParaRPr/>
          </a:p>
        </p:txBody>
      </p:sp>
      <p:sp>
        <p:nvSpPr>
          <p:cNvPr id="3" name="object 3"/>
          <p:cNvSpPr txBox="1"/>
          <p:nvPr/>
        </p:nvSpPr>
        <p:spPr>
          <a:xfrm>
            <a:off x="5548839" y="1325841"/>
            <a:ext cx="3345815" cy="1215390"/>
          </a:xfrm>
          <a:prstGeom prst="rect">
            <a:avLst/>
          </a:prstGeom>
        </p:spPr>
        <p:txBody>
          <a:bodyPr vert="horz" wrap="square" lIns="0" tIns="12700" rIns="0" bIns="0" rtlCol="0">
            <a:spAutoFit/>
          </a:bodyPr>
          <a:lstStyle/>
          <a:p>
            <a:pPr marL="355600" marR="5080" indent="-342900" algn="just">
              <a:lnSpc>
                <a:spcPct val="100000"/>
              </a:lnSpc>
              <a:spcBef>
                <a:spcPts val="100"/>
              </a:spcBef>
              <a:buClr>
                <a:srgbClr val="00BEF2"/>
              </a:buClr>
              <a:buFont typeface="Wingdings"/>
              <a:buChar char=""/>
              <a:tabLst>
                <a:tab pos="356235" algn="l"/>
                <a:tab pos="2384425" algn="l"/>
              </a:tabLst>
            </a:pPr>
            <a:r>
              <a:rPr sz="1950" spc="-55" dirty="0">
                <a:solidFill>
                  <a:srgbClr val="25516C"/>
                </a:solidFill>
                <a:latin typeface="Arial"/>
                <a:cs typeface="Arial"/>
              </a:rPr>
              <a:t>Maddi </a:t>
            </a:r>
            <a:r>
              <a:rPr sz="1950" spc="-25" dirty="0">
                <a:solidFill>
                  <a:srgbClr val="25516C"/>
                </a:solidFill>
                <a:latin typeface="Arial"/>
                <a:cs typeface="Arial"/>
              </a:rPr>
              <a:t>duran </a:t>
            </a:r>
            <a:r>
              <a:rPr sz="1950" spc="-20" dirty="0">
                <a:solidFill>
                  <a:srgbClr val="25516C"/>
                </a:solidFill>
                <a:latin typeface="Arial"/>
                <a:cs typeface="Arial"/>
              </a:rPr>
              <a:t>varlıklar </a:t>
            </a:r>
            <a:r>
              <a:rPr sz="1950" spc="-10" dirty="0">
                <a:solidFill>
                  <a:srgbClr val="25516C"/>
                </a:solidFill>
                <a:latin typeface="Arial"/>
                <a:cs typeface="Arial"/>
              </a:rPr>
              <a:t>için  </a:t>
            </a:r>
            <a:r>
              <a:rPr sz="1950" spc="-45" dirty="0">
                <a:solidFill>
                  <a:srgbClr val="25516C"/>
                </a:solidFill>
                <a:latin typeface="Arial"/>
                <a:cs typeface="Arial"/>
              </a:rPr>
              <a:t>a</a:t>
            </a:r>
            <a:r>
              <a:rPr sz="1950" spc="-60" dirty="0">
                <a:solidFill>
                  <a:srgbClr val="25516C"/>
                </a:solidFill>
                <a:latin typeface="Arial"/>
                <a:cs typeface="Arial"/>
              </a:rPr>
              <a:t>m</a:t>
            </a:r>
            <a:r>
              <a:rPr sz="1950" spc="-10" dirty="0">
                <a:solidFill>
                  <a:srgbClr val="25516C"/>
                </a:solidFill>
                <a:latin typeface="Arial"/>
                <a:cs typeface="Arial"/>
              </a:rPr>
              <a:t>o</a:t>
            </a:r>
            <a:r>
              <a:rPr sz="1950" spc="-5" dirty="0">
                <a:solidFill>
                  <a:srgbClr val="25516C"/>
                </a:solidFill>
                <a:latin typeface="Arial"/>
                <a:cs typeface="Arial"/>
              </a:rPr>
              <a:t>r</a:t>
            </a:r>
            <a:r>
              <a:rPr sz="1950" spc="114" dirty="0">
                <a:solidFill>
                  <a:srgbClr val="25516C"/>
                </a:solidFill>
                <a:latin typeface="Arial"/>
                <a:cs typeface="Arial"/>
              </a:rPr>
              <a:t>t</a:t>
            </a:r>
            <a:r>
              <a:rPr sz="1950" spc="45" dirty="0">
                <a:solidFill>
                  <a:srgbClr val="25516C"/>
                </a:solidFill>
                <a:latin typeface="Arial"/>
                <a:cs typeface="Arial"/>
              </a:rPr>
              <a:t>i</a:t>
            </a:r>
            <a:r>
              <a:rPr sz="1950" spc="-75" dirty="0">
                <a:solidFill>
                  <a:srgbClr val="25516C"/>
                </a:solidFill>
                <a:latin typeface="Arial"/>
                <a:cs typeface="Arial"/>
              </a:rPr>
              <a:t>sma</a:t>
            </a:r>
            <a:r>
              <a:rPr sz="1950" spc="-65" dirty="0">
                <a:solidFill>
                  <a:srgbClr val="25516C"/>
                </a:solidFill>
                <a:latin typeface="Arial"/>
                <a:cs typeface="Arial"/>
              </a:rPr>
              <a:t>n</a:t>
            </a:r>
            <a:r>
              <a:rPr sz="1950" dirty="0">
                <a:solidFill>
                  <a:srgbClr val="25516C"/>
                </a:solidFill>
                <a:latin typeface="Arial"/>
                <a:cs typeface="Arial"/>
              </a:rPr>
              <a:t>	</a:t>
            </a:r>
            <a:r>
              <a:rPr sz="1950" spc="-85" dirty="0">
                <a:solidFill>
                  <a:srgbClr val="25516C"/>
                </a:solidFill>
                <a:latin typeface="Arial"/>
                <a:cs typeface="Arial"/>
              </a:rPr>
              <a:t>a</a:t>
            </a:r>
            <a:r>
              <a:rPr sz="1950" spc="-75" dirty="0">
                <a:solidFill>
                  <a:srgbClr val="25516C"/>
                </a:solidFill>
                <a:latin typeface="Arial"/>
                <a:cs typeface="Arial"/>
              </a:rPr>
              <a:t>y</a:t>
            </a:r>
            <a:r>
              <a:rPr sz="1950" spc="25" dirty="0">
                <a:solidFill>
                  <a:srgbClr val="25516C"/>
                </a:solidFill>
                <a:latin typeface="Arial"/>
                <a:cs typeface="Arial"/>
              </a:rPr>
              <a:t>r</a:t>
            </a:r>
            <a:r>
              <a:rPr sz="1950" spc="-65" dirty="0">
                <a:solidFill>
                  <a:srgbClr val="25516C"/>
                </a:solidFill>
                <a:latin typeface="Arial"/>
                <a:cs typeface="Arial"/>
              </a:rPr>
              <a:t>ı</a:t>
            </a:r>
            <a:r>
              <a:rPr sz="1950" spc="60" dirty="0">
                <a:solidFill>
                  <a:srgbClr val="25516C"/>
                </a:solidFill>
                <a:latin typeface="Arial"/>
                <a:cs typeface="Arial"/>
              </a:rPr>
              <a:t>l</a:t>
            </a:r>
            <a:r>
              <a:rPr sz="1950" spc="-100" dirty="0">
                <a:solidFill>
                  <a:srgbClr val="25516C"/>
                </a:solidFill>
                <a:latin typeface="Arial"/>
                <a:cs typeface="Arial"/>
              </a:rPr>
              <a:t>ma</a:t>
            </a:r>
            <a:r>
              <a:rPr sz="1950" spc="-80" dirty="0">
                <a:solidFill>
                  <a:srgbClr val="25516C"/>
                </a:solidFill>
                <a:latin typeface="Arial"/>
                <a:cs typeface="Arial"/>
              </a:rPr>
              <a:t>s</a:t>
            </a:r>
            <a:r>
              <a:rPr sz="1950" spc="-65" dirty="0">
                <a:solidFill>
                  <a:srgbClr val="25516C"/>
                </a:solidFill>
                <a:latin typeface="Arial"/>
                <a:cs typeface="Arial"/>
              </a:rPr>
              <a:t>ı  </a:t>
            </a:r>
            <a:r>
              <a:rPr sz="1950" spc="-20" dirty="0" err="1">
                <a:solidFill>
                  <a:srgbClr val="25516C"/>
                </a:solidFill>
                <a:latin typeface="Arial"/>
                <a:cs typeface="Arial"/>
              </a:rPr>
              <a:t>zorunludur</a:t>
            </a:r>
            <a:r>
              <a:rPr sz="1950" spc="-20" dirty="0">
                <a:solidFill>
                  <a:srgbClr val="25516C"/>
                </a:solidFill>
                <a:latin typeface="Arial"/>
                <a:cs typeface="Arial"/>
              </a:rPr>
              <a:t>.</a:t>
            </a:r>
            <a:endParaRPr lang="tr-TR" sz="1950" spc="-20" dirty="0">
              <a:solidFill>
                <a:srgbClr val="25516C"/>
              </a:solidFill>
              <a:latin typeface="Arial"/>
              <a:cs typeface="Arial"/>
            </a:endParaRPr>
          </a:p>
          <a:p>
            <a:pPr marL="355600" indent="-342900">
              <a:lnSpc>
                <a:spcPct val="100000"/>
              </a:lnSpc>
              <a:spcBef>
                <a:spcPts val="5"/>
              </a:spcBef>
              <a:buClr>
                <a:srgbClr val="00BEF2"/>
              </a:buClr>
              <a:buFont typeface="Wingdings"/>
              <a:buChar char=""/>
              <a:tabLst>
                <a:tab pos="355600" algn="l"/>
                <a:tab pos="356235" algn="l"/>
                <a:tab pos="1468755" algn="l"/>
                <a:tab pos="2558415" algn="l"/>
              </a:tabLst>
            </a:pPr>
            <a:r>
              <a:rPr lang="tr-TR" sz="1950" spc="-220" dirty="0">
                <a:solidFill>
                  <a:srgbClr val="25516C"/>
                </a:solidFill>
                <a:latin typeface="Arial"/>
                <a:cs typeface="Arial"/>
              </a:rPr>
              <a:t>M</a:t>
            </a:r>
            <a:r>
              <a:rPr lang="tr-TR" sz="1950" spc="-35" dirty="0">
                <a:solidFill>
                  <a:srgbClr val="25516C"/>
                </a:solidFill>
                <a:latin typeface="Arial"/>
                <a:cs typeface="Arial"/>
              </a:rPr>
              <a:t>ad</a:t>
            </a:r>
            <a:r>
              <a:rPr lang="tr-TR" sz="1950" spc="-40" dirty="0">
                <a:solidFill>
                  <a:srgbClr val="25516C"/>
                </a:solidFill>
                <a:latin typeface="Arial"/>
                <a:cs typeface="Arial"/>
              </a:rPr>
              <a:t>d</a:t>
            </a:r>
            <a:r>
              <a:rPr lang="tr-TR" sz="1950" spc="45" dirty="0">
                <a:solidFill>
                  <a:srgbClr val="25516C"/>
                </a:solidFill>
                <a:latin typeface="Arial"/>
                <a:cs typeface="Arial"/>
              </a:rPr>
              <a:t>i</a:t>
            </a:r>
            <a:r>
              <a:rPr lang="tr-TR" sz="1950" dirty="0">
                <a:solidFill>
                  <a:srgbClr val="25516C"/>
                </a:solidFill>
                <a:latin typeface="Arial"/>
                <a:cs typeface="Arial"/>
              </a:rPr>
              <a:t>	</a:t>
            </a:r>
            <a:r>
              <a:rPr lang="tr-TR" sz="1950" spc="-20" dirty="0">
                <a:solidFill>
                  <a:srgbClr val="25516C"/>
                </a:solidFill>
                <a:latin typeface="Arial"/>
                <a:cs typeface="Arial"/>
              </a:rPr>
              <a:t>d</a:t>
            </a:r>
            <a:r>
              <a:rPr lang="tr-TR" sz="1950" spc="-10" dirty="0">
                <a:solidFill>
                  <a:srgbClr val="25516C"/>
                </a:solidFill>
                <a:latin typeface="Arial"/>
                <a:cs typeface="Arial"/>
              </a:rPr>
              <a:t>u</a:t>
            </a:r>
            <a:r>
              <a:rPr lang="tr-TR" sz="1950" spc="25" dirty="0">
                <a:solidFill>
                  <a:srgbClr val="25516C"/>
                </a:solidFill>
                <a:latin typeface="Arial"/>
                <a:cs typeface="Arial"/>
              </a:rPr>
              <a:t>r</a:t>
            </a:r>
            <a:r>
              <a:rPr lang="tr-TR" sz="1950" spc="-60" dirty="0">
                <a:solidFill>
                  <a:srgbClr val="25516C"/>
                </a:solidFill>
                <a:latin typeface="Arial"/>
                <a:cs typeface="Arial"/>
              </a:rPr>
              <a:t>a</a:t>
            </a:r>
            <a:r>
              <a:rPr lang="tr-TR" sz="1950" spc="-55" dirty="0">
                <a:solidFill>
                  <a:srgbClr val="25516C"/>
                </a:solidFill>
                <a:latin typeface="Arial"/>
                <a:cs typeface="Arial"/>
              </a:rPr>
              <a:t>n</a:t>
            </a:r>
            <a:r>
              <a:rPr lang="tr-TR" sz="1950" dirty="0">
                <a:solidFill>
                  <a:srgbClr val="25516C"/>
                </a:solidFill>
                <a:latin typeface="Arial"/>
                <a:cs typeface="Arial"/>
              </a:rPr>
              <a:t>	</a:t>
            </a:r>
            <a:r>
              <a:rPr lang="tr-TR" sz="1950" spc="-80" dirty="0">
                <a:solidFill>
                  <a:srgbClr val="25516C"/>
                </a:solidFill>
                <a:latin typeface="Arial"/>
                <a:cs typeface="Arial"/>
              </a:rPr>
              <a:t>va</a:t>
            </a:r>
            <a:r>
              <a:rPr lang="tr-TR" sz="1950" spc="45" dirty="0">
                <a:solidFill>
                  <a:srgbClr val="25516C"/>
                </a:solidFill>
                <a:latin typeface="Arial"/>
                <a:cs typeface="Arial"/>
              </a:rPr>
              <a:t>rl</a:t>
            </a:r>
            <a:r>
              <a:rPr lang="tr-TR" sz="1950" spc="-65" dirty="0">
                <a:solidFill>
                  <a:srgbClr val="25516C"/>
                </a:solidFill>
                <a:latin typeface="Arial"/>
                <a:cs typeface="Arial"/>
              </a:rPr>
              <a:t>ı</a:t>
            </a:r>
            <a:r>
              <a:rPr lang="tr-TR" sz="1950" spc="-110" dirty="0">
                <a:solidFill>
                  <a:srgbClr val="25516C"/>
                </a:solidFill>
                <a:latin typeface="Arial"/>
                <a:cs typeface="Arial"/>
              </a:rPr>
              <a:t>ğ</a:t>
            </a:r>
            <a:r>
              <a:rPr lang="tr-TR" sz="1950" spc="-65" dirty="0">
                <a:solidFill>
                  <a:srgbClr val="25516C"/>
                </a:solidFill>
                <a:latin typeface="Arial"/>
                <a:cs typeface="Arial"/>
              </a:rPr>
              <a:t>ı</a:t>
            </a:r>
            <a:r>
              <a:rPr lang="tr-TR" sz="1950" spc="-20" dirty="0">
                <a:solidFill>
                  <a:srgbClr val="25516C"/>
                </a:solidFill>
                <a:latin typeface="Arial"/>
                <a:cs typeface="Arial"/>
              </a:rPr>
              <a:t>n</a:t>
            </a:r>
            <a:endParaRPr lang="tr-TR" sz="1950" dirty="0">
              <a:latin typeface="Arial"/>
              <a:cs typeface="Arial"/>
            </a:endParaRPr>
          </a:p>
        </p:txBody>
      </p:sp>
      <p:sp>
        <p:nvSpPr>
          <p:cNvPr id="4" name="object 4"/>
          <p:cNvSpPr txBox="1"/>
          <p:nvPr/>
        </p:nvSpPr>
        <p:spPr>
          <a:xfrm>
            <a:off x="5891619" y="2515323"/>
            <a:ext cx="3002915" cy="1512570"/>
          </a:xfrm>
          <a:prstGeom prst="rect">
            <a:avLst/>
          </a:prstGeom>
        </p:spPr>
        <p:txBody>
          <a:bodyPr vert="horz" wrap="square" lIns="0" tIns="12700" rIns="0" bIns="0" rtlCol="0">
            <a:spAutoFit/>
          </a:bodyPr>
          <a:lstStyle/>
          <a:p>
            <a:pPr marL="12700" marR="5080" algn="just">
              <a:lnSpc>
                <a:spcPct val="100000"/>
              </a:lnSpc>
              <a:spcBef>
                <a:spcPts val="100"/>
              </a:spcBef>
            </a:pPr>
            <a:r>
              <a:rPr sz="1950" spc="-30" dirty="0" err="1">
                <a:solidFill>
                  <a:srgbClr val="25516C"/>
                </a:solidFill>
                <a:latin typeface="Arial"/>
                <a:cs typeface="Arial"/>
              </a:rPr>
              <a:t>amortismana</a:t>
            </a:r>
            <a:r>
              <a:rPr sz="1950" spc="-30" dirty="0">
                <a:solidFill>
                  <a:srgbClr val="25516C"/>
                </a:solidFill>
                <a:latin typeface="Arial"/>
                <a:cs typeface="Arial"/>
              </a:rPr>
              <a:t> </a:t>
            </a:r>
            <a:r>
              <a:rPr sz="1950" u="sng" spc="15" dirty="0">
                <a:solidFill>
                  <a:srgbClr val="25516C"/>
                </a:solidFill>
                <a:uFill>
                  <a:solidFill>
                    <a:srgbClr val="25516C"/>
                  </a:solidFill>
                </a:uFill>
                <a:latin typeface="Arial"/>
                <a:cs typeface="Arial"/>
              </a:rPr>
              <a:t>tâbi tutarı </a:t>
            </a:r>
            <a:r>
              <a:rPr sz="1950" spc="15" dirty="0">
                <a:solidFill>
                  <a:srgbClr val="25516C"/>
                </a:solidFill>
                <a:latin typeface="Arial"/>
                <a:cs typeface="Arial"/>
              </a:rPr>
              <a:t> </a:t>
            </a:r>
            <a:r>
              <a:rPr sz="1950" u="sng" spc="-30" dirty="0">
                <a:solidFill>
                  <a:srgbClr val="25516C"/>
                </a:solidFill>
                <a:uFill>
                  <a:solidFill>
                    <a:srgbClr val="25516C"/>
                  </a:solidFill>
                </a:uFill>
                <a:latin typeface="Arial"/>
                <a:cs typeface="Arial"/>
              </a:rPr>
              <a:t>faydalı </a:t>
            </a:r>
            <a:r>
              <a:rPr sz="1950" u="sng" spc="-10" dirty="0">
                <a:solidFill>
                  <a:srgbClr val="25516C"/>
                </a:solidFill>
                <a:uFill>
                  <a:solidFill>
                    <a:srgbClr val="25516C"/>
                  </a:solidFill>
                </a:uFill>
                <a:latin typeface="Arial"/>
                <a:cs typeface="Arial"/>
              </a:rPr>
              <a:t>ömrü </a:t>
            </a:r>
            <a:r>
              <a:rPr sz="1950" u="sng" spc="-75" dirty="0">
                <a:solidFill>
                  <a:srgbClr val="25516C"/>
                </a:solidFill>
                <a:uFill>
                  <a:solidFill>
                    <a:srgbClr val="25516C"/>
                  </a:solidFill>
                </a:uFill>
                <a:latin typeface="Arial"/>
                <a:cs typeface="Arial"/>
              </a:rPr>
              <a:t>süresince </a:t>
            </a:r>
            <a:r>
              <a:rPr sz="1950" spc="-75" dirty="0">
                <a:solidFill>
                  <a:srgbClr val="25516C"/>
                </a:solidFill>
                <a:latin typeface="Arial"/>
                <a:cs typeface="Arial"/>
              </a:rPr>
              <a:t> </a:t>
            </a:r>
            <a:r>
              <a:rPr sz="1950" spc="-25" dirty="0">
                <a:solidFill>
                  <a:srgbClr val="25516C"/>
                </a:solidFill>
                <a:latin typeface="Arial"/>
                <a:cs typeface="Arial"/>
              </a:rPr>
              <a:t>sistematik </a:t>
            </a:r>
            <a:r>
              <a:rPr sz="1950" spc="20" dirty="0">
                <a:solidFill>
                  <a:srgbClr val="25516C"/>
                </a:solidFill>
                <a:latin typeface="Arial"/>
                <a:cs typeface="Arial"/>
              </a:rPr>
              <a:t>bir </a:t>
            </a:r>
            <a:r>
              <a:rPr sz="1950" spc="-45" dirty="0">
                <a:solidFill>
                  <a:srgbClr val="25516C"/>
                </a:solidFill>
                <a:latin typeface="Arial"/>
                <a:cs typeface="Arial"/>
              </a:rPr>
              <a:t>şekilde  </a:t>
            </a:r>
            <a:r>
              <a:rPr sz="1950" spc="-25" dirty="0">
                <a:solidFill>
                  <a:srgbClr val="25516C"/>
                </a:solidFill>
                <a:latin typeface="Arial"/>
                <a:cs typeface="Arial"/>
              </a:rPr>
              <a:t>dağıtılır.</a:t>
            </a:r>
            <a:endParaRPr sz="1950" dirty="0">
              <a:latin typeface="Arial"/>
              <a:cs typeface="Arial"/>
            </a:endParaRPr>
          </a:p>
          <a:p>
            <a:pPr marL="12700" algn="just">
              <a:lnSpc>
                <a:spcPct val="100000"/>
              </a:lnSpc>
              <a:spcBef>
                <a:spcPts val="5"/>
              </a:spcBef>
            </a:pPr>
            <a:r>
              <a:rPr sz="1950" spc="-65" dirty="0">
                <a:solidFill>
                  <a:srgbClr val="25516C"/>
                </a:solidFill>
                <a:latin typeface="Arial"/>
                <a:cs typeface="Arial"/>
              </a:rPr>
              <a:t>Varlık </a:t>
            </a:r>
            <a:r>
              <a:rPr sz="1950" spc="-40" dirty="0">
                <a:solidFill>
                  <a:srgbClr val="25516C"/>
                </a:solidFill>
                <a:latin typeface="Arial"/>
                <a:cs typeface="Arial"/>
              </a:rPr>
              <a:t>dönem</a:t>
            </a:r>
            <a:r>
              <a:rPr sz="1950" spc="185" dirty="0">
                <a:solidFill>
                  <a:srgbClr val="25516C"/>
                </a:solidFill>
                <a:latin typeface="Arial"/>
                <a:cs typeface="Arial"/>
              </a:rPr>
              <a:t> </a:t>
            </a:r>
            <a:r>
              <a:rPr sz="1950" spc="-40" dirty="0">
                <a:solidFill>
                  <a:srgbClr val="25516C"/>
                </a:solidFill>
                <a:latin typeface="Arial"/>
                <a:cs typeface="Arial"/>
              </a:rPr>
              <a:t>içerisinde</a:t>
            </a:r>
            <a:endParaRPr sz="1950" dirty="0">
              <a:latin typeface="Arial"/>
              <a:cs typeface="Arial"/>
            </a:endParaRPr>
          </a:p>
        </p:txBody>
      </p:sp>
      <p:sp>
        <p:nvSpPr>
          <p:cNvPr id="5" name="object 5"/>
          <p:cNvSpPr txBox="1"/>
          <p:nvPr/>
        </p:nvSpPr>
        <p:spPr>
          <a:xfrm>
            <a:off x="5891588" y="4001988"/>
            <a:ext cx="3002915" cy="916940"/>
          </a:xfrm>
          <a:prstGeom prst="rect">
            <a:avLst/>
          </a:prstGeom>
        </p:spPr>
        <p:txBody>
          <a:bodyPr vert="horz" wrap="square" lIns="0" tIns="12700" rIns="0" bIns="0" rtlCol="0">
            <a:spAutoFit/>
          </a:bodyPr>
          <a:lstStyle/>
          <a:p>
            <a:pPr marL="12700" marR="5080" algn="just">
              <a:lnSpc>
                <a:spcPct val="100000"/>
              </a:lnSpc>
              <a:spcBef>
                <a:spcPts val="100"/>
              </a:spcBef>
              <a:tabLst>
                <a:tab pos="1649095" algn="l"/>
              </a:tabLst>
            </a:pPr>
            <a:r>
              <a:rPr sz="1950" spc="-70" dirty="0">
                <a:solidFill>
                  <a:srgbClr val="25516C"/>
                </a:solidFill>
                <a:latin typeface="Arial"/>
                <a:cs typeface="Arial"/>
              </a:rPr>
              <a:t>alınmışsa </a:t>
            </a:r>
            <a:r>
              <a:rPr sz="1950" spc="-50" dirty="0">
                <a:solidFill>
                  <a:srgbClr val="25516C"/>
                </a:solidFill>
                <a:latin typeface="Arial"/>
                <a:cs typeface="Arial"/>
              </a:rPr>
              <a:t>gün </a:t>
            </a:r>
            <a:r>
              <a:rPr sz="1950" spc="-105" dirty="0">
                <a:solidFill>
                  <a:srgbClr val="25516C"/>
                </a:solidFill>
                <a:latin typeface="Arial"/>
                <a:cs typeface="Arial"/>
              </a:rPr>
              <a:t>esasına </a:t>
            </a:r>
            <a:r>
              <a:rPr sz="1950" spc="-55" dirty="0">
                <a:solidFill>
                  <a:srgbClr val="25516C"/>
                </a:solidFill>
                <a:latin typeface="Arial"/>
                <a:cs typeface="Arial"/>
              </a:rPr>
              <a:t>göre  </a:t>
            </a:r>
            <a:r>
              <a:rPr sz="1950" b="1" spc="-25" dirty="0">
                <a:solidFill>
                  <a:srgbClr val="25516C"/>
                </a:solidFill>
                <a:latin typeface="Trebuchet MS"/>
                <a:cs typeface="Trebuchet MS"/>
              </a:rPr>
              <a:t>kı</a:t>
            </a:r>
            <a:r>
              <a:rPr sz="1950" b="1" spc="25" dirty="0">
                <a:solidFill>
                  <a:srgbClr val="25516C"/>
                </a:solidFill>
                <a:latin typeface="Trebuchet MS"/>
                <a:cs typeface="Trebuchet MS"/>
              </a:rPr>
              <a:t>s</a:t>
            </a:r>
            <a:r>
              <a:rPr sz="1950" b="1" spc="-30" dirty="0">
                <a:solidFill>
                  <a:srgbClr val="25516C"/>
                </a:solidFill>
                <a:latin typeface="Trebuchet MS"/>
                <a:cs typeface="Trebuchet MS"/>
              </a:rPr>
              <a:t>t</a:t>
            </a:r>
            <a:r>
              <a:rPr sz="1950" b="1" dirty="0">
                <a:solidFill>
                  <a:srgbClr val="25516C"/>
                </a:solidFill>
                <a:latin typeface="Trebuchet MS"/>
                <a:cs typeface="Trebuchet MS"/>
              </a:rPr>
              <a:t>	a</a:t>
            </a:r>
            <a:r>
              <a:rPr sz="1950" b="1" spc="-5" dirty="0">
                <a:solidFill>
                  <a:srgbClr val="25516C"/>
                </a:solidFill>
                <a:latin typeface="Trebuchet MS"/>
                <a:cs typeface="Trebuchet MS"/>
              </a:rPr>
              <a:t>m</a:t>
            </a:r>
            <a:r>
              <a:rPr sz="1950" b="1" spc="-30" dirty="0">
                <a:solidFill>
                  <a:srgbClr val="25516C"/>
                </a:solidFill>
                <a:latin typeface="Trebuchet MS"/>
                <a:cs typeface="Trebuchet MS"/>
              </a:rPr>
              <a:t>o</a:t>
            </a:r>
            <a:r>
              <a:rPr sz="1950" b="1" spc="-45" dirty="0">
                <a:solidFill>
                  <a:srgbClr val="25516C"/>
                </a:solidFill>
                <a:latin typeface="Trebuchet MS"/>
                <a:cs typeface="Trebuchet MS"/>
              </a:rPr>
              <a:t>r</a:t>
            </a:r>
            <a:r>
              <a:rPr sz="1950" b="1" spc="-50" dirty="0">
                <a:solidFill>
                  <a:srgbClr val="25516C"/>
                </a:solidFill>
                <a:latin typeface="Trebuchet MS"/>
                <a:cs typeface="Trebuchet MS"/>
              </a:rPr>
              <a:t>t</a:t>
            </a:r>
            <a:r>
              <a:rPr sz="1950" b="1" spc="-45" dirty="0">
                <a:solidFill>
                  <a:srgbClr val="25516C"/>
                </a:solidFill>
                <a:latin typeface="Trebuchet MS"/>
                <a:cs typeface="Trebuchet MS"/>
              </a:rPr>
              <a:t>i</a:t>
            </a:r>
            <a:r>
              <a:rPr sz="1950" b="1" spc="20" dirty="0">
                <a:solidFill>
                  <a:srgbClr val="25516C"/>
                </a:solidFill>
                <a:latin typeface="Trebuchet MS"/>
                <a:cs typeface="Trebuchet MS"/>
              </a:rPr>
              <a:t>s</a:t>
            </a:r>
            <a:r>
              <a:rPr sz="1950" b="1" spc="-5" dirty="0">
                <a:solidFill>
                  <a:srgbClr val="25516C"/>
                </a:solidFill>
                <a:latin typeface="Trebuchet MS"/>
                <a:cs typeface="Trebuchet MS"/>
              </a:rPr>
              <a:t>ma</a:t>
            </a:r>
            <a:r>
              <a:rPr sz="1950" b="1" spc="-25" dirty="0">
                <a:solidFill>
                  <a:srgbClr val="25516C"/>
                </a:solidFill>
                <a:latin typeface="Trebuchet MS"/>
                <a:cs typeface="Trebuchet MS"/>
              </a:rPr>
              <a:t>n  </a:t>
            </a:r>
            <a:r>
              <a:rPr sz="1950" spc="-50" dirty="0">
                <a:solidFill>
                  <a:srgbClr val="25516C"/>
                </a:solidFill>
                <a:latin typeface="Arial"/>
                <a:cs typeface="Arial"/>
              </a:rPr>
              <a:t>hesaplanır.</a:t>
            </a:r>
            <a:endParaRPr sz="1950" dirty="0">
              <a:latin typeface="Arial"/>
              <a:cs typeface="Arial"/>
            </a:endParaRPr>
          </a:p>
        </p:txBody>
      </p:sp>
      <p:sp>
        <p:nvSpPr>
          <p:cNvPr id="6" name="object 6"/>
          <p:cNvSpPr txBox="1">
            <a:spLocks noGrp="1"/>
          </p:cNvSpPr>
          <p:nvPr>
            <p:ph type="title"/>
          </p:nvPr>
        </p:nvSpPr>
        <p:spPr>
          <a:xfrm>
            <a:off x="504172" y="366369"/>
            <a:ext cx="7573027" cy="452755"/>
          </a:xfrm>
          <a:prstGeom prst="rect">
            <a:avLst/>
          </a:prstGeom>
        </p:spPr>
        <p:txBody>
          <a:bodyPr vert="horz" wrap="square" lIns="0" tIns="12700" rIns="0" bIns="0" rtlCol="0">
            <a:spAutoFit/>
          </a:bodyPr>
          <a:lstStyle/>
          <a:p>
            <a:pPr marL="12700">
              <a:lnSpc>
                <a:spcPct val="100000"/>
              </a:lnSpc>
              <a:spcBef>
                <a:spcPts val="100"/>
              </a:spcBef>
            </a:pPr>
            <a:r>
              <a:rPr spc="45" dirty="0"/>
              <a:t>Amortisman</a:t>
            </a:r>
            <a:r>
              <a:rPr spc="-210" dirty="0"/>
              <a:t> </a:t>
            </a:r>
            <a:r>
              <a:rPr spc="5" dirty="0"/>
              <a:t>Uygulaması</a:t>
            </a:r>
          </a:p>
        </p:txBody>
      </p:sp>
      <p:sp>
        <p:nvSpPr>
          <p:cNvPr id="7" name="object 7"/>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55</a:t>
            </a:r>
            <a:endParaRPr sz="1400">
              <a:latin typeface="Arial"/>
              <a:cs typeface="Arial"/>
            </a:endParaRPr>
          </a:p>
        </p:txBody>
      </p:sp>
      <p:sp>
        <p:nvSpPr>
          <p:cNvPr id="8" name="object 8"/>
          <p:cNvSpPr/>
          <p:nvPr/>
        </p:nvSpPr>
        <p:spPr>
          <a:xfrm>
            <a:off x="455676" y="2437638"/>
            <a:ext cx="977646" cy="1989582"/>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1752600" y="2771374"/>
            <a:ext cx="977645" cy="1729739"/>
          </a:xfrm>
          <a:prstGeom prst="rect">
            <a:avLst/>
          </a:prstGeom>
          <a:blipFill>
            <a:blip r:embed="rId2" cstate="print"/>
            <a:stretch>
              <a:fillRect/>
            </a:stretch>
          </a:blipFill>
        </p:spPr>
        <p:txBody>
          <a:bodyPr wrap="square" lIns="0" tIns="0" rIns="0" bIns="0" rtlCol="0"/>
          <a:lstStyle/>
          <a:p>
            <a:endParaRPr/>
          </a:p>
        </p:txBody>
      </p:sp>
      <p:sp>
        <p:nvSpPr>
          <p:cNvPr id="10" name="object 10"/>
          <p:cNvSpPr/>
          <p:nvPr/>
        </p:nvSpPr>
        <p:spPr>
          <a:xfrm>
            <a:off x="3061716" y="3117342"/>
            <a:ext cx="977645" cy="1309877"/>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4364735" y="3586734"/>
            <a:ext cx="977646" cy="840486"/>
          </a:xfrm>
          <a:prstGeom prst="rect">
            <a:avLst/>
          </a:prstGeom>
          <a:blipFill>
            <a:blip r:embed="rId4" cstate="print"/>
            <a:stretch>
              <a:fillRect/>
            </a:stretch>
          </a:blipFill>
        </p:spPr>
        <p:txBody>
          <a:bodyPr wrap="square" lIns="0" tIns="0" rIns="0" bIns="0" rtlCol="0"/>
          <a:lstStyle/>
          <a:p>
            <a:endParaRPr/>
          </a:p>
        </p:txBody>
      </p:sp>
      <p:sp>
        <p:nvSpPr>
          <p:cNvPr id="12" name="object 12"/>
          <p:cNvSpPr/>
          <p:nvPr/>
        </p:nvSpPr>
        <p:spPr>
          <a:xfrm>
            <a:off x="563880" y="2212085"/>
            <a:ext cx="4616196" cy="1473708"/>
          </a:xfrm>
          <a:prstGeom prst="rect">
            <a:avLst/>
          </a:prstGeom>
          <a:blipFill>
            <a:blip r:embed="rId5" cstate="print"/>
            <a:stretch>
              <a:fillRect/>
            </a:stretch>
          </a:blipFill>
        </p:spPr>
        <p:txBody>
          <a:bodyPr wrap="square" lIns="0" tIns="0" rIns="0" bIns="0" rtlCol="0"/>
          <a:lstStyle/>
          <a:p>
            <a:endParaRPr/>
          </a:p>
        </p:txBody>
      </p:sp>
      <p:sp>
        <p:nvSpPr>
          <p:cNvPr id="13" name="object 13"/>
          <p:cNvSpPr/>
          <p:nvPr/>
        </p:nvSpPr>
        <p:spPr>
          <a:xfrm>
            <a:off x="610362" y="2248661"/>
            <a:ext cx="4321810" cy="1232535"/>
          </a:xfrm>
          <a:custGeom>
            <a:avLst/>
            <a:gdLst/>
            <a:ahLst/>
            <a:cxnLst/>
            <a:rect l="l" t="t" r="r" b="b"/>
            <a:pathLst>
              <a:path w="4321810" h="1232535">
                <a:moveTo>
                  <a:pt x="0" y="0"/>
                </a:moveTo>
                <a:lnTo>
                  <a:pt x="4321568" y="1231976"/>
                </a:lnTo>
              </a:path>
            </a:pathLst>
          </a:custGeom>
          <a:ln w="38100">
            <a:solidFill>
              <a:srgbClr val="57A7B5"/>
            </a:solidFill>
          </a:ln>
        </p:spPr>
        <p:txBody>
          <a:bodyPr wrap="square" lIns="0" tIns="0" rIns="0" bIns="0" rtlCol="0"/>
          <a:lstStyle/>
          <a:p>
            <a:endParaRPr/>
          </a:p>
        </p:txBody>
      </p:sp>
      <p:sp>
        <p:nvSpPr>
          <p:cNvPr id="14" name="object 14"/>
          <p:cNvSpPr/>
          <p:nvPr/>
        </p:nvSpPr>
        <p:spPr>
          <a:xfrm>
            <a:off x="4897945" y="3420452"/>
            <a:ext cx="125730" cy="110489"/>
          </a:xfrm>
          <a:custGeom>
            <a:avLst/>
            <a:gdLst/>
            <a:ahLst/>
            <a:cxnLst/>
            <a:rect l="l" t="t" r="r" b="b"/>
            <a:pathLst>
              <a:path w="125729" h="110489">
                <a:moveTo>
                  <a:pt x="31343" y="0"/>
                </a:moveTo>
                <a:lnTo>
                  <a:pt x="0" y="109918"/>
                </a:lnTo>
                <a:lnTo>
                  <a:pt x="125590" y="86296"/>
                </a:lnTo>
                <a:lnTo>
                  <a:pt x="31343" y="0"/>
                </a:lnTo>
                <a:close/>
              </a:path>
            </a:pathLst>
          </a:custGeom>
          <a:solidFill>
            <a:srgbClr val="57A7B5"/>
          </a:solidFill>
        </p:spPr>
        <p:txBody>
          <a:bodyPr wrap="square" lIns="0" tIns="0" rIns="0" bIns="0" rtlCol="0"/>
          <a:lstStyle/>
          <a:p>
            <a:endParaRPr/>
          </a:p>
        </p:txBody>
      </p:sp>
      <p:sp>
        <p:nvSpPr>
          <p:cNvPr id="15" name="object 15"/>
          <p:cNvSpPr/>
          <p:nvPr/>
        </p:nvSpPr>
        <p:spPr>
          <a:xfrm>
            <a:off x="2544356" y="2637002"/>
            <a:ext cx="866775" cy="337820"/>
          </a:xfrm>
          <a:custGeom>
            <a:avLst/>
            <a:gdLst/>
            <a:ahLst/>
            <a:cxnLst/>
            <a:rect l="l" t="t" r="r" b="b"/>
            <a:pathLst>
              <a:path w="866775" h="337819">
                <a:moveTo>
                  <a:pt x="371125" y="191693"/>
                </a:moveTo>
                <a:lnTo>
                  <a:pt x="353009" y="191693"/>
                </a:lnTo>
                <a:lnTo>
                  <a:pt x="353060" y="198132"/>
                </a:lnTo>
                <a:lnTo>
                  <a:pt x="353187" y="199986"/>
                </a:lnTo>
                <a:lnTo>
                  <a:pt x="371348" y="205346"/>
                </a:lnTo>
                <a:lnTo>
                  <a:pt x="370713" y="201561"/>
                </a:lnTo>
                <a:lnTo>
                  <a:pt x="370522" y="198132"/>
                </a:lnTo>
                <a:lnTo>
                  <a:pt x="371021" y="192392"/>
                </a:lnTo>
                <a:lnTo>
                  <a:pt x="371125" y="191693"/>
                </a:lnTo>
                <a:close/>
              </a:path>
              <a:path w="866775" h="337819">
                <a:moveTo>
                  <a:pt x="331533" y="152171"/>
                </a:moveTo>
                <a:lnTo>
                  <a:pt x="310083" y="173113"/>
                </a:lnTo>
                <a:lnTo>
                  <a:pt x="310692" y="178612"/>
                </a:lnTo>
                <a:lnTo>
                  <a:pt x="316636" y="188798"/>
                </a:lnTo>
                <a:lnTo>
                  <a:pt x="321691" y="192392"/>
                </a:lnTo>
                <a:lnTo>
                  <a:pt x="332879" y="195694"/>
                </a:lnTo>
                <a:lnTo>
                  <a:pt x="336905" y="196062"/>
                </a:lnTo>
                <a:lnTo>
                  <a:pt x="344944" y="195122"/>
                </a:lnTo>
                <a:lnTo>
                  <a:pt x="348983" y="193814"/>
                </a:lnTo>
                <a:lnTo>
                  <a:pt x="353009" y="191693"/>
                </a:lnTo>
                <a:lnTo>
                  <a:pt x="371125" y="191693"/>
                </a:lnTo>
                <a:lnTo>
                  <a:pt x="372097" y="187413"/>
                </a:lnTo>
                <a:lnTo>
                  <a:pt x="373052" y="184162"/>
                </a:lnTo>
                <a:lnTo>
                  <a:pt x="341439" y="184162"/>
                </a:lnTo>
                <a:lnTo>
                  <a:pt x="330032" y="173113"/>
                </a:lnTo>
                <a:lnTo>
                  <a:pt x="331520" y="168084"/>
                </a:lnTo>
                <a:lnTo>
                  <a:pt x="333336" y="166293"/>
                </a:lnTo>
                <a:lnTo>
                  <a:pt x="336232" y="165303"/>
                </a:lnTo>
                <a:lnTo>
                  <a:pt x="338112" y="164719"/>
                </a:lnTo>
                <a:lnTo>
                  <a:pt x="341757" y="164642"/>
                </a:lnTo>
                <a:lnTo>
                  <a:pt x="378983" y="164642"/>
                </a:lnTo>
                <a:lnTo>
                  <a:pt x="380445" y="159854"/>
                </a:lnTo>
                <a:lnTo>
                  <a:pt x="382169" y="154012"/>
                </a:lnTo>
                <a:lnTo>
                  <a:pt x="358978" y="154012"/>
                </a:lnTo>
                <a:lnTo>
                  <a:pt x="352590" y="153758"/>
                </a:lnTo>
                <a:lnTo>
                  <a:pt x="336816" y="152184"/>
                </a:lnTo>
                <a:lnTo>
                  <a:pt x="331533" y="152171"/>
                </a:lnTo>
                <a:close/>
              </a:path>
              <a:path w="866775" h="337819">
                <a:moveTo>
                  <a:pt x="378708" y="165544"/>
                </a:moveTo>
                <a:lnTo>
                  <a:pt x="359168" y="165544"/>
                </a:lnTo>
                <a:lnTo>
                  <a:pt x="356793" y="173596"/>
                </a:lnTo>
                <a:lnTo>
                  <a:pt x="355676" y="176504"/>
                </a:lnTo>
                <a:lnTo>
                  <a:pt x="341439" y="184162"/>
                </a:lnTo>
                <a:lnTo>
                  <a:pt x="373052" y="184162"/>
                </a:lnTo>
                <a:lnTo>
                  <a:pt x="373888" y="181317"/>
                </a:lnTo>
                <a:lnTo>
                  <a:pt x="378708" y="165544"/>
                </a:lnTo>
                <a:close/>
              </a:path>
              <a:path w="866775" h="337819">
                <a:moveTo>
                  <a:pt x="297314" y="166954"/>
                </a:moveTo>
                <a:lnTo>
                  <a:pt x="278790" y="166954"/>
                </a:lnTo>
                <a:lnTo>
                  <a:pt x="275780" y="177139"/>
                </a:lnTo>
                <a:lnTo>
                  <a:pt x="292823" y="182168"/>
                </a:lnTo>
                <a:lnTo>
                  <a:pt x="297314" y="166954"/>
                </a:lnTo>
                <a:close/>
              </a:path>
              <a:path w="866775" h="337819">
                <a:moveTo>
                  <a:pt x="148145" y="153238"/>
                </a:moveTo>
                <a:lnTo>
                  <a:pt x="145651" y="167462"/>
                </a:lnTo>
                <a:lnTo>
                  <a:pt x="145565" y="168097"/>
                </a:lnTo>
                <a:lnTo>
                  <a:pt x="148717" y="169824"/>
                </a:lnTo>
                <a:lnTo>
                  <a:pt x="152069" y="171221"/>
                </a:lnTo>
                <a:lnTo>
                  <a:pt x="159080" y="173291"/>
                </a:lnTo>
                <a:lnTo>
                  <a:pt x="162318" y="173837"/>
                </a:lnTo>
                <a:lnTo>
                  <a:pt x="168275" y="173990"/>
                </a:lnTo>
                <a:lnTo>
                  <a:pt x="170954" y="173634"/>
                </a:lnTo>
                <a:lnTo>
                  <a:pt x="189765" y="157632"/>
                </a:lnTo>
                <a:lnTo>
                  <a:pt x="159943" y="157632"/>
                </a:lnTo>
                <a:lnTo>
                  <a:pt x="153365" y="155702"/>
                </a:lnTo>
                <a:lnTo>
                  <a:pt x="150863" y="154647"/>
                </a:lnTo>
                <a:lnTo>
                  <a:pt x="148145" y="153238"/>
                </a:lnTo>
                <a:close/>
              </a:path>
              <a:path w="866775" h="337819">
                <a:moveTo>
                  <a:pt x="266852" y="97396"/>
                </a:moveTo>
                <a:lnTo>
                  <a:pt x="235489" y="127050"/>
                </a:lnTo>
                <a:lnTo>
                  <a:pt x="233044" y="143408"/>
                </a:lnTo>
                <a:lnTo>
                  <a:pt x="233839" y="150235"/>
                </a:lnTo>
                <a:lnTo>
                  <a:pt x="261721" y="173634"/>
                </a:lnTo>
                <a:lnTo>
                  <a:pt x="270573" y="172034"/>
                </a:lnTo>
                <a:lnTo>
                  <a:pt x="274789" y="170078"/>
                </a:lnTo>
                <a:lnTo>
                  <a:pt x="278790" y="166954"/>
                </a:lnTo>
                <a:lnTo>
                  <a:pt x="297314" y="166954"/>
                </a:lnTo>
                <a:lnTo>
                  <a:pt x="299192" y="160591"/>
                </a:lnTo>
                <a:lnTo>
                  <a:pt x="267360" y="160591"/>
                </a:lnTo>
                <a:lnTo>
                  <a:pt x="257822" y="157784"/>
                </a:lnTo>
                <a:lnTo>
                  <a:pt x="254393" y="154165"/>
                </a:lnTo>
                <a:lnTo>
                  <a:pt x="251777" y="144589"/>
                </a:lnTo>
                <a:lnTo>
                  <a:pt x="252296" y="139344"/>
                </a:lnTo>
                <a:lnTo>
                  <a:pt x="271627" y="114071"/>
                </a:lnTo>
                <a:lnTo>
                  <a:pt x="291898" y="114071"/>
                </a:lnTo>
                <a:lnTo>
                  <a:pt x="288798" y="107378"/>
                </a:lnTo>
                <a:lnTo>
                  <a:pt x="283044" y="102184"/>
                </a:lnTo>
                <a:lnTo>
                  <a:pt x="266852" y="97396"/>
                </a:lnTo>
                <a:close/>
              </a:path>
              <a:path w="866775" h="337819">
                <a:moveTo>
                  <a:pt x="378983" y="164642"/>
                </a:moveTo>
                <a:lnTo>
                  <a:pt x="341757" y="164642"/>
                </a:lnTo>
                <a:lnTo>
                  <a:pt x="352590" y="165468"/>
                </a:lnTo>
                <a:lnTo>
                  <a:pt x="356590" y="165633"/>
                </a:lnTo>
                <a:lnTo>
                  <a:pt x="359168" y="165544"/>
                </a:lnTo>
                <a:lnTo>
                  <a:pt x="378708" y="165544"/>
                </a:lnTo>
                <a:lnTo>
                  <a:pt x="378983" y="164642"/>
                </a:lnTo>
                <a:close/>
              </a:path>
              <a:path w="866775" h="337819">
                <a:moveTo>
                  <a:pt x="291898" y="114071"/>
                </a:moveTo>
                <a:lnTo>
                  <a:pt x="271627" y="114071"/>
                </a:lnTo>
                <a:lnTo>
                  <a:pt x="280466" y="116687"/>
                </a:lnTo>
                <a:lnTo>
                  <a:pt x="283629" y="119519"/>
                </a:lnTo>
                <a:lnTo>
                  <a:pt x="287181" y="127952"/>
                </a:lnTo>
                <a:lnTo>
                  <a:pt x="287271" y="128905"/>
                </a:lnTo>
                <a:lnTo>
                  <a:pt x="287045" y="134391"/>
                </a:lnTo>
                <a:lnTo>
                  <a:pt x="282587" y="149491"/>
                </a:lnTo>
                <a:lnTo>
                  <a:pt x="279527" y="154419"/>
                </a:lnTo>
                <a:lnTo>
                  <a:pt x="271487" y="159854"/>
                </a:lnTo>
                <a:lnTo>
                  <a:pt x="267360" y="160591"/>
                </a:lnTo>
                <a:lnTo>
                  <a:pt x="299192" y="160591"/>
                </a:lnTo>
                <a:lnTo>
                  <a:pt x="312504" y="115493"/>
                </a:lnTo>
                <a:lnTo>
                  <a:pt x="292557" y="115493"/>
                </a:lnTo>
                <a:lnTo>
                  <a:pt x="291898" y="114071"/>
                </a:lnTo>
                <a:close/>
              </a:path>
              <a:path w="866775" h="337819">
                <a:moveTo>
                  <a:pt x="167919" y="69900"/>
                </a:moveTo>
                <a:lnTo>
                  <a:pt x="173774" y="147243"/>
                </a:lnTo>
                <a:lnTo>
                  <a:pt x="171538" y="150787"/>
                </a:lnTo>
                <a:lnTo>
                  <a:pt x="169037" y="153517"/>
                </a:lnTo>
                <a:lnTo>
                  <a:pt x="163461" y="157314"/>
                </a:lnTo>
                <a:lnTo>
                  <a:pt x="159943" y="157632"/>
                </a:lnTo>
                <a:lnTo>
                  <a:pt x="189765" y="157632"/>
                </a:lnTo>
                <a:lnTo>
                  <a:pt x="193791" y="152171"/>
                </a:lnTo>
                <a:lnTo>
                  <a:pt x="210387" y="129806"/>
                </a:lnTo>
                <a:lnTo>
                  <a:pt x="189496" y="129806"/>
                </a:lnTo>
                <a:lnTo>
                  <a:pt x="187452" y="75666"/>
                </a:lnTo>
                <a:lnTo>
                  <a:pt x="167919" y="69900"/>
                </a:lnTo>
                <a:close/>
              </a:path>
              <a:path w="866775" h="337819">
                <a:moveTo>
                  <a:pt x="380703" y="137210"/>
                </a:moveTo>
                <a:lnTo>
                  <a:pt x="347649" y="137210"/>
                </a:lnTo>
                <a:lnTo>
                  <a:pt x="350393" y="137325"/>
                </a:lnTo>
                <a:lnTo>
                  <a:pt x="358482" y="139712"/>
                </a:lnTo>
                <a:lnTo>
                  <a:pt x="361556" y="141439"/>
                </a:lnTo>
                <a:lnTo>
                  <a:pt x="364147" y="145465"/>
                </a:lnTo>
                <a:lnTo>
                  <a:pt x="364274" y="148234"/>
                </a:lnTo>
                <a:lnTo>
                  <a:pt x="362699" y="153593"/>
                </a:lnTo>
                <a:lnTo>
                  <a:pt x="358978" y="154012"/>
                </a:lnTo>
                <a:lnTo>
                  <a:pt x="382169" y="154012"/>
                </a:lnTo>
                <a:lnTo>
                  <a:pt x="382765" y="151993"/>
                </a:lnTo>
                <a:lnTo>
                  <a:pt x="383565" y="146278"/>
                </a:lnTo>
                <a:lnTo>
                  <a:pt x="382054" y="139344"/>
                </a:lnTo>
                <a:lnTo>
                  <a:pt x="380703" y="137210"/>
                </a:lnTo>
                <a:close/>
              </a:path>
              <a:path w="866775" h="337819">
                <a:moveTo>
                  <a:pt x="342823" y="121577"/>
                </a:moveTo>
                <a:lnTo>
                  <a:pt x="331787" y="125323"/>
                </a:lnTo>
                <a:lnTo>
                  <a:pt x="327101" y="129336"/>
                </a:lnTo>
                <a:lnTo>
                  <a:pt x="323240" y="135483"/>
                </a:lnTo>
                <a:lnTo>
                  <a:pt x="339013" y="143408"/>
                </a:lnTo>
                <a:lnTo>
                  <a:pt x="341096" y="140525"/>
                </a:lnTo>
                <a:lnTo>
                  <a:pt x="343242" y="138709"/>
                </a:lnTo>
                <a:lnTo>
                  <a:pt x="347649" y="137210"/>
                </a:lnTo>
                <a:lnTo>
                  <a:pt x="380703" y="137210"/>
                </a:lnTo>
                <a:lnTo>
                  <a:pt x="379971" y="136055"/>
                </a:lnTo>
                <a:lnTo>
                  <a:pt x="373073" y="129806"/>
                </a:lnTo>
                <a:lnTo>
                  <a:pt x="367284" y="127050"/>
                </a:lnTo>
                <a:lnTo>
                  <a:pt x="350088" y="121970"/>
                </a:lnTo>
                <a:lnTo>
                  <a:pt x="342823" y="121577"/>
                </a:lnTo>
                <a:close/>
              </a:path>
              <a:path w="866775" h="337819">
                <a:moveTo>
                  <a:pt x="141646" y="123964"/>
                </a:moveTo>
                <a:lnTo>
                  <a:pt x="123532" y="123964"/>
                </a:lnTo>
                <a:lnTo>
                  <a:pt x="123596" y="130886"/>
                </a:lnTo>
                <a:lnTo>
                  <a:pt x="123710" y="132245"/>
                </a:lnTo>
                <a:lnTo>
                  <a:pt x="141871" y="137604"/>
                </a:lnTo>
                <a:lnTo>
                  <a:pt x="141236" y="133819"/>
                </a:lnTo>
                <a:lnTo>
                  <a:pt x="141148" y="132245"/>
                </a:lnTo>
                <a:lnTo>
                  <a:pt x="141258" y="127952"/>
                </a:lnTo>
                <a:lnTo>
                  <a:pt x="141545" y="124650"/>
                </a:lnTo>
                <a:lnTo>
                  <a:pt x="141646" y="123964"/>
                </a:lnTo>
                <a:close/>
              </a:path>
              <a:path w="866775" h="337819">
                <a:moveTo>
                  <a:pt x="220230" y="85344"/>
                </a:moveTo>
                <a:lnTo>
                  <a:pt x="189496" y="129806"/>
                </a:lnTo>
                <a:lnTo>
                  <a:pt x="210387" y="129806"/>
                </a:lnTo>
                <a:lnTo>
                  <a:pt x="239229" y="90957"/>
                </a:lnTo>
                <a:lnTo>
                  <a:pt x="220230" y="85344"/>
                </a:lnTo>
                <a:close/>
              </a:path>
              <a:path w="866775" h="337819">
                <a:moveTo>
                  <a:pt x="102057" y="84429"/>
                </a:moveTo>
                <a:lnTo>
                  <a:pt x="80606" y="105371"/>
                </a:lnTo>
                <a:lnTo>
                  <a:pt x="81216" y="110883"/>
                </a:lnTo>
                <a:lnTo>
                  <a:pt x="87147" y="121056"/>
                </a:lnTo>
                <a:lnTo>
                  <a:pt x="92214" y="124650"/>
                </a:lnTo>
                <a:lnTo>
                  <a:pt x="103403" y="127952"/>
                </a:lnTo>
                <a:lnTo>
                  <a:pt x="107429" y="128320"/>
                </a:lnTo>
                <a:lnTo>
                  <a:pt x="115468" y="127381"/>
                </a:lnTo>
                <a:lnTo>
                  <a:pt x="119494" y="126085"/>
                </a:lnTo>
                <a:lnTo>
                  <a:pt x="123532" y="123964"/>
                </a:lnTo>
                <a:lnTo>
                  <a:pt x="141646" y="123964"/>
                </a:lnTo>
                <a:lnTo>
                  <a:pt x="142669" y="119519"/>
                </a:lnTo>
                <a:lnTo>
                  <a:pt x="143576" y="116433"/>
                </a:lnTo>
                <a:lnTo>
                  <a:pt x="111963" y="116433"/>
                </a:lnTo>
                <a:lnTo>
                  <a:pt x="105689" y="114579"/>
                </a:lnTo>
                <a:lnTo>
                  <a:pt x="103530" y="112915"/>
                </a:lnTo>
                <a:lnTo>
                  <a:pt x="100799" y="108051"/>
                </a:lnTo>
                <a:lnTo>
                  <a:pt x="100533" y="105867"/>
                </a:lnTo>
                <a:lnTo>
                  <a:pt x="100547" y="105371"/>
                </a:lnTo>
                <a:lnTo>
                  <a:pt x="112280" y="96901"/>
                </a:lnTo>
                <a:lnTo>
                  <a:pt x="149501" y="96901"/>
                </a:lnTo>
                <a:lnTo>
                  <a:pt x="150926" y="92227"/>
                </a:lnTo>
                <a:lnTo>
                  <a:pt x="152690" y="86271"/>
                </a:lnTo>
                <a:lnTo>
                  <a:pt x="129501" y="86271"/>
                </a:lnTo>
                <a:lnTo>
                  <a:pt x="123113" y="86017"/>
                </a:lnTo>
                <a:lnTo>
                  <a:pt x="107340" y="84442"/>
                </a:lnTo>
                <a:lnTo>
                  <a:pt x="102057" y="84429"/>
                </a:lnTo>
                <a:close/>
              </a:path>
              <a:path w="866775" h="337819">
                <a:moveTo>
                  <a:pt x="149226" y="97802"/>
                </a:moveTo>
                <a:lnTo>
                  <a:pt x="129692" y="97802"/>
                </a:lnTo>
                <a:lnTo>
                  <a:pt x="127317" y="105867"/>
                </a:lnTo>
                <a:lnTo>
                  <a:pt x="126187" y="108775"/>
                </a:lnTo>
                <a:lnTo>
                  <a:pt x="125247" y="110197"/>
                </a:lnTo>
                <a:lnTo>
                  <a:pt x="123850" y="112382"/>
                </a:lnTo>
                <a:lnTo>
                  <a:pt x="121793" y="113982"/>
                </a:lnTo>
                <a:lnTo>
                  <a:pt x="119087" y="114985"/>
                </a:lnTo>
                <a:lnTo>
                  <a:pt x="115443" y="116268"/>
                </a:lnTo>
                <a:lnTo>
                  <a:pt x="111963" y="116433"/>
                </a:lnTo>
                <a:lnTo>
                  <a:pt x="143576" y="116433"/>
                </a:lnTo>
                <a:lnTo>
                  <a:pt x="144794" y="112333"/>
                </a:lnTo>
                <a:lnTo>
                  <a:pt x="149226" y="97802"/>
                </a:lnTo>
                <a:close/>
              </a:path>
              <a:path w="866775" h="337819">
                <a:moveTo>
                  <a:pt x="302729" y="81013"/>
                </a:moveTo>
                <a:lnTo>
                  <a:pt x="292557" y="115493"/>
                </a:lnTo>
                <a:lnTo>
                  <a:pt x="312504" y="115493"/>
                </a:lnTo>
                <a:lnTo>
                  <a:pt x="321081" y="86436"/>
                </a:lnTo>
                <a:lnTo>
                  <a:pt x="302729" y="81013"/>
                </a:lnTo>
                <a:close/>
              </a:path>
              <a:path w="866775" h="337819">
                <a:moveTo>
                  <a:pt x="28257" y="0"/>
                </a:moveTo>
                <a:lnTo>
                  <a:pt x="0" y="95732"/>
                </a:lnTo>
                <a:lnTo>
                  <a:pt x="19329" y="101434"/>
                </a:lnTo>
                <a:lnTo>
                  <a:pt x="31343" y="60756"/>
                </a:lnTo>
                <a:lnTo>
                  <a:pt x="74787" y="60756"/>
                </a:lnTo>
                <a:lnTo>
                  <a:pt x="76085" y="56349"/>
                </a:lnTo>
                <a:lnTo>
                  <a:pt x="36118" y="44564"/>
                </a:lnTo>
                <a:lnTo>
                  <a:pt x="42811" y="21894"/>
                </a:lnTo>
                <a:lnTo>
                  <a:pt x="93143" y="21894"/>
                </a:lnTo>
                <a:lnTo>
                  <a:pt x="93891" y="19367"/>
                </a:lnTo>
                <a:lnTo>
                  <a:pt x="28257" y="0"/>
                </a:lnTo>
                <a:close/>
              </a:path>
              <a:path w="866775" h="337819">
                <a:moveTo>
                  <a:pt x="149501" y="96901"/>
                </a:moveTo>
                <a:lnTo>
                  <a:pt x="112280" y="96901"/>
                </a:lnTo>
                <a:lnTo>
                  <a:pt x="123113" y="97739"/>
                </a:lnTo>
                <a:lnTo>
                  <a:pt x="127101" y="97891"/>
                </a:lnTo>
                <a:lnTo>
                  <a:pt x="129692" y="97802"/>
                </a:lnTo>
                <a:lnTo>
                  <a:pt x="149226" y="97802"/>
                </a:lnTo>
                <a:lnTo>
                  <a:pt x="149501" y="96901"/>
                </a:lnTo>
                <a:close/>
              </a:path>
              <a:path w="866775" h="337819">
                <a:moveTo>
                  <a:pt x="151223" y="69481"/>
                </a:moveTo>
                <a:lnTo>
                  <a:pt x="118173" y="69481"/>
                </a:lnTo>
                <a:lnTo>
                  <a:pt x="120916" y="69583"/>
                </a:lnTo>
                <a:lnTo>
                  <a:pt x="129006" y="71983"/>
                </a:lnTo>
                <a:lnTo>
                  <a:pt x="132067" y="73698"/>
                </a:lnTo>
                <a:lnTo>
                  <a:pt x="134670" y="77736"/>
                </a:lnTo>
                <a:lnTo>
                  <a:pt x="134797" y="80505"/>
                </a:lnTo>
                <a:lnTo>
                  <a:pt x="133223" y="85852"/>
                </a:lnTo>
                <a:lnTo>
                  <a:pt x="129501" y="86271"/>
                </a:lnTo>
                <a:lnTo>
                  <a:pt x="152690" y="86271"/>
                </a:lnTo>
                <a:lnTo>
                  <a:pt x="153289" y="84251"/>
                </a:lnTo>
                <a:lnTo>
                  <a:pt x="154089" y="78536"/>
                </a:lnTo>
                <a:lnTo>
                  <a:pt x="152577" y="71615"/>
                </a:lnTo>
                <a:lnTo>
                  <a:pt x="151223" y="69481"/>
                </a:lnTo>
                <a:close/>
              </a:path>
              <a:path w="866775" h="337819">
                <a:moveTo>
                  <a:pt x="113347" y="53848"/>
                </a:moveTo>
                <a:lnTo>
                  <a:pt x="102298" y="57581"/>
                </a:lnTo>
                <a:lnTo>
                  <a:pt x="97612" y="61595"/>
                </a:lnTo>
                <a:lnTo>
                  <a:pt x="93764" y="67754"/>
                </a:lnTo>
                <a:lnTo>
                  <a:pt x="109524" y="75666"/>
                </a:lnTo>
                <a:lnTo>
                  <a:pt x="111607" y="72783"/>
                </a:lnTo>
                <a:lnTo>
                  <a:pt x="113753" y="70967"/>
                </a:lnTo>
                <a:lnTo>
                  <a:pt x="118173" y="69481"/>
                </a:lnTo>
                <a:lnTo>
                  <a:pt x="151223" y="69481"/>
                </a:lnTo>
                <a:lnTo>
                  <a:pt x="150482" y="68313"/>
                </a:lnTo>
                <a:lnTo>
                  <a:pt x="143624" y="62077"/>
                </a:lnTo>
                <a:lnTo>
                  <a:pt x="137807" y="59309"/>
                </a:lnTo>
                <a:lnTo>
                  <a:pt x="120611" y="54241"/>
                </a:lnTo>
                <a:lnTo>
                  <a:pt x="113347" y="53848"/>
                </a:lnTo>
                <a:close/>
              </a:path>
              <a:path w="866775" h="337819">
                <a:moveTo>
                  <a:pt x="74787" y="60756"/>
                </a:moveTo>
                <a:lnTo>
                  <a:pt x="31343" y="60756"/>
                </a:lnTo>
                <a:lnTo>
                  <a:pt x="71310" y="72555"/>
                </a:lnTo>
                <a:lnTo>
                  <a:pt x="74787" y="60756"/>
                </a:lnTo>
                <a:close/>
              </a:path>
              <a:path w="866775" h="337819">
                <a:moveTo>
                  <a:pt x="93143" y="21894"/>
                </a:moveTo>
                <a:lnTo>
                  <a:pt x="42811" y="21894"/>
                </a:lnTo>
                <a:lnTo>
                  <a:pt x="89103" y="35560"/>
                </a:lnTo>
                <a:lnTo>
                  <a:pt x="93143" y="21894"/>
                </a:lnTo>
                <a:close/>
              </a:path>
              <a:path w="866775" h="337819">
                <a:moveTo>
                  <a:pt x="443356" y="151206"/>
                </a:moveTo>
                <a:lnTo>
                  <a:pt x="422884" y="220560"/>
                </a:lnTo>
                <a:lnTo>
                  <a:pt x="441236" y="225971"/>
                </a:lnTo>
                <a:lnTo>
                  <a:pt x="461708" y="156629"/>
                </a:lnTo>
                <a:lnTo>
                  <a:pt x="443356" y="151206"/>
                </a:lnTo>
                <a:close/>
              </a:path>
              <a:path w="866775" h="337819">
                <a:moveTo>
                  <a:pt x="413880" y="113817"/>
                </a:moveTo>
                <a:lnTo>
                  <a:pt x="385610" y="209562"/>
                </a:lnTo>
                <a:lnTo>
                  <a:pt x="403961" y="214972"/>
                </a:lnTo>
                <a:lnTo>
                  <a:pt x="432219" y="119240"/>
                </a:lnTo>
                <a:lnTo>
                  <a:pt x="413880" y="113817"/>
                </a:lnTo>
                <a:close/>
              </a:path>
              <a:path w="866775" h="337819">
                <a:moveTo>
                  <a:pt x="715738" y="236969"/>
                </a:moveTo>
                <a:lnTo>
                  <a:pt x="687984" y="236969"/>
                </a:lnTo>
                <a:lnTo>
                  <a:pt x="694080" y="238772"/>
                </a:lnTo>
                <a:lnTo>
                  <a:pt x="696302" y="240855"/>
                </a:lnTo>
                <a:lnTo>
                  <a:pt x="697230" y="243967"/>
                </a:lnTo>
                <a:lnTo>
                  <a:pt x="697838" y="246113"/>
                </a:lnTo>
                <a:lnTo>
                  <a:pt x="697810" y="246964"/>
                </a:lnTo>
                <a:lnTo>
                  <a:pt x="697217" y="250964"/>
                </a:lnTo>
                <a:lnTo>
                  <a:pt x="683488" y="297484"/>
                </a:lnTo>
                <a:lnTo>
                  <a:pt x="701840" y="302895"/>
                </a:lnTo>
                <a:lnTo>
                  <a:pt x="716889" y="251942"/>
                </a:lnTo>
                <a:lnTo>
                  <a:pt x="717518" y="247904"/>
                </a:lnTo>
                <a:lnTo>
                  <a:pt x="717561" y="246113"/>
                </a:lnTo>
                <a:lnTo>
                  <a:pt x="716711" y="239115"/>
                </a:lnTo>
                <a:lnTo>
                  <a:pt x="715738" y="236969"/>
                </a:lnTo>
                <a:close/>
              </a:path>
              <a:path w="866775" h="337819">
                <a:moveTo>
                  <a:pt x="674043" y="224612"/>
                </a:moveTo>
                <a:lnTo>
                  <a:pt x="646125" y="224612"/>
                </a:lnTo>
                <a:lnTo>
                  <a:pt x="651306" y="226148"/>
                </a:lnTo>
                <a:lnTo>
                  <a:pt x="653021" y="227177"/>
                </a:lnTo>
                <a:lnTo>
                  <a:pt x="655205" y="229895"/>
                </a:lnTo>
                <a:lnTo>
                  <a:pt x="655777" y="231660"/>
                </a:lnTo>
                <a:lnTo>
                  <a:pt x="655929" y="235966"/>
                </a:lnTo>
                <a:lnTo>
                  <a:pt x="654977" y="240411"/>
                </a:lnTo>
                <a:lnTo>
                  <a:pt x="641756" y="285165"/>
                </a:lnTo>
                <a:lnTo>
                  <a:pt x="660107" y="290588"/>
                </a:lnTo>
                <a:lnTo>
                  <a:pt x="671868" y="250748"/>
                </a:lnTo>
                <a:lnTo>
                  <a:pt x="687984" y="236969"/>
                </a:lnTo>
                <a:lnTo>
                  <a:pt x="715738" y="236969"/>
                </a:lnTo>
                <a:lnTo>
                  <a:pt x="714984" y="235305"/>
                </a:lnTo>
                <a:lnTo>
                  <a:pt x="710060" y="230060"/>
                </a:lnTo>
                <a:lnTo>
                  <a:pt x="675640" y="230060"/>
                </a:lnTo>
                <a:lnTo>
                  <a:pt x="674636" y="225742"/>
                </a:lnTo>
                <a:lnTo>
                  <a:pt x="674043" y="224612"/>
                </a:lnTo>
                <a:close/>
              </a:path>
              <a:path w="866775" h="337819">
                <a:moveTo>
                  <a:pt x="620306" y="203441"/>
                </a:moveTo>
                <a:lnTo>
                  <a:pt x="599833" y="272796"/>
                </a:lnTo>
                <a:lnTo>
                  <a:pt x="618185" y="278206"/>
                </a:lnTo>
                <a:lnTo>
                  <a:pt x="630097" y="237845"/>
                </a:lnTo>
                <a:lnTo>
                  <a:pt x="632002" y="233222"/>
                </a:lnTo>
                <a:lnTo>
                  <a:pt x="635647" y="228053"/>
                </a:lnTo>
                <a:lnTo>
                  <a:pt x="637921" y="226339"/>
                </a:lnTo>
                <a:lnTo>
                  <a:pt x="643356" y="224624"/>
                </a:lnTo>
                <a:lnTo>
                  <a:pt x="674043" y="224612"/>
                </a:lnTo>
                <a:lnTo>
                  <a:pt x="672769" y="222186"/>
                </a:lnTo>
                <a:lnTo>
                  <a:pt x="668587" y="217906"/>
                </a:lnTo>
                <a:lnTo>
                  <a:pt x="634428" y="217906"/>
                </a:lnTo>
                <a:lnTo>
                  <a:pt x="637222" y="208432"/>
                </a:lnTo>
                <a:lnTo>
                  <a:pt x="620306" y="203441"/>
                </a:lnTo>
                <a:close/>
              </a:path>
              <a:path w="866775" h="337819">
                <a:moveTo>
                  <a:pt x="553643" y="154673"/>
                </a:moveTo>
                <a:lnTo>
                  <a:pt x="515757" y="175594"/>
                </a:lnTo>
                <a:lnTo>
                  <a:pt x="504726" y="215493"/>
                </a:lnTo>
                <a:lnTo>
                  <a:pt x="506200" y="225013"/>
                </a:lnTo>
                <a:lnTo>
                  <a:pt x="539724" y="256819"/>
                </a:lnTo>
                <a:lnTo>
                  <a:pt x="559658" y="259145"/>
                </a:lnTo>
                <a:lnTo>
                  <a:pt x="568758" y="257381"/>
                </a:lnTo>
                <a:lnTo>
                  <a:pt x="577278" y="253669"/>
                </a:lnTo>
                <a:lnTo>
                  <a:pt x="584915" y="248121"/>
                </a:lnTo>
                <a:lnTo>
                  <a:pt x="589835" y="242557"/>
                </a:lnTo>
                <a:lnTo>
                  <a:pt x="552246" y="242557"/>
                </a:lnTo>
                <a:lnTo>
                  <a:pt x="536829" y="238010"/>
                </a:lnTo>
                <a:lnTo>
                  <a:pt x="531304" y="233337"/>
                </a:lnTo>
                <a:lnTo>
                  <a:pt x="527975" y="226339"/>
                </a:lnTo>
                <a:lnTo>
                  <a:pt x="526038" y="220605"/>
                </a:lnTo>
                <a:lnTo>
                  <a:pt x="525392" y="214479"/>
                </a:lnTo>
                <a:lnTo>
                  <a:pt x="525531" y="212150"/>
                </a:lnTo>
                <a:lnTo>
                  <a:pt x="542315" y="176834"/>
                </a:lnTo>
                <a:lnTo>
                  <a:pt x="556031" y="171970"/>
                </a:lnTo>
                <a:lnTo>
                  <a:pt x="592311" y="171970"/>
                </a:lnTo>
                <a:lnTo>
                  <a:pt x="586759" y="166650"/>
                </a:lnTo>
                <a:lnTo>
                  <a:pt x="578491" y="161535"/>
                </a:lnTo>
                <a:lnTo>
                  <a:pt x="568680" y="157746"/>
                </a:lnTo>
                <a:lnTo>
                  <a:pt x="560895" y="155448"/>
                </a:lnTo>
                <a:lnTo>
                  <a:pt x="553643" y="154673"/>
                </a:lnTo>
                <a:close/>
              </a:path>
              <a:path w="866775" h="337819">
                <a:moveTo>
                  <a:pt x="592311" y="171970"/>
                </a:moveTo>
                <a:lnTo>
                  <a:pt x="556031" y="171970"/>
                </a:lnTo>
                <a:lnTo>
                  <a:pt x="571969" y="176669"/>
                </a:lnTo>
                <a:lnTo>
                  <a:pt x="577557" y="181267"/>
                </a:lnTo>
                <a:lnTo>
                  <a:pt x="580783" y="188074"/>
                </a:lnTo>
                <a:lnTo>
                  <a:pt x="582588" y="193579"/>
                </a:lnTo>
                <a:lnTo>
                  <a:pt x="583184" y="199863"/>
                </a:lnTo>
                <a:lnTo>
                  <a:pt x="582569" y="206923"/>
                </a:lnTo>
                <a:lnTo>
                  <a:pt x="559384" y="241642"/>
                </a:lnTo>
                <a:lnTo>
                  <a:pt x="552246" y="242557"/>
                </a:lnTo>
                <a:lnTo>
                  <a:pt x="589835" y="242557"/>
                </a:lnTo>
                <a:lnTo>
                  <a:pt x="603564" y="199366"/>
                </a:lnTo>
                <a:lnTo>
                  <a:pt x="602099" y="189706"/>
                </a:lnTo>
                <a:lnTo>
                  <a:pt x="598665" y="180860"/>
                </a:lnTo>
                <a:lnTo>
                  <a:pt x="593483" y="173093"/>
                </a:lnTo>
                <a:lnTo>
                  <a:pt x="592311" y="171970"/>
                </a:lnTo>
                <a:close/>
              </a:path>
              <a:path w="866775" h="337819">
                <a:moveTo>
                  <a:pt x="692010" y="223888"/>
                </a:moveTo>
                <a:lnTo>
                  <a:pt x="683882" y="225463"/>
                </a:lnTo>
                <a:lnTo>
                  <a:pt x="679767" y="227266"/>
                </a:lnTo>
                <a:lnTo>
                  <a:pt x="675640" y="230060"/>
                </a:lnTo>
                <a:lnTo>
                  <a:pt x="710060" y="230060"/>
                </a:lnTo>
                <a:lnTo>
                  <a:pt x="709142" y="229082"/>
                </a:lnTo>
                <a:lnTo>
                  <a:pt x="705142" y="226771"/>
                </a:lnTo>
                <a:lnTo>
                  <a:pt x="696048" y="224091"/>
                </a:lnTo>
                <a:lnTo>
                  <a:pt x="692010" y="223888"/>
                </a:lnTo>
                <a:close/>
              </a:path>
              <a:path w="866775" h="337819">
                <a:moveTo>
                  <a:pt x="653039" y="212150"/>
                </a:moveTo>
                <a:lnTo>
                  <a:pt x="646809" y="212561"/>
                </a:lnTo>
                <a:lnTo>
                  <a:pt x="640605" y="214479"/>
                </a:lnTo>
                <a:lnTo>
                  <a:pt x="634428" y="217906"/>
                </a:lnTo>
                <a:lnTo>
                  <a:pt x="668587" y="217906"/>
                </a:lnTo>
                <a:lnTo>
                  <a:pt x="667321" y="216611"/>
                </a:lnTo>
                <a:lnTo>
                  <a:pt x="663740" y="214553"/>
                </a:lnTo>
                <a:lnTo>
                  <a:pt x="659295" y="213245"/>
                </a:lnTo>
                <a:lnTo>
                  <a:pt x="653039" y="212150"/>
                </a:lnTo>
                <a:close/>
              </a:path>
              <a:path w="866775" h="337819">
                <a:moveTo>
                  <a:pt x="579628" y="139674"/>
                </a:moveTo>
                <a:lnTo>
                  <a:pt x="574979" y="155409"/>
                </a:lnTo>
                <a:lnTo>
                  <a:pt x="590778" y="160083"/>
                </a:lnTo>
                <a:lnTo>
                  <a:pt x="595426" y="144335"/>
                </a:lnTo>
                <a:lnTo>
                  <a:pt x="579628" y="139674"/>
                </a:lnTo>
                <a:close/>
              </a:path>
              <a:path w="866775" h="337819">
                <a:moveTo>
                  <a:pt x="551548" y="131381"/>
                </a:moveTo>
                <a:lnTo>
                  <a:pt x="546900" y="147129"/>
                </a:lnTo>
                <a:lnTo>
                  <a:pt x="562635" y="151765"/>
                </a:lnTo>
                <a:lnTo>
                  <a:pt x="567283" y="136029"/>
                </a:lnTo>
                <a:lnTo>
                  <a:pt x="551548" y="131381"/>
                </a:lnTo>
                <a:close/>
              </a:path>
              <a:path w="866775" h="337819">
                <a:moveTo>
                  <a:pt x="821867" y="262940"/>
                </a:moveTo>
                <a:lnTo>
                  <a:pt x="801408" y="332282"/>
                </a:lnTo>
                <a:lnTo>
                  <a:pt x="819746" y="337705"/>
                </a:lnTo>
                <a:lnTo>
                  <a:pt x="829563" y="304482"/>
                </a:lnTo>
                <a:lnTo>
                  <a:pt x="832358" y="296887"/>
                </a:lnTo>
                <a:lnTo>
                  <a:pt x="836587" y="290093"/>
                </a:lnTo>
                <a:lnTo>
                  <a:pt x="838746" y="287947"/>
                </a:lnTo>
                <a:lnTo>
                  <a:pt x="843153" y="286169"/>
                </a:lnTo>
                <a:lnTo>
                  <a:pt x="845540" y="286105"/>
                </a:lnTo>
                <a:lnTo>
                  <a:pt x="860423" y="286105"/>
                </a:lnTo>
                <a:lnTo>
                  <a:pt x="866241" y="278091"/>
                </a:lnTo>
                <a:lnTo>
                  <a:pt x="865995" y="277825"/>
                </a:lnTo>
                <a:lnTo>
                  <a:pt x="836002" y="277825"/>
                </a:lnTo>
                <a:lnTo>
                  <a:pt x="838923" y="267970"/>
                </a:lnTo>
                <a:lnTo>
                  <a:pt x="821867" y="262940"/>
                </a:lnTo>
                <a:close/>
              </a:path>
              <a:path w="866775" h="337819">
                <a:moveTo>
                  <a:pt x="787575" y="311454"/>
                </a:moveTo>
                <a:lnTo>
                  <a:pt x="769048" y="311454"/>
                </a:lnTo>
                <a:lnTo>
                  <a:pt x="765975" y="321830"/>
                </a:lnTo>
                <a:lnTo>
                  <a:pt x="783031" y="326859"/>
                </a:lnTo>
                <a:lnTo>
                  <a:pt x="787575" y="311454"/>
                </a:lnTo>
                <a:close/>
              </a:path>
              <a:path w="866775" h="337819">
                <a:moveTo>
                  <a:pt x="740410" y="238887"/>
                </a:moveTo>
                <a:lnTo>
                  <a:pt x="725538" y="289306"/>
                </a:lnTo>
                <a:lnTo>
                  <a:pt x="724852" y="294665"/>
                </a:lnTo>
                <a:lnTo>
                  <a:pt x="725970" y="303047"/>
                </a:lnTo>
                <a:lnTo>
                  <a:pt x="751763" y="318173"/>
                </a:lnTo>
                <a:lnTo>
                  <a:pt x="761250" y="316344"/>
                </a:lnTo>
                <a:lnTo>
                  <a:pt x="765429" y="314401"/>
                </a:lnTo>
                <a:lnTo>
                  <a:pt x="769048" y="311454"/>
                </a:lnTo>
                <a:lnTo>
                  <a:pt x="787575" y="311454"/>
                </a:lnTo>
                <a:lnTo>
                  <a:pt x="789310" y="305574"/>
                </a:lnTo>
                <a:lnTo>
                  <a:pt x="756577" y="305574"/>
                </a:lnTo>
                <a:lnTo>
                  <a:pt x="750709" y="303834"/>
                </a:lnTo>
                <a:lnTo>
                  <a:pt x="748626" y="302526"/>
                </a:lnTo>
                <a:lnTo>
                  <a:pt x="745820" y="298907"/>
                </a:lnTo>
                <a:lnTo>
                  <a:pt x="745138" y="296887"/>
                </a:lnTo>
                <a:lnTo>
                  <a:pt x="745045" y="291998"/>
                </a:lnTo>
                <a:lnTo>
                  <a:pt x="746480" y="285927"/>
                </a:lnTo>
                <a:lnTo>
                  <a:pt x="758761" y="244309"/>
                </a:lnTo>
                <a:lnTo>
                  <a:pt x="740410" y="238887"/>
                </a:lnTo>
                <a:close/>
              </a:path>
              <a:path w="866775" h="337819">
                <a:moveTo>
                  <a:pt x="785152" y="252095"/>
                </a:moveTo>
                <a:lnTo>
                  <a:pt x="773582" y="291274"/>
                </a:lnTo>
                <a:lnTo>
                  <a:pt x="756577" y="305574"/>
                </a:lnTo>
                <a:lnTo>
                  <a:pt x="789310" y="305574"/>
                </a:lnTo>
                <a:lnTo>
                  <a:pt x="803490" y="257505"/>
                </a:lnTo>
                <a:lnTo>
                  <a:pt x="785152" y="252095"/>
                </a:lnTo>
                <a:close/>
              </a:path>
              <a:path w="866775" h="337819">
                <a:moveTo>
                  <a:pt x="860423" y="286105"/>
                </a:moveTo>
                <a:lnTo>
                  <a:pt x="845540" y="286105"/>
                </a:lnTo>
                <a:lnTo>
                  <a:pt x="850760" y="287655"/>
                </a:lnTo>
                <a:lnTo>
                  <a:pt x="853338" y="289496"/>
                </a:lnTo>
                <a:lnTo>
                  <a:pt x="855840" y="292417"/>
                </a:lnTo>
                <a:lnTo>
                  <a:pt x="860423" y="286105"/>
                </a:lnTo>
                <a:close/>
              </a:path>
              <a:path w="866775" h="337819">
                <a:moveTo>
                  <a:pt x="849363" y="270154"/>
                </a:moveTo>
                <a:lnTo>
                  <a:pt x="843826" y="271741"/>
                </a:lnTo>
                <a:lnTo>
                  <a:pt x="840295" y="274027"/>
                </a:lnTo>
                <a:lnTo>
                  <a:pt x="836002" y="277825"/>
                </a:lnTo>
                <a:lnTo>
                  <a:pt x="865995" y="277825"/>
                </a:lnTo>
                <a:lnTo>
                  <a:pt x="863053" y="274637"/>
                </a:lnTo>
                <a:lnTo>
                  <a:pt x="859358" y="272300"/>
                </a:lnTo>
                <a:lnTo>
                  <a:pt x="852220" y="270192"/>
                </a:lnTo>
                <a:lnTo>
                  <a:pt x="849363" y="270154"/>
                </a:lnTo>
                <a:close/>
              </a:path>
              <a:path w="866775" h="337819">
                <a:moveTo>
                  <a:pt x="786358" y="221996"/>
                </a:moveTo>
                <a:lnTo>
                  <a:pt x="781723" y="237731"/>
                </a:lnTo>
                <a:lnTo>
                  <a:pt x="797521" y="242404"/>
                </a:lnTo>
                <a:lnTo>
                  <a:pt x="802170" y="226656"/>
                </a:lnTo>
                <a:lnTo>
                  <a:pt x="786358" y="221996"/>
                </a:lnTo>
                <a:close/>
              </a:path>
              <a:path w="866775" h="337819">
                <a:moveTo>
                  <a:pt x="758278" y="213715"/>
                </a:moveTo>
                <a:lnTo>
                  <a:pt x="753630" y="229450"/>
                </a:lnTo>
                <a:lnTo>
                  <a:pt x="769378" y="234099"/>
                </a:lnTo>
                <a:lnTo>
                  <a:pt x="774014" y="218351"/>
                </a:lnTo>
                <a:lnTo>
                  <a:pt x="758278" y="213715"/>
                </a:lnTo>
                <a:close/>
              </a:path>
            </a:pathLst>
          </a:custGeom>
          <a:solidFill>
            <a:srgbClr val="000000"/>
          </a:solidFill>
        </p:spPr>
        <p:txBody>
          <a:bodyPr wrap="square" lIns="0" tIns="0" rIns="0" bIns="0" rtlCol="0"/>
          <a:lstStyle/>
          <a:p>
            <a:endParaRPr/>
          </a:p>
        </p:txBody>
      </p:sp>
      <p:sp>
        <p:nvSpPr>
          <p:cNvPr id="16" name="object 16"/>
          <p:cNvSpPr txBox="1"/>
          <p:nvPr/>
        </p:nvSpPr>
        <p:spPr>
          <a:xfrm>
            <a:off x="190152" y="1770875"/>
            <a:ext cx="669925" cy="528320"/>
          </a:xfrm>
          <a:prstGeom prst="rect">
            <a:avLst/>
          </a:prstGeom>
        </p:spPr>
        <p:txBody>
          <a:bodyPr vert="horz" wrap="square" lIns="0" tIns="12065" rIns="0" bIns="0" rtlCol="0">
            <a:spAutoFit/>
          </a:bodyPr>
          <a:lstStyle/>
          <a:p>
            <a:pPr marL="12700" marR="5080" indent="1270" algn="ctr">
              <a:lnSpc>
                <a:spcPct val="100000"/>
              </a:lnSpc>
              <a:spcBef>
                <a:spcPts val="95"/>
              </a:spcBef>
            </a:pPr>
            <a:r>
              <a:rPr sz="1100" b="1" spc="-5" dirty="0">
                <a:latin typeface="Arial"/>
                <a:cs typeface="Arial"/>
              </a:rPr>
              <a:t>Varlık  kullanıma  hazır</a:t>
            </a:r>
            <a:endParaRPr sz="1100">
              <a:latin typeface="Arial"/>
              <a:cs typeface="Arial"/>
            </a:endParaRPr>
          </a:p>
        </p:txBody>
      </p:sp>
      <p:sp>
        <p:nvSpPr>
          <p:cNvPr id="17" name="object 17"/>
          <p:cNvSpPr txBox="1"/>
          <p:nvPr/>
        </p:nvSpPr>
        <p:spPr>
          <a:xfrm>
            <a:off x="5260687" y="3636244"/>
            <a:ext cx="266700" cy="193040"/>
          </a:xfrm>
          <a:prstGeom prst="rect">
            <a:avLst/>
          </a:prstGeom>
        </p:spPr>
        <p:txBody>
          <a:bodyPr vert="horz" wrap="square" lIns="0" tIns="12065" rIns="0" bIns="0" rtlCol="0">
            <a:spAutoFit/>
          </a:bodyPr>
          <a:lstStyle/>
          <a:p>
            <a:pPr marL="12700">
              <a:lnSpc>
                <a:spcPct val="100000"/>
              </a:lnSpc>
              <a:spcBef>
                <a:spcPts val="95"/>
              </a:spcBef>
            </a:pPr>
            <a:r>
              <a:rPr sz="1100" b="1" spc="-5" dirty="0">
                <a:latin typeface="Arial"/>
                <a:cs typeface="Arial"/>
              </a:rPr>
              <a:t>dışı</a:t>
            </a:r>
            <a:endParaRPr sz="1100">
              <a:latin typeface="Arial"/>
              <a:cs typeface="Arial"/>
            </a:endParaRPr>
          </a:p>
        </p:txBody>
      </p:sp>
      <p:sp>
        <p:nvSpPr>
          <p:cNvPr id="18" name="object 18"/>
          <p:cNvSpPr txBox="1"/>
          <p:nvPr/>
        </p:nvSpPr>
        <p:spPr>
          <a:xfrm>
            <a:off x="5097675" y="3301016"/>
            <a:ext cx="592455" cy="726440"/>
          </a:xfrm>
          <a:prstGeom prst="rect">
            <a:avLst/>
          </a:prstGeom>
        </p:spPr>
        <p:txBody>
          <a:bodyPr vert="horz" wrap="square" lIns="0" tIns="12065" rIns="0" bIns="0" rtlCol="0">
            <a:spAutoFit/>
          </a:bodyPr>
          <a:lstStyle/>
          <a:p>
            <a:pPr marL="128905" marR="5080" indent="-116839">
              <a:lnSpc>
                <a:spcPct val="100000"/>
              </a:lnSpc>
              <a:spcBef>
                <a:spcPts val="95"/>
              </a:spcBef>
            </a:pPr>
            <a:r>
              <a:rPr sz="1100" b="1" spc="-5" dirty="0">
                <a:latin typeface="Arial"/>
                <a:cs typeface="Arial"/>
              </a:rPr>
              <a:t>Finansal  tablo</a:t>
            </a:r>
            <a:endParaRPr sz="1100">
              <a:latin typeface="Arial"/>
              <a:cs typeface="Arial"/>
            </a:endParaRPr>
          </a:p>
          <a:p>
            <a:pPr marL="27305">
              <a:lnSpc>
                <a:spcPct val="100000"/>
              </a:lnSpc>
              <a:spcBef>
                <a:spcPts val="545"/>
              </a:spcBef>
            </a:pPr>
            <a:r>
              <a:rPr sz="1650" b="1" spc="-292" baseline="2525" dirty="0">
                <a:latin typeface="Arial"/>
                <a:cs typeface="Arial"/>
              </a:rPr>
              <a:t>bırakm</a:t>
            </a:r>
            <a:r>
              <a:rPr sz="1950" spc="-195" dirty="0">
                <a:solidFill>
                  <a:srgbClr val="00BEF2"/>
                </a:solidFill>
                <a:latin typeface="Wingdings"/>
                <a:cs typeface="Wingdings"/>
              </a:rPr>
              <a:t></a:t>
            </a:r>
            <a:r>
              <a:rPr sz="1650" b="1" spc="-292" baseline="2525" dirty="0">
                <a:latin typeface="Arial"/>
                <a:cs typeface="Arial"/>
              </a:rPr>
              <a:t>a</a:t>
            </a:r>
            <a:endParaRPr sz="1650" baseline="2525">
              <a:latin typeface="Arial"/>
              <a:cs typeface="Arial"/>
            </a:endParaRPr>
          </a:p>
        </p:txBody>
      </p:sp>
      <p:sp>
        <p:nvSpPr>
          <p:cNvPr id="19" name="object 19"/>
          <p:cNvSpPr txBox="1"/>
          <p:nvPr/>
        </p:nvSpPr>
        <p:spPr>
          <a:xfrm>
            <a:off x="403085" y="2509008"/>
            <a:ext cx="181610" cy="1551940"/>
          </a:xfrm>
          <a:prstGeom prst="rect">
            <a:avLst/>
          </a:prstGeom>
        </p:spPr>
        <p:txBody>
          <a:bodyPr vert="vert270" wrap="square" lIns="0" tIns="0" rIns="0" bIns="0" rtlCol="0">
            <a:spAutoFit/>
          </a:bodyPr>
          <a:lstStyle/>
          <a:p>
            <a:pPr marL="12700">
              <a:lnSpc>
                <a:spcPts val="1315"/>
              </a:lnSpc>
            </a:pPr>
            <a:r>
              <a:rPr sz="1100" b="1" spc="-5" dirty="0">
                <a:latin typeface="Arial"/>
                <a:cs typeface="Arial"/>
              </a:rPr>
              <a:t>Amortismana tabi</a:t>
            </a:r>
            <a:r>
              <a:rPr sz="1100" b="1" spc="-45" dirty="0">
                <a:latin typeface="Arial"/>
                <a:cs typeface="Arial"/>
              </a:rPr>
              <a:t> </a:t>
            </a:r>
            <a:r>
              <a:rPr sz="1100" b="1" spc="-5" dirty="0">
                <a:latin typeface="Arial"/>
                <a:cs typeface="Arial"/>
              </a:rPr>
              <a:t>tutar</a:t>
            </a:r>
            <a:endParaRPr sz="1100">
              <a:latin typeface="Arial"/>
              <a:cs typeface="Arial"/>
            </a:endParaRPr>
          </a:p>
        </p:txBody>
      </p:sp>
    </p:spTree>
    <p:extLst>
      <p:ext uri="{BB962C8B-B14F-4D97-AF65-F5344CB8AC3E}">
        <p14:creationId xmlns:p14="http://schemas.microsoft.com/office/powerpoint/2010/main" val="1765458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Effect transition="in" filter="fade">
                                      <p:cBhvr>
                                        <p:cTn id="28" dur="1000"/>
                                        <p:tgtEl>
                                          <p:spTgt spid="4">
                                            <p:txEl>
                                              <p:pRg st="0" end="0"/>
                                            </p:txEl>
                                          </p:spTgt>
                                        </p:tgtEl>
                                      </p:cBhvr>
                                    </p:animEffect>
                                    <p:anim calcmode="lin" valueType="num">
                                      <p:cBhvr>
                                        <p:cTn id="2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animEffect transition="in" filter="fade">
                                      <p:cBhvr>
                                        <p:cTn id="35" dur="1000"/>
                                        <p:tgtEl>
                                          <p:spTgt spid="4">
                                            <p:txEl>
                                              <p:pRg st="1" end="1"/>
                                            </p:txEl>
                                          </p:spTgt>
                                        </p:tgtEl>
                                      </p:cBhvr>
                                    </p:animEffect>
                                    <p:anim calcmode="lin" valueType="num">
                                      <p:cBhvr>
                                        <p:cTn id="3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fade">
                                      <p:cBhvr>
                                        <p:cTn id="42" dur="1000"/>
                                        <p:tgtEl>
                                          <p:spTgt spid="5">
                                            <p:txEl>
                                              <p:pRg st="0" end="0"/>
                                            </p:txEl>
                                          </p:spTgt>
                                        </p:tgtEl>
                                      </p:cBhvr>
                                    </p:animEffect>
                                    <p:anim calcmode="lin" valueType="num">
                                      <p:cBhvr>
                                        <p:cTn id="4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BEF2"/>
          </a:solidFill>
        </p:spPr>
        <p:txBody>
          <a:bodyPr wrap="square" lIns="0" tIns="0" rIns="0" bIns="0" rtlCol="0"/>
          <a:lstStyle/>
          <a:p>
            <a:endParaRPr/>
          </a:p>
        </p:txBody>
      </p:sp>
      <p:sp>
        <p:nvSpPr>
          <p:cNvPr id="3" name="object 3"/>
          <p:cNvSpPr txBox="1"/>
          <p:nvPr/>
        </p:nvSpPr>
        <p:spPr>
          <a:xfrm>
            <a:off x="381000" y="1185493"/>
            <a:ext cx="4525024" cy="2610971"/>
          </a:xfrm>
          <a:prstGeom prst="rect">
            <a:avLst/>
          </a:prstGeom>
        </p:spPr>
        <p:txBody>
          <a:bodyPr vert="horz" wrap="square" lIns="0" tIns="12700" rIns="0" bIns="0" rtlCol="0">
            <a:spAutoFit/>
          </a:bodyPr>
          <a:lstStyle/>
          <a:p>
            <a:pPr marL="355600" marR="5080" indent="-342900" algn="just">
              <a:spcBef>
                <a:spcPts val="100"/>
              </a:spcBef>
              <a:buClr>
                <a:srgbClr val="00BEF2"/>
              </a:buClr>
              <a:buFont typeface="Wingdings"/>
              <a:buChar char=""/>
              <a:tabLst>
                <a:tab pos="355600" algn="l"/>
              </a:tabLst>
            </a:pPr>
            <a:r>
              <a:rPr lang="tr-TR" sz="2400" b="1" spc="-35" dirty="0">
                <a:latin typeface="Trebuchet MS"/>
                <a:cs typeface="Trebuchet MS"/>
              </a:rPr>
              <a:t>Amortismana </a:t>
            </a:r>
            <a:r>
              <a:rPr lang="tr-TR" sz="2400" b="1" spc="-30" dirty="0">
                <a:latin typeface="Trebuchet MS"/>
                <a:cs typeface="Trebuchet MS"/>
              </a:rPr>
              <a:t>tâbi </a:t>
            </a:r>
            <a:r>
              <a:rPr lang="tr-TR" sz="2400" b="1" spc="-45" dirty="0">
                <a:latin typeface="Trebuchet MS"/>
                <a:cs typeface="Trebuchet MS"/>
              </a:rPr>
              <a:t>tutar  </a:t>
            </a:r>
            <a:r>
              <a:rPr lang="tr-TR" sz="2400" spc="-15" dirty="0"/>
              <a:t>maddi </a:t>
            </a:r>
            <a:r>
              <a:rPr lang="tr-TR" sz="2400" spc="-30" dirty="0"/>
              <a:t>duran </a:t>
            </a:r>
            <a:r>
              <a:rPr lang="tr-TR" sz="2400" spc="-50" dirty="0"/>
              <a:t>varlığın  </a:t>
            </a:r>
            <a:r>
              <a:rPr lang="tr-TR" sz="2400" spc="-10" dirty="0"/>
              <a:t>maliyet </a:t>
            </a:r>
            <a:r>
              <a:rPr lang="tr-TR" sz="2400" spc="-40" dirty="0"/>
              <a:t>bedelinden </a:t>
            </a:r>
            <a:r>
              <a:rPr lang="tr-TR" sz="2400" spc="-95" dirty="0"/>
              <a:t>ya </a:t>
            </a:r>
            <a:r>
              <a:rPr lang="tr-TR" sz="2400" spc="-55" dirty="0"/>
              <a:t>da  yeniden </a:t>
            </a:r>
            <a:r>
              <a:rPr lang="tr-TR" sz="2400" spc="-70" dirty="0"/>
              <a:t>değerleme</a:t>
            </a:r>
            <a:r>
              <a:rPr lang="tr-TR" sz="2400" spc="-345" dirty="0"/>
              <a:t> </a:t>
            </a:r>
            <a:r>
              <a:rPr lang="tr-TR" sz="2400" spc="-90" dirty="0"/>
              <a:t>sonrası  </a:t>
            </a:r>
            <a:r>
              <a:rPr lang="tr-TR" sz="2400" spc="-20" dirty="0"/>
              <a:t>bulunan </a:t>
            </a:r>
            <a:r>
              <a:rPr lang="tr-TR" sz="2400" spc="-10" dirty="0"/>
              <a:t>tutarından </a:t>
            </a:r>
            <a:r>
              <a:rPr lang="tr-TR" sz="2400" spc="-400" dirty="0"/>
              <a:t> </a:t>
            </a:r>
            <a:r>
              <a:rPr lang="tr-TR" sz="2400" b="1" spc="-35" dirty="0">
                <a:solidFill>
                  <a:srgbClr val="712627"/>
                </a:solidFill>
                <a:latin typeface="Trebuchet MS"/>
                <a:cs typeface="Trebuchet MS"/>
              </a:rPr>
              <a:t>kalıntı  </a:t>
            </a:r>
            <a:r>
              <a:rPr lang="tr-TR" sz="2400" b="1" spc="-60" dirty="0">
                <a:solidFill>
                  <a:srgbClr val="712627"/>
                </a:solidFill>
                <a:latin typeface="Trebuchet MS"/>
                <a:cs typeface="Trebuchet MS"/>
              </a:rPr>
              <a:t>değerin </a:t>
            </a:r>
            <a:r>
              <a:rPr lang="tr-TR" sz="2400" spc="-5" dirty="0"/>
              <a:t>indirilmesi  </a:t>
            </a:r>
            <a:r>
              <a:rPr lang="tr-TR" sz="2400" spc="-35" dirty="0"/>
              <a:t>suretiyle</a:t>
            </a:r>
            <a:r>
              <a:rPr lang="tr-TR" sz="2400" spc="-195" dirty="0"/>
              <a:t> </a:t>
            </a:r>
            <a:r>
              <a:rPr lang="tr-TR" sz="2400" spc="-10" dirty="0"/>
              <a:t>belirlenir.</a:t>
            </a:r>
          </a:p>
          <a:p>
            <a:pPr marL="355600" marR="5080" indent="-342900" algn="just">
              <a:lnSpc>
                <a:spcPct val="100000"/>
              </a:lnSpc>
              <a:spcBef>
                <a:spcPts val="100"/>
              </a:spcBef>
              <a:buClr>
                <a:srgbClr val="00BEF2"/>
              </a:buClr>
              <a:buFont typeface="Wingdings"/>
              <a:buChar char=""/>
              <a:tabLst>
                <a:tab pos="355600" algn="l"/>
              </a:tabLst>
            </a:pPr>
            <a:endParaRPr sz="2400" dirty="0">
              <a:latin typeface="Trebuchet MS"/>
              <a:cs typeface="Trebuchet MS"/>
            </a:endParaRPr>
          </a:p>
        </p:txBody>
      </p:sp>
      <p:sp>
        <p:nvSpPr>
          <p:cNvPr id="4" name="object 4"/>
          <p:cNvSpPr txBox="1">
            <a:spLocks noGrp="1"/>
          </p:cNvSpPr>
          <p:nvPr>
            <p:ph type="title"/>
          </p:nvPr>
        </p:nvSpPr>
        <p:spPr>
          <a:xfrm>
            <a:off x="504172" y="366369"/>
            <a:ext cx="6963427" cy="452755"/>
          </a:xfrm>
          <a:prstGeom prst="rect">
            <a:avLst/>
          </a:prstGeom>
        </p:spPr>
        <p:txBody>
          <a:bodyPr vert="horz" wrap="square" lIns="0" tIns="12700" rIns="0" bIns="0" rtlCol="0">
            <a:spAutoFit/>
          </a:bodyPr>
          <a:lstStyle/>
          <a:p>
            <a:pPr marL="12700">
              <a:lnSpc>
                <a:spcPct val="100000"/>
              </a:lnSpc>
              <a:spcBef>
                <a:spcPts val="100"/>
              </a:spcBef>
            </a:pPr>
            <a:r>
              <a:rPr spc="45" dirty="0"/>
              <a:t>Amortisman</a:t>
            </a:r>
            <a:r>
              <a:rPr spc="-210" dirty="0"/>
              <a:t> </a:t>
            </a:r>
            <a:r>
              <a:rPr spc="5" dirty="0"/>
              <a:t>Uygulaması</a:t>
            </a:r>
          </a:p>
        </p:txBody>
      </p:sp>
      <p:sp>
        <p:nvSpPr>
          <p:cNvPr id="7" name="Metin kutusu 6">
            <a:extLst>
              <a:ext uri="{FF2B5EF4-FFF2-40B4-BE49-F238E27FC236}">
                <a16:creationId xmlns:a16="http://schemas.microsoft.com/office/drawing/2014/main" id="{732C2FC6-5659-EB61-371C-333E92206B00}"/>
              </a:ext>
            </a:extLst>
          </p:cNvPr>
          <p:cNvSpPr txBox="1"/>
          <p:nvPr/>
        </p:nvSpPr>
        <p:spPr>
          <a:xfrm>
            <a:off x="520308" y="3358396"/>
            <a:ext cx="4572000" cy="1785104"/>
          </a:xfrm>
          <a:prstGeom prst="rect">
            <a:avLst/>
          </a:prstGeom>
          <a:noFill/>
        </p:spPr>
        <p:txBody>
          <a:bodyPr wrap="square">
            <a:spAutoFit/>
          </a:bodyPr>
          <a:lstStyle/>
          <a:p>
            <a:pPr algn="just"/>
            <a:r>
              <a:rPr lang="tr-TR" sz="2000" b="1" dirty="0">
                <a:solidFill>
                  <a:srgbClr val="00B0F0"/>
                </a:solidFill>
                <a:latin typeface="Arial" pitchFamily="34" charset="0"/>
                <a:cs typeface="Arial" pitchFamily="34" charset="0"/>
              </a:rPr>
              <a:t>Kalıntı Değer : </a:t>
            </a:r>
            <a:r>
              <a:rPr lang="tr-TR" dirty="0">
                <a:latin typeface="Arial" pitchFamily="34" charset="0"/>
                <a:cs typeface="Arial" pitchFamily="34" charset="0"/>
              </a:rPr>
              <a:t>Bir varlık tahmin edilen yararlı ömrünün sonundaki durum ve yaşına ulaştığında elden çıkarılması sonucu elde edilmesi beklenen tutardan, elden çıkarmanın tahmini maliyetleri düşülerek ulaşılan tahmini tutardır.</a:t>
            </a:r>
            <a:endParaRPr lang="tr-TR" b="1" dirty="0">
              <a:solidFill>
                <a:srgbClr val="00B0F0"/>
              </a:solidFill>
              <a:latin typeface="Arial" pitchFamily="34" charset="0"/>
              <a:cs typeface="Arial" pitchFamily="34" charset="0"/>
            </a:endParaRPr>
          </a:p>
        </p:txBody>
      </p:sp>
      <p:sp>
        <p:nvSpPr>
          <p:cNvPr id="8" name="object 3">
            <a:extLst>
              <a:ext uri="{FF2B5EF4-FFF2-40B4-BE49-F238E27FC236}">
                <a16:creationId xmlns:a16="http://schemas.microsoft.com/office/drawing/2014/main" id="{ED164B81-3BB4-6393-FBA1-9DB015BC2845}"/>
              </a:ext>
            </a:extLst>
          </p:cNvPr>
          <p:cNvSpPr/>
          <p:nvPr/>
        </p:nvSpPr>
        <p:spPr>
          <a:xfrm>
            <a:off x="5486400" y="1178994"/>
            <a:ext cx="771223" cy="641146"/>
          </a:xfrm>
          <a:prstGeom prst="rect">
            <a:avLst/>
          </a:prstGeom>
          <a:blipFill>
            <a:blip r:embed="rId2" cstate="print"/>
            <a:stretch>
              <a:fillRect/>
            </a:stretch>
          </a:blipFill>
        </p:spPr>
        <p:txBody>
          <a:bodyPr wrap="square" lIns="0" tIns="0" rIns="0" bIns="0" rtlCol="0"/>
          <a:lstStyle/>
          <a:p>
            <a:endParaRPr/>
          </a:p>
        </p:txBody>
      </p:sp>
      <p:sp>
        <p:nvSpPr>
          <p:cNvPr id="10" name="Metin kutusu 9">
            <a:extLst>
              <a:ext uri="{FF2B5EF4-FFF2-40B4-BE49-F238E27FC236}">
                <a16:creationId xmlns:a16="http://schemas.microsoft.com/office/drawing/2014/main" id="{832E9602-2206-7507-D2CD-F4EFC95B5F27}"/>
              </a:ext>
            </a:extLst>
          </p:cNvPr>
          <p:cNvSpPr txBox="1"/>
          <p:nvPr/>
        </p:nvSpPr>
        <p:spPr>
          <a:xfrm>
            <a:off x="5181599" y="1859756"/>
            <a:ext cx="3686828" cy="923330"/>
          </a:xfrm>
          <a:prstGeom prst="rect">
            <a:avLst/>
          </a:prstGeom>
          <a:noFill/>
        </p:spPr>
        <p:txBody>
          <a:bodyPr wrap="square">
            <a:spAutoFit/>
          </a:bodyPr>
          <a:lstStyle/>
          <a:p>
            <a:pPr marL="12700">
              <a:lnSpc>
                <a:spcPct val="100000"/>
              </a:lnSpc>
              <a:spcBef>
                <a:spcPts val="100"/>
              </a:spcBef>
            </a:pPr>
            <a:r>
              <a:rPr lang="tr-TR" sz="1800" b="1" spc="-45" dirty="0">
                <a:solidFill>
                  <a:srgbClr val="25516C"/>
                </a:solidFill>
                <a:latin typeface="Trebuchet MS"/>
                <a:cs typeface="Trebuchet MS"/>
              </a:rPr>
              <a:t>Faydalı</a:t>
            </a:r>
            <a:r>
              <a:rPr lang="tr-TR" sz="1800" b="1" spc="-225" dirty="0">
                <a:solidFill>
                  <a:srgbClr val="25516C"/>
                </a:solidFill>
                <a:latin typeface="Trebuchet MS"/>
                <a:cs typeface="Trebuchet MS"/>
              </a:rPr>
              <a:t> </a:t>
            </a:r>
            <a:r>
              <a:rPr lang="tr-TR" sz="1800" b="1" spc="-45" dirty="0">
                <a:solidFill>
                  <a:srgbClr val="25516C"/>
                </a:solidFill>
                <a:latin typeface="Trebuchet MS"/>
                <a:cs typeface="Trebuchet MS"/>
              </a:rPr>
              <a:t>ömür</a:t>
            </a:r>
            <a:endParaRPr lang="tr-TR" sz="1800" dirty="0">
              <a:latin typeface="Trebuchet MS"/>
              <a:cs typeface="Trebuchet MS"/>
            </a:endParaRPr>
          </a:p>
          <a:p>
            <a:pPr marL="354965" marR="5080" indent="-342265">
              <a:lnSpc>
                <a:spcPct val="100000"/>
              </a:lnSpc>
              <a:buClr>
                <a:srgbClr val="00BEF2"/>
              </a:buClr>
              <a:buChar char="•"/>
              <a:tabLst>
                <a:tab pos="354965" algn="l"/>
                <a:tab pos="355600" algn="l"/>
                <a:tab pos="1666239" algn="l"/>
              </a:tabLst>
            </a:pPr>
            <a:r>
              <a:rPr lang="tr-TR" sz="1800" spc="-380" dirty="0">
                <a:solidFill>
                  <a:srgbClr val="25516C"/>
                </a:solidFill>
                <a:latin typeface="Arial"/>
                <a:cs typeface="Arial"/>
              </a:rPr>
              <a:t>V</a:t>
            </a:r>
            <a:r>
              <a:rPr lang="tr-TR" sz="1800" spc="-110" dirty="0">
                <a:solidFill>
                  <a:srgbClr val="25516C"/>
                </a:solidFill>
                <a:latin typeface="Arial"/>
                <a:cs typeface="Arial"/>
              </a:rPr>
              <a:t>a</a:t>
            </a:r>
            <a:r>
              <a:rPr lang="tr-TR" sz="1800" spc="30" dirty="0">
                <a:solidFill>
                  <a:srgbClr val="25516C"/>
                </a:solidFill>
                <a:latin typeface="Arial"/>
                <a:cs typeface="Arial"/>
              </a:rPr>
              <a:t>r</a:t>
            </a:r>
            <a:r>
              <a:rPr lang="tr-TR" sz="1800" spc="75" dirty="0">
                <a:solidFill>
                  <a:srgbClr val="25516C"/>
                </a:solidFill>
                <a:latin typeface="Arial"/>
                <a:cs typeface="Arial"/>
              </a:rPr>
              <a:t>l</a:t>
            </a:r>
            <a:r>
              <a:rPr lang="tr-TR" sz="1800" spc="-85" dirty="0">
                <a:solidFill>
                  <a:srgbClr val="25516C"/>
                </a:solidFill>
                <a:latin typeface="Arial"/>
                <a:cs typeface="Arial"/>
              </a:rPr>
              <a:t>ı</a:t>
            </a:r>
            <a:r>
              <a:rPr lang="tr-TR" sz="1800" spc="-135" dirty="0">
                <a:solidFill>
                  <a:srgbClr val="25516C"/>
                </a:solidFill>
                <a:latin typeface="Arial"/>
                <a:cs typeface="Arial"/>
              </a:rPr>
              <a:t>ğ</a:t>
            </a:r>
            <a:r>
              <a:rPr lang="tr-TR" sz="1800" spc="-75" dirty="0">
                <a:solidFill>
                  <a:srgbClr val="25516C"/>
                </a:solidFill>
                <a:latin typeface="Arial"/>
                <a:cs typeface="Arial"/>
              </a:rPr>
              <a:t>ı</a:t>
            </a:r>
            <a:r>
              <a:rPr lang="tr-TR" sz="1800" spc="-25" dirty="0">
                <a:solidFill>
                  <a:srgbClr val="25516C"/>
                </a:solidFill>
                <a:latin typeface="Arial"/>
                <a:cs typeface="Arial"/>
              </a:rPr>
              <a:t>n</a:t>
            </a:r>
            <a:r>
              <a:rPr lang="tr-TR" sz="1800" dirty="0">
                <a:solidFill>
                  <a:srgbClr val="25516C"/>
                </a:solidFill>
                <a:latin typeface="Arial"/>
                <a:cs typeface="Arial"/>
              </a:rPr>
              <a:t>	</a:t>
            </a:r>
            <a:r>
              <a:rPr lang="tr-TR" sz="1800" spc="-50" dirty="0">
                <a:solidFill>
                  <a:srgbClr val="25516C"/>
                </a:solidFill>
                <a:latin typeface="Arial"/>
                <a:cs typeface="Arial"/>
              </a:rPr>
              <a:t>i</a:t>
            </a:r>
            <a:r>
              <a:rPr lang="tr-TR" sz="1800" spc="-95" dirty="0">
                <a:solidFill>
                  <a:srgbClr val="25516C"/>
                </a:solidFill>
                <a:latin typeface="Arial"/>
                <a:cs typeface="Arial"/>
              </a:rPr>
              <a:t>ş</a:t>
            </a:r>
            <a:r>
              <a:rPr lang="tr-TR" sz="1800" spc="75" dirty="0">
                <a:solidFill>
                  <a:srgbClr val="25516C"/>
                </a:solidFill>
                <a:latin typeface="Arial"/>
                <a:cs typeface="Arial"/>
              </a:rPr>
              <a:t>l</a:t>
            </a:r>
            <a:r>
              <a:rPr lang="tr-TR" sz="1800" spc="-5" dirty="0">
                <a:solidFill>
                  <a:srgbClr val="25516C"/>
                </a:solidFill>
                <a:latin typeface="Arial"/>
                <a:cs typeface="Arial"/>
              </a:rPr>
              <a:t>e</a:t>
            </a:r>
            <a:r>
              <a:rPr lang="tr-TR" sz="1800" spc="-10" dirty="0">
                <a:solidFill>
                  <a:srgbClr val="25516C"/>
                </a:solidFill>
                <a:latin typeface="Arial"/>
                <a:cs typeface="Arial"/>
              </a:rPr>
              <a:t>t</a:t>
            </a:r>
            <a:r>
              <a:rPr lang="tr-TR" sz="1800" spc="-15" dirty="0">
                <a:solidFill>
                  <a:srgbClr val="25516C"/>
                </a:solidFill>
                <a:latin typeface="Arial"/>
                <a:cs typeface="Arial"/>
              </a:rPr>
              <a:t>m</a:t>
            </a:r>
            <a:r>
              <a:rPr lang="tr-TR" sz="1800" spc="-100" dirty="0">
                <a:solidFill>
                  <a:srgbClr val="25516C"/>
                </a:solidFill>
                <a:latin typeface="Arial"/>
                <a:cs typeface="Arial"/>
              </a:rPr>
              <a:t>e t</a:t>
            </a:r>
            <a:r>
              <a:rPr lang="tr-TR" sz="1800" u="sng" spc="-100" dirty="0">
                <a:solidFill>
                  <a:srgbClr val="25516C"/>
                </a:solidFill>
                <a:latin typeface="Arial"/>
                <a:cs typeface="Arial"/>
              </a:rPr>
              <a:t>arafından</a:t>
            </a:r>
            <a:r>
              <a:rPr lang="tr-TR" sz="1800" spc="-100" dirty="0">
                <a:solidFill>
                  <a:srgbClr val="25516C"/>
                </a:solidFill>
                <a:latin typeface="Arial"/>
                <a:cs typeface="Arial"/>
              </a:rPr>
              <a:t>  </a:t>
            </a:r>
            <a:r>
              <a:rPr lang="tr-TR" sz="1800" u="heavy" spc="-55" dirty="0">
                <a:solidFill>
                  <a:srgbClr val="25516C"/>
                </a:solidFill>
                <a:uFill>
                  <a:solidFill>
                    <a:srgbClr val="25516C"/>
                  </a:solidFill>
                </a:uFill>
                <a:latin typeface="Arial"/>
                <a:cs typeface="Arial"/>
              </a:rPr>
              <a:t>beklenen</a:t>
            </a:r>
            <a:endParaRPr lang="tr-TR" sz="1800" dirty="0">
              <a:latin typeface="Arial"/>
              <a:cs typeface="Arial"/>
            </a:endParaRPr>
          </a:p>
        </p:txBody>
      </p:sp>
      <p:sp>
        <p:nvSpPr>
          <p:cNvPr id="12" name="Metin kutusu 11">
            <a:extLst>
              <a:ext uri="{FF2B5EF4-FFF2-40B4-BE49-F238E27FC236}">
                <a16:creationId xmlns:a16="http://schemas.microsoft.com/office/drawing/2014/main" id="{CD172488-7F71-6EC7-BA3C-65C78D25B2DD}"/>
              </a:ext>
            </a:extLst>
          </p:cNvPr>
          <p:cNvSpPr txBox="1"/>
          <p:nvPr/>
        </p:nvSpPr>
        <p:spPr>
          <a:xfrm>
            <a:off x="5231616" y="2948843"/>
            <a:ext cx="3442093" cy="2031325"/>
          </a:xfrm>
          <a:prstGeom prst="rect">
            <a:avLst/>
          </a:prstGeom>
          <a:noFill/>
        </p:spPr>
        <p:txBody>
          <a:bodyPr wrap="square">
            <a:spAutoFit/>
          </a:bodyPr>
          <a:lstStyle/>
          <a:p>
            <a:pPr marL="355600" indent="-342900">
              <a:lnSpc>
                <a:spcPct val="100000"/>
              </a:lnSpc>
              <a:spcBef>
                <a:spcPts val="100"/>
              </a:spcBef>
              <a:buClr>
                <a:srgbClr val="00BEF2"/>
              </a:buClr>
              <a:buChar char="•"/>
              <a:tabLst>
                <a:tab pos="354965" algn="l"/>
                <a:tab pos="355600" algn="l"/>
              </a:tabLst>
            </a:pPr>
            <a:r>
              <a:rPr lang="tr-TR" sz="1800" spc="-15" dirty="0">
                <a:solidFill>
                  <a:srgbClr val="712627"/>
                </a:solidFill>
                <a:latin typeface="Arial"/>
                <a:cs typeface="Arial"/>
              </a:rPr>
              <a:t>kullanım </a:t>
            </a:r>
            <a:r>
              <a:rPr lang="tr-TR" sz="1800" spc="-60" dirty="0">
                <a:solidFill>
                  <a:srgbClr val="712627"/>
                </a:solidFill>
                <a:latin typeface="Arial"/>
                <a:cs typeface="Arial"/>
              </a:rPr>
              <a:t>süresini </a:t>
            </a:r>
            <a:r>
              <a:rPr lang="tr-TR" sz="1800" spc="-95" dirty="0">
                <a:solidFill>
                  <a:srgbClr val="25516C"/>
                </a:solidFill>
                <a:latin typeface="Arial"/>
                <a:cs typeface="Arial"/>
              </a:rPr>
              <a:t>ya</a:t>
            </a:r>
            <a:r>
              <a:rPr lang="tr-TR" sz="1800" spc="-515" dirty="0">
                <a:solidFill>
                  <a:srgbClr val="25516C"/>
                </a:solidFill>
                <a:latin typeface="Arial"/>
                <a:cs typeface="Arial"/>
              </a:rPr>
              <a:t> </a:t>
            </a:r>
            <a:r>
              <a:rPr lang="tr-TR" sz="1800" spc="-55" dirty="0">
                <a:solidFill>
                  <a:srgbClr val="25516C"/>
                </a:solidFill>
                <a:latin typeface="Arial"/>
                <a:cs typeface="Arial"/>
              </a:rPr>
              <a:t>da</a:t>
            </a:r>
            <a:endParaRPr lang="tr-TR" sz="1800" dirty="0">
              <a:latin typeface="Arial"/>
              <a:cs typeface="Arial"/>
            </a:endParaRPr>
          </a:p>
          <a:p>
            <a:pPr marL="355600" marR="5080" indent="-342900">
              <a:lnSpc>
                <a:spcPct val="100000"/>
              </a:lnSpc>
              <a:buClr>
                <a:srgbClr val="00BEF2"/>
              </a:buClr>
              <a:buChar char="•"/>
              <a:tabLst>
                <a:tab pos="354965" algn="l"/>
                <a:tab pos="355600" algn="l"/>
              </a:tabLst>
            </a:pPr>
            <a:r>
              <a:rPr lang="tr-TR" sz="1800" spc="-55" dirty="0">
                <a:solidFill>
                  <a:srgbClr val="712627"/>
                </a:solidFill>
                <a:latin typeface="Arial"/>
                <a:cs typeface="Arial"/>
              </a:rPr>
              <a:t>beklenen </a:t>
            </a:r>
            <a:r>
              <a:rPr lang="tr-TR" sz="1800" spc="5" dirty="0">
                <a:solidFill>
                  <a:srgbClr val="712627"/>
                </a:solidFill>
                <a:latin typeface="Arial"/>
                <a:cs typeface="Arial"/>
              </a:rPr>
              <a:t>üretim</a:t>
            </a:r>
            <a:r>
              <a:rPr lang="tr-TR" sz="1800" spc="-434" dirty="0">
                <a:solidFill>
                  <a:srgbClr val="712627"/>
                </a:solidFill>
                <a:latin typeface="Arial"/>
                <a:cs typeface="Arial"/>
              </a:rPr>
              <a:t> </a:t>
            </a:r>
            <a:r>
              <a:rPr lang="tr-TR" sz="1800" spc="-105" dirty="0">
                <a:solidFill>
                  <a:srgbClr val="712627"/>
                </a:solidFill>
                <a:latin typeface="Arial"/>
                <a:cs typeface="Arial"/>
              </a:rPr>
              <a:t>veya </a:t>
            </a:r>
            <a:r>
              <a:rPr lang="tr-TR" sz="1800" spc="-15" dirty="0">
                <a:solidFill>
                  <a:srgbClr val="712627"/>
                </a:solidFill>
                <a:latin typeface="Arial"/>
                <a:cs typeface="Arial"/>
              </a:rPr>
              <a:t>kullanım  </a:t>
            </a:r>
            <a:r>
              <a:rPr lang="tr-TR" sz="1800" spc="-10" dirty="0">
                <a:solidFill>
                  <a:srgbClr val="712627"/>
                </a:solidFill>
                <a:latin typeface="Arial"/>
                <a:cs typeface="Arial"/>
              </a:rPr>
              <a:t>miktarını</a:t>
            </a:r>
            <a:endParaRPr lang="tr-TR" sz="1800" dirty="0">
              <a:latin typeface="Arial"/>
              <a:cs typeface="Arial"/>
            </a:endParaRPr>
          </a:p>
          <a:p>
            <a:pPr marL="12700">
              <a:lnSpc>
                <a:spcPct val="100000"/>
              </a:lnSpc>
            </a:pPr>
            <a:r>
              <a:rPr lang="tr-TR" sz="1800" spc="-35" dirty="0">
                <a:solidFill>
                  <a:srgbClr val="25516C"/>
                </a:solidFill>
                <a:latin typeface="Arial"/>
                <a:cs typeface="Arial"/>
              </a:rPr>
              <a:t>ifade</a:t>
            </a:r>
            <a:r>
              <a:rPr lang="tr-TR" sz="1800" spc="-190" dirty="0">
                <a:solidFill>
                  <a:srgbClr val="25516C"/>
                </a:solidFill>
                <a:latin typeface="Arial"/>
                <a:cs typeface="Arial"/>
              </a:rPr>
              <a:t> </a:t>
            </a:r>
            <a:r>
              <a:rPr lang="tr-TR" sz="1800" spc="-70" dirty="0">
                <a:solidFill>
                  <a:srgbClr val="25516C"/>
                </a:solidFill>
                <a:latin typeface="Arial"/>
                <a:cs typeface="Arial"/>
              </a:rPr>
              <a:t>eder.</a:t>
            </a:r>
            <a:endParaRPr lang="tr-TR" sz="1800" dirty="0">
              <a:latin typeface="Arial"/>
              <a:cs typeface="Arial"/>
            </a:endParaRPr>
          </a:p>
          <a:p>
            <a:pPr marL="12700" marR="5080" algn="just">
              <a:lnSpc>
                <a:spcPct val="100000"/>
              </a:lnSpc>
            </a:pPr>
            <a:r>
              <a:rPr lang="tr-TR" sz="1800" spc="-85" dirty="0">
                <a:solidFill>
                  <a:srgbClr val="712627"/>
                </a:solidFill>
                <a:latin typeface="Arial"/>
                <a:cs typeface="Arial"/>
              </a:rPr>
              <a:t>Faydalı </a:t>
            </a:r>
            <a:r>
              <a:rPr lang="tr-TR" sz="1800" spc="-15" dirty="0">
                <a:solidFill>
                  <a:srgbClr val="712627"/>
                </a:solidFill>
                <a:latin typeface="Arial"/>
                <a:cs typeface="Arial"/>
              </a:rPr>
              <a:t>ömür </a:t>
            </a:r>
            <a:r>
              <a:rPr lang="tr-TR" sz="1800" spc="-35" dirty="0">
                <a:solidFill>
                  <a:srgbClr val="712627"/>
                </a:solidFill>
                <a:latin typeface="Arial"/>
                <a:cs typeface="Arial"/>
              </a:rPr>
              <a:t>işletme </a:t>
            </a:r>
            <a:r>
              <a:rPr lang="tr-TR" sz="1800" spc="-25" dirty="0">
                <a:solidFill>
                  <a:srgbClr val="712627"/>
                </a:solidFill>
                <a:latin typeface="Arial"/>
                <a:cs typeface="Arial"/>
              </a:rPr>
              <a:t>tarafından  </a:t>
            </a:r>
            <a:r>
              <a:rPr lang="tr-TR" sz="1800" spc="-70" dirty="0">
                <a:solidFill>
                  <a:srgbClr val="712627"/>
                </a:solidFill>
                <a:latin typeface="Arial"/>
                <a:cs typeface="Arial"/>
              </a:rPr>
              <a:t>gerçekçi </a:t>
            </a:r>
            <a:r>
              <a:rPr lang="tr-TR" sz="1800" spc="-20" dirty="0">
                <a:solidFill>
                  <a:srgbClr val="712627"/>
                </a:solidFill>
                <a:latin typeface="Arial"/>
                <a:cs typeface="Arial"/>
              </a:rPr>
              <a:t>tahminlere </a:t>
            </a:r>
            <a:r>
              <a:rPr lang="tr-TR" sz="1800" spc="-50" dirty="0">
                <a:solidFill>
                  <a:srgbClr val="712627"/>
                </a:solidFill>
                <a:latin typeface="Arial"/>
                <a:cs typeface="Arial"/>
              </a:rPr>
              <a:t>dayanılarak  </a:t>
            </a:r>
            <a:r>
              <a:rPr lang="tr-TR" sz="1800" spc="-10" dirty="0">
                <a:solidFill>
                  <a:srgbClr val="712627"/>
                </a:solidFill>
                <a:latin typeface="Arial"/>
                <a:cs typeface="Arial"/>
              </a:rPr>
              <a:t>belirlenir.</a:t>
            </a:r>
            <a:endParaRPr lang="tr-TR" sz="1800" dirty="0">
              <a:latin typeface="Arial"/>
              <a:cs typeface="Arial"/>
            </a:endParaRPr>
          </a:p>
        </p:txBody>
      </p:sp>
    </p:spTree>
    <p:extLst>
      <p:ext uri="{BB962C8B-B14F-4D97-AF65-F5344CB8AC3E}">
        <p14:creationId xmlns:p14="http://schemas.microsoft.com/office/powerpoint/2010/main" val="1798931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2">
                                            <p:txEl>
                                              <p:pRg st="1" end="1"/>
                                            </p:txEl>
                                          </p:spTgt>
                                        </p:tgtEl>
                                        <p:attrNameLst>
                                          <p:attrName>style.visibility</p:attrName>
                                        </p:attrNameLst>
                                      </p:cBhvr>
                                      <p:to>
                                        <p:strVal val="visible"/>
                                      </p:to>
                                    </p:set>
                                    <p:animEffect transition="in" filter="fade">
                                      <p:cBhvr>
                                        <p:cTn id="34" dur="1000"/>
                                        <p:tgtEl>
                                          <p:spTgt spid="12">
                                            <p:txEl>
                                              <p:pRg st="1" end="1"/>
                                            </p:txEl>
                                          </p:spTgt>
                                        </p:tgtEl>
                                      </p:cBhvr>
                                    </p:animEffect>
                                    <p:anim calcmode="lin" valueType="num">
                                      <p:cBhvr>
                                        <p:cTn id="35"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36"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BEF2"/>
          </a:solidFill>
        </p:spPr>
        <p:txBody>
          <a:bodyPr wrap="square" lIns="0" tIns="0" rIns="0" bIns="0" rtlCol="0"/>
          <a:lstStyle/>
          <a:p>
            <a:endParaRPr/>
          </a:p>
        </p:txBody>
      </p:sp>
      <p:sp>
        <p:nvSpPr>
          <p:cNvPr id="3" name="object 3"/>
          <p:cNvSpPr txBox="1"/>
          <p:nvPr/>
        </p:nvSpPr>
        <p:spPr>
          <a:xfrm>
            <a:off x="504176" y="1255267"/>
            <a:ext cx="8129905" cy="2661920"/>
          </a:xfrm>
          <a:prstGeom prst="rect">
            <a:avLst/>
          </a:prstGeom>
        </p:spPr>
        <p:txBody>
          <a:bodyPr vert="horz" wrap="square" lIns="0" tIns="12700" rIns="0" bIns="0" rtlCol="0">
            <a:spAutoFit/>
          </a:bodyPr>
          <a:lstStyle/>
          <a:p>
            <a:pPr marL="355600" marR="5080" indent="-342900" algn="just">
              <a:lnSpc>
                <a:spcPct val="100000"/>
              </a:lnSpc>
              <a:spcBef>
                <a:spcPts val="100"/>
              </a:spcBef>
              <a:buClr>
                <a:srgbClr val="00BEF2"/>
              </a:buClr>
              <a:buFont typeface="Wingdings"/>
              <a:buChar char=""/>
              <a:tabLst>
                <a:tab pos="355600" algn="l"/>
              </a:tabLst>
            </a:pPr>
            <a:r>
              <a:rPr sz="2400" spc="-45" dirty="0">
                <a:solidFill>
                  <a:srgbClr val="25516C"/>
                </a:solidFill>
                <a:latin typeface="Arial"/>
                <a:cs typeface="Arial"/>
              </a:rPr>
              <a:t>Bir </a:t>
            </a:r>
            <a:r>
              <a:rPr sz="2400" spc="-15" dirty="0">
                <a:solidFill>
                  <a:srgbClr val="25516C"/>
                </a:solidFill>
                <a:latin typeface="Arial"/>
                <a:cs typeface="Arial"/>
              </a:rPr>
              <a:t>maddi </a:t>
            </a:r>
            <a:r>
              <a:rPr sz="2400" spc="-30" dirty="0">
                <a:solidFill>
                  <a:srgbClr val="25516C"/>
                </a:solidFill>
                <a:latin typeface="Arial"/>
                <a:cs typeface="Arial"/>
              </a:rPr>
              <a:t>duran </a:t>
            </a:r>
            <a:r>
              <a:rPr sz="2400" spc="-50" dirty="0">
                <a:solidFill>
                  <a:srgbClr val="25516C"/>
                </a:solidFill>
                <a:latin typeface="Arial"/>
                <a:cs typeface="Arial"/>
              </a:rPr>
              <a:t>varlığın </a:t>
            </a:r>
            <a:r>
              <a:rPr sz="2400" b="1" spc="-50" dirty="0">
                <a:solidFill>
                  <a:srgbClr val="25516C"/>
                </a:solidFill>
                <a:latin typeface="Trebuchet MS"/>
                <a:cs typeface="Trebuchet MS"/>
              </a:rPr>
              <a:t>önemli </a:t>
            </a:r>
            <a:r>
              <a:rPr sz="2400" b="1" spc="-55" dirty="0">
                <a:solidFill>
                  <a:srgbClr val="25516C"/>
                </a:solidFill>
                <a:latin typeface="Trebuchet MS"/>
                <a:cs typeface="Trebuchet MS"/>
              </a:rPr>
              <a:t>bir </a:t>
            </a:r>
            <a:r>
              <a:rPr sz="2400" b="1" spc="-40" dirty="0">
                <a:solidFill>
                  <a:srgbClr val="25516C"/>
                </a:solidFill>
                <a:latin typeface="Trebuchet MS"/>
                <a:cs typeface="Trebuchet MS"/>
              </a:rPr>
              <a:t>parçası</a:t>
            </a:r>
            <a:r>
              <a:rPr sz="2400" spc="-40" dirty="0">
                <a:solidFill>
                  <a:srgbClr val="25516C"/>
                </a:solidFill>
                <a:latin typeface="Arial"/>
                <a:cs typeface="Arial"/>
              </a:rPr>
              <a:t>, </a:t>
            </a:r>
            <a:r>
              <a:rPr sz="2400" spc="-15" dirty="0">
                <a:solidFill>
                  <a:srgbClr val="25516C"/>
                </a:solidFill>
                <a:latin typeface="Arial"/>
                <a:cs typeface="Arial"/>
              </a:rPr>
              <a:t>maddi </a:t>
            </a:r>
            <a:r>
              <a:rPr sz="2400" spc="-30" dirty="0">
                <a:solidFill>
                  <a:srgbClr val="25516C"/>
                </a:solidFill>
                <a:latin typeface="Arial"/>
                <a:cs typeface="Arial"/>
              </a:rPr>
              <a:t>duran  </a:t>
            </a:r>
            <a:r>
              <a:rPr sz="2400" spc="-20" dirty="0">
                <a:solidFill>
                  <a:srgbClr val="25516C"/>
                </a:solidFill>
                <a:latin typeface="Arial"/>
                <a:cs typeface="Arial"/>
              </a:rPr>
              <a:t>varlıktan </a:t>
            </a:r>
            <a:r>
              <a:rPr sz="2400" b="1" spc="-40" dirty="0">
                <a:solidFill>
                  <a:srgbClr val="25516C"/>
                </a:solidFill>
                <a:latin typeface="Trebuchet MS"/>
                <a:cs typeface="Trebuchet MS"/>
              </a:rPr>
              <a:t>farklı </a:t>
            </a:r>
            <a:r>
              <a:rPr sz="2400" b="1" spc="-55" dirty="0">
                <a:solidFill>
                  <a:srgbClr val="25516C"/>
                </a:solidFill>
                <a:latin typeface="Trebuchet MS"/>
                <a:cs typeface="Trebuchet MS"/>
              </a:rPr>
              <a:t>bir </a:t>
            </a:r>
            <a:r>
              <a:rPr sz="2400" b="1" spc="-30" dirty="0">
                <a:solidFill>
                  <a:srgbClr val="25516C"/>
                </a:solidFill>
                <a:latin typeface="Trebuchet MS"/>
                <a:cs typeface="Trebuchet MS"/>
              </a:rPr>
              <a:t>faydalı </a:t>
            </a:r>
            <a:r>
              <a:rPr sz="2400" b="1" spc="-60" dirty="0">
                <a:solidFill>
                  <a:srgbClr val="25516C"/>
                </a:solidFill>
                <a:latin typeface="Trebuchet MS"/>
                <a:cs typeface="Trebuchet MS"/>
              </a:rPr>
              <a:t>ömre </a:t>
            </a:r>
            <a:r>
              <a:rPr sz="2400" b="1" spc="-25" dirty="0">
                <a:solidFill>
                  <a:srgbClr val="25516C"/>
                </a:solidFill>
                <a:latin typeface="Trebuchet MS"/>
                <a:cs typeface="Trebuchet MS"/>
              </a:rPr>
              <a:t>sahip </a:t>
            </a:r>
            <a:r>
              <a:rPr sz="2400" b="1" spc="-35" dirty="0">
                <a:solidFill>
                  <a:srgbClr val="25516C"/>
                </a:solidFill>
                <a:latin typeface="Trebuchet MS"/>
                <a:cs typeface="Trebuchet MS"/>
              </a:rPr>
              <a:t>olabilir </a:t>
            </a:r>
            <a:r>
              <a:rPr sz="2400" spc="-70" dirty="0">
                <a:solidFill>
                  <a:srgbClr val="25516C"/>
                </a:solidFill>
                <a:latin typeface="Arial"/>
                <a:cs typeface="Arial"/>
              </a:rPr>
              <a:t>ve/veya </a:t>
            </a:r>
            <a:r>
              <a:rPr sz="2400" spc="-20" dirty="0">
                <a:solidFill>
                  <a:srgbClr val="25516C"/>
                </a:solidFill>
                <a:latin typeface="Arial"/>
                <a:cs typeface="Arial"/>
              </a:rPr>
              <a:t>bu  </a:t>
            </a:r>
            <a:r>
              <a:rPr sz="2400" spc="-60" dirty="0">
                <a:solidFill>
                  <a:srgbClr val="25516C"/>
                </a:solidFill>
                <a:latin typeface="Arial"/>
                <a:cs typeface="Arial"/>
              </a:rPr>
              <a:t>parça </a:t>
            </a:r>
            <a:r>
              <a:rPr sz="2400" spc="-10" dirty="0">
                <a:solidFill>
                  <a:srgbClr val="25516C"/>
                </a:solidFill>
                <a:latin typeface="Arial"/>
                <a:cs typeface="Arial"/>
              </a:rPr>
              <a:t>için </a:t>
            </a:r>
            <a:r>
              <a:rPr sz="2400" spc="-15" dirty="0">
                <a:solidFill>
                  <a:srgbClr val="25516C"/>
                </a:solidFill>
                <a:latin typeface="Arial"/>
                <a:cs typeface="Arial"/>
              </a:rPr>
              <a:t>maddi </a:t>
            </a:r>
            <a:r>
              <a:rPr sz="2400" spc="-25" dirty="0">
                <a:solidFill>
                  <a:srgbClr val="25516C"/>
                </a:solidFill>
                <a:latin typeface="Arial"/>
                <a:cs typeface="Arial"/>
              </a:rPr>
              <a:t>duran </a:t>
            </a:r>
            <a:r>
              <a:rPr sz="2400" spc="-30" dirty="0">
                <a:solidFill>
                  <a:srgbClr val="25516C"/>
                </a:solidFill>
                <a:latin typeface="Arial"/>
                <a:cs typeface="Arial"/>
              </a:rPr>
              <a:t>varlık </a:t>
            </a:r>
            <a:r>
              <a:rPr sz="2400" spc="-5" dirty="0">
                <a:solidFill>
                  <a:srgbClr val="25516C"/>
                </a:solidFill>
                <a:latin typeface="Arial"/>
                <a:cs typeface="Arial"/>
              </a:rPr>
              <a:t>için </a:t>
            </a:r>
            <a:r>
              <a:rPr sz="2400" spc="-20" dirty="0">
                <a:solidFill>
                  <a:srgbClr val="25516C"/>
                </a:solidFill>
                <a:latin typeface="Arial"/>
                <a:cs typeface="Arial"/>
              </a:rPr>
              <a:t>kullanılan </a:t>
            </a:r>
            <a:r>
              <a:rPr sz="2400" spc="-30" dirty="0">
                <a:solidFill>
                  <a:srgbClr val="25516C"/>
                </a:solidFill>
                <a:latin typeface="Arial"/>
                <a:cs typeface="Arial"/>
              </a:rPr>
              <a:t>amortisman  yönteminden </a:t>
            </a:r>
            <a:r>
              <a:rPr sz="2400" b="1" spc="-40" dirty="0">
                <a:solidFill>
                  <a:srgbClr val="25516C"/>
                </a:solidFill>
                <a:latin typeface="Trebuchet MS"/>
                <a:cs typeface="Trebuchet MS"/>
              </a:rPr>
              <a:t>farklı </a:t>
            </a:r>
            <a:r>
              <a:rPr sz="2400" b="1" spc="-50" dirty="0">
                <a:solidFill>
                  <a:srgbClr val="25516C"/>
                </a:solidFill>
                <a:latin typeface="Trebuchet MS"/>
                <a:cs typeface="Trebuchet MS"/>
              </a:rPr>
              <a:t>bir </a:t>
            </a:r>
            <a:r>
              <a:rPr sz="2400" b="1" spc="-25" dirty="0">
                <a:solidFill>
                  <a:srgbClr val="25516C"/>
                </a:solidFill>
                <a:latin typeface="Trebuchet MS"/>
                <a:cs typeface="Trebuchet MS"/>
              </a:rPr>
              <a:t>amortisman </a:t>
            </a:r>
            <a:r>
              <a:rPr sz="2400" b="1" spc="-50" dirty="0">
                <a:solidFill>
                  <a:srgbClr val="25516C"/>
                </a:solidFill>
                <a:latin typeface="Trebuchet MS"/>
                <a:cs typeface="Trebuchet MS"/>
              </a:rPr>
              <a:t>yöntemi </a:t>
            </a:r>
            <a:r>
              <a:rPr sz="2400" b="1" spc="-25" dirty="0">
                <a:solidFill>
                  <a:srgbClr val="25516C"/>
                </a:solidFill>
                <a:latin typeface="Trebuchet MS"/>
                <a:cs typeface="Trebuchet MS"/>
              </a:rPr>
              <a:t>kullanılması  </a:t>
            </a:r>
            <a:r>
              <a:rPr sz="2400" b="1" spc="-55" dirty="0">
                <a:solidFill>
                  <a:srgbClr val="25516C"/>
                </a:solidFill>
                <a:latin typeface="Trebuchet MS"/>
                <a:cs typeface="Trebuchet MS"/>
              </a:rPr>
              <a:t>gerekli</a:t>
            </a:r>
            <a:r>
              <a:rPr sz="2400" b="1" spc="-235" dirty="0">
                <a:solidFill>
                  <a:srgbClr val="25516C"/>
                </a:solidFill>
                <a:latin typeface="Trebuchet MS"/>
                <a:cs typeface="Trebuchet MS"/>
              </a:rPr>
              <a:t> </a:t>
            </a:r>
            <a:r>
              <a:rPr sz="2400" b="1" spc="-45" dirty="0">
                <a:solidFill>
                  <a:srgbClr val="25516C"/>
                </a:solidFill>
                <a:latin typeface="Trebuchet MS"/>
                <a:cs typeface="Trebuchet MS"/>
              </a:rPr>
              <a:t>olabilir</a:t>
            </a:r>
            <a:r>
              <a:rPr sz="2400" spc="-45" dirty="0">
                <a:solidFill>
                  <a:srgbClr val="25516C"/>
                </a:solidFill>
                <a:latin typeface="Arial"/>
                <a:cs typeface="Arial"/>
              </a:rPr>
              <a:t>.</a:t>
            </a:r>
            <a:endParaRPr sz="2400">
              <a:latin typeface="Arial"/>
              <a:cs typeface="Arial"/>
            </a:endParaRPr>
          </a:p>
          <a:p>
            <a:pPr marL="355600" marR="5715" indent="-342900" algn="just">
              <a:lnSpc>
                <a:spcPct val="100000"/>
              </a:lnSpc>
              <a:spcBef>
                <a:spcPts val="600"/>
              </a:spcBef>
              <a:buClr>
                <a:srgbClr val="00BEF2"/>
              </a:buClr>
              <a:buFont typeface="Wingdings"/>
              <a:buChar char=""/>
              <a:tabLst>
                <a:tab pos="355600" algn="l"/>
              </a:tabLst>
            </a:pPr>
            <a:r>
              <a:rPr sz="2400" b="1" spc="-20" dirty="0">
                <a:solidFill>
                  <a:srgbClr val="25516C"/>
                </a:solidFill>
                <a:latin typeface="Trebuchet MS"/>
                <a:cs typeface="Trebuchet MS"/>
              </a:rPr>
              <a:t>Bu </a:t>
            </a:r>
            <a:r>
              <a:rPr sz="2400" b="1" spc="-35" dirty="0">
                <a:solidFill>
                  <a:srgbClr val="25516C"/>
                </a:solidFill>
                <a:latin typeface="Trebuchet MS"/>
                <a:cs typeface="Trebuchet MS"/>
              </a:rPr>
              <a:t>durumda </a:t>
            </a:r>
            <a:r>
              <a:rPr sz="2400" b="1" spc="-40" dirty="0">
                <a:solidFill>
                  <a:srgbClr val="25516C"/>
                </a:solidFill>
                <a:latin typeface="Trebuchet MS"/>
                <a:cs typeface="Trebuchet MS"/>
              </a:rPr>
              <a:t>bu </a:t>
            </a:r>
            <a:r>
              <a:rPr sz="2400" b="1" spc="-55" dirty="0">
                <a:solidFill>
                  <a:srgbClr val="25516C"/>
                </a:solidFill>
                <a:latin typeface="Trebuchet MS"/>
                <a:cs typeface="Trebuchet MS"/>
              </a:rPr>
              <a:t>tür </a:t>
            </a:r>
            <a:r>
              <a:rPr sz="2400" b="1" spc="-50" dirty="0">
                <a:solidFill>
                  <a:srgbClr val="25516C"/>
                </a:solidFill>
                <a:latin typeface="Trebuchet MS"/>
                <a:cs typeface="Trebuchet MS"/>
              </a:rPr>
              <a:t>önemli </a:t>
            </a:r>
            <a:r>
              <a:rPr sz="2400" b="1" spc="-40" dirty="0">
                <a:solidFill>
                  <a:srgbClr val="25516C"/>
                </a:solidFill>
                <a:latin typeface="Trebuchet MS"/>
                <a:cs typeface="Trebuchet MS"/>
              </a:rPr>
              <a:t>parçalar ayrı </a:t>
            </a:r>
            <a:r>
              <a:rPr sz="2400" b="1" spc="-55" dirty="0">
                <a:solidFill>
                  <a:srgbClr val="25516C"/>
                </a:solidFill>
                <a:latin typeface="Trebuchet MS"/>
                <a:cs typeface="Trebuchet MS"/>
              </a:rPr>
              <a:t>bir şekilde  </a:t>
            </a:r>
            <a:r>
              <a:rPr sz="2400" b="1" spc="-20" dirty="0">
                <a:solidFill>
                  <a:srgbClr val="25516C"/>
                </a:solidFill>
                <a:latin typeface="Trebuchet MS"/>
                <a:cs typeface="Trebuchet MS"/>
              </a:rPr>
              <a:t>amortismana </a:t>
            </a:r>
            <a:r>
              <a:rPr sz="2400" b="1" spc="-30" dirty="0">
                <a:solidFill>
                  <a:srgbClr val="25516C"/>
                </a:solidFill>
                <a:latin typeface="Trebuchet MS"/>
                <a:cs typeface="Trebuchet MS"/>
              </a:rPr>
              <a:t>tâbi</a:t>
            </a:r>
            <a:r>
              <a:rPr sz="2400" b="1" spc="-395" dirty="0">
                <a:solidFill>
                  <a:srgbClr val="25516C"/>
                </a:solidFill>
                <a:latin typeface="Trebuchet MS"/>
                <a:cs typeface="Trebuchet MS"/>
              </a:rPr>
              <a:t> </a:t>
            </a:r>
            <a:r>
              <a:rPr sz="2400" b="1" spc="-65" dirty="0">
                <a:solidFill>
                  <a:srgbClr val="25516C"/>
                </a:solidFill>
                <a:latin typeface="Trebuchet MS"/>
                <a:cs typeface="Trebuchet MS"/>
              </a:rPr>
              <a:t>tutulur.</a:t>
            </a:r>
            <a:endParaRPr sz="2400">
              <a:latin typeface="Trebuchet MS"/>
              <a:cs typeface="Trebuchet MS"/>
            </a:endParaRPr>
          </a:p>
        </p:txBody>
      </p:sp>
      <p:sp>
        <p:nvSpPr>
          <p:cNvPr id="4" name="object 4"/>
          <p:cNvSpPr txBox="1">
            <a:spLocks noGrp="1"/>
          </p:cNvSpPr>
          <p:nvPr>
            <p:ph type="title"/>
          </p:nvPr>
        </p:nvSpPr>
        <p:spPr>
          <a:xfrm>
            <a:off x="504172" y="366369"/>
            <a:ext cx="6963427" cy="452755"/>
          </a:xfrm>
          <a:prstGeom prst="rect">
            <a:avLst/>
          </a:prstGeom>
        </p:spPr>
        <p:txBody>
          <a:bodyPr vert="horz" wrap="square" lIns="0" tIns="12700" rIns="0" bIns="0" rtlCol="0">
            <a:spAutoFit/>
          </a:bodyPr>
          <a:lstStyle/>
          <a:p>
            <a:pPr marL="12700">
              <a:lnSpc>
                <a:spcPct val="100000"/>
              </a:lnSpc>
              <a:spcBef>
                <a:spcPts val="100"/>
              </a:spcBef>
            </a:pPr>
            <a:r>
              <a:rPr spc="45" dirty="0"/>
              <a:t>Amortisman</a:t>
            </a:r>
            <a:r>
              <a:rPr spc="-210" dirty="0"/>
              <a:t> </a:t>
            </a:r>
            <a:r>
              <a:rPr spc="5" dirty="0"/>
              <a:t>Uygulaması</a:t>
            </a:r>
          </a:p>
        </p:txBody>
      </p:sp>
      <p:sp>
        <p:nvSpPr>
          <p:cNvPr id="5" name="object 5"/>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57</a:t>
            </a:r>
            <a:endParaRPr sz="1400">
              <a:latin typeface="Arial"/>
              <a:cs typeface="Arial"/>
            </a:endParaRPr>
          </a:p>
        </p:txBody>
      </p:sp>
    </p:spTree>
    <p:extLst>
      <p:ext uri="{BB962C8B-B14F-4D97-AF65-F5344CB8AC3E}">
        <p14:creationId xmlns:p14="http://schemas.microsoft.com/office/powerpoint/2010/main" val="21698410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accent3">
              <a:lumMod val="50000"/>
            </a:schemeClr>
          </a:solidFill>
        </p:spPr>
        <p:txBody>
          <a:bodyPr wrap="square" lIns="0" tIns="0" rIns="0" bIns="0" rtlCol="0"/>
          <a:lstStyle/>
          <a:p>
            <a:endParaRPr/>
          </a:p>
        </p:txBody>
      </p:sp>
      <p:sp>
        <p:nvSpPr>
          <p:cNvPr id="3" name="object 3"/>
          <p:cNvSpPr txBox="1"/>
          <p:nvPr/>
        </p:nvSpPr>
        <p:spPr>
          <a:xfrm>
            <a:off x="504176" y="1255267"/>
            <a:ext cx="8128634" cy="2890520"/>
          </a:xfrm>
          <a:prstGeom prst="rect">
            <a:avLst/>
          </a:prstGeom>
        </p:spPr>
        <p:txBody>
          <a:bodyPr vert="horz" wrap="square" lIns="0" tIns="12700" rIns="0" bIns="0" rtlCol="0">
            <a:spAutoFit/>
          </a:bodyPr>
          <a:lstStyle/>
          <a:p>
            <a:pPr marL="354965" marR="5080" indent="-342265" algn="just">
              <a:lnSpc>
                <a:spcPct val="100000"/>
              </a:lnSpc>
              <a:spcBef>
                <a:spcPts val="100"/>
              </a:spcBef>
              <a:buClr>
                <a:srgbClr val="00BEF2"/>
              </a:buClr>
              <a:buFont typeface="Wingdings"/>
              <a:buChar char=""/>
              <a:tabLst>
                <a:tab pos="355600" algn="l"/>
              </a:tabLst>
            </a:pPr>
            <a:r>
              <a:rPr sz="2400" spc="-50" dirty="0">
                <a:solidFill>
                  <a:srgbClr val="25516C"/>
                </a:solidFill>
                <a:latin typeface="Arial"/>
                <a:cs typeface="Arial"/>
              </a:rPr>
              <a:t>Amortisman </a:t>
            </a:r>
            <a:r>
              <a:rPr sz="2400" spc="-70" dirty="0">
                <a:solidFill>
                  <a:srgbClr val="25516C"/>
                </a:solidFill>
                <a:latin typeface="Arial"/>
                <a:cs typeface="Arial"/>
              </a:rPr>
              <a:t>uygulamasında </a:t>
            </a:r>
            <a:r>
              <a:rPr sz="2400" spc="-50" dirty="0">
                <a:solidFill>
                  <a:srgbClr val="25516C"/>
                </a:solidFill>
                <a:latin typeface="Arial"/>
                <a:cs typeface="Arial"/>
              </a:rPr>
              <a:t>varlığın </a:t>
            </a:r>
            <a:r>
              <a:rPr sz="2400" b="1" spc="-70" dirty="0">
                <a:solidFill>
                  <a:srgbClr val="25516C"/>
                </a:solidFill>
                <a:latin typeface="Trebuchet MS"/>
                <a:cs typeface="Trebuchet MS"/>
              </a:rPr>
              <a:t>gelecekteki </a:t>
            </a:r>
            <a:r>
              <a:rPr sz="2400" b="1" spc="-40" dirty="0">
                <a:solidFill>
                  <a:srgbClr val="25516C"/>
                </a:solidFill>
                <a:latin typeface="Trebuchet MS"/>
                <a:cs typeface="Trebuchet MS"/>
              </a:rPr>
              <a:t>ekonomik  </a:t>
            </a:r>
            <a:r>
              <a:rPr sz="2400" b="1" spc="-35" dirty="0">
                <a:solidFill>
                  <a:srgbClr val="25516C"/>
                </a:solidFill>
                <a:latin typeface="Trebuchet MS"/>
                <a:cs typeface="Trebuchet MS"/>
              </a:rPr>
              <a:t>faydalarının </a:t>
            </a:r>
            <a:r>
              <a:rPr sz="2400" b="1" spc="-75" dirty="0">
                <a:solidFill>
                  <a:srgbClr val="25516C"/>
                </a:solidFill>
                <a:latin typeface="Trebuchet MS"/>
                <a:cs typeface="Trebuchet MS"/>
              </a:rPr>
              <a:t>beklenen </a:t>
            </a:r>
            <a:r>
              <a:rPr sz="2400" b="1" spc="-50" dirty="0">
                <a:solidFill>
                  <a:srgbClr val="25516C"/>
                </a:solidFill>
                <a:latin typeface="Trebuchet MS"/>
                <a:cs typeface="Trebuchet MS"/>
              </a:rPr>
              <a:t>tüketim </a:t>
            </a:r>
            <a:r>
              <a:rPr sz="2400" b="1" spc="-55" dirty="0">
                <a:solidFill>
                  <a:srgbClr val="25516C"/>
                </a:solidFill>
                <a:latin typeface="Trebuchet MS"/>
                <a:cs typeface="Trebuchet MS"/>
              </a:rPr>
              <a:t>biçimini </a:t>
            </a:r>
            <a:r>
              <a:rPr sz="2400" spc="-85" dirty="0">
                <a:solidFill>
                  <a:srgbClr val="25516C"/>
                </a:solidFill>
                <a:latin typeface="Arial"/>
                <a:cs typeface="Arial"/>
              </a:rPr>
              <a:t>en </a:t>
            </a:r>
            <a:r>
              <a:rPr sz="2400" spc="-55" dirty="0">
                <a:solidFill>
                  <a:srgbClr val="25516C"/>
                </a:solidFill>
                <a:latin typeface="Arial"/>
                <a:cs typeface="Arial"/>
              </a:rPr>
              <a:t>çok </a:t>
            </a:r>
            <a:r>
              <a:rPr sz="2400" spc="-65" dirty="0">
                <a:solidFill>
                  <a:srgbClr val="25516C"/>
                </a:solidFill>
                <a:latin typeface="Arial"/>
                <a:cs typeface="Arial"/>
              </a:rPr>
              <a:t>yansıtan  </a:t>
            </a:r>
            <a:r>
              <a:rPr sz="2400" spc="-30" dirty="0">
                <a:solidFill>
                  <a:srgbClr val="25516C"/>
                </a:solidFill>
                <a:latin typeface="Arial"/>
                <a:cs typeface="Arial"/>
              </a:rPr>
              <a:t>yöntem</a:t>
            </a:r>
            <a:r>
              <a:rPr sz="2400" spc="-185" dirty="0">
                <a:solidFill>
                  <a:srgbClr val="25516C"/>
                </a:solidFill>
                <a:latin typeface="Arial"/>
                <a:cs typeface="Arial"/>
              </a:rPr>
              <a:t> </a:t>
            </a:r>
            <a:r>
              <a:rPr sz="2400" spc="-40" dirty="0">
                <a:solidFill>
                  <a:srgbClr val="25516C"/>
                </a:solidFill>
                <a:latin typeface="Arial"/>
                <a:cs typeface="Arial"/>
              </a:rPr>
              <a:t>seçilir.</a:t>
            </a:r>
            <a:endParaRPr sz="2400" dirty="0">
              <a:latin typeface="Arial"/>
              <a:cs typeface="Arial"/>
            </a:endParaRPr>
          </a:p>
          <a:p>
            <a:pPr marL="354965" indent="-342265">
              <a:lnSpc>
                <a:spcPct val="100000"/>
              </a:lnSpc>
              <a:spcBef>
                <a:spcPts val="600"/>
              </a:spcBef>
              <a:buClr>
                <a:srgbClr val="00BEF2"/>
              </a:buClr>
              <a:buFont typeface="Wingdings"/>
              <a:buChar char=""/>
              <a:tabLst>
                <a:tab pos="355600" algn="l"/>
              </a:tabLst>
            </a:pPr>
            <a:r>
              <a:rPr sz="2400" spc="-50" dirty="0">
                <a:solidFill>
                  <a:srgbClr val="25516C"/>
                </a:solidFill>
                <a:latin typeface="Arial"/>
                <a:cs typeface="Arial"/>
              </a:rPr>
              <a:t>Amortisman </a:t>
            </a:r>
            <a:r>
              <a:rPr sz="2400" spc="-20" dirty="0">
                <a:solidFill>
                  <a:srgbClr val="25516C"/>
                </a:solidFill>
                <a:latin typeface="Arial"/>
                <a:cs typeface="Arial"/>
              </a:rPr>
              <a:t>yöntemleri,</a:t>
            </a:r>
            <a:r>
              <a:rPr sz="2400" spc="-340" dirty="0">
                <a:solidFill>
                  <a:srgbClr val="25516C"/>
                </a:solidFill>
                <a:latin typeface="Arial"/>
                <a:cs typeface="Arial"/>
              </a:rPr>
              <a:t> </a:t>
            </a:r>
            <a:r>
              <a:rPr sz="2400" spc="-45" dirty="0">
                <a:solidFill>
                  <a:srgbClr val="25516C"/>
                </a:solidFill>
                <a:latin typeface="Arial"/>
                <a:cs typeface="Arial"/>
              </a:rPr>
              <a:t>örneğin;</a:t>
            </a:r>
            <a:endParaRPr sz="2400" dirty="0">
              <a:latin typeface="Arial"/>
              <a:cs typeface="Arial"/>
            </a:endParaRPr>
          </a:p>
          <a:p>
            <a:pPr marL="733425" lvl="1" indent="-342900">
              <a:lnSpc>
                <a:spcPct val="100000"/>
              </a:lnSpc>
              <a:spcBef>
                <a:spcPts val="600"/>
              </a:spcBef>
              <a:buClr>
                <a:srgbClr val="00BEF2"/>
              </a:buClr>
              <a:buChar char="•"/>
              <a:tabLst>
                <a:tab pos="733425" algn="l"/>
                <a:tab pos="734060" algn="l"/>
              </a:tabLst>
            </a:pPr>
            <a:r>
              <a:rPr sz="2400" spc="-85" dirty="0">
                <a:solidFill>
                  <a:srgbClr val="25516C"/>
                </a:solidFill>
                <a:latin typeface="Arial"/>
                <a:cs typeface="Arial"/>
              </a:rPr>
              <a:t>Doğrusal</a:t>
            </a:r>
            <a:r>
              <a:rPr sz="2400" spc="-200" dirty="0">
                <a:solidFill>
                  <a:srgbClr val="25516C"/>
                </a:solidFill>
                <a:latin typeface="Arial"/>
                <a:cs typeface="Arial"/>
              </a:rPr>
              <a:t> </a:t>
            </a:r>
            <a:r>
              <a:rPr sz="2400" spc="-30" dirty="0">
                <a:solidFill>
                  <a:srgbClr val="25516C"/>
                </a:solidFill>
                <a:latin typeface="Arial"/>
                <a:cs typeface="Arial"/>
              </a:rPr>
              <a:t>yöntem</a:t>
            </a:r>
            <a:endParaRPr sz="2400" dirty="0">
              <a:latin typeface="Arial"/>
              <a:cs typeface="Arial"/>
            </a:endParaRPr>
          </a:p>
          <a:p>
            <a:pPr marL="733425" lvl="1" indent="-342900">
              <a:lnSpc>
                <a:spcPct val="100000"/>
              </a:lnSpc>
              <a:spcBef>
                <a:spcPts val="600"/>
              </a:spcBef>
              <a:buClr>
                <a:srgbClr val="00BEF2"/>
              </a:buClr>
              <a:buChar char="•"/>
              <a:tabLst>
                <a:tab pos="733425" algn="l"/>
                <a:tab pos="734060" algn="l"/>
              </a:tabLst>
            </a:pPr>
            <a:r>
              <a:rPr sz="2400" spc="-110" dirty="0">
                <a:solidFill>
                  <a:srgbClr val="25516C"/>
                </a:solidFill>
                <a:latin typeface="Arial"/>
                <a:cs typeface="Arial"/>
              </a:rPr>
              <a:t>Azalan </a:t>
            </a:r>
            <a:r>
              <a:rPr sz="2400" spc="-40" dirty="0">
                <a:solidFill>
                  <a:srgbClr val="25516C"/>
                </a:solidFill>
                <a:latin typeface="Arial"/>
                <a:cs typeface="Arial"/>
              </a:rPr>
              <a:t>bakiyeler</a:t>
            </a:r>
            <a:r>
              <a:rPr sz="2400" spc="-260" dirty="0">
                <a:solidFill>
                  <a:srgbClr val="25516C"/>
                </a:solidFill>
                <a:latin typeface="Arial"/>
                <a:cs typeface="Arial"/>
              </a:rPr>
              <a:t> </a:t>
            </a:r>
            <a:r>
              <a:rPr sz="2400" spc="-15" dirty="0">
                <a:solidFill>
                  <a:srgbClr val="25516C"/>
                </a:solidFill>
                <a:latin typeface="Arial"/>
                <a:cs typeface="Arial"/>
              </a:rPr>
              <a:t>yöntemi</a:t>
            </a:r>
            <a:endParaRPr sz="2400" dirty="0">
              <a:latin typeface="Arial"/>
              <a:cs typeface="Arial"/>
            </a:endParaRPr>
          </a:p>
          <a:p>
            <a:pPr marL="733425" lvl="1" indent="-342900">
              <a:lnSpc>
                <a:spcPct val="100000"/>
              </a:lnSpc>
              <a:spcBef>
                <a:spcPts val="600"/>
              </a:spcBef>
              <a:buClr>
                <a:srgbClr val="00BEF2"/>
              </a:buClr>
              <a:buChar char="•"/>
              <a:tabLst>
                <a:tab pos="733425" algn="l"/>
                <a:tab pos="734060" algn="l"/>
              </a:tabLst>
            </a:pPr>
            <a:r>
              <a:rPr sz="2400" spc="-25" dirty="0">
                <a:solidFill>
                  <a:srgbClr val="25516C"/>
                </a:solidFill>
                <a:latin typeface="Arial"/>
                <a:cs typeface="Arial"/>
              </a:rPr>
              <a:t>Üretim </a:t>
            </a:r>
            <a:r>
              <a:rPr sz="2400" dirty="0">
                <a:solidFill>
                  <a:srgbClr val="25516C"/>
                </a:solidFill>
                <a:latin typeface="Arial"/>
                <a:cs typeface="Arial"/>
              </a:rPr>
              <a:t>miktarı</a:t>
            </a:r>
            <a:r>
              <a:rPr sz="2400" spc="-515" dirty="0">
                <a:solidFill>
                  <a:srgbClr val="25516C"/>
                </a:solidFill>
                <a:latin typeface="Arial"/>
                <a:cs typeface="Arial"/>
              </a:rPr>
              <a:t> </a:t>
            </a:r>
            <a:r>
              <a:rPr sz="2400" spc="-15" dirty="0">
                <a:solidFill>
                  <a:srgbClr val="25516C"/>
                </a:solidFill>
                <a:latin typeface="Arial"/>
                <a:cs typeface="Arial"/>
              </a:rPr>
              <a:t>yöntemi </a:t>
            </a:r>
            <a:r>
              <a:rPr sz="2400" spc="5" dirty="0">
                <a:solidFill>
                  <a:srgbClr val="25516C"/>
                </a:solidFill>
                <a:latin typeface="Arial"/>
                <a:cs typeface="Arial"/>
              </a:rPr>
              <a:t>olabilir.</a:t>
            </a:r>
            <a:endParaRPr sz="2400" dirty="0">
              <a:latin typeface="Arial"/>
              <a:cs typeface="Arial"/>
            </a:endParaRPr>
          </a:p>
        </p:txBody>
      </p:sp>
      <p:sp>
        <p:nvSpPr>
          <p:cNvPr id="4" name="object 4"/>
          <p:cNvSpPr txBox="1">
            <a:spLocks noGrp="1"/>
          </p:cNvSpPr>
          <p:nvPr>
            <p:ph type="title"/>
          </p:nvPr>
        </p:nvSpPr>
        <p:spPr>
          <a:xfrm>
            <a:off x="504172" y="366369"/>
            <a:ext cx="7115827" cy="452755"/>
          </a:xfrm>
          <a:prstGeom prst="rect">
            <a:avLst/>
          </a:prstGeom>
        </p:spPr>
        <p:txBody>
          <a:bodyPr vert="horz" wrap="square" lIns="0" tIns="12700" rIns="0" bIns="0" rtlCol="0">
            <a:spAutoFit/>
          </a:bodyPr>
          <a:lstStyle/>
          <a:p>
            <a:pPr marL="12700">
              <a:lnSpc>
                <a:spcPct val="100000"/>
              </a:lnSpc>
              <a:spcBef>
                <a:spcPts val="100"/>
              </a:spcBef>
            </a:pPr>
            <a:r>
              <a:rPr spc="45" dirty="0"/>
              <a:t>Amortisman</a:t>
            </a:r>
            <a:r>
              <a:rPr spc="-200" dirty="0"/>
              <a:t> </a:t>
            </a:r>
            <a:r>
              <a:rPr spc="35" dirty="0"/>
              <a:t>Yöntemleri</a:t>
            </a:r>
          </a:p>
        </p:txBody>
      </p:sp>
      <p:sp>
        <p:nvSpPr>
          <p:cNvPr id="5" name="object 5"/>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58</a:t>
            </a:r>
            <a:endParaRPr sz="1400">
              <a:latin typeface="Arial"/>
              <a:cs typeface="Arial"/>
            </a:endParaRPr>
          </a:p>
        </p:txBody>
      </p:sp>
      <p:sp>
        <p:nvSpPr>
          <p:cNvPr id="6" name="object 6"/>
          <p:cNvSpPr/>
          <p:nvPr/>
        </p:nvSpPr>
        <p:spPr>
          <a:xfrm>
            <a:off x="7282433" y="2993898"/>
            <a:ext cx="1839468" cy="214960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25478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accent3">
              <a:lumMod val="50000"/>
            </a:schemeClr>
          </a:solidFill>
        </p:spPr>
        <p:txBody>
          <a:bodyPr wrap="square" lIns="0" tIns="0" rIns="0" bIns="0" rtlCol="0"/>
          <a:lstStyle/>
          <a:p>
            <a:endParaRPr/>
          </a:p>
        </p:txBody>
      </p:sp>
      <p:sp>
        <p:nvSpPr>
          <p:cNvPr id="3" name="object 3"/>
          <p:cNvSpPr txBox="1"/>
          <p:nvPr/>
        </p:nvSpPr>
        <p:spPr>
          <a:xfrm>
            <a:off x="504176" y="1255267"/>
            <a:ext cx="8128634" cy="2321148"/>
          </a:xfrm>
          <a:prstGeom prst="rect">
            <a:avLst/>
          </a:prstGeom>
        </p:spPr>
        <p:txBody>
          <a:bodyPr vert="horz" wrap="square" lIns="0" tIns="12700" rIns="0" bIns="0" rtlCol="0">
            <a:spAutoFit/>
          </a:bodyPr>
          <a:lstStyle/>
          <a:p>
            <a:pPr marL="354965" marR="5080" indent="-342265" algn="just">
              <a:lnSpc>
                <a:spcPct val="100000"/>
              </a:lnSpc>
              <a:spcBef>
                <a:spcPts val="100"/>
              </a:spcBef>
              <a:buClr>
                <a:srgbClr val="00BEF2"/>
              </a:buClr>
              <a:buFont typeface="Wingdings"/>
              <a:buChar char=""/>
              <a:tabLst>
                <a:tab pos="355600" algn="l"/>
              </a:tabLst>
            </a:pPr>
            <a:r>
              <a:rPr lang="tr-TR" sz="2000" spc="-50" dirty="0">
                <a:solidFill>
                  <a:srgbClr val="25516C"/>
                </a:solidFill>
                <a:latin typeface="Arial"/>
                <a:cs typeface="Arial"/>
              </a:rPr>
              <a:t>A İşletmesi’nin yol yapım işinde kullandığı bir kepçenin maliyet bedeli 25.000 TL olup, toplam çalışma süresi ortalama 100.000 saattir. Kepçenin hurda değeri 1.000 TL olarak tahmin edilmektedir. Bu dönem 35.000 saat çalışma yapılmıştır. Dönemin amortisman giderini hesaplayınız? </a:t>
            </a:r>
            <a:endParaRPr sz="2000" spc="-50" dirty="0">
              <a:solidFill>
                <a:srgbClr val="25516C"/>
              </a:solidFill>
              <a:latin typeface="Arial"/>
              <a:cs typeface="Arial"/>
            </a:endParaRPr>
          </a:p>
          <a:p>
            <a:pPr marL="354965" indent="-342265">
              <a:lnSpc>
                <a:spcPct val="100000"/>
              </a:lnSpc>
              <a:spcBef>
                <a:spcPts val="600"/>
              </a:spcBef>
              <a:buClr>
                <a:srgbClr val="00BEF2"/>
              </a:buClr>
              <a:buFont typeface="Wingdings"/>
              <a:buChar char=""/>
              <a:tabLst>
                <a:tab pos="355600" algn="l"/>
              </a:tabLst>
            </a:pPr>
            <a:r>
              <a:rPr lang="tr-TR" sz="2000" spc="-50" dirty="0">
                <a:solidFill>
                  <a:srgbClr val="25516C"/>
                </a:solidFill>
                <a:latin typeface="Arial"/>
                <a:cs typeface="Arial"/>
              </a:rPr>
              <a:t>Amortisman Gideri : </a:t>
            </a:r>
            <a:r>
              <a:rPr lang="tr-TR" sz="2000" u="sng" spc="-50" dirty="0">
                <a:solidFill>
                  <a:srgbClr val="25516C"/>
                </a:solidFill>
                <a:latin typeface="Arial"/>
                <a:cs typeface="Arial"/>
              </a:rPr>
              <a:t>(25.000-1.000)x35.000</a:t>
            </a:r>
            <a:r>
              <a:rPr lang="tr-TR" sz="2000" spc="-50" dirty="0">
                <a:solidFill>
                  <a:srgbClr val="25516C"/>
                </a:solidFill>
                <a:latin typeface="Arial"/>
                <a:cs typeface="Arial"/>
              </a:rPr>
              <a:t>               8.400 TL</a:t>
            </a:r>
          </a:p>
          <a:p>
            <a:pPr marL="469900" lvl="1">
              <a:spcBef>
                <a:spcPts val="600"/>
              </a:spcBef>
              <a:buClr>
                <a:srgbClr val="00BEF2"/>
              </a:buClr>
              <a:tabLst>
                <a:tab pos="355600" algn="l"/>
              </a:tabLst>
            </a:pPr>
            <a:r>
              <a:rPr lang="tr-TR" sz="2000" dirty="0">
                <a:latin typeface="Arial"/>
                <a:cs typeface="Arial"/>
              </a:rPr>
              <a:t>			        </a:t>
            </a:r>
            <a:r>
              <a:rPr lang="tr-TR" sz="2000" spc="-50" dirty="0">
                <a:solidFill>
                  <a:srgbClr val="25516C"/>
                </a:solidFill>
                <a:latin typeface="Arial"/>
                <a:cs typeface="Arial"/>
              </a:rPr>
              <a:t>100.000</a:t>
            </a:r>
            <a:endParaRPr sz="2000" spc="-50" dirty="0">
              <a:solidFill>
                <a:srgbClr val="25516C"/>
              </a:solidFill>
              <a:latin typeface="Arial"/>
              <a:cs typeface="Arial"/>
            </a:endParaRPr>
          </a:p>
        </p:txBody>
      </p:sp>
      <p:sp>
        <p:nvSpPr>
          <p:cNvPr id="4" name="object 4"/>
          <p:cNvSpPr txBox="1">
            <a:spLocks noGrp="1"/>
          </p:cNvSpPr>
          <p:nvPr>
            <p:ph type="title"/>
          </p:nvPr>
        </p:nvSpPr>
        <p:spPr>
          <a:xfrm>
            <a:off x="76200" y="292064"/>
            <a:ext cx="9067800" cy="443711"/>
          </a:xfrm>
          <a:prstGeom prst="rect">
            <a:avLst/>
          </a:prstGeom>
        </p:spPr>
        <p:txBody>
          <a:bodyPr vert="horz" wrap="square" lIns="0" tIns="12700" rIns="0" bIns="0" rtlCol="0">
            <a:spAutoFit/>
          </a:bodyPr>
          <a:lstStyle/>
          <a:p>
            <a:pPr marL="12700">
              <a:lnSpc>
                <a:spcPct val="100000"/>
              </a:lnSpc>
              <a:spcBef>
                <a:spcPts val="100"/>
              </a:spcBef>
            </a:pPr>
            <a:r>
              <a:rPr spc="45" dirty="0" err="1"/>
              <a:t>Amortisman</a:t>
            </a:r>
            <a:r>
              <a:rPr spc="-200" dirty="0"/>
              <a:t> </a:t>
            </a:r>
            <a:r>
              <a:rPr spc="35" dirty="0" err="1"/>
              <a:t>Yöntem</a:t>
            </a:r>
            <a:r>
              <a:rPr lang="tr-TR" spc="35" dirty="0"/>
              <a:t>i–Üretim Miktarı Yöntemi</a:t>
            </a:r>
            <a:endParaRPr spc="35" dirty="0"/>
          </a:p>
        </p:txBody>
      </p:sp>
      <p:sp>
        <p:nvSpPr>
          <p:cNvPr id="5" name="object 5"/>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58</a:t>
            </a:r>
            <a:endParaRPr sz="1400">
              <a:latin typeface="Arial"/>
              <a:cs typeface="Arial"/>
            </a:endParaRPr>
          </a:p>
        </p:txBody>
      </p:sp>
      <p:sp>
        <p:nvSpPr>
          <p:cNvPr id="7" name="Eşittir 6"/>
          <p:cNvSpPr/>
          <p:nvPr/>
        </p:nvSpPr>
        <p:spPr>
          <a:xfrm>
            <a:off x="5715000" y="2800350"/>
            <a:ext cx="762000" cy="5334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478364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2267459"/>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FFC000"/>
          </a:solidFill>
        </p:spPr>
        <p:txBody>
          <a:bodyPr wrap="square" lIns="0" tIns="0" rIns="0" bIns="0" rtlCol="0"/>
          <a:lstStyle/>
          <a:p>
            <a:endParaRPr>
              <a:ln>
                <a:solidFill>
                  <a:srgbClr val="FF0000"/>
                </a:solidFill>
              </a:ln>
              <a:solidFill>
                <a:srgbClr val="FF0000"/>
              </a:solidFill>
            </a:endParaRPr>
          </a:p>
        </p:txBody>
      </p:sp>
      <p:sp>
        <p:nvSpPr>
          <p:cNvPr id="6" name="object 6"/>
          <p:cNvSpPr txBox="1">
            <a:spLocks noGrp="1"/>
          </p:cNvSpPr>
          <p:nvPr>
            <p:ph type="title"/>
          </p:nvPr>
        </p:nvSpPr>
        <p:spPr>
          <a:xfrm>
            <a:off x="609600" y="581387"/>
            <a:ext cx="8382000" cy="1120178"/>
          </a:xfrm>
          <a:prstGeom prst="rect">
            <a:avLst/>
          </a:prstGeom>
        </p:spPr>
        <p:txBody>
          <a:bodyPr vert="horz" wrap="square" lIns="0" tIns="12065" rIns="0" bIns="0" rtlCol="0">
            <a:spAutoFit/>
          </a:bodyPr>
          <a:lstStyle/>
          <a:p>
            <a:pPr marL="12700">
              <a:lnSpc>
                <a:spcPct val="100000"/>
              </a:lnSpc>
              <a:spcBef>
                <a:spcPts val="95"/>
              </a:spcBef>
            </a:pPr>
            <a:r>
              <a:rPr lang="sv-SE" sz="3600" b="1" spc="50" dirty="0">
                <a:latin typeface="Arial"/>
                <a:cs typeface="Arial"/>
              </a:rPr>
              <a:t>TMS 16</a:t>
            </a:r>
            <a:br>
              <a:rPr lang="sv-SE" sz="3600" dirty="0">
                <a:latin typeface="Arial"/>
                <a:cs typeface="Arial"/>
              </a:rPr>
            </a:br>
            <a:r>
              <a:rPr lang="sv-SE" sz="3600" b="1" spc="155" dirty="0">
                <a:latin typeface="Arial"/>
                <a:cs typeface="Arial"/>
              </a:rPr>
              <a:t>MADDİ </a:t>
            </a:r>
            <a:r>
              <a:rPr lang="sv-SE" sz="3600" b="1" spc="120" dirty="0">
                <a:latin typeface="Arial"/>
                <a:cs typeface="Arial"/>
              </a:rPr>
              <a:t>DURAN</a:t>
            </a:r>
            <a:r>
              <a:rPr lang="sv-SE" sz="3600" b="1" spc="-30" dirty="0">
                <a:latin typeface="Arial"/>
                <a:cs typeface="Arial"/>
              </a:rPr>
              <a:t> </a:t>
            </a:r>
            <a:r>
              <a:rPr lang="sv-SE" sz="3600" b="1" spc="45" dirty="0">
                <a:latin typeface="Arial"/>
                <a:cs typeface="Arial"/>
              </a:rPr>
              <a:t>VARLIKLAR</a:t>
            </a:r>
            <a:endParaRPr sz="3600" dirty="0">
              <a:latin typeface="Arial"/>
              <a:cs typeface="Arial"/>
            </a:endParaRPr>
          </a:p>
        </p:txBody>
      </p:sp>
      <p:sp>
        <p:nvSpPr>
          <p:cNvPr id="3" name="object 7">
            <a:extLst>
              <a:ext uri="{FF2B5EF4-FFF2-40B4-BE49-F238E27FC236}">
                <a16:creationId xmlns:a16="http://schemas.microsoft.com/office/drawing/2014/main" id="{256F8344-8F38-42AB-EAC7-61E19CA052B3}"/>
              </a:ext>
            </a:extLst>
          </p:cNvPr>
          <p:cNvSpPr/>
          <p:nvPr/>
        </p:nvSpPr>
        <p:spPr>
          <a:xfrm>
            <a:off x="7050023" y="3196589"/>
            <a:ext cx="890269" cy="523240"/>
          </a:xfrm>
          <a:custGeom>
            <a:avLst/>
            <a:gdLst/>
            <a:ahLst/>
            <a:cxnLst/>
            <a:rect l="l" t="t" r="r" b="b"/>
            <a:pathLst>
              <a:path w="890270" h="523239">
                <a:moveTo>
                  <a:pt x="889952" y="0"/>
                </a:moveTo>
                <a:lnTo>
                  <a:pt x="0" y="0"/>
                </a:lnTo>
                <a:lnTo>
                  <a:pt x="0" y="522732"/>
                </a:lnTo>
                <a:lnTo>
                  <a:pt x="889952" y="522732"/>
                </a:lnTo>
                <a:lnTo>
                  <a:pt x="889952" y="464324"/>
                </a:lnTo>
                <a:lnTo>
                  <a:pt x="138595" y="464324"/>
                </a:lnTo>
                <a:lnTo>
                  <a:pt x="134226" y="462838"/>
                </a:lnTo>
                <a:lnTo>
                  <a:pt x="128371" y="459968"/>
                </a:lnTo>
                <a:lnTo>
                  <a:pt x="124015" y="455536"/>
                </a:lnTo>
                <a:lnTo>
                  <a:pt x="119659" y="451180"/>
                </a:lnTo>
                <a:lnTo>
                  <a:pt x="118160" y="446811"/>
                </a:lnTo>
                <a:lnTo>
                  <a:pt x="115239" y="440956"/>
                </a:lnTo>
                <a:lnTo>
                  <a:pt x="115239" y="430733"/>
                </a:lnTo>
                <a:lnTo>
                  <a:pt x="118160" y="424865"/>
                </a:lnTo>
                <a:lnTo>
                  <a:pt x="119659" y="419074"/>
                </a:lnTo>
                <a:lnTo>
                  <a:pt x="124015" y="414655"/>
                </a:lnTo>
                <a:lnTo>
                  <a:pt x="299097" y="239483"/>
                </a:lnTo>
                <a:lnTo>
                  <a:pt x="307822" y="233629"/>
                </a:lnTo>
                <a:lnTo>
                  <a:pt x="313677" y="232194"/>
                </a:lnTo>
                <a:lnTo>
                  <a:pt x="581452" y="232194"/>
                </a:lnTo>
                <a:lnTo>
                  <a:pt x="676935" y="137261"/>
                </a:lnTo>
                <a:lnTo>
                  <a:pt x="609854" y="137261"/>
                </a:lnTo>
                <a:lnTo>
                  <a:pt x="603999" y="135826"/>
                </a:lnTo>
                <a:lnTo>
                  <a:pt x="580644" y="113880"/>
                </a:lnTo>
                <a:lnTo>
                  <a:pt x="580644" y="102235"/>
                </a:lnTo>
                <a:lnTo>
                  <a:pt x="603999" y="78854"/>
                </a:lnTo>
                <a:lnTo>
                  <a:pt x="889952" y="78854"/>
                </a:lnTo>
                <a:lnTo>
                  <a:pt x="889952" y="0"/>
                </a:lnTo>
                <a:close/>
              </a:path>
              <a:path w="890270" h="523239">
                <a:moveTo>
                  <a:pt x="319532" y="302260"/>
                </a:moveTo>
                <a:lnTo>
                  <a:pt x="164871" y="455536"/>
                </a:lnTo>
                <a:lnTo>
                  <a:pt x="160515" y="459968"/>
                </a:lnTo>
                <a:lnTo>
                  <a:pt x="156095" y="462838"/>
                </a:lnTo>
                <a:lnTo>
                  <a:pt x="150304" y="464324"/>
                </a:lnTo>
                <a:lnTo>
                  <a:pt x="889952" y="464324"/>
                </a:lnTo>
                <a:lnTo>
                  <a:pt x="889952" y="427799"/>
                </a:lnTo>
                <a:lnTo>
                  <a:pt x="456628" y="427799"/>
                </a:lnTo>
                <a:lnTo>
                  <a:pt x="444982" y="424865"/>
                </a:lnTo>
                <a:lnTo>
                  <a:pt x="440613" y="421995"/>
                </a:lnTo>
                <a:lnTo>
                  <a:pt x="436257" y="419074"/>
                </a:lnTo>
                <a:lnTo>
                  <a:pt x="319532" y="302260"/>
                </a:lnTo>
                <a:close/>
              </a:path>
              <a:path w="890270" h="523239">
                <a:moveTo>
                  <a:pt x="716368" y="179590"/>
                </a:moveTo>
                <a:lnTo>
                  <a:pt x="477062" y="419074"/>
                </a:lnTo>
                <a:lnTo>
                  <a:pt x="456628" y="427799"/>
                </a:lnTo>
                <a:lnTo>
                  <a:pt x="889952" y="427799"/>
                </a:lnTo>
                <a:lnTo>
                  <a:pt x="889952" y="273024"/>
                </a:lnTo>
                <a:lnTo>
                  <a:pt x="745515" y="273024"/>
                </a:lnTo>
                <a:lnTo>
                  <a:pt x="733869" y="270154"/>
                </a:lnTo>
                <a:lnTo>
                  <a:pt x="729500" y="267220"/>
                </a:lnTo>
                <a:lnTo>
                  <a:pt x="725081" y="264299"/>
                </a:lnTo>
                <a:lnTo>
                  <a:pt x="720725" y="259930"/>
                </a:lnTo>
                <a:lnTo>
                  <a:pt x="719289" y="255511"/>
                </a:lnTo>
                <a:lnTo>
                  <a:pt x="716368" y="249707"/>
                </a:lnTo>
                <a:lnTo>
                  <a:pt x="716368" y="179590"/>
                </a:lnTo>
                <a:close/>
              </a:path>
              <a:path w="890270" h="523239">
                <a:moveTo>
                  <a:pt x="581452" y="232194"/>
                </a:moveTo>
                <a:lnTo>
                  <a:pt x="325323" y="232194"/>
                </a:lnTo>
                <a:lnTo>
                  <a:pt x="329755" y="233629"/>
                </a:lnTo>
                <a:lnTo>
                  <a:pt x="335546" y="236562"/>
                </a:lnTo>
                <a:lnTo>
                  <a:pt x="339966" y="239483"/>
                </a:lnTo>
                <a:lnTo>
                  <a:pt x="456628" y="356298"/>
                </a:lnTo>
                <a:lnTo>
                  <a:pt x="581452" y="232194"/>
                </a:lnTo>
                <a:close/>
              </a:path>
              <a:path w="890270" h="523239">
                <a:moveTo>
                  <a:pt x="889952" y="78854"/>
                </a:moveTo>
                <a:lnTo>
                  <a:pt x="751370" y="78854"/>
                </a:lnTo>
                <a:lnTo>
                  <a:pt x="757224" y="80352"/>
                </a:lnTo>
                <a:lnTo>
                  <a:pt x="765949" y="86144"/>
                </a:lnTo>
                <a:lnTo>
                  <a:pt x="770305" y="90576"/>
                </a:lnTo>
                <a:lnTo>
                  <a:pt x="771804" y="96367"/>
                </a:lnTo>
                <a:lnTo>
                  <a:pt x="774725" y="102235"/>
                </a:lnTo>
                <a:lnTo>
                  <a:pt x="774725" y="249707"/>
                </a:lnTo>
                <a:lnTo>
                  <a:pt x="771804" y="255511"/>
                </a:lnTo>
                <a:lnTo>
                  <a:pt x="770305" y="259930"/>
                </a:lnTo>
                <a:lnTo>
                  <a:pt x="765949" y="264299"/>
                </a:lnTo>
                <a:lnTo>
                  <a:pt x="757224" y="270154"/>
                </a:lnTo>
                <a:lnTo>
                  <a:pt x="745515" y="273024"/>
                </a:lnTo>
                <a:lnTo>
                  <a:pt x="889952" y="273024"/>
                </a:lnTo>
                <a:lnTo>
                  <a:pt x="889952" y="78854"/>
                </a:lnTo>
                <a:close/>
              </a:path>
            </a:pathLst>
          </a:custGeom>
          <a:solidFill>
            <a:srgbClr val="00BEF2"/>
          </a:solidFill>
        </p:spPr>
        <p:txBody>
          <a:bodyPr wrap="square" lIns="0" tIns="0" rIns="0" bIns="0" rtlCol="0"/>
          <a:lstStyle/>
          <a:p>
            <a:endParaRPr/>
          </a:p>
        </p:txBody>
      </p:sp>
      <p:sp>
        <p:nvSpPr>
          <p:cNvPr id="4" name="object 5">
            <a:extLst>
              <a:ext uri="{FF2B5EF4-FFF2-40B4-BE49-F238E27FC236}">
                <a16:creationId xmlns:a16="http://schemas.microsoft.com/office/drawing/2014/main" id="{5943BBF2-3BBA-CCEC-989D-EF111250788A}"/>
              </a:ext>
            </a:extLst>
          </p:cNvPr>
          <p:cNvSpPr/>
          <p:nvPr/>
        </p:nvSpPr>
        <p:spPr>
          <a:xfrm>
            <a:off x="7149909" y="3806952"/>
            <a:ext cx="145415" cy="195072"/>
          </a:xfrm>
          <a:prstGeom prst="rect">
            <a:avLst/>
          </a:prstGeom>
          <a:blipFill>
            <a:blip r:embed="rId2" cstate="print"/>
            <a:stretch>
              <a:fillRect/>
            </a:stretch>
          </a:blipFill>
        </p:spPr>
        <p:txBody>
          <a:bodyPr wrap="square" lIns="0" tIns="0" rIns="0" bIns="0" rtlCol="0"/>
          <a:lstStyle/>
          <a:p>
            <a:endParaRPr/>
          </a:p>
        </p:txBody>
      </p:sp>
      <p:sp>
        <p:nvSpPr>
          <p:cNvPr id="5" name="object 6">
            <a:extLst>
              <a:ext uri="{FF2B5EF4-FFF2-40B4-BE49-F238E27FC236}">
                <a16:creationId xmlns:a16="http://schemas.microsoft.com/office/drawing/2014/main" id="{5630ADE8-6DDA-EA0F-8441-72337807328F}"/>
              </a:ext>
            </a:extLst>
          </p:cNvPr>
          <p:cNvSpPr/>
          <p:nvPr/>
        </p:nvSpPr>
        <p:spPr>
          <a:xfrm>
            <a:off x="7695438" y="3806952"/>
            <a:ext cx="145478" cy="195072"/>
          </a:xfrm>
          <a:prstGeom prst="rect">
            <a:avLst/>
          </a:prstGeom>
          <a:blipFill>
            <a:blip r:embed="rId3" cstate="print"/>
            <a:stretch>
              <a:fillRect/>
            </a:stretch>
          </a:blipFill>
        </p:spPr>
        <p:txBody>
          <a:bodyPr wrap="square" lIns="0" tIns="0" rIns="0" bIns="0" rtlCol="0"/>
          <a:lstStyle/>
          <a:p>
            <a:endParaRPr/>
          </a:p>
        </p:txBody>
      </p:sp>
      <p:sp>
        <p:nvSpPr>
          <p:cNvPr id="7" name="object 4">
            <a:extLst>
              <a:ext uri="{FF2B5EF4-FFF2-40B4-BE49-F238E27FC236}">
                <a16:creationId xmlns:a16="http://schemas.microsoft.com/office/drawing/2014/main" id="{DDE39A47-C0E1-EF9C-B573-56973134660B}"/>
              </a:ext>
            </a:extLst>
          </p:cNvPr>
          <p:cNvSpPr/>
          <p:nvPr/>
        </p:nvSpPr>
        <p:spPr>
          <a:xfrm>
            <a:off x="7466139" y="3048000"/>
            <a:ext cx="59055" cy="60960"/>
          </a:xfrm>
          <a:custGeom>
            <a:avLst/>
            <a:gdLst/>
            <a:ahLst/>
            <a:cxnLst/>
            <a:rect l="l" t="t" r="r" b="b"/>
            <a:pathLst>
              <a:path w="59054" h="60960">
                <a:moveTo>
                  <a:pt x="29273" y="0"/>
                </a:moveTo>
                <a:lnTo>
                  <a:pt x="2870" y="18897"/>
                </a:lnTo>
                <a:lnTo>
                  <a:pt x="0" y="23228"/>
                </a:lnTo>
                <a:lnTo>
                  <a:pt x="0" y="60960"/>
                </a:lnTo>
                <a:lnTo>
                  <a:pt x="58610" y="60960"/>
                </a:lnTo>
                <a:lnTo>
                  <a:pt x="58610" y="23228"/>
                </a:lnTo>
                <a:lnTo>
                  <a:pt x="55676" y="18897"/>
                </a:lnTo>
                <a:lnTo>
                  <a:pt x="54165" y="13068"/>
                </a:lnTo>
                <a:lnTo>
                  <a:pt x="49796" y="8737"/>
                </a:lnTo>
                <a:lnTo>
                  <a:pt x="45415" y="5816"/>
                </a:lnTo>
                <a:lnTo>
                  <a:pt x="40970" y="2908"/>
                </a:lnTo>
                <a:lnTo>
                  <a:pt x="29273" y="0"/>
                </a:lnTo>
                <a:close/>
              </a:path>
            </a:pathLst>
          </a:custGeom>
          <a:solidFill>
            <a:srgbClr val="00BEF2"/>
          </a:solidFill>
        </p:spPr>
        <p:txBody>
          <a:bodyPr wrap="square" lIns="0" tIns="0" rIns="0" bIns="0" rtlCol="0"/>
          <a:lstStyle/>
          <a:p>
            <a:endParaRPr/>
          </a:p>
        </p:txBody>
      </p:sp>
      <p:sp>
        <p:nvSpPr>
          <p:cNvPr id="8" name="object 6">
            <a:extLst>
              <a:ext uri="{FF2B5EF4-FFF2-40B4-BE49-F238E27FC236}">
                <a16:creationId xmlns:a16="http://schemas.microsoft.com/office/drawing/2014/main" id="{3658ECF0-ABCE-2C0D-AF70-9B47FB2BFA0A}"/>
              </a:ext>
            </a:extLst>
          </p:cNvPr>
          <p:cNvSpPr/>
          <p:nvPr/>
        </p:nvSpPr>
        <p:spPr>
          <a:xfrm>
            <a:off x="2517710" y="3104030"/>
            <a:ext cx="1037081" cy="1106424"/>
          </a:xfrm>
          <a:prstGeom prst="rect">
            <a:avLst/>
          </a:prstGeom>
          <a:blipFill>
            <a:blip r:embed="rId4" cstate="print"/>
            <a:stretch>
              <a:fillRect/>
            </a:stretch>
          </a:blipFill>
        </p:spPr>
        <p:txBody>
          <a:bodyPr wrap="square" lIns="0" tIns="0" rIns="0" bIns="0" rtlCol="0"/>
          <a:lstStyle/>
          <a:p>
            <a:endParaRPr/>
          </a:p>
        </p:txBody>
      </p:sp>
      <p:pic>
        <p:nvPicPr>
          <p:cNvPr id="1026" name="Picture 2" descr="İşte Alınabilecek En Ucuz Sıfır Araba Modelleri - Foto Galeri - Memurlar.Net">
            <a:extLst>
              <a:ext uri="{FF2B5EF4-FFF2-40B4-BE49-F238E27FC236}">
                <a16:creationId xmlns:a16="http://schemas.microsoft.com/office/drawing/2014/main" id="{9683FFEB-F41C-9B2C-E652-3EA646BF32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0717" y="2876041"/>
            <a:ext cx="2140651" cy="1861821"/>
          </a:xfrm>
          <a:prstGeom prst="rect">
            <a:avLst/>
          </a:prstGeom>
          <a:noFill/>
          <a:extLst>
            <a:ext uri="{909E8E84-426E-40DD-AFC4-6F175D3DCCD1}">
              <a14:hiddenFill xmlns:a14="http://schemas.microsoft.com/office/drawing/2010/main">
                <a:solidFill>
                  <a:srgbClr val="FFFFFF"/>
                </a:solidFill>
              </a14:hiddenFill>
            </a:ext>
          </a:extLst>
        </p:spPr>
      </p:pic>
      <p:sp>
        <p:nvSpPr>
          <p:cNvPr id="9" name="object 9">
            <a:extLst>
              <a:ext uri="{FF2B5EF4-FFF2-40B4-BE49-F238E27FC236}">
                <a16:creationId xmlns:a16="http://schemas.microsoft.com/office/drawing/2014/main" id="{5E3ED477-430E-221F-A6E6-82A4B6AC86DD}"/>
              </a:ext>
            </a:extLst>
          </p:cNvPr>
          <p:cNvSpPr/>
          <p:nvPr/>
        </p:nvSpPr>
        <p:spPr>
          <a:xfrm>
            <a:off x="781717" y="2942081"/>
            <a:ext cx="977645" cy="1729739"/>
          </a:xfrm>
          <a:prstGeom prst="rect">
            <a:avLst/>
          </a:prstGeom>
          <a:blipFill>
            <a:blip r:embed="rId6"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07053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70C0"/>
          </a:solidFill>
        </p:spPr>
        <p:txBody>
          <a:bodyPr wrap="square" lIns="0" tIns="0" rIns="0" bIns="0" rtlCol="0"/>
          <a:lstStyle/>
          <a:p>
            <a:endParaRPr/>
          </a:p>
        </p:txBody>
      </p:sp>
      <p:sp>
        <p:nvSpPr>
          <p:cNvPr id="3" name="object 3"/>
          <p:cNvSpPr txBox="1"/>
          <p:nvPr/>
        </p:nvSpPr>
        <p:spPr>
          <a:xfrm>
            <a:off x="504173" y="1255267"/>
            <a:ext cx="4634865" cy="3317240"/>
          </a:xfrm>
          <a:prstGeom prst="rect">
            <a:avLst/>
          </a:prstGeom>
        </p:spPr>
        <p:txBody>
          <a:bodyPr vert="horz" wrap="square" lIns="0" tIns="12700" rIns="0" bIns="0" rtlCol="0">
            <a:spAutoFit/>
          </a:bodyPr>
          <a:lstStyle/>
          <a:p>
            <a:pPr marL="354965" marR="5080" indent="-342265">
              <a:lnSpc>
                <a:spcPct val="100000"/>
              </a:lnSpc>
              <a:spcBef>
                <a:spcPts val="100"/>
              </a:spcBef>
              <a:buClr>
                <a:srgbClr val="00BEF2"/>
              </a:buClr>
              <a:buFont typeface="Wingdings"/>
              <a:buChar char=""/>
              <a:tabLst>
                <a:tab pos="355600" algn="l"/>
                <a:tab pos="1146810" algn="l"/>
                <a:tab pos="1358900" algn="l"/>
                <a:tab pos="1788795" algn="l"/>
                <a:tab pos="1835785" algn="l"/>
                <a:tab pos="2230755" algn="l"/>
                <a:tab pos="2294255" algn="l"/>
                <a:tab pos="2880360" algn="l"/>
                <a:tab pos="2980690" algn="l"/>
                <a:tab pos="3138170" algn="l"/>
                <a:tab pos="3279775" algn="l"/>
                <a:tab pos="3599179" algn="l"/>
                <a:tab pos="3912870" algn="l"/>
              </a:tabLst>
            </a:pPr>
            <a:r>
              <a:rPr sz="2400" spc="-185" dirty="0">
                <a:solidFill>
                  <a:srgbClr val="25516C"/>
                </a:solidFill>
                <a:latin typeface="Arial"/>
                <a:cs typeface="Arial"/>
              </a:rPr>
              <a:t>H</a:t>
            </a:r>
            <a:r>
              <a:rPr sz="2400" spc="-75" dirty="0">
                <a:solidFill>
                  <a:srgbClr val="25516C"/>
                </a:solidFill>
                <a:latin typeface="Arial"/>
                <a:cs typeface="Arial"/>
              </a:rPr>
              <a:t>e</a:t>
            </a:r>
            <a:r>
              <a:rPr sz="2400" spc="-45" dirty="0">
                <a:solidFill>
                  <a:srgbClr val="25516C"/>
                </a:solidFill>
                <a:latin typeface="Arial"/>
                <a:cs typeface="Arial"/>
              </a:rPr>
              <a:t>r</a:t>
            </a:r>
            <a:r>
              <a:rPr sz="2400" dirty="0">
                <a:solidFill>
                  <a:srgbClr val="25516C"/>
                </a:solidFill>
                <a:latin typeface="Arial"/>
                <a:cs typeface="Arial"/>
              </a:rPr>
              <a:t>	</a:t>
            </a:r>
            <a:r>
              <a:rPr sz="2400" spc="25" dirty="0">
                <a:solidFill>
                  <a:srgbClr val="25516C"/>
                </a:solidFill>
                <a:latin typeface="Arial"/>
                <a:cs typeface="Arial"/>
              </a:rPr>
              <a:t>bi</a:t>
            </a:r>
            <a:r>
              <a:rPr sz="2400" spc="30" dirty="0">
                <a:solidFill>
                  <a:srgbClr val="25516C"/>
                </a:solidFill>
                <a:latin typeface="Arial"/>
                <a:cs typeface="Arial"/>
              </a:rPr>
              <a:t>r</a:t>
            </a:r>
            <a:r>
              <a:rPr sz="2400" dirty="0">
                <a:solidFill>
                  <a:srgbClr val="25516C"/>
                </a:solidFill>
                <a:latin typeface="Arial"/>
                <a:cs typeface="Arial"/>
              </a:rPr>
              <a:t>		</a:t>
            </a:r>
            <a:r>
              <a:rPr sz="2400" b="1" spc="-80" dirty="0">
                <a:solidFill>
                  <a:srgbClr val="25516C"/>
                </a:solidFill>
                <a:latin typeface="Trebuchet MS"/>
                <a:cs typeface="Trebuchet MS"/>
              </a:rPr>
              <a:t>r</a:t>
            </a:r>
            <a:r>
              <a:rPr sz="2400" b="1" dirty="0">
                <a:solidFill>
                  <a:srgbClr val="25516C"/>
                </a:solidFill>
                <a:latin typeface="Trebuchet MS"/>
                <a:cs typeface="Trebuchet MS"/>
              </a:rPr>
              <a:t>a</a:t>
            </a:r>
            <a:r>
              <a:rPr sz="2400" b="1" spc="-30" dirty="0">
                <a:solidFill>
                  <a:srgbClr val="25516C"/>
                </a:solidFill>
                <a:latin typeface="Trebuchet MS"/>
                <a:cs typeface="Trebuchet MS"/>
              </a:rPr>
              <a:t>p</a:t>
            </a:r>
            <a:r>
              <a:rPr sz="2400" b="1" spc="-55" dirty="0">
                <a:solidFill>
                  <a:srgbClr val="25516C"/>
                </a:solidFill>
                <a:latin typeface="Trebuchet MS"/>
                <a:cs typeface="Trebuchet MS"/>
              </a:rPr>
              <a:t>o</a:t>
            </a:r>
            <a:r>
              <a:rPr sz="2400" b="1" spc="-50" dirty="0">
                <a:solidFill>
                  <a:srgbClr val="25516C"/>
                </a:solidFill>
                <a:latin typeface="Trebuchet MS"/>
                <a:cs typeface="Trebuchet MS"/>
              </a:rPr>
              <a:t>r</a:t>
            </a:r>
            <a:r>
              <a:rPr sz="2400" b="1" spc="-25" dirty="0">
                <a:solidFill>
                  <a:srgbClr val="25516C"/>
                </a:solidFill>
                <a:latin typeface="Trebuchet MS"/>
                <a:cs typeface="Trebuchet MS"/>
              </a:rPr>
              <a:t>l</a:t>
            </a:r>
            <a:r>
              <a:rPr sz="2400" b="1" spc="5" dirty="0">
                <a:solidFill>
                  <a:srgbClr val="25516C"/>
                </a:solidFill>
                <a:latin typeface="Trebuchet MS"/>
                <a:cs typeface="Trebuchet MS"/>
              </a:rPr>
              <a:t>a</a:t>
            </a:r>
            <a:r>
              <a:rPr sz="2400" b="1" spc="-5" dirty="0">
                <a:solidFill>
                  <a:srgbClr val="25516C"/>
                </a:solidFill>
                <a:latin typeface="Trebuchet MS"/>
                <a:cs typeface="Trebuchet MS"/>
              </a:rPr>
              <a:t>ma</a:t>
            </a:r>
            <a:r>
              <a:rPr sz="2400" b="1" dirty="0">
                <a:solidFill>
                  <a:srgbClr val="25516C"/>
                </a:solidFill>
                <a:latin typeface="Trebuchet MS"/>
                <a:cs typeface="Trebuchet MS"/>
              </a:rPr>
              <a:t>		</a:t>
            </a:r>
            <a:r>
              <a:rPr sz="2400" b="1" spc="-25" dirty="0">
                <a:solidFill>
                  <a:srgbClr val="25516C"/>
                </a:solidFill>
                <a:latin typeface="Trebuchet MS"/>
                <a:cs typeface="Trebuchet MS"/>
              </a:rPr>
              <a:t>d</a:t>
            </a:r>
            <a:r>
              <a:rPr sz="2400" b="1" spc="-70" dirty="0">
                <a:solidFill>
                  <a:srgbClr val="25516C"/>
                </a:solidFill>
                <a:latin typeface="Trebuchet MS"/>
                <a:cs typeface="Trebuchet MS"/>
              </a:rPr>
              <a:t>öne</a:t>
            </a:r>
            <a:r>
              <a:rPr sz="2400" b="1" spc="-25" dirty="0">
                <a:solidFill>
                  <a:srgbClr val="25516C"/>
                </a:solidFill>
                <a:latin typeface="Trebuchet MS"/>
                <a:cs typeface="Trebuchet MS"/>
              </a:rPr>
              <a:t>mi  </a:t>
            </a:r>
            <a:r>
              <a:rPr sz="2400" b="1" spc="20" dirty="0">
                <a:solidFill>
                  <a:srgbClr val="25516C"/>
                </a:solidFill>
                <a:latin typeface="Trebuchet MS"/>
                <a:cs typeface="Trebuchet MS"/>
              </a:rPr>
              <a:t>s</a:t>
            </a:r>
            <a:r>
              <a:rPr sz="2400" b="1" spc="-45" dirty="0">
                <a:solidFill>
                  <a:srgbClr val="25516C"/>
                </a:solidFill>
                <a:latin typeface="Trebuchet MS"/>
                <a:cs typeface="Trebuchet MS"/>
              </a:rPr>
              <a:t>onu</a:t>
            </a:r>
            <a:r>
              <a:rPr sz="2400" b="1" spc="-35" dirty="0">
                <a:solidFill>
                  <a:srgbClr val="25516C"/>
                </a:solidFill>
                <a:latin typeface="Trebuchet MS"/>
                <a:cs typeface="Trebuchet MS"/>
              </a:rPr>
              <a:t>n</a:t>
            </a:r>
            <a:r>
              <a:rPr sz="2400" b="1" spc="-40" dirty="0">
                <a:solidFill>
                  <a:srgbClr val="25516C"/>
                </a:solidFill>
                <a:latin typeface="Trebuchet MS"/>
                <a:cs typeface="Trebuchet MS"/>
              </a:rPr>
              <a:t>d</a:t>
            </a:r>
            <a:r>
              <a:rPr sz="2400" b="1" dirty="0">
                <a:solidFill>
                  <a:srgbClr val="25516C"/>
                </a:solidFill>
                <a:latin typeface="Trebuchet MS"/>
                <a:cs typeface="Trebuchet MS"/>
              </a:rPr>
              <a:t>a	</a:t>
            </a:r>
            <a:r>
              <a:rPr sz="2400" spc="-50" dirty="0">
                <a:solidFill>
                  <a:srgbClr val="25516C"/>
                </a:solidFill>
                <a:latin typeface="Arial"/>
                <a:cs typeface="Arial"/>
              </a:rPr>
              <a:t>ma</a:t>
            </a:r>
            <a:r>
              <a:rPr sz="2400" spc="-30" dirty="0">
                <a:solidFill>
                  <a:srgbClr val="25516C"/>
                </a:solidFill>
                <a:latin typeface="Arial"/>
                <a:cs typeface="Arial"/>
              </a:rPr>
              <a:t>d</a:t>
            </a:r>
            <a:r>
              <a:rPr sz="2400" spc="-5" dirty="0">
                <a:solidFill>
                  <a:srgbClr val="25516C"/>
                </a:solidFill>
                <a:latin typeface="Arial"/>
                <a:cs typeface="Arial"/>
              </a:rPr>
              <a:t>d</a:t>
            </a:r>
            <a:r>
              <a:rPr sz="2400" spc="55" dirty="0">
                <a:solidFill>
                  <a:srgbClr val="25516C"/>
                </a:solidFill>
                <a:latin typeface="Arial"/>
                <a:cs typeface="Arial"/>
              </a:rPr>
              <a:t>i</a:t>
            </a:r>
            <a:r>
              <a:rPr sz="2400" dirty="0">
                <a:solidFill>
                  <a:srgbClr val="25516C"/>
                </a:solidFill>
                <a:latin typeface="Arial"/>
                <a:cs typeface="Arial"/>
              </a:rPr>
              <a:t>	</a:t>
            </a:r>
            <a:r>
              <a:rPr sz="2400" spc="-5" dirty="0">
                <a:solidFill>
                  <a:srgbClr val="25516C"/>
                </a:solidFill>
                <a:latin typeface="Arial"/>
                <a:cs typeface="Arial"/>
              </a:rPr>
              <a:t>d</a:t>
            </a:r>
            <a:r>
              <a:rPr sz="2400" dirty="0">
                <a:solidFill>
                  <a:srgbClr val="25516C"/>
                </a:solidFill>
                <a:latin typeface="Arial"/>
                <a:cs typeface="Arial"/>
              </a:rPr>
              <a:t>ur</a:t>
            </a:r>
            <a:r>
              <a:rPr sz="2400" spc="-110" dirty="0">
                <a:solidFill>
                  <a:srgbClr val="25516C"/>
                </a:solidFill>
                <a:latin typeface="Arial"/>
                <a:cs typeface="Arial"/>
              </a:rPr>
              <a:t>a</a:t>
            </a:r>
            <a:r>
              <a:rPr sz="2400" spc="-25" dirty="0">
                <a:solidFill>
                  <a:srgbClr val="25516C"/>
                </a:solidFill>
                <a:latin typeface="Arial"/>
                <a:cs typeface="Arial"/>
              </a:rPr>
              <a:t>n</a:t>
            </a:r>
            <a:r>
              <a:rPr sz="2400" dirty="0">
                <a:solidFill>
                  <a:srgbClr val="25516C"/>
                </a:solidFill>
                <a:latin typeface="Arial"/>
                <a:cs typeface="Arial"/>
              </a:rPr>
              <a:t>	</a:t>
            </a:r>
            <a:r>
              <a:rPr sz="2400" spc="-80" dirty="0">
                <a:solidFill>
                  <a:srgbClr val="25516C"/>
                </a:solidFill>
                <a:latin typeface="Arial"/>
                <a:cs typeface="Arial"/>
              </a:rPr>
              <a:t>v</a:t>
            </a:r>
            <a:r>
              <a:rPr sz="2400" spc="-110" dirty="0">
                <a:solidFill>
                  <a:srgbClr val="25516C"/>
                </a:solidFill>
                <a:latin typeface="Arial"/>
                <a:cs typeface="Arial"/>
              </a:rPr>
              <a:t>a</a:t>
            </a:r>
            <a:r>
              <a:rPr sz="2400" spc="30" dirty="0">
                <a:solidFill>
                  <a:srgbClr val="25516C"/>
                </a:solidFill>
                <a:latin typeface="Arial"/>
                <a:cs typeface="Arial"/>
              </a:rPr>
              <a:t>r</a:t>
            </a:r>
            <a:r>
              <a:rPr sz="2400" spc="75" dirty="0">
                <a:solidFill>
                  <a:srgbClr val="25516C"/>
                </a:solidFill>
                <a:latin typeface="Arial"/>
                <a:cs typeface="Arial"/>
              </a:rPr>
              <a:t>l</a:t>
            </a:r>
            <a:r>
              <a:rPr sz="2400" spc="-85" dirty="0">
                <a:solidFill>
                  <a:srgbClr val="25516C"/>
                </a:solidFill>
                <a:latin typeface="Arial"/>
                <a:cs typeface="Arial"/>
              </a:rPr>
              <a:t>ı</a:t>
            </a:r>
            <a:r>
              <a:rPr sz="2400" spc="-10" dirty="0">
                <a:solidFill>
                  <a:srgbClr val="25516C"/>
                </a:solidFill>
                <a:latin typeface="Arial"/>
                <a:cs typeface="Arial"/>
              </a:rPr>
              <a:t>k  </a:t>
            </a:r>
            <a:r>
              <a:rPr sz="2400" spc="-45" dirty="0">
                <a:solidFill>
                  <a:srgbClr val="25516C"/>
                </a:solidFill>
                <a:latin typeface="Arial"/>
                <a:cs typeface="Arial"/>
              </a:rPr>
              <a:t>kal</a:t>
            </a:r>
            <a:r>
              <a:rPr sz="2400" spc="-70" dirty="0">
                <a:solidFill>
                  <a:srgbClr val="25516C"/>
                </a:solidFill>
                <a:latin typeface="Arial"/>
                <a:cs typeface="Arial"/>
              </a:rPr>
              <a:t>e</a:t>
            </a:r>
            <a:r>
              <a:rPr sz="2400" spc="-10" dirty="0">
                <a:solidFill>
                  <a:srgbClr val="25516C"/>
                </a:solidFill>
                <a:latin typeface="Arial"/>
                <a:cs typeface="Arial"/>
              </a:rPr>
              <a:t>m</a:t>
            </a:r>
            <a:r>
              <a:rPr sz="2400" spc="-20" dirty="0">
                <a:solidFill>
                  <a:srgbClr val="25516C"/>
                </a:solidFill>
                <a:latin typeface="Arial"/>
                <a:cs typeface="Arial"/>
              </a:rPr>
              <a:t>l</a:t>
            </a:r>
            <a:r>
              <a:rPr sz="2400" spc="-55" dirty="0">
                <a:solidFill>
                  <a:srgbClr val="25516C"/>
                </a:solidFill>
                <a:latin typeface="Arial"/>
                <a:cs typeface="Arial"/>
              </a:rPr>
              <a:t>e</a:t>
            </a:r>
            <a:r>
              <a:rPr sz="2400" spc="50" dirty="0">
                <a:solidFill>
                  <a:srgbClr val="25516C"/>
                </a:solidFill>
                <a:latin typeface="Arial"/>
                <a:cs typeface="Arial"/>
              </a:rPr>
              <a:t>r</a:t>
            </a:r>
            <a:r>
              <a:rPr sz="2400" spc="30" dirty="0">
                <a:solidFill>
                  <a:srgbClr val="25516C"/>
                </a:solidFill>
                <a:latin typeface="Arial"/>
                <a:cs typeface="Arial"/>
              </a:rPr>
              <a:t>i</a:t>
            </a:r>
            <a:r>
              <a:rPr sz="2400" spc="-60" dirty="0">
                <a:solidFill>
                  <a:srgbClr val="25516C"/>
                </a:solidFill>
                <a:latin typeface="Arial"/>
                <a:cs typeface="Arial"/>
              </a:rPr>
              <a:t>nde</a:t>
            </a:r>
            <a:r>
              <a:rPr sz="2400" dirty="0">
                <a:solidFill>
                  <a:srgbClr val="25516C"/>
                </a:solidFill>
                <a:latin typeface="Arial"/>
                <a:cs typeface="Arial"/>
              </a:rPr>
              <a:t>		</a:t>
            </a:r>
            <a:r>
              <a:rPr sz="2400" spc="-5" dirty="0">
                <a:solidFill>
                  <a:srgbClr val="25516C"/>
                </a:solidFill>
                <a:latin typeface="Arial"/>
                <a:cs typeface="Arial"/>
              </a:rPr>
              <a:t>d</a:t>
            </a:r>
            <a:r>
              <a:rPr sz="2400" spc="-140" dirty="0">
                <a:solidFill>
                  <a:srgbClr val="25516C"/>
                </a:solidFill>
                <a:latin typeface="Arial"/>
                <a:cs typeface="Arial"/>
              </a:rPr>
              <a:t>e</a:t>
            </a:r>
            <a:r>
              <a:rPr sz="2400" spc="-135" dirty="0">
                <a:solidFill>
                  <a:srgbClr val="25516C"/>
                </a:solidFill>
                <a:latin typeface="Arial"/>
                <a:cs typeface="Arial"/>
              </a:rPr>
              <a:t>ğ</a:t>
            </a:r>
            <a:r>
              <a:rPr sz="2400" spc="-75" dirty="0">
                <a:solidFill>
                  <a:srgbClr val="25516C"/>
                </a:solidFill>
                <a:latin typeface="Arial"/>
                <a:cs typeface="Arial"/>
              </a:rPr>
              <a:t>e</a:t>
            </a:r>
            <a:r>
              <a:rPr sz="2400" spc="-45" dirty="0">
                <a:solidFill>
                  <a:srgbClr val="25516C"/>
                </a:solidFill>
                <a:latin typeface="Arial"/>
                <a:cs typeface="Arial"/>
              </a:rPr>
              <a:t>r</a:t>
            </a:r>
            <a:r>
              <a:rPr sz="2400" dirty="0">
                <a:solidFill>
                  <a:srgbClr val="25516C"/>
                </a:solidFill>
                <a:latin typeface="Arial"/>
                <a:cs typeface="Arial"/>
              </a:rPr>
              <a:t>		</a:t>
            </a:r>
            <a:r>
              <a:rPr sz="2400" spc="-5" dirty="0">
                <a:solidFill>
                  <a:srgbClr val="25516C"/>
                </a:solidFill>
                <a:latin typeface="Arial"/>
                <a:cs typeface="Arial"/>
              </a:rPr>
              <a:t>d</a:t>
            </a:r>
            <a:r>
              <a:rPr sz="2400" spc="-30" dirty="0">
                <a:solidFill>
                  <a:srgbClr val="25516C"/>
                </a:solidFill>
                <a:latin typeface="Arial"/>
                <a:cs typeface="Arial"/>
              </a:rPr>
              <a:t>ü</a:t>
            </a:r>
            <a:r>
              <a:rPr sz="2400" spc="-200" dirty="0">
                <a:solidFill>
                  <a:srgbClr val="25516C"/>
                </a:solidFill>
                <a:latin typeface="Arial"/>
                <a:cs typeface="Arial"/>
              </a:rPr>
              <a:t>ş</a:t>
            </a:r>
            <a:r>
              <a:rPr sz="2400" spc="-30" dirty="0">
                <a:solidFill>
                  <a:srgbClr val="25516C"/>
                </a:solidFill>
                <a:latin typeface="Arial"/>
                <a:cs typeface="Arial"/>
              </a:rPr>
              <a:t>ü</a:t>
            </a:r>
            <a:r>
              <a:rPr sz="2400" spc="-15" dirty="0">
                <a:solidFill>
                  <a:srgbClr val="25516C"/>
                </a:solidFill>
                <a:latin typeface="Arial"/>
                <a:cs typeface="Arial"/>
              </a:rPr>
              <a:t>k</a:t>
            </a:r>
            <a:r>
              <a:rPr sz="2400" spc="65" dirty="0">
                <a:solidFill>
                  <a:srgbClr val="25516C"/>
                </a:solidFill>
                <a:latin typeface="Arial"/>
                <a:cs typeface="Arial"/>
              </a:rPr>
              <a:t>l</a:t>
            </a:r>
            <a:r>
              <a:rPr sz="2400" spc="-85" dirty="0">
                <a:solidFill>
                  <a:srgbClr val="25516C"/>
                </a:solidFill>
                <a:latin typeface="Arial"/>
                <a:cs typeface="Arial"/>
              </a:rPr>
              <a:t>üğ</a:t>
            </a:r>
            <a:r>
              <a:rPr sz="2400" spc="-20" dirty="0">
                <a:solidFill>
                  <a:srgbClr val="25516C"/>
                </a:solidFill>
                <a:latin typeface="Arial"/>
                <a:cs typeface="Arial"/>
              </a:rPr>
              <a:t>ü  </a:t>
            </a:r>
            <a:r>
              <a:rPr sz="2400" dirty="0">
                <a:solidFill>
                  <a:srgbClr val="25516C"/>
                </a:solidFill>
                <a:latin typeface="Arial"/>
                <a:cs typeface="Arial"/>
              </a:rPr>
              <a:t>olup </a:t>
            </a:r>
            <a:r>
              <a:rPr sz="2400" spc="-45" dirty="0">
                <a:solidFill>
                  <a:srgbClr val="25516C"/>
                </a:solidFill>
                <a:latin typeface="Arial"/>
                <a:cs typeface="Arial"/>
              </a:rPr>
              <a:t>olmadığının </a:t>
            </a:r>
            <a:r>
              <a:rPr sz="2400" spc="-114" dirty="0">
                <a:solidFill>
                  <a:srgbClr val="25516C"/>
                </a:solidFill>
                <a:latin typeface="Arial"/>
                <a:cs typeface="Arial"/>
              </a:rPr>
              <a:t>ve </a:t>
            </a:r>
            <a:r>
              <a:rPr sz="2400" spc="-95" dirty="0">
                <a:solidFill>
                  <a:srgbClr val="25516C"/>
                </a:solidFill>
                <a:latin typeface="Arial"/>
                <a:cs typeface="Arial"/>
              </a:rPr>
              <a:t>varsa </a:t>
            </a:r>
            <a:r>
              <a:rPr sz="2400" spc="-80" dirty="0">
                <a:solidFill>
                  <a:srgbClr val="25516C"/>
                </a:solidFill>
                <a:latin typeface="Arial"/>
                <a:cs typeface="Arial"/>
              </a:rPr>
              <a:t>değer  </a:t>
            </a:r>
            <a:r>
              <a:rPr sz="2400" spc="-45" dirty="0">
                <a:solidFill>
                  <a:srgbClr val="25516C"/>
                </a:solidFill>
                <a:latin typeface="Arial"/>
                <a:cs typeface="Arial"/>
              </a:rPr>
              <a:t>düşüklüğü </a:t>
            </a:r>
            <a:r>
              <a:rPr sz="2400" spc="-60" dirty="0" err="1">
                <a:solidFill>
                  <a:srgbClr val="25516C"/>
                </a:solidFill>
                <a:latin typeface="Arial"/>
                <a:cs typeface="Arial"/>
              </a:rPr>
              <a:t>zararının</a:t>
            </a:r>
            <a:r>
              <a:rPr sz="2400" spc="-60" dirty="0">
                <a:solidFill>
                  <a:srgbClr val="25516C"/>
                </a:solidFill>
                <a:latin typeface="Arial"/>
                <a:cs typeface="Arial"/>
              </a:rPr>
              <a:t> </a:t>
            </a:r>
            <a:r>
              <a:rPr sz="2400" spc="-70" dirty="0" err="1">
                <a:solidFill>
                  <a:srgbClr val="25516C"/>
                </a:solidFill>
                <a:latin typeface="Arial"/>
                <a:cs typeface="Arial"/>
              </a:rPr>
              <a:t>nasıl</a:t>
            </a:r>
            <a:r>
              <a:rPr sz="2400" spc="-170" dirty="0">
                <a:solidFill>
                  <a:srgbClr val="25516C"/>
                </a:solidFill>
                <a:latin typeface="Arial"/>
                <a:cs typeface="Arial"/>
              </a:rPr>
              <a:t> </a:t>
            </a:r>
            <a:r>
              <a:rPr sz="2400" spc="-10" dirty="0">
                <a:solidFill>
                  <a:srgbClr val="25516C"/>
                </a:solidFill>
                <a:latin typeface="Arial"/>
                <a:cs typeface="Arial"/>
              </a:rPr>
              <a:t>ölçülüp  </a:t>
            </a:r>
            <a:r>
              <a:rPr sz="2400" spc="-45" dirty="0">
                <a:solidFill>
                  <a:srgbClr val="25516C"/>
                </a:solidFill>
                <a:latin typeface="Arial"/>
                <a:cs typeface="Arial"/>
              </a:rPr>
              <a:t>muhasebeleştirileceğinin  </a:t>
            </a:r>
            <a:r>
              <a:rPr sz="2400" spc="-5" dirty="0">
                <a:solidFill>
                  <a:srgbClr val="25516C"/>
                </a:solidFill>
                <a:latin typeface="Arial"/>
                <a:cs typeface="Arial"/>
              </a:rPr>
              <a:t>b</a:t>
            </a:r>
            <a:r>
              <a:rPr sz="2400" spc="-55" dirty="0">
                <a:solidFill>
                  <a:srgbClr val="25516C"/>
                </a:solidFill>
                <a:latin typeface="Arial"/>
                <a:cs typeface="Arial"/>
              </a:rPr>
              <a:t>e</a:t>
            </a:r>
            <a:r>
              <a:rPr sz="2400" spc="-20" dirty="0">
                <a:solidFill>
                  <a:srgbClr val="25516C"/>
                </a:solidFill>
                <a:latin typeface="Arial"/>
                <a:cs typeface="Arial"/>
              </a:rPr>
              <a:t>l</a:t>
            </a:r>
            <a:r>
              <a:rPr sz="2400" spc="30" dirty="0">
                <a:solidFill>
                  <a:srgbClr val="25516C"/>
                </a:solidFill>
                <a:latin typeface="Arial"/>
                <a:cs typeface="Arial"/>
              </a:rPr>
              <a:t>i</a:t>
            </a:r>
            <a:r>
              <a:rPr sz="2400" spc="55" dirty="0">
                <a:solidFill>
                  <a:srgbClr val="25516C"/>
                </a:solidFill>
                <a:latin typeface="Arial"/>
                <a:cs typeface="Arial"/>
              </a:rPr>
              <a:t>r</a:t>
            </a:r>
            <a:r>
              <a:rPr sz="2400" spc="80" dirty="0">
                <a:solidFill>
                  <a:srgbClr val="25516C"/>
                </a:solidFill>
                <a:latin typeface="Arial"/>
                <a:cs typeface="Arial"/>
              </a:rPr>
              <a:t>l</a:t>
            </a:r>
            <a:r>
              <a:rPr sz="2400" spc="-90" dirty="0">
                <a:solidFill>
                  <a:srgbClr val="25516C"/>
                </a:solidFill>
                <a:latin typeface="Arial"/>
                <a:cs typeface="Arial"/>
              </a:rPr>
              <a:t>e</a:t>
            </a:r>
            <a:r>
              <a:rPr sz="2400" spc="-85" dirty="0">
                <a:solidFill>
                  <a:srgbClr val="25516C"/>
                </a:solidFill>
                <a:latin typeface="Arial"/>
                <a:cs typeface="Arial"/>
              </a:rPr>
              <a:t>n</a:t>
            </a:r>
            <a:r>
              <a:rPr sz="2400" spc="-10" dirty="0">
                <a:solidFill>
                  <a:srgbClr val="25516C"/>
                </a:solidFill>
                <a:latin typeface="Arial"/>
                <a:cs typeface="Arial"/>
              </a:rPr>
              <a:t>m</a:t>
            </a:r>
            <a:r>
              <a:rPr sz="2400" spc="-155" dirty="0">
                <a:solidFill>
                  <a:srgbClr val="25516C"/>
                </a:solidFill>
                <a:latin typeface="Arial"/>
                <a:cs typeface="Arial"/>
              </a:rPr>
              <a:t>e</a:t>
            </a:r>
            <a:r>
              <a:rPr sz="2400" spc="-195" dirty="0">
                <a:solidFill>
                  <a:srgbClr val="25516C"/>
                </a:solidFill>
                <a:latin typeface="Arial"/>
                <a:cs typeface="Arial"/>
              </a:rPr>
              <a:t>s</a:t>
            </a:r>
            <a:r>
              <a:rPr sz="2400" spc="55" dirty="0">
                <a:solidFill>
                  <a:srgbClr val="25516C"/>
                </a:solidFill>
                <a:latin typeface="Arial"/>
                <a:cs typeface="Arial"/>
              </a:rPr>
              <a:t>i</a:t>
            </a:r>
            <a:r>
              <a:rPr sz="2400" dirty="0">
                <a:solidFill>
                  <a:srgbClr val="25516C"/>
                </a:solidFill>
                <a:latin typeface="Arial"/>
                <a:cs typeface="Arial"/>
              </a:rPr>
              <a:t>	</a:t>
            </a:r>
            <a:r>
              <a:rPr sz="2400" spc="-10" dirty="0">
                <a:solidFill>
                  <a:srgbClr val="25516C"/>
                </a:solidFill>
                <a:latin typeface="Arial"/>
                <a:cs typeface="Arial"/>
              </a:rPr>
              <a:t>içi</a:t>
            </a:r>
            <a:r>
              <a:rPr sz="2400" spc="-5" dirty="0">
                <a:solidFill>
                  <a:srgbClr val="25516C"/>
                </a:solidFill>
                <a:latin typeface="Arial"/>
                <a:cs typeface="Arial"/>
              </a:rPr>
              <a:t>n</a:t>
            </a:r>
            <a:r>
              <a:rPr sz="2400" dirty="0">
                <a:solidFill>
                  <a:srgbClr val="25516C"/>
                </a:solidFill>
                <a:latin typeface="Arial"/>
                <a:cs typeface="Arial"/>
              </a:rPr>
              <a:t>		</a:t>
            </a:r>
            <a:r>
              <a:rPr sz="2400" b="1" i="1" spc="-125" dirty="0">
                <a:solidFill>
                  <a:srgbClr val="25516C"/>
                </a:solidFill>
                <a:latin typeface="Arial"/>
                <a:cs typeface="Arial"/>
              </a:rPr>
              <a:t>“V</a:t>
            </a:r>
            <a:r>
              <a:rPr sz="2400" b="1" i="1" spc="-15" dirty="0">
                <a:solidFill>
                  <a:srgbClr val="25516C"/>
                </a:solidFill>
                <a:latin typeface="Arial"/>
                <a:cs typeface="Arial"/>
              </a:rPr>
              <a:t>ar</a:t>
            </a:r>
            <a:r>
              <a:rPr sz="2400" b="1" i="1" spc="-25" dirty="0">
                <a:solidFill>
                  <a:srgbClr val="25516C"/>
                </a:solidFill>
                <a:latin typeface="Arial"/>
                <a:cs typeface="Arial"/>
              </a:rPr>
              <a:t>lıklar</a:t>
            </a:r>
            <a:r>
              <a:rPr sz="2400" b="1" i="1" spc="-165" dirty="0">
                <a:solidFill>
                  <a:srgbClr val="25516C"/>
                </a:solidFill>
                <a:latin typeface="Arial"/>
                <a:cs typeface="Arial"/>
              </a:rPr>
              <a:t>d</a:t>
            </a:r>
            <a:r>
              <a:rPr sz="2400" b="1" i="1" spc="-10" dirty="0">
                <a:solidFill>
                  <a:srgbClr val="25516C"/>
                </a:solidFill>
                <a:latin typeface="Arial"/>
                <a:cs typeface="Arial"/>
              </a:rPr>
              <a:t>a </a:t>
            </a:r>
            <a:r>
              <a:rPr sz="2400" b="1" i="1" spc="-5" dirty="0">
                <a:solidFill>
                  <a:srgbClr val="25516C"/>
                </a:solidFill>
                <a:latin typeface="Arial"/>
                <a:cs typeface="Arial"/>
              </a:rPr>
              <a:t> </a:t>
            </a:r>
            <a:r>
              <a:rPr sz="2400" b="1" i="1" spc="-160" dirty="0">
                <a:solidFill>
                  <a:srgbClr val="25516C"/>
                </a:solidFill>
                <a:latin typeface="Arial"/>
                <a:cs typeface="Arial"/>
              </a:rPr>
              <a:t>Değe</a:t>
            </a:r>
            <a:r>
              <a:rPr sz="2400" b="1" i="1" spc="-100" dirty="0">
                <a:solidFill>
                  <a:srgbClr val="25516C"/>
                </a:solidFill>
                <a:latin typeface="Arial"/>
                <a:cs typeface="Arial"/>
              </a:rPr>
              <a:t>r</a:t>
            </a:r>
            <a:r>
              <a:rPr sz="2400" b="1" i="1" dirty="0">
                <a:solidFill>
                  <a:srgbClr val="25516C"/>
                </a:solidFill>
                <a:latin typeface="Arial"/>
                <a:cs typeface="Arial"/>
              </a:rPr>
              <a:t>		</a:t>
            </a:r>
            <a:r>
              <a:rPr sz="2400" b="1" i="1" spc="-260" dirty="0">
                <a:solidFill>
                  <a:srgbClr val="25516C"/>
                </a:solidFill>
                <a:latin typeface="Arial"/>
                <a:cs typeface="Arial"/>
              </a:rPr>
              <a:t>D</a:t>
            </a:r>
            <a:r>
              <a:rPr sz="2400" b="1" i="1" spc="-250" dirty="0">
                <a:solidFill>
                  <a:srgbClr val="25516C"/>
                </a:solidFill>
                <a:latin typeface="Arial"/>
                <a:cs typeface="Arial"/>
              </a:rPr>
              <a:t>ü</a:t>
            </a:r>
            <a:r>
              <a:rPr sz="2400" b="1" i="1" spc="-235" dirty="0">
                <a:solidFill>
                  <a:srgbClr val="25516C"/>
                </a:solidFill>
                <a:latin typeface="Arial"/>
                <a:cs typeface="Arial"/>
              </a:rPr>
              <a:t>ş</a:t>
            </a:r>
            <a:r>
              <a:rPr sz="2400" b="1" i="1" spc="-125" dirty="0">
                <a:solidFill>
                  <a:srgbClr val="25516C"/>
                </a:solidFill>
                <a:latin typeface="Arial"/>
                <a:cs typeface="Arial"/>
              </a:rPr>
              <a:t>ü</a:t>
            </a:r>
            <a:r>
              <a:rPr sz="2400" b="1" i="1" spc="-110" dirty="0">
                <a:solidFill>
                  <a:srgbClr val="25516C"/>
                </a:solidFill>
                <a:latin typeface="Arial"/>
                <a:cs typeface="Arial"/>
              </a:rPr>
              <a:t>k</a:t>
            </a:r>
            <a:r>
              <a:rPr sz="2400" b="1" i="1" spc="-55" dirty="0">
                <a:solidFill>
                  <a:srgbClr val="25516C"/>
                </a:solidFill>
                <a:latin typeface="Arial"/>
                <a:cs typeface="Arial"/>
              </a:rPr>
              <a:t>l</a:t>
            </a:r>
            <a:r>
              <a:rPr sz="2400" b="1" i="1" spc="-110" dirty="0">
                <a:solidFill>
                  <a:srgbClr val="25516C"/>
                </a:solidFill>
                <a:latin typeface="Arial"/>
                <a:cs typeface="Arial"/>
              </a:rPr>
              <a:t>ü</a:t>
            </a:r>
            <a:r>
              <a:rPr sz="2400" b="1" i="1" spc="-160" dirty="0">
                <a:solidFill>
                  <a:srgbClr val="25516C"/>
                </a:solidFill>
                <a:latin typeface="Arial"/>
                <a:cs typeface="Arial"/>
              </a:rPr>
              <a:t>ğ</a:t>
            </a:r>
            <a:r>
              <a:rPr sz="2400" b="1" i="1" spc="-70" dirty="0">
                <a:solidFill>
                  <a:srgbClr val="25516C"/>
                </a:solidFill>
                <a:latin typeface="Arial"/>
                <a:cs typeface="Arial"/>
              </a:rPr>
              <a:t>ü”</a:t>
            </a:r>
            <a:r>
              <a:rPr sz="2400" b="1" i="1" dirty="0">
                <a:solidFill>
                  <a:srgbClr val="25516C"/>
                </a:solidFill>
                <a:latin typeface="Arial"/>
                <a:cs typeface="Arial"/>
              </a:rPr>
              <a:t>		</a:t>
            </a:r>
            <a:r>
              <a:rPr sz="2400" dirty="0">
                <a:solidFill>
                  <a:srgbClr val="25516C"/>
                </a:solidFill>
                <a:latin typeface="Arial"/>
                <a:cs typeface="Arial"/>
              </a:rPr>
              <a:t>b</a:t>
            </a:r>
            <a:r>
              <a:rPr sz="2400" spc="-35" dirty="0">
                <a:solidFill>
                  <a:srgbClr val="25516C"/>
                </a:solidFill>
                <a:latin typeface="Arial"/>
                <a:cs typeface="Arial"/>
              </a:rPr>
              <a:t>ö</a:t>
            </a:r>
            <a:r>
              <a:rPr sz="2400" spc="65" dirty="0">
                <a:solidFill>
                  <a:srgbClr val="25516C"/>
                </a:solidFill>
                <a:latin typeface="Arial"/>
                <a:cs typeface="Arial"/>
              </a:rPr>
              <a:t>l</a:t>
            </a:r>
            <a:r>
              <a:rPr sz="2400" spc="-20" dirty="0">
                <a:solidFill>
                  <a:srgbClr val="25516C"/>
                </a:solidFill>
                <a:latin typeface="Arial"/>
                <a:cs typeface="Arial"/>
              </a:rPr>
              <a:t>ü</a:t>
            </a:r>
            <a:r>
              <a:rPr sz="2400" spc="-30" dirty="0">
                <a:solidFill>
                  <a:srgbClr val="25516C"/>
                </a:solidFill>
                <a:latin typeface="Arial"/>
                <a:cs typeface="Arial"/>
              </a:rPr>
              <a:t>m</a:t>
            </a:r>
            <a:r>
              <a:rPr sz="2400" spc="-35" dirty="0">
                <a:solidFill>
                  <a:srgbClr val="25516C"/>
                </a:solidFill>
                <a:latin typeface="Arial"/>
                <a:cs typeface="Arial"/>
              </a:rPr>
              <a:t>ü</a:t>
            </a:r>
            <a:r>
              <a:rPr sz="2400" spc="-25" dirty="0">
                <a:solidFill>
                  <a:srgbClr val="25516C"/>
                </a:solidFill>
                <a:latin typeface="Arial"/>
                <a:cs typeface="Arial"/>
              </a:rPr>
              <a:t>n</a:t>
            </a:r>
            <a:r>
              <a:rPr sz="2400" spc="-5" dirty="0">
                <a:solidFill>
                  <a:srgbClr val="25516C"/>
                </a:solidFill>
                <a:latin typeface="Arial"/>
                <a:cs typeface="Arial"/>
              </a:rPr>
              <a:t>d</a:t>
            </a:r>
            <a:r>
              <a:rPr sz="2400" spc="-100" dirty="0">
                <a:solidFill>
                  <a:srgbClr val="25516C"/>
                </a:solidFill>
                <a:latin typeface="Arial"/>
                <a:cs typeface="Arial"/>
              </a:rPr>
              <a:t>e  </a:t>
            </a:r>
            <a:r>
              <a:rPr sz="2400" spc="10" dirty="0">
                <a:solidFill>
                  <a:srgbClr val="25516C"/>
                </a:solidFill>
                <a:latin typeface="Arial"/>
                <a:cs typeface="Arial"/>
              </a:rPr>
              <a:t>belirtilen </a:t>
            </a:r>
            <a:r>
              <a:rPr sz="2400" spc="-20" dirty="0">
                <a:solidFill>
                  <a:srgbClr val="25516C"/>
                </a:solidFill>
                <a:latin typeface="Arial"/>
                <a:cs typeface="Arial"/>
              </a:rPr>
              <a:t>hükümler</a:t>
            </a:r>
            <a:r>
              <a:rPr sz="2400" spc="-390" dirty="0">
                <a:solidFill>
                  <a:srgbClr val="25516C"/>
                </a:solidFill>
                <a:latin typeface="Arial"/>
                <a:cs typeface="Arial"/>
              </a:rPr>
              <a:t> </a:t>
            </a:r>
            <a:r>
              <a:rPr sz="2400" spc="-45" dirty="0">
                <a:solidFill>
                  <a:srgbClr val="25516C"/>
                </a:solidFill>
                <a:latin typeface="Arial"/>
                <a:cs typeface="Arial"/>
              </a:rPr>
              <a:t>uygulanır.</a:t>
            </a:r>
            <a:endParaRPr sz="2400" dirty="0">
              <a:latin typeface="Arial"/>
              <a:cs typeface="Arial"/>
            </a:endParaRPr>
          </a:p>
        </p:txBody>
      </p:sp>
      <p:sp>
        <p:nvSpPr>
          <p:cNvPr id="4" name="object 4"/>
          <p:cNvSpPr txBox="1">
            <a:spLocks noGrp="1"/>
          </p:cNvSpPr>
          <p:nvPr>
            <p:ph type="title"/>
          </p:nvPr>
        </p:nvSpPr>
        <p:spPr>
          <a:xfrm>
            <a:off x="504173" y="366369"/>
            <a:ext cx="8147422" cy="452755"/>
          </a:xfrm>
          <a:prstGeom prst="rect">
            <a:avLst/>
          </a:prstGeom>
        </p:spPr>
        <p:txBody>
          <a:bodyPr vert="horz" wrap="square" lIns="0" tIns="12700" rIns="0" bIns="0" rtlCol="0">
            <a:spAutoFit/>
          </a:bodyPr>
          <a:lstStyle/>
          <a:p>
            <a:pPr marL="12700">
              <a:lnSpc>
                <a:spcPct val="100000"/>
              </a:lnSpc>
              <a:spcBef>
                <a:spcPts val="100"/>
              </a:spcBef>
            </a:pPr>
            <a:r>
              <a:rPr spc="-15" dirty="0"/>
              <a:t>Değer </a:t>
            </a:r>
            <a:r>
              <a:rPr spc="20" dirty="0"/>
              <a:t>Düşüklüğü </a:t>
            </a:r>
            <a:r>
              <a:rPr spc="-105" dirty="0"/>
              <a:t>ve </a:t>
            </a:r>
            <a:r>
              <a:rPr spc="20" dirty="0"/>
              <a:t>Tablo </a:t>
            </a:r>
            <a:r>
              <a:rPr spc="-20" dirty="0"/>
              <a:t>Dışı</a:t>
            </a:r>
            <a:r>
              <a:rPr spc="-725" dirty="0"/>
              <a:t> </a:t>
            </a:r>
            <a:r>
              <a:rPr spc="15" dirty="0"/>
              <a:t>Bırakma</a:t>
            </a:r>
          </a:p>
        </p:txBody>
      </p:sp>
      <p:sp>
        <p:nvSpPr>
          <p:cNvPr id="5" name="object 5"/>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59</a:t>
            </a:r>
            <a:endParaRPr sz="1400">
              <a:latin typeface="Arial"/>
              <a:cs typeface="Arial"/>
            </a:endParaRPr>
          </a:p>
        </p:txBody>
      </p:sp>
    </p:spTree>
    <p:extLst>
      <p:ext uri="{BB962C8B-B14F-4D97-AF65-F5344CB8AC3E}">
        <p14:creationId xmlns:p14="http://schemas.microsoft.com/office/powerpoint/2010/main" val="2899897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bg2">
              <a:lumMod val="25000"/>
            </a:schemeClr>
          </a:solidFill>
        </p:spPr>
        <p:txBody>
          <a:bodyPr wrap="square" lIns="0" tIns="0" rIns="0" bIns="0" rtlCol="0"/>
          <a:lstStyle/>
          <a:p>
            <a:endParaRPr/>
          </a:p>
        </p:txBody>
      </p:sp>
      <p:sp>
        <p:nvSpPr>
          <p:cNvPr id="3" name="object 3"/>
          <p:cNvSpPr txBox="1">
            <a:spLocks noGrp="1"/>
          </p:cNvSpPr>
          <p:nvPr>
            <p:ph type="title"/>
          </p:nvPr>
        </p:nvSpPr>
        <p:spPr>
          <a:xfrm>
            <a:off x="504173" y="366369"/>
            <a:ext cx="8147422"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a:t>Varlıklar </a:t>
            </a:r>
            <a:r>
              <a:rPr spc="-245" dirty="0"/>
              <a:t>-</a:t>
            </a:r>
            <a:r>
              <a:rPr spc="-735" dirty="0"/>
              <a:t> </a:t>
            </a:r>
            <a:r>
              <a:rPr spc="-15" dirty="0"/>
              <a:t>Karşılaştırma</a:t>
            </a:r>
          </a:p>
        </p:txBody>
      </p:sp>
      <p:sp>
        <p:nvSpPr>
          <p:cNvPr id="4" name="object 4"/>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60</a:t>
            </a:r>
            <a:endParaRPr sz="1400">
              <a:latin typeface="Arial"/>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802330338"/>
              </p:ext>
            </p:extLst>
          </p:nvPr>
        </p:nvGraphicFramePr>
        <p:xfrm>
          <a:off x="396877" y="991476"/>
          <a:ext cx="8696958" cy="3669030"/>
        </p:xfrm>
        <a:graphic>
          <a:graphicData uri="http://schemas.openxmlformats.org/drawingml/2006/table">
            <a:tbl>
              <a:tblPr firstRow="1" bandRow="1">
                <a:tableStyleId>{2D5ABB26-0587-4C30-8999-92F81FD0307C}</a:tableStyleId>
              </a:tblPr>
              <a:tblGrid>
                <a:gridCol w="2002155">
                  <a:extLst>
                    <a:ext uri="{9D8B030D-6E8A-4147-A177-3AD203B41FA5}">
                      <a16:colId xmlns:a16="http://schemas.microsoft.com/office/drawing/2014/main" val="20000"/>
                    </a:ext>
                  </a:extLst>
                </a:gridCol>
                <a:gridCol w="2314574">
                  <a:extLst>
                    <a:ext uri="{9D8B030D-6E8A-4147-A177-3AD203B41FA5}">
                      <a16:colId xmlns:a16="http://schemas.microsoft.com/office/drawing/2014/main" val="20001"/>
                    </a:ext>
                  </a:extLst>
                </a:gridCol>
                <a:gridCol w="2249804">
                  <a:extLst>
                    <a:ext uri="{9D8B030D-6E8A-4147-A177-3AD203B41FA5}">
                      <a16:colId xmlns:a16="http://schemas.microsoft.com/office/drawing/2014/main" val="20002"/>
                    </a:ext>
                  </a:extLst>
                </a:gridCol>
                <a:gridCol w="2130425">
                  <a:extLst>
                    <a:ext uri="{9D8B030D-6E8A-4147-A177-3AD203B41FA5}">
                      <a16:colId xmlns:a16="http://schemas.microsoft.com/office/drawing/2014/main" val="20003"/>
                    </a:ext>
                  </a:extLst>
                </a:gridCol>
              </a:tblGrid>
              <a:tr h="319405">
                <a:tc>
                  <a:txBody>
                    <a:bodyPr/>
                    <a:lstStyle/>
                    <a:p>
                      <a:pPr>
                        <a:lnSpc>
                          <a:spcPct val="100000"/>
                        </a:lnSpc>
                      </a:pPr>
                      <a:endParaRPr sz="1300" dirty="0">
                        <a:latin typeface="Times New Roman"/>
                        <a:cs typeface="Times New Roman"/>
                      </a:endParaRPr>
                    </a:p>
                  </a:txBody>
                  <a:tcPr marL="0" marR="0" marT="0" marB="0">
                    <a:lnR w="76200">
                      <a:solidFill>
                        <a:srgbClr val="FFFFFF"/>
                      </a:solidFill>
                      <a:prstDash val="solid"/>
                    </a:lnR>
                    <a:lnT w="12700">
                      <a:solidFill>
                        <a:srgbClr val="FFFFFF"/>
                      </a:solidFill>
                      <a:prstDash val="solid"/>
                    </a:lnT>
                    <a:lnB w="38100">
                      <a:solidFill>
                        <a:srgbClr val="FFFFFF"/>
                      </a:solidFill>
                      <a:prstDash val="solid"/>
                    </a:lnB>
                  </a:tcPr>
                </a:tc>
                <a:tc>
                  <a:txBody>
                    <a:bodyPr/>
                    <a:lstStyle/>
                    <a:p>
                      <a:pPr marL="120014">
                        <a:lnSpc>
                          <a:spcPct val="100000"/>
                        </a:lnSpc>
                        <a:spcBef>
                          <a:spcPts val="315"/>
                        </a:spcBef>
                      </a:pPr>
                      <a:r>
                        <a:rPr sz="1500" b="1" spc="-5" dirty="0">
                          <a:solidFill>
                            <a:srgbClr val="FFFFFF"/>
                          </a:solidFill>
                          <a:latin typeface="Arial"/>
                          <a:cs typeface="Arial"/>
                        </a:rPr>
                        <a:t>BOBİ</a:t>
                      </a:r>
                      <a:r>
                        <a:rPr sz="1500" b="1" spc="-15" dirty="0">
                          <a:solidFill>
                            <a:srgbClr val="FFFFFF"/>
                          </a:solidFill>
                          <a:latin typeface="Arial"/>
                          <a:cs typeface="Arial"/>
                        </a:rPr>
                        <a:t> </a:t>
                      </a:r>
                      <a:r>
                        <a:rPr sz="1500" b="1" dirty="0">
                          <a:solidFill>
                            <a:srgbClr val="FFFFFF"/>
                          </a:solidFill>
                          <a:latin typeface="Arial"/>
                          <a:cs typeface="Arial"/>
                        </a:rPr>
                        <a:t>FRS</a:t>
                      </a:r>
                      <a:endParaRPr sz="1500">
                        <a:latin typeface="Arial"/>
                        <a:cs typeface="Arial"/>
                      </a:endParaRPr>
                    </a:p>
                  </a:txBody>
                  <a:tcPr marL="0" marR="0" marT="40005" marB="0">
                    <a:lnL w="76200">
                      <a:solidFill>
                        <a:srgbClr val="FFFFFF"/>
                      </a:solidFill>
                      <a:prstDash val="solid"/>
                    </a:lnL>
                    <a:lnR w="76200">
                      <a:solidFill>
                        <a:srgbClr val="FFFFFF"/>
                      </a:solidFill>
                      <a:prstDash val="solid"/>
                    </a:lnR>
                    <a:lnT w="12700">
                      <a:solidFill>
                        <a:srgbClr val="FFFFFF"/>
                      </a:solidFill>
                      <a:prstDash val="solid"/>
                    </a:lnT>
                    <a:lnB w="38100">
                      <a:solidFill>
                        <a:srgbClr val="FFFFFF"/>
                      </a:solidFill>
                      <a:prstDash val="solid"/>
                    </a:lnB>
                    <a:solidFill>
                      <a:srgbClr val="2F98CB"/>
                    </a:solidFill>
                  </a:tcPr>
                </a:tc>
                <a:tc>
                  <a:txBody>
                    <a:bodyPr/>
                    <a:lstStyle/>
                    <a:p>
                      <a:pPr marL="119380">
                        <a:lnSpc>
                          <a:spcPct val="100000"/>
                        </a:lnSpc>
                        <a:spcBef>
                          <a:spcPts val="315"/>
                        </a:spcBef>
                      </a:pPr>
                      <a:endParaRPr sz="1500" dirty="0">
                        <a:latin typeface="Arial"/>
                        <a:cs typeface="Arial"/>
                      </a:endParaRPr>
                    </a:p>
                  </a:txBody>
                  <a:tcPr marL="0" marR="0" marT="40005" marB="0">
                    <a:lnL w="76200">
                      <a:solidFill>
                        <a:srgbClr val="FFFFFF"/>
                      </a:solidFill>
                      <a:prstDash val="solid"/>
                    </a:lnL>
                    <a:lnR w="76200">
                      <a:solidFill>
                        <a:srgbClr val="FFFFFF"/>
                      </a:solidFill>
                      <a:prstDash val="solid"/>
                    </a:lnR>
                    <a:lnT w="12700">
                      <a:solidFill>
                        <a:srgbClr val="FFFFFF"/>
                      </a:solidFill>
                      <a:prstDash val="solid"/>
                    </a:lnT>
                    <a:lnB w="38100">
                      <a:solidFill>
                        <a:srgbClr val="FFFFFF"/>
                      </a:solidFill>
                      <a:prstDash val="solid"/>
                    </a:lnB>
                    <a:solidFill>
                      <a:srgbClr val="7FBB41"/>
                    </a:solidFill>
                  </a:tcPr>
                </a:tc>
                <a:tc>
                  <a:txBody>
                    <a:bodyPr/>
                    <a:lstStyle/>
                    <a:p>
                      <a:pPr marL="119380">
                        <a:lnSpc>
                          <a:spcPct val="100000"/>
                        </a:lnSpc>
                        <a:spcBef>
                          <a:spcPts val="315"/>
                        </a:spcBef>
                      </a:pPr>
                      <a:r>
                        <a:rPr sz="1500" b="1" dirty="0">
                          <a:solidFill>
                            <a:srgbClr val="FFFFFF"/>
                          </a:solidFill>
                          <a:latin typeface="Arial"/>
                          <a:cs typeface="Arial"/>
                        </a:rPr>
                        <a:t>TFRS</a:t>
                      </a:r>
                      <a:endParaRPr sz="1500">
                        <a:latin typeface="Arial"/>
                        <a:cs typeface="Arial"/>
                      </a:endParaRPr>
                    </a:p>
                  </a:txBody>
                  <a:tcPr marL="0" marR="0" marT="40005" marB="0">
                    <a:lnL w="762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D5724"/>
                    </a:solidFill>
                  </a:tcPr>
                </a:tc>
                <a:extLst>
                  <a:ext uri="{0D108BD9-81ED-4DB2-BD59-A6C34878D82A}">
                    <a16:rowId xmlns:a16="http://schemas.microsoft.com/office/drawing/2014/main" val="10000"/>
                  </a:ext>
                </a:extLst>
              </a:tr>
              <a:tr h="727710">
                <a:tc>
                  <a:txBody>
                    <a:bodyPr/>
                    <a:lstStyle/>
                    <a:p>
                      <a:pPr marL="358775">
                        <a:lnSpc>
                          <a:spcPct val="100000"/>
                        </a:lnSpc>
                        <a:spcBef>
                          <a:spcPts val="900"/>
                        </a:spcBef>
                      </a:pPr>
                      <a:r>
                        <a:rPr sz="1600" b="1" spc="-5" dirty="0">
                          <a:solidFill>
                            <a:srgbClr val="25516C"/>
                          </a:solidFill>
                          <a:latin typeface="Arial"/>
                          <a:cs typeface="Arial"/>
                        </a:rPr>
                        <a:t>Sonraki</a:t>
                      </a:r>
                      <a:r>
                        <a:rPr sz="1600" b="1" spc="-20" dirty="0">
                          <a:solidFill>
                            <a:srgbClr val="25516C"/>
                          </a:solidFill>
                          <a:latin typeface="Arial"/>
                          <a:cs typeface="Arial"/>
                        </a:rPr>
                        <a:t> </a:t>
                      </a:r>
                      <a:r>
                        <a:rPr sz="1600" b="1" spc="-5" dirty="0">
                          <a:solidFill>
                            <a:srgbClr val="25516C"/>
                          </a:solidFill>
                          <a:latin typeface="Arial"/>
                          <a:cs typeface="Arial"/>
                        </a:rPr>
                        <a:t>Ölçüm</a:t>
                      </a:r>
                      <a:endParaRPr sz="1600">
                        <a:latin typeface="Arial"/>
                        <a:cs typeface="Arial"/>
                      </a:endParaRPr>
                    </a:p>
                  </a:txBody>
                  <a:tcPr marL="0" marR="0" marT="114300" marB="0">
                    <a:lnL w="76200">
                      <a:solidFill>
                        <a:srgbClr val="FFFFFF"/>
                      </a:solidFill>
                      <a:prstDash val="solid"/>
                    </a:lnL>
                    <a:lnR w="76200">
                      <a:solidFill>
                        <a:srgbClr val="FFFFFF"/>
                      </a:solidFill>
                      <a:prstDash val="solid"/>
                    </a:lnR>
                    <a:lnT w="38100">
                      <a:solidFill>
                        <a:srgbClr val="FFFFFF"/>
                      </a:solidFill>
                      <a:prstDash val="solid"/>
                    </a:lnT>
                    <a:lnB w="76200">
                      <a:solidFill>
                        <a:srgbClr val="FFFFFF"/>
                      </a:solidFill>
                      <a:prstDash val="solid"/>
                    </a:lnB>
                    <a:solidFill>
                      <a:srgbClr val="CBDFF1"/>
                    </a:solidFill>
                  </a:tcPr>
                </a:tc>
                <a:tc>
                  <a:txBody>
                    <a:bodyPr/>
                    <a:lstStyle/>
                    <a:p>
                      <a:pPr marL="56515" algn="ctr">
                        <a:lnSpc>
                          <a:spcPct val="100000"/>
                        </a:lnSpc>
                        <a:spcBef>
                          <a:spcPts val="1145"/>
                        </a:spcBef>
                      </a:pPr>
                      <a:r>
                        <a:rPr sz="1400" spc="-5" dirty="0">
                          <a:solidFill>
                            <a:srgbClr val="25516C"/>
                          </a:solidFill>
                          <a:latin typeface="Arial"/>
                          <a:cs typeface="Arial"/>
                        </a:rPr>
                        <a:t>Maliyet</a:t>
                      </a:r>
                      <a:r>
                        <a:rPr sz="1400" spc="-25" dirty="0">
                          <a:solidFill>
                            <a:srgbClr val="25516C"/>
                          </a:solidFill>
                          <a:latin typeface="Arial"/>
                          <a:cs typeface="Arial"/>
                        </a:rPr>
                        <a:t> </a:t>
                      </a:r>
                      <a:r>
                        <a:rPr sz="1400" spc="-5" dirty="0">
                          <a:solidFill>
                            <a:srgbClr val="25516C"/>
                          </a:solidFill>
                          <a:latin typeface="Arial"/>
                          <a:cs typeface="Arial"/>
                        </a:rPr>
                        <a:t>bedeli</a:t>
                      </a:r>
                      <a:endParaRPr sz="1400">
                        <a:latin typeface="Arial"/>
                        <a:cs typeface="Arial"/>
                      </a:endParaRPr>
                    </a:p>
                    <a:p>
                      <a:pPr marL="56515" algn="ctr">
                        <a:lnSpc>
                          <a:spcPct val="100000"/>
                        </a:lnSpc>
                        <a:spcBef>
                          <a:spcPts val="5"/>
                        </a:spcBef>
                      </a:pPr>
                      <a:r>
                        <a:rPr sz="1400" spc="-5" dirty="0">
                          <a:solidFill>
                            <a:srgbClr val="25516C"/>
                          </a:solidFill>
                          <a:latin typeface="Arial"/>
                          <a:cs typeface="Arial"/>
                        </a:rPr>
                        <a:t>Yeniden değerlenmiş</a:t>
                      </a:r>
                      <a:r>
                        <a:rPr sz="1400" spc="-50" dirty="0">
                          <a:solidFill>
                            <a:srgbClr val="25516C"/>
                          </a:solidFill>
                          <a:latin typeface="Arial"/>
                          <a:cs typeface="Arial"/>
                        </a:rPr>
                        <a:t> </a:t>
                      </a:r>
                      <a:r>
                        <a:rPr sz="1400" spc="-5" dirty="0">
                          <a:solidFill>
                            <a:srgbClr val="25516C"/>
                          </a:solidFill>
                          <a:latin typeface="Arial"/>
                          <a:cs typeface="Arial"/>
                        </a:rPr>
                        <a:t>tutar</a:t>
                      </a:r>
                      <a:endParaRPr sz="1400">
                        <a:latin typeface="Arial"/>
                        <a:cs typeface="Arial"/>
                      </a:endParaRPr>
                    </a:p>
                  </a:txBody>
                  <a:tcPr marL="0" marR="0" marT="145415" marB="0">
                    <a:lnL w="76200">
                      <a:solidFill>
                        <a:srgbClr val="FFFFFF"/>
                      </a:solidFill>
                      <a:prstDash val="solid"/>
                    </a:lnL>
                    <a:lnR w="76200">
                      <a:solidFill>
                        <a:srgbClr val="FFFFFF"/>
                      </a:solidFill>
                      <a:prstDash val="solid"/>
                    </a:lnR>
                    <a:lnT w="38100">
                      <a:solidFill>
                        <a:srgbClr val="FFFFFF"/>
                      </a:solidFill>
                      <a:prstDash val="solid"/>
                    </a:lnT>
                    <a:lnB w="76200">
                      <a:solidFill>
                        <a:srgbClr val="FFFFFF"/>
                      </a:solidFill>
                      <a:prstDash val="solid"/>
                    </a:lnB>
                    <a:solidFill>
                      <a:srgbClr val="ECF3FA"/>
                    </a:solidFill>
                  </a:tcPr>
                </a:tc>
                <a:tc>
                  <a:txBody>
                    <a:bodyPr/>
                    <a:lstStyle/>
                    <a:p>
                      <a:pPr>
                        <a:lnSpc>
                          <a:spcPct val="100000"/>
                        </a:lnSpc>
                        <a:spcBef>
                          <a:spcPts val="30"/>
                        </a:spcBef>
                      </a:pPr>
                      <a:endParaRPr sz="1400" dirty="0">
                        <a:latin typeface="Arial"/>
                        <a:cs typeface="Arial"/>
                      </a:endParaRPr>
                    </a:p>
                  </a:txBody>
                  <a:tcPr marL="0" marR="0" marT="3810" marB="0">
                    <a:lnL w="76200">
                      <a:solidFill>
                        <a:srgbClr val="FFFFFF"/>
                      </a:solidFill>
                      <a:prstDash val="solid"/>
                    </a:lnL>
                    <a:lnR w="76200">
                      <a:solidFill>
                        <a:srgbClr val="FFFFFF"/>
                      </a:solidFill>
                      <a:prstDash val="solid"/>
                    </a:lnR>
                    <a:lnT w="38100">
                      <a:solidFill>
                        <a:srgbClr val="FFFFFF"/>
                      </a:solidFill>
                      <a:prstDash val="solid"/>
                    </a:lnT>
                    <a:lnB w="76200">
                      <a:solidFill>
                        <a:srgbClr val="FFFFFF"/>
                      </a:solidFill>
                      <a:prstDash val="solid"/>
                    </a:lnB>
                    <a:solidFill>
                      <a:srgbClr val="ECF3FA"/>
                    </a:solidFill>
                  </a:tcPr>
                </a:tc>
                <a:tc>
                  <a:txBody>
                    <a:bodyPr/>
                    <a:lstStyle/>
                    <a:p>
                      <a:pPr>
                        <a:lnSpc>
                          <a:spcPct val="100000"/>
                        </a:lnSpc>
                      </a:pPr>
                      <a:endParaRPr sz="1600">
                        <a:latin typeface="Times New Roman"/>
                        <a:cs typeface="Times New Roman"/>
                      </a:endParaRPr>
                    </a:p>
                    <a:p>
                      <a:pPr marL="174625">
                        <a:lnSpc>
                          <a:spcPct val="100000"/>
                        </a:lnSpc>
                      </a:pPr>
                      <a:r>
                        <a:rPr sz="1600" b="1" dirty="0">
                          <a:solidFill>
                            <a:srgbClr val="00B050"/>
                          </a:solidFill>
                          <a:latin typeface="Arial"/>
                          <a:cs typeface="Arial"/>
                        </a:rPr>
                        <a:t></a:t>
                      </a:r>
                      <a:r>
                        <a:rPr sz="1400" dirty="0">
                          <a:solidFill>
                            <a:srgbClr val="25516C"/>
                          </a:solidFill>
                          <a:latin typeface="Arial"/>
                          <a:cs typeface="Arial"/>
                        </a:rPr>
                        <a:t>BOBİ </a:t>
                      </a:r>
                      <a:r>
                        <a:rPr sz="1400" spc="-5" dirty="0">
                          <a:solidFill>
                            <a:srgbClr val="25516C"/>
                          </a:solidFill>
                          <a:latin typeface="Arial"/>
                          <a:cs typeface="Arial"/>
                        </a:rPr>
                        <a:t>FRS ile</a:t>
                      </a:r>
                      <a:r>
                        <a:rPr sz="1400" spc="-30" dirty="0">
                          <a:solidFill>
                            <a:srgbClr val="25516C"/>
                          </a:solidFill>
                          <a:latin typeface="Arial"/>
                          <a:cs typeface="Arial"/>
                        </a:rPr>
                        <a:t> </a:t>
                      </a:r>
                      <a:r>
                        <a:rPr sz="1400" spc="-5" dirty="0">
                          <a:solidFill>
                            <a:srgbClr val="25516C"/>
                          </a:solidFill>
                          <a:latin typeface="Arial"/>
                          <a:cs typeface="Arial"/>
                        </a:rPr>
                        <a:t>uyumlu</a:t>
                      </a:r>
                      <a:endParaRPr sz="1400">
                        <a:latin typeface="Arial"/>
                        <a:cs typeface="Arial"/>
                      </a:endParaRPr>
                    </a:p>
                  </a:txBody>
                  <a:tcPr marL="0" marR="0" marT="0" marB="0">
                    <a:lnL w="76200">
                      <a:solidFill>
                        <a:srgbClr val="FFFFFF"/>
                      </a:solidFill>
                      <a:prstDash val="solid"/>
                    </a:lnL>
                    <a:lnR w="12700">
                      <a:solidFill>
                        <a:srgbClr val="FFFFFF"/>
                      </a:solidFill>
                      <a:prstDash val="solid"/>
                    </a:lnR>
                    <a:lnT w="38100">
                      <a:solidFill>
                        <a:srgbClr val="FFFFFF"/>
                      </a:solidFill>
                      <a:prstDash val="solid"/>
                    </a:lnT>
                    <a:lnB w="76200">
                      <a:solidFill>
                        <a:srgbClr val="FFFFFF"/>
                      </a:solidFill>
                      <a:prstDash val="solid"/>
                    </a:lnB>
                    <a:solidFill>
                      <a:srgbClr val="ECF3FA"/>
                    </a:solidFill>
                  </a:tcPr>
                </a:tc>
                <a:extLst>
                  <a:ext uri="{0D108BD9-81ED-4DB2-BD59-A6C34878D82A}">
                    <a16:rowId xmlns:a16="http://schemas.microsoft.com/office/drawing/2014/main" val="10001"/>
                  </a:ext>
                </a:extLst>
              </a:tr>
              <a:tr h="1005840">
                <a:tc>
                  <a:txBody>
                    <a:bodyPr/>
                    <a:lstStyle/>
                    <a:p>
                      <a:pPr marL="285750" marR="127000" algn="ctr">
                        <a:lnSpc>
                          <a:spcPct val="100000"/>
                        </a:lnSpc>
                        <a:spcBef>
                          <a:spcPts val="1030"/>
                        </a:spcBef>
                      </a:pPr>
                      <a:r>
                        <a:rPr sz="1600" b="1" spc="-5" dirty="0">
                          <a:solidFill>
                            <a:srgbClr val="25516C"/>
                          </a:solidFill>
                          <a:latin typeface="Arial"/>
                          <a:cs typeface="Arial"/>
                        </a:rPr>
                        <a:t>Vadeli</a:t>
                      </a:r>
                      <a:r>
                        <a:rPr sz="1600" b="1" spc="-70" dirty="0">
                          <a:solidFill>
                            <a:srgbClr val="25516C"/>
                          </a:solidFill>
                          <a:latin typeface="Arial"/>
                          <a:cs typeface="Arial"/>
                        </a:rPr>
                        <a:t> </a:t>
                      </a:r>
                      <a:r>
                        <a:rPr sz="1600" b="1" spc="-5" dirty="0">
                          <a:solidFill>
                            <a:srgbClr val="25516C"/>
                          </a:solidFill>
                          <a:latin typeface="Arial"/>
                          <a:cs typeface="Arial"/>
                        </a:rPr>
                        <a:t>Alımlarda  Vade Farkının  Ayrıştırılması</a:t>
                      </a:r>
                      <a:endParaRPr sz="1600">
                        <a:latin typeface="Arial"/>
                        <a:cs typeface="Arial"/>
                      </a:endParaRPr>
                    </a:p>
                  </a:txBody>
                  <a:tcPr marL="0" marR="0" marT="130810" marB="0">
                    <a:lnL w="76200">
                      <a:solidFill>
                        <a:srgbClr val="FFFFFF"/>
                      </a:solidFill>
                      <a:prstDash val="solid"/>
                    </a:lnL>
                    <a:lnR w="76200">
                      <a:solidFill>
                        <a:srgbClr val="FFFFFF"/>
                      </a:solidFill>
                      <a:prstDash val="solid"/>
                    </a:lnR>
                    <a:lnT w="76200">
                      <a:solidFill>
                        <a:srgbClr val="FFFFFF"/>
                      </a:solidFill>
                      <a:prstDash val="solid"/>
                    </a:lnT>
                    <a:lnB w="76200">
                      <a:solidFill>
                        <a:srgbClr val="FFFFFF"/>
                      </a:solidFill>
                      <a:prstDash val="solid"/>
                    </a:lnB>
                    <a:solidFill>
                      <a:srgbClr val="CBDFF1"/>
                    </a:solidFill>
                  </a:tcPr>
                </a:tc>
                <a:tc>
                  <a:txBody>
                    <a:bodyPr/>
                    <a:lstStyle/>
                    <a:p>
                      <a:pPr marL="285750" marR="222250" algn="ctr">
                        <a:lnSpc>
                          <a:spcPct val="100000"/>
                        </a:lnSpc>
                        <a:spcBef>
                          <a:spcPts val="320"/>
                        </a:spcBef>
                      </a:pPr>
                      <a:r>
                        <a:rPr sz="1200" dirty="0">
                          <a:solidFill>
                            <a:srgbClr val="25536B"/>
                          </a:solidFill>
                          <a:latin typeface="Arial"/>
                          <a:cs typeface="Arial"/>
                        </a:rPr>
                        <a:t>1 </a:t>
                      </a:r>
                      <a:r>
                        <a:rPr sz="1200" spc="-5" dirty="0">
                          <a:solidFill>
                            <a:srgbClr val="25536B"/>
                          </a:solidFill>
                          <a:latin typeface="Arial"/>
                          <a:cs typeface="Arial"/>
                        </a:rPr>
                        <a:t>yıldan uzun vadeli</a:t>
                      </a:r>
                      <a:r>
                        <a:rPr sz="1200" spc="-85" dirty="0">
                          <a:solidFill>
                            <a:srgbClr val="25536B"/>
                          </a:solidFill>
                          <a:latin typeface="Arial"/>
                          <a:cs typeface="Arial"/>
                        </a:rPr>
                        <a:t> </a:t>
                      </a:r>
                      <a:r>
                        <a:rPr sz="1200" spc="-5" dirty="0">
                          <a:solidFill>
                            <a:srgbClr val="25536B"/>
                          </a:solidFill>
                          <a:latin typeface="Arial"/>
                          <a:cs typeface="Arial"/>
                        </a:rPr>
                        <a:t>olarak  satın alınan maddi duran  varlıklar, vade farkı  ayrıştırılarak peşin fiyat  üzerinden</a:t>
                      </a:r>
                      <a:r>
                        <a:rPr sz="1200" spc="-35" dirty="0">
                          <a:solidFill>
                            <a:srgbClr val="25536B"/>
                          </a:solidFill>
                          <a:latin typeface="Arial"/>
                          <a:cs typeface="Arial"/>
                        </a:rPr>
                        <a:t> </a:t>
                      </a:r>
                      <a:r>
                        <a:rPr sz="1200" spc="-5" dirty="0">
                          <a:solidFill>
                            <a:srgbClr val="25536B"/>
                          </a:solidFill>
                          <a:latin typeface="Arial"/>
                          <a:cs typeface="Arial"/>
                        </a:rPr>
                        <a:t>ölçülür.</a:t>
                      </a:r>
                      <a:endParaRPr sz="1200">
                        <a:latin typeface="Arial"/>
                        <a:cs typeface="Arial"/>
                      </a:endParaRPr>
                    </a:p>
                  </a:txBody>
                  <a:tcPr marL="0" marR="0" marT="40640" marB="0">
                    <a:lnL w="76200">
                      <a:solidFill>
                        <a:srgbClr val="FFFFFF"/>
                      </a:solidFill>
                      <a:prstDash val="solid"/>
                    </a:lnL>
                    <a:lnR w="76200">
                      <a:solidFill>
                        <a:srgbClr val="FFFFFF"/>
                      </a:solidFill>
                      <a:prstDash val="solid"/>
                    </a:lnR>
                    <a:lnT w="76200">
                      <a:solidFill>
                        <a:srgbClr val="FFFFFF"/>
                      </a:solidFill>
                      <a:prstDash val="solid"/>
                    </a:lnT>
                    <a:lnB w="76200">
                      <a:solidFill>
                        <a:srgbClr val="FFFFFF"/>
                      </a:solidFill>
                      <a:prstDash val="solid"/>
                    </a:lnB>
                    <a:solidFill>
                      <a:srgbClr val="ECF3FA"/>
                    </a:solidFill>
                  </a:tcPr>
                </a:tc>
                <a:tc>
                  <a:txBody>
                    <a:bodyPr/>
                    <a:lstStyle/>
                    <a:p>
                      <a:pPr marL="225425" marR="161925" indent="635" algn="ctr">
                        <a:lnSpc>
                          <a:spcPct val="100000"/>
                        </a:lnSpc>
                        <a:spcBef>
                          <a:spcPts val="560"/>
                        </a:spcBef>
                      </a:pPr>
                      <a:endParaRPr sz="1400" dirty="0">
                        <a:latin typeface="Arial"/>
                        <a:cs typeface="Arial"/>
                      </a:endParaRPr>
                    </a:p>
                  </a:txBody>
                  <a:tcPr marL="0" marR="0" marT="71120" marB="0">
                    <a:lnL w="76200">
                      <a:solidFill>
                        <a:srgbClr val="FFFFFF"/>
                      </a:solidFill>
                      <a:prstDash val="solid"/>
                    </a:lnL>
                    <a:lnR w="76200">
                      <a:solidFill>
                        <a:srgbClr val="FFFFFF"/>
                      </a:solidFill>
                      <a:prstDash val="solid"/>
                    </a:lnR>
                    <a:lnT w="76200">
                      <a:solidFill>
                        <a:srgbClr val="FFFFFF"/>
                      </a:solidFill>
                      <a:prstDash val="solid"/>
                    </a:lnT>
                    <a:lnB w="76200">
                      <a:solidFill>
                        <a:srgbClr val="FFFFFF"/>
                      </a:solidFill>
                      <a:prstDash val="solid"/>
                    </a:lnB>
                    <a:solidFill>
                      <a:srgbClr val="ECF3FA"/>
                    </a:solidFill>
                  </a:tcPr>
                </a:tc>
                <a:tc>
                  <a:txBody>
                    <a:bodyPr/>
                    <a:lstStyle/>
                    <a:p>
                      <a:pPr marL="278765" marR="215265" indent="-635" algn="ctr">
                        <a:lnSpc>
                          <a:spcPct val="100000"/>
                        </a:lnSpc>
                        <a:spcBef>
                          <a:spcPts val="560"/>
                        </a:spcBef>
                      </a:pPr>
                      <a:r>
                        <a:rPr sz="1400" spc="-5" dirty="0">
                          <a:solidFill>
                            <a:srgbClr val="25516C"/>
                          </a:solidFill>
                          <a:latin typeface="Arial"/>
                          <a:cs typeface="Arial"/>
                        </a:rPr>
                        <a:t>Bütün vade farkları  varlığın</a:t>
                      </a:r>
                      <a:r>
                        <a:rPr sz="1400" spc="-60" dirty="0">
                          <a:solidFill>
                            <a:srgbClr val="25516C"/>
                          </a:solidFill>
                          <a:latin typeface="Arial"/>
                          <a:cs typeface="Arial"/>
                        </a:rPr>
                        <a:t> </a:t>
                      </a:r>
                      <a:r>
                        <a:rPr sz="1400" spc="-5" dirty="0">
                          <a:solidFill>
                            <a:srgbClr val="25516C"/>
                          </a:solidFill>
                          <a:latin typeface="Arial"/>
                          <a:cs typeface="Arial"/>
                        </a:rPr>
                        <a:t>maliyetinden  ayrıştırılır.</a:t>
                      </a:r>
                      <a:endParaRPr sz="1400">
                        <a:latin typeface="Arial"/>
                        <a:cs typeface="Arial"/>
                      </a:endParaRPr>
                    </a:p>
                  </a:txBody>
                  <a:tcPr marL="0" marR="0" marT="71120" marB="0">
                    <a:lnL w="76200">
                      <a:solidFill>
                        <a:srgbClr val="FFFFFF"/>
                      </a:solidFill>
                      <a:prstDash val="solid"/>
                    </a:lnL>
                    <a:lnR w="12700">
                      <a:solidFill>
                        <a:srgbClr val="FFFFFF"/>
                      </a:solidFill>
                      <a:prstDash val="solid"/>
                    </a:lnR>
                    <a:lnT w="76200">
                      <a:solidFill>
                        <a:srgbClr val="FFFFFF"/>
                      </a:solidFill>
                      <a:prstDash val="solid"/>
                    </a:lnT>
                    <a:lnB w="76200">
                      <a:solidFill>
                        <a:srgbClr val="FFFFFF"/>
                      </a:solidFill>
                      <a:prstDash val="solid"/>
                    </a:lnB>
                    <a:solidFill>
                      <a:srgbClr val="ECF3FA"/>
                    </a:solidFill>
                  </a:tcPr>
                </a:tc>
                <a:extLst>
                  <a:ext uri="{0D108BD9-81ED-4DB2-BD59-A6C34878D82A}">
                    <a16:rowId xmlns:a16="http://schemas.microsoft.com/office/drawing/2014/main" val="10002"/>
                  </a:ext>
                </a:extLst>
              </a:tr>
              <a:tr h="1616075">
                <a:tc>
                  <a:txBody>
                    <a:bodyPr/>
                    <a:lstStyle/>
                    <a:p>
                      <a:pPr>
                        <a:lnSpc>
                          <a:spcPct val="100000"/>
                        </a:lnSpc>
                      </a:pPr>
                      <a:endParaRPr sz="1800">
                        <a:latin typeface="Times New Roman"/>
                        <a:cs typeface="Times New Roman"/>
                      </a:endParaRPr>
                    </a:p>
                    <a:p>
                      <a:pPr marL="579755" marR="392430" indent="-29209">
                        <a:lnSpc>
                          <a:spcPct val="100000"/>
                        </a:lnSpc>
                        <a:spcBef>
                          <a:spcPts val="1365"/>
                        </a:spcBef>
                      </a:pPr>
                      <a:r>
                        <a:rPr sz="1600" b="1" dirty="0">
                          <a:solidFill>
                            <a:srgbClr val="25516C"/>
                          </a:solidFill>
                          <a:latin typeface="Arial"/>
                          <a:cs typeface="Arial"/>
                        </a:rPr>
                        <a:t>B</a:t>
                      </a:r>
                      <a:r>
                        <a:rPr sz="1600" b="1" spc="-5" dirty="0">
                          <a:solidFill>
                            <a:srgbClr val="25516C"/>
                          </a:solidFill>
                          <a:latin typeface="Arial"/>
                          <a:cs typeface="Arial"/>
                        </a:rPr>
                        <a:t>o</a:t>
                      </a:r>
                      <a:r>
                        <a:rPr sz="1600" b="1" dirty="0">
                          <a:solidFill>
                            <a:srgbClr val="25516C"/>
                          </a:solidFill>
                          <a:latin typeface="Arial"/>
                          <a:cs typeface="Arial"/>
                        </a:rPr>
                        <a:t>r</a:t>
                      </a:r>
                      <a:r>
                        <a:rPr sz="1600" b="1" spc="-5" dirty="0">
                          <a:solidFill>
                            <a:srgbClr val="25516C"/>
                          </a:solidFill>
                          <a:latin typeface="Arial"/>
                          <a:cs typeface="Arial"/>
                        </a:rPr>
                        <a:t>çlanm</a:t>
                      </a:r>
                      <a:r>
                        <a:rPr sz="1600" b="1" dirty="0">
                          <a:solidFill>
                            <a:srgbClr val="25516C"/>
                          </a:solidFill>
                          <a:latin typeface="Arial"/>
                          <a:cs typeface="Arial"/>
                        </a:rPr>
                        <a:t>a  </a:t>
                      </a:r>
                      <a:r>
                        <a:rPr sz="1600" b="1" spc="-5" dirty="0">
                          <a:solidFill>
                            <a:srgbClr val="25516C"/>
                          </a:solidFill>
                          <a:latin typeface="Arial"/>
                          <a:cs typeface="Arial"/>
                        </a:rPr>
                        <a:t>Maliyetleri</a:t>
                      </a:r>
                      <a:endParaRPr sz="1600">
                        <a:latin typeface="Arial"/>
                        <a:cs typeface="Arial"/>
                      </a:endParaRPr>
                    </a:p>
                  </a:txBody>
                  <a:tcPr marL="0" marR="0" marT="0" marB="0">
                    <a:lnL w="76200">
                      <a:solidFill>
                        <a:srgbClr val="FFFFFF"/>
                      </a:solidFill>
                      <a:prstDash val="solid"/>
                    </a:lnL>
                    <a:lnR w="76200">
                      <a:solidFill>
                        <a:srgbClr val="FFFFFF"/>
                      </a:solidFill>
                      <a:prstDash val="solid"/>
                    </a:lnR>
                    <a:lnT w="76200">
                      <a:solidFill>
                        <a:srgbClr val="FFFFFF"/>
                      </a:solidFill>
                      <a:prstDash val="solid"/>
                    </a:lnT>
                    <a:lnB w="12700">
                      <a:solidFill>
                        <a:srgbClr val="FFFFFF"/>
                      </a:solidFill>
                      <a:prstDash val="solid"/>
                    </a:lnB>
                    <a:solidFill>
                      <a:srgbClr val="CBDFF1"/>
                    </a:solidFill>
                  </a:tcPr>
                </a:tc>
                <a:tc>
                  <a:txBody>
                    <a:bodyPr/>
                    <a:lstStyle/>
                    <a:p>
                      <a:pPr>
                        <a:lnSpc>
                          <a:spcPct val="100000"/>
                        </a:lnSpc>
                      </a:pPr>
                      <a:endParaRPr sz="1300">
                        <a:latin typeface="Times New Roman"/>
                        <a:cs typeface="Times New Roman"/>
                      </a:endParaRPr>
                    </a:p>
                    <a:p>
                      <a:pPr>
                        <a:lnSpc>
                          <a:spcPct val="100000"/>
                        </a:lnSpc>
                        <a:spcBef>
                          <a:spcPts val="25"/>
                        </a:spcBef>
                      </a:pPr>
                      <a:endParaRPr sz="1050">
                        <a:latin typeface="Times New Roman"/>
                        <a:cs typeface="Times New Roman"/>
                      </a:endParaRPr>
                    </a:p>
                    <a:p>
                      <a:pPr marL="140970" marR="77470" algn="ctr">
                        <a:lnSpc>
                          <a:spcPct val="100000"/>
                        </a:lnSpc>
                      </a:pPr>
                      <a:r>
                        <a:rPr sz="1200" spc="-5" dirty="0">
                          <a:solidFill>
                            <a:srgbClr val="25536B"/>
                          </a:solidFill>
                          <a:latin typeface="Arial"/>
                          <a:cs typeface="Arial"/>
                        </a:rPr>
                        <a:t>İnşası normal şartlar altında</a:t>
                      </a:r>
                      <a:r>
                        <a:rPr sz="1200" spc="-50" dirty="0">
                          <a:solidFill>
                            <a:srgbClr val="25536B"/>
                          </a:solidFill>
                          <a:latin typeface="Arial"/>
                          <a:cs typeface="Arial"/>
                        </a:rPr>
                        <a:t> </a:t>
                      </a:r>
                      <a:r>
                        <a:rPr sz="1200" spc="-5" dirty="0">
                          <a:solidFill>
                            <a:srgbClr val="25536B"/>
                          </a:solidFill>
                          <a:latin typeface="Arial"/>
                          <a:cs typeface="Arial"/>
                        </a:rPr>
                        <a:t>bir  yıldan uzun süren varlıkların  elde edilmesiyle doğrudan  ilişkili olan borçlanma  maliyetleri maliyete</a:t>
                      </a:r>
                      <a:r>
                        <a:rPr sz="1200" spc="-50" dirty="0">
                          <a:solidFill>
                            <a:srgbClr val="25536B"/>
                          </a:solidFill>
                          <a:latin typeface="Arial"/>
                          <a:cs typeface="Arial"/>
                        </a:rPr>
                        <a:t> </a:t>
                      </a:r>
                      <a:r>
                        <a:rPr sz="1200" spc="-5" dirty="0">
                          <a:solidFill>
                            <a:srgbClr val="25536B"/>
                          </a:solidFill>
                          <a:latin typeface="Arial"/>
                          <a:cs typeface="Arial"/>
                        </a:rPr>
                        <a:t>eklenir.</a:t>
                      </a:r>
                      <a:endParaRPr sz="1200">
                        <a:latin typeface="Arial"/>
                        <a:cs typeface="Arial"/>
                      </a:endParaRPr>
                    </a:p>
                  </a:txBody>
                  <a:tcPr marL="0" marR="0" marT="0" marB="0">
                    <a:lnL w="76200">
                      <a:solidFill>
                        <a:srgbClr val="FFFFFF"/>
                      </a:solidFill>
                      <a:prstDash val="solid"/>
                    </a:lnL>
                    <a:lnR w="76200">
                      <a:solidFill>
                        <a:srgbClr val="FFFFFF"/>
                      </a:solidFill>
                      <a:prstDash val="solid"/>
                    </a:lnR>
                    <a:lnT w="76200">
                      <a:solidFill>
                        <a:srgbClr val="FFFFFF"/>
                      </a:solidFill>
                      <a:prstDash val="solid"/>
                    </a:lnT>
                    <a:lnB w="12700">
                      <a:solidFill>
                        <a:srgbClr val="FFFFFF"/>
                      </a:solidFill>
                      <a:prstDash val="solid"/>
                    </a:lnB>
                    <a:solidFill>
                      <a:srgbClr val="ECF3FA"/>
                    </a:solidFill>
                  </a:tcPr>
                </a:tc>
                <a:tc>
                  <a:txBody>
                    <a:bodyPr/>
                    <a:lstStyle/>
                    <a:p>
                      <a:pPr>
                        <a:lnSpc>
                          <a:spcPct val="100000"/>
                        </a:lnSpc>
                        <a:spcBef>
                          <a:spcPts val="20"/>
                        </a:spcBef>
                      </a:pPr>
                      <a:endParaRPr sz="1200" dirty="0">
                        <a:latin typeface="Arial"/>
                        <a:cs typeface="Arial"/>
                      </a:endParaRPr>
                    </a:p>
                  </a:txBody>
                  <a:tcPr marL="0" marR="0" marT="2540" marB="0">
                    <a:lnL w="76200">
                      <a:solidFill>
                        <a:srgbClr val="FFFFFF"/>
                      </a:solidFill>
                      <a:prstDash val="solid"/>
                    </a:lnL>
                    <a:lnR w="76200">
                      <a:solidFill>
                        <a:srgbClr val="FFFFFF"/>
                      </a:solidFill>
                      <a:prstDash val="solid"/>
                    </a:lnR>
                    <a:lnT w="76200">
                      <a:solidFill>
                        <a:srgbClr val="FFFFFF"/>
                      </a:solidFill>
                      <a:prstDash val="solid"/>
                    </a:lnT>
                    <a:lnB w="12700">
                      <a:solidFill>
                        <a:srgbClr val="FFFFFF"/>
                      </a:solidFill>
                      <a:prstDash val="solid"/>
                    </a:lnB>
                    <a:solidFill>
                      <a:srgbClr val="ECF3FA"/>
                    </a:solidFill>
                  </a:tcPr>
                </a:tc>
                <a:tc>
                  <a:txBody>
                    <a:bodyPr/>
                    <a:lstStyle/>
                    <a:p>
                      <a:pPr>
                        <a:lnSpc>
                          <a:spcPct val="100000"/>
                        </a:lnSpc>
                        <a:spcBef>
                          <a:spcPts val="20"/>
                        </a:spcBef>
                      </a:pPr>
                      <a:endParaRPr sz="1100" dirty="0">
                        <a:latin typeface="Times New Roman"/>
                        <a:cs typeface="Times New Roman"/>
                      </a:endParaRPr>
                    </a:p>
                    <a:p>
                      <a:pPr marL="135255" marR="72390" indent="635" algn="ctr">
                        <a:lnSpc>
                          <a:spcPct val="100000"/>
                        </a:lnSpc>
                      </a:pPr>
                      <a:r>
                        <a:rPr sz="1200" spc="-5" dirty="0">
                          <a:solidFill>
                            <a:srgbClr val="25516C"/>
                          </a:solidFill>
                          <a:latin typeface="Arial"/>
                          <a:cs typeface="Arial"/>
                        </a:rPr>
                        <a:t>Amaçlanan kullanıma veya  satışa hazır duruma  getirilebilmesi zorunlu</a:t>
                      </a:r>
                      <a:r>
                        <a:rPr sz="1200" spc="-95" dirty="0">
                          <a:solidFill>
                            <a:srgbClr val="25516C"/>
                          </a:solidFill>
                          <a:latin typeface="Arial"/>
                          <a:cs typeface="Arial"/>
                        </a:rPr>
                        <a:t> </a:t>
                      </a:r>
                      <a:r>
                        <a:rPr sz="1200" spc="-5" dirty="0">
                          <a:solidFill>
                            <a:srgbClr val="25516C"/>
                          </a:solidFill>
                          <a:latin typeface="Arial"/>
                          <a:cs typeface="Arial"/>
                        </a:rPr>
                        <a:t>olarak  uzun bir süreyi gerektiren  varlıklara </a:t>
                      </a:r>
                      <a:r>
                        <a:rPr sz="1200" b="1" i="1" spc="-5" dirty="0">
                          <a:solidFill>
                            <a:srgbClr val="25516C"/>
                          </a:solidFill>
                          <a:latin typeface="Arial"/>
                          <a:cs typeface="Arial"/>
                        </a:rPr>
                        <a:t>(özellikli varlık)  </a:t>
                      </a:r>
                      <a:r>
                        <a:rPr sz="1200" spc="-5" dirty="0">
                          <a:solidFill>
                            <a:srgbClr val="25516C"/>
                          </a:solidFill>
                          <a:latin typeface="Arial"/>
                          <a:cs typeface="Arial"/>
                        </a:rPr>
                        <a:t>ilişkin borçlanma maliyetleri  maliyete</a:t>
                      </a:r>
                      <a:r>
                        <a:rPr sz="1200" spc="-25" dirty="0">
                          <a:solidFill>
                            <a:srgbClr val="25516C"/>
                          </a:solidFill>
                          <a:latin typeface="Arial"/>
                          <a:cs typeface="Arial"/>
                        </a:rPr>
                        <a:t> </a:t>
                      </a:r>
                      <a:r>
                        <a:rPr sz="1200" spc="-5" dirty="0">
                          <a:solidFill>
                            <a:srgbClr val="25516C"/>
                          </a:solidFill>
                          <a:latin typeface="Arial"/>
                          <a:cs typeface="Arial"/>
                        </a:rPr>
                        <a:t>eklenir.</a:t>
                      </a:r>
                      <a:endParaRPr sz="1200" dirty="0">
                        <a:latin typeface="Arial"/>
                        <a:cs typeface="Arial"/>
                      </a:endParaRPr>
                    </a:p>
                  </a:txBody>
                  <a:tcPr marL="0" marR="0" marT="2540" marB="0">
                    <a:lnL w="76200">
                      <a:solidFill>
                        <a:srgbClr val="FFFFFF"/>
                      </a:solidFill>
                      <a:prstDash val="solid"/>
                    </a:lnL>
                    <a:lnR w="12700">
                      <a:solidFill>
                        <a:srgbClr val="FFFFFF"/>
                      </a:solidFill>
                      <a:prstDash val="solid"/>
                    </a:lnR>
                    <a:lnT w="76200">
                      <a:solidFill>
                        <a:srgbClr val="FFFFFF"/>
                      </a:solidFill>
                      <a:prstDash val="solid"/>
                    </a:lnT>
                    <a:lnB w="12700">
                      <a:solidFill>
                        <a:srgbClr val="FFFFFF"/>
                      </a:solidFill>
                      <a:prstDash val="solid"/>
                    </a:lnB>
                    <a:solidFill>
                      <a:srgbClr val="ECF3FA"/>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558393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bg2">
              <a:lumMod val="25000"/>
            </a:schemeClr>
          </a:solidFill>
        </p:spPr>
        <p:txBody>
          <a:bodyPr wrap="square" lIns="0" tIns="0" rIns="0" bIns="0" rtlCol="0"/>
          <a:lstStyle/>
          <a:p>
            <a:endParaRPr/>
          </a:p>
        </p:txBody>
      </p:sp>
      <p:sp>
        <p:nvSpPr>
          <p:cNvPr id="3" name="object 3"/>
          <p:cNvSpPr txBox="1">
            <a:spLocks noGrp="1"/>
          </p:cNvSpPr>
          <p:nvPr>
            <p:ph type="title"/>
          </p:nvPr>
        </p:nvSpPr>
        <p:spPr>
          <a:xfrm>
            <a:off x="504173" y="366369"/>
            <a:ext cx="8147422"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dirty="0"/>
              <a:t>Duran </a:t>
            </a:r>
            <a:r>
              <a:rPr spc="-15" dirty="0"/>
              <a:t>Varlıklar </a:t>
            </a:r>
            <a:r>
              <a:rPr spc="-245" dirty="0"/>
              <a:t>-</a:t>
            </a:r>
            <a:r>
              <a:rPr spc="-735" dirty="0"/>
              <a:t> </a:t>
            </a:r>
            <a:r>
              <a:rPr spc="-15" dirty="0"/>
              <a:t>Karşılaştırma</a:t>
            </a:r>
          </a:p>
        </p:txBody>
      </p:sp>
      <p:sp>
        <p:nvSpPr>
          <p:cNvPr id="4" name="object 4"/>
          <p:cNvSpPr txBox="1"/>
          <p:nvPr/>
        </p:nvSpPr>
        <p:spPr>
          <a:xfrm>
            <a:off x="8651595" y="578967"/>
            <a:ext cx="224154" cy="238760"/>
          </a:xfrm>
          <a:prstGeom prst="rect">
            <a:avLst/>
          </a:prstGeom>
        </p:spPr>
        <p:txBody>
          <a:bodyPr vert="horz" wrap="square" lIns="0" tIns="12065" rIns="0" bIns="0" rtlCol="0">
            <a:spAutoFit/>
          </a:bodyPr>
          <a:lstStyle/>
          <a:p>
            <a:pPr marL="12700">
              <a:lnSpc>
                <a:spcPct val="100000"/>
              </a:lnSpc>
              <a:spcBef>
                <a:spcPts val="95"/>
              </a:spcBef>
            </a:pPr>
            <a:r>
              <a:rPr sz="1400" spc="-5" dirty="0">
                <a:solidFill>
                  <a:srgbClr val="FFFFFF"/>
                </a:solidFill>
                <a:latin typeface="Arial"/>
                <a:cs typeface="Arial"/>
              </a:rPr>
              <a:t>61</a:t>
            </a:r>
            <a:endParaRPr sz="1400">
              <a:latin typeface="Arial"/>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2946795861"/>
              </p:ext>
            </p:extLst>
          </p:nvPr>
        </p:nvGraphicFramePr>
        <p:xfrm>
          <a:off x="396877" y="991476"/>
          <a:ext cx="8696958" cy="3294380"/>
        </p:xfrm>
        <a:graphic>
          <a:graphicData uri="http://schemas.openxmlformats.org/drawingml/2006/table">
            <a:tbl>
              <a:tblPr firstRow="1" bandRow="1">
                <a:tableStyleId>{2D5ABB26-0587-4C30-8999-92F81FD0307C}</a:tableStyleId>
              </a:tblPr>
              <a:tblGrid>
                <a:gridCol w="2002155">
                  <a:extLst>
                    <a:ext uri="{9D8B030D-6E8A-4147-A177-3AD203B41FA5}">
                      <a16:colId xmlns:a16="http://schemas.microsoft.com/office/drawing/2014/main" val="20000"/>
                    </a:ext>
                  </a:extLst>
                </a:gridCol>
                <a:gridCol w="2314574">
                  <a:extLst>
                    <a:ext uri="{9D8B030D-6E8A-4147-A177-3AD203B41FA5}">
                      <a16:colId xmlns:a16="http://schemas.microsoft.com/office/drawing/2014/main" val="20001"/>
                    </a:ext>
                  </a:extLst>
                </a:gridCol>
                <a:gridCol w="2249804">
                  <a:extLst>
                    <a:ext uri="{9D8B030D-6E8A-4147-A177-3AD203B41FA5}">
                      <a16:colId xmlns:a16="http://schemas.microsoft.com/office/drawing/2014/main" val="20002"/>
                    </a:ext>
                  </a:extLst>
                </a:gridCol>
                <a:gridCol w="2130425">
                  <a:extLst>
                    <a:ext uri="{9D8B030D-6E8A-4147-A177-3AD203B41FA5}">
                      <a16:colId xmlns:a16="http://schemas.microsoft.com/office/drawing/2014/main" val="20003"/>
                    </a:ext>
                  </a:extLst>
                </a:gridCol>
              </a:tblGrid>
              <a:tr h="319405">
                <a:tc>
                  <a:txBody>
                    <a:bodyPr/>
                    <a:lstStyle/>
                    <a:p>
                      <a:pPr>
                        <a:lnSpc>
                          <a:spcPct val="100000"/>
                        </a:lnSpc>
                      </a:pPr>
                      <a:endParaRPr sz="1500" dirty="0">
                        <a:latin typeface="Times New Roman"/>
                        <a:cs typeface="Times New Roman"/>
                      </a:endParaRPr>
                    </a:p>
                  </a:txBody>
                  <a:tcPr marL="0" marR="0" marT="0" marB="0">
                    <a:lnR w="76200">
                      <a:solidFill>
                        <a:srgbClr val="FFFFFF"/>
                      </a:solidFill>
                      <a:prstDash val="solid"/>
                    </a:lnR>
                    <a:lnT w="12700">
                      <a:solidFill>
                        <a:srgbClr val="FFFFFF"/>
                      </a:solidFill>
                      <a:prstDash val="solid"/>
                    </a:lnT>
                    <a:lnB w="38100">
                      <a:solidFill>
                        <a:srgbClr val="FFFFFF"/>
                      </a:solidFill>
                      <a:prstDash val="solid"/>
                    </a:lnB>
                  </a:tcPr>
                </a:tc>
                <a:tc>
                  <a:txBody>
                    <a:bodyPr/>
                    <a:lstStyle/>
                    <a:p>
                      <a:pPr marL="120014">
                        <a:lnSpc>
                          <a:spcPct val="100000"/>
                        </a:lnSpc>
                        <a:spcBef>
                          <a:spcPts val="315"/>
                        </a:spcBef>
                      </a:pPr>
                      <a:r>
                        <a:rPr sz="1500" b="1" spc="-5" dirty="0">
                          <a:solidFill>
                            <a:srgbClr val="FFFFFF"/>
                          </a:solidFill>
                          <a:latin typeface="Arial"/>
                          <a:cs typeface="Arial"/>
                        </a:rPr>
                        <a:t>BOBİ</a:t>
                      </a:r>
                      <a:r>
                        <a:rPr sz="1500" b="1" spc="-15" dirty="0">
                          <a:solidFill>
                            <a:srgbClr val="FFFFFF"/>
                          </a:solidFill>
                          <a:latin typeface="Arial"/>
                          <a:cs typeface="Arial"/>
                        </a:rPr>
                        <a:t> </a:t>
                      </a:r>
                      <a:r>
                        <a:rPr sz="1500" b="1" dirty="0">
                          <a:solidFill>
                            <a:srgbClr val="FFFFFF"/>
                          </a:solidFill>
                          <a:latin typeface="Arial"/>
                          <a:cs typeface="Arial"/>
                        </a:rPr>
                        <a:t>FRS</a:t>
                      </a:r>
                      <a:endParaRPr sz="1500">
                        <a:latin typeface="Arial"/>
                        <a:cs typeface="Arial"/>
                      </a:endParaRPr>
                    </a:p>
                  </a:txBody>
                  <a:tcPr marL="0" marR="0" marT="40005" marB="0">
                    <a:lnL w="76200">
                      <a:solidFill>
                        <a:srgbClr val="FFFFFF"/>
                      </a:solidFill>
                      <a:prstDash val="solid"/>
                    </a:lnL>
                    <a:lnR w="76200">
                      <a:solidFill>
                        <a:srgbClr val="FFFFFF"/>
                      </a:solidFill>
                      <a:prstDash val="solid"/>
                    </a:lnR>
                    <a:lnT w="12700">
                      <a:solidFill>
                        <a:srgbClr val="FFFFFF"/>
                      </a:solidFill>
                      <a:prstDash val="solid"/>
                    </a:lnT>
                    <a:lnB w="38100">
                      <a:solidFill>
                        <a:srgbClr val="FFFFFF"/>
                      </a:solidFill>
                      <a:prstDash val="solid"/>
                    </a:lnB>
                    <a:solidFill>
                      <a:srgbClr val="2F98CB"/>
                    </a:solidFill>
                  </a:tcPr>
                </a:tc>
                <a:tc>
                  <a:txBody>
                    <a:bodyPr/>
                    <a:lstStyle/>
                    <a:p>
                      <a:pPr marL="119380">
                        <a:lnSpc>
                          <a:spcPct val="100000"/>
                        </a:lnSpc>
                        <a:spcBef>
                          <a:spcPts val="315"/>
                        </a:spcBef>
                      </a:pPr>
                      <a:endParaRPr sz="1500" dirty="0">
                        <a:latin typeface="Arial"/>
                        <a:cs typeface="Arial"/>
                      </a:endParaRPr>
                    </a:p>
                  </a:txBody>
                  <a:tcPr marL="0" marR="0" marT="40005" marB="0">
                    <a:lnL w="76200">
                      <a:solidFill>
                        <a:srgbClr val="FFFFFF"/>
                      </a:solidFill>
                      <a:prstDash val="solid"/>
                    </a:lnL>
                    <a:lnR w="76200">
                      <a:solidFill>
                        <a:srgbClr val="FFFFFF"/>
                      </a:solidFill>
                      <a:prstDash val="solid"/>
                    </a:lnR>
                    <a:lnT w="12700">
                      <a:solidFill>
                        <a:srgbClr val="FFFFFF"/>
                      </a:solidFill>
                      <a:prstDash val="solid"/>
                    </a:lnT>
                    <a:lnB w="38100">
                      <a:solidFill>
                        <a:srgbClr val="FFFFFF"/>
                      </a:solidFill>
                      <a:prstDash val="solid"/>
                    </a:lnB>
                    <a:solidFill>
                      <a:srgbClr val="7FBB41"/>
                    </a:solidFill>
                  </a:tcPr>
                </a:tc>
                <a:tc>
                  <a:txBody>
                    <a:bodyPr/>
                    <a:lstStyle/>
                    <a:p>
                      <a:pPr marL="119380">
                        <a:lnSpc>
                          <a:spcPct val="100000"/>
                        </a:lnSpc>
                        <a:spcBef>
                          <a:spcPts val="315"/>
                        </a:spcBef>
                      </a:pPr>
                      <a:r>
                        <a:rPr sz="1500" b="1" dirty="0">
                          <a:solidFill>
                            <a:srgbClr val="FFFFFF"/>
                          </a:solidFill>
                          <a:latin typeface="Arial"/>
                          <a:cs typeface="Arial"/>
                        </a:rPr>
                        <a:t>TFRS</a:t>
                      </a:r>
                      <a:endParaRPr sz="1500">
                        <a:latin typeface="Arial"/>
                        <a:cs typeface="Arial"/>
                      </a:endParaRPr>
                    </a:p>
                  </a:txBody>
                  <a:tcPr marL="0" marR="0" marT="40005" marB="0">
                    <a:lnL w="762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ED5724"/>
                    </a:solidFill>
                  </a:tcPr>
                </a:tc>
                <a:extLst>
                  <a:ext uri="{0D108BD9-81ED-4DB2-BD59-A6C34878D82A}">
                    <a16:rowId xmlns:a16="http://schemas.microsoft.com/office/drawing/2014/main" val="10000"/>
                  </a:ext>
                </a:extLst>
              </a:tr>
              <a:tr h="784860">
                <a:tc>
                  <a:txBody>
                    <a:bodyPr/>
                    <a:lstStyle/>
                    <a:p>
                      <a:pPr marL="520700">
                        <a:lnSpc>
                          <a:spcPct val="100000"/>
                        </a:lnSpc>
                        <a:spcBef>
                          <a:spcPts val="1250"/>
                        </a:spcBef>
                      </a:pPr>
                      <a:r>
                        <a:rPr sz="1500" b="1" spc="-5" dirty="0">
                          <a:solidFill>
                            <a:srgbClr val="25516C"/>
                          </a:solidFill>
                          <a:latin typeface="Arial"/>
                          <a:cs typeface="Arial"/>
                        </a:rPr>
                        <a:t>Amortisman</a:t>
                      </a:r>
                      <a:endParaRPr sz="1500">
                        <a:latin typeface="Arial"/>
                        <a:cs typeface="Arial"/>
                      </a:endParaRPr>
                    </a:p>
                    <a:p>
                      <a:pPr marL="542290">
                        <a:lnSpc>
                          <a:spcPct val="100000"/>
                        </a:lnSpc>
                      </a:pPr>
                      <a:r>
                        <a:rPr sz="1500" b="1" spc="-5" dirty="0">
                          <a:solidFill>
                            <a:srgbClr val="25516C"/>
                          </a:solidFill>
                          <a:latin typeface="Arial"/>
                          <a:cs typeface="Arial"/>
                        </a:rPr>
                        <a:t>Uygulaması</a:t>
                      </a:r>
                      <a:endParaRPr sz="1500">
                        <a:latin typeface="Arial"/>
                        <a:cs typeface="Arial"/>
                      </a:endParaRPr>
                    </a:p>
                  </a:txBody>
                  <a:tcPr marL="0" marR="0" marT="158750" marB="0">
                    <a:lnL w="76200">
                      <a:solidFill>
                        <a:srgbClr val="FFFFFF"/>
                      </a:solidFill>
                      <a:prstDash val="solid"/>
                    </a:lnL>
                    <a:lnR w="76200">
                      <a:solidFill>
                        <a:srgbClr val="FFFFFF"/>
                      </a:solidFill>
                      <a:prstDash val="solid"/>
                    </a:lnR>
                    <a:lnT w="38100">
                      <a:solidFill>
                        <a:srgbClr val="FFFFFF"/>
                      </a:solidFill>
                      <a:prstDash val="solid"/>
                    </a:lnT>
                    <a:lnB w="76200">
                      <a:solidFill>
                        <a:srgbClr val="FFFFFF"/>
                      </a:solidFill>
                      <a:prstDash val="solid"/>
                    </a:lnB>
                    <a:solidFill>
                      <a:srgbClr val="CBDFF1"/>
                    </a:solidFill>
                  </a:tcPr>
                </a:tc>
                <a:tc>
                  <a:txBody>
                    <a:bodyPr/>
                    <a:lstStyle/>
                    <a:p>
                      <a:pPr>
                        <a:lnSpc>
                          <a:spcPct val="100000"/>
                        </a:lnSpc>
                        <a:spcBef>
                          <a:spcPts val="20"/>
                        </a:spcBef>
                      </a:pPr>
                      <a:endParaRPr sz="1850">
                        <a:latin typeface="Times New Roman"/>
                        <a:cs typeface="Times New Roman"/>
                      </a:endParaRPr>
                    </a:p>
                    <a:p>
                      <a:pPr marL="724535">
                        <a:lnSpc>
                          <a:spcPct val="100000"/>
                        </a:lnSpc>
                      </a:pPr>
                      <a:r>
                        <a:rPr sz="1500" spc="-5" dirty="0">
                          <a:solidFill>
                            <a:srgbClr val="25516C"/>
                          </a:solidFill>
                          <a:latin typeface="Arial"/>
                          <a:cs typeface="Arial"/>
                        </a:rPr>
                        <a:t>Zorunludur</a:t>
                      </a:r>
                      <a:endParaRPr sz="1500">
                        <a:latin typeface="Arial"/>
                        <a:cs typeface="Arial"/>
                      </a:endParaRPr>
                    </a:p>
                  </a:txBody>
                  <a:tcPr marL="0" marR="0" marT="2540" marB="0">
                    <a:lnL w="76200">
                      <a:solidFill>
                        <a:srgbClr val="FFFFFF"/>
                      </a:solidFill>
                      <a:prstDash val="solid"/>
                    </a:lnL>
                    <a:lnR w="76200">
                      <a:solidFill>
                        <a:srgbClr val="FFFFFF"/>
                      </a:solidFill>
                      <a:prstDash val="solid"/>
                    </a:lnR>
                    <a:lnT w="38100">
                      <a:solidFill>
                        <a:srgbClr val="FFFFFF"/>
                      </a:solidFill>
                      <a:prstDash val="solid"/>
                    </a:lnT>
                    <a:lnB w="76200">
                      <a:solidFill>
                        <a:srgbClr val="FFFFFF"/>
                      </a:solidFill>
                      <a:prstDash val="solid"/>
                    </a:lnB>
                    <a:solidFill>
                      <a:srgbClr val="ECF3FA"/>
                    </a:solidFill>
                  </a:tcPr>
                </a:tc>
                <a:tc>
                  <a:txBody>
                    <a:bodyPr/>
                    <a:lstStyle/>
                    <a:p>
                      <a:pPr>
                        <a:lnSpc>
                          <a:spcPct val="100000"/>
                        </a:lnSpc>
                        <a:spcBef>
                          <a:spcPts val="20"/>
                        </a:spcBef>
                      </a:pPr>
                      <a:endParaRPr sz="1500" dirty="0">
                        <a:latin typeface="Arial"/>
                        <a:cs typeface="Arial"/>
                      </a:endParaRPr>
                    </a:p>
                  </a:txBody>
                  <a:tcPr marL="0" marR="0" marT="2540" marB="0">
                    <a:lnL w="76200">
                      <a:solidFill>
                        <a:srgbClr val="FFFFFF"/>
                      </a:solidFill>
                      <a:prstDash val="solid"/>
                    </a:lnL>
                    <a:lnR w="76200">
                      <a:solidFill>
                        <a:srgbClr val="FFFFFF"/>
                      </a:solidFill>
                      <a:prstDash val="solid"/>
                    </a:lnR>
                    <a:lnT w="38100">
                      <a:solidFill>
                        <a:srgbClr val="FFFFFF"/>
                      </a:solidFill>
                      <a:prstDash val="solid"/>
                    </a:lnT>
                    <a:lnB w="76200">
                      <a:solidFill>
                        <a:srgbClr val="FFFFFF"/>
                      </a:solidFill>
                      <a:prstDash val="solid"/>
                    </a:lnB>
                    <a:solidFill>
                      <a:srgbClr val="ECF3FA"/>
                    </a:solidFill>
                  </a:tcPr>
                </a:tc>
                <a:tc>
                  <a:txBody>
                    <a:bodyPr/>
                    <a:lstStyle/>
                    <a:p>
                      <a:pPr marL="785495" marR="386080" indent="-337185">
                        <a:lnSpc>
                          <a:spcPct val="101099"/>
                        </a:lnSpc>
                        <a:spcBef>
                          <a:spcPts val="1145"/>
                        </a:spcBef>
                      </a:pPr>
                      <a:r>
                        <a:rPr sz="1600" b="1" spc="5" dirty="0">
                          <a:solidFill>
                            <a:srgbClr val="00B050"/>
                          </a:solidFill>
                          <a:latin typeface="Arial"/>
                          <a:cs typeface="Arial"/>
                        </a:rPr>
                        <a:t></a:t>
                      </a:r>
                      <a:r>
                        <a:rPr sz="1500" spc="5" dirty="0">
                          <a:solidFill>
                            <a:srgbClr val="25516C"/>
                          </a:solidFill>
                          <a:latin typeface="Arial"/>
                          <a:cs typeface="Arial"/>
                        </a:rPr>
                        <a:t>BOBİ </a:t>
                      </a:r>
                      <a:r>
                        <a:rPr sz="1500" dirty="0">
                          <a:solidFill>
                            <a:srgbClr val="25516C"/>
                          </a:solidFill>
                          <a:latin typeface="Arial"/>
                          <a:cs typeface="Arial"/>
                        </a:rPr>
                        <a:t>FRS </a:t>
                      </a:r>
                      <a:r>
                        <a:rPr sz="1500" spc="-365" dirty="0">
                          <a:solidFill>
                            <a:srgbClr val="25516C"/>
                          </a:solidFill>
                          <a:latin typeface="Arial"/>
                          <a:cs typeface="Arial"/>
                        </a:rPr>
                        <a:t>ile  </a:t>
                      </a:r>
                      <a:r>
                        <a:rPr sz="1500" spc="-5" dirty="0">
                          <a:solidFill>
                            <a:srgbClr val="25516C"/>
                          </a:solidFill>
                          <a:latin typeface="Arial"/>
                          <a:cs typeface="Arial"/>
                        </a:rPr>
                        <a:t>uyumlu</a:t>
                      </a:r>
                      <a:endParaRPr sz="1500">
                        <a:latin typeface="Arial"/>
                        <a:cs typeface="Arial"/>
                      </a:endParaRPr>
                    </a:p>
                  </a:txBody>
                  <a:tcPr marL="0" marR="0" marT="145415" marB="0">
                    <a:lnL w="76200">
                      <a:solidFill>
                        <a:srgbClr val="FFFFFF"/>
                      </a:solidFill>
                      <a:prstDash val="solid"/>
                    </a:lnL>
                    <a:lnR w="12700">
                      <a:solidFill>
                        <a:srgbClr val="FFFFFF"/>
                      </a:solidFill>
                      <a:prstDash val="solid"/>
                    </a:lnR>
                    <a:lnT w="38100">
                      <a:solidFill>
                        <a:srgbClr val="FFFFFF"/>
                      </a:solidFill>
                      <a:prstDash val="solid"/>
                    </a:lnT>
                    <a:lnB w="76200">
                      <a:solidFill>
                        <a:srgbClr val="FFFFFF"/>
                      </a:solidFill>
                      <a:prstDash val="solid"/>
                    </a:lnB>
                    <a:solidFill>
                      <a:srgbClr val="ECF3FA"/>
                    </a:solidFill>
                  </a:tcPr>
                </a:tc>
                <a:extLst>
                  <a:ext uri="{0D108BD9-81ED-4DB2-BD59-A6C34878D82A}">
                    <a16:rowId xmlns:a16="http://schemas.microsoft.com/office/drawing/2014/main" val="10001"/>
                  </a:ext>
                </a:extLst>
              </a:tr>
              <a:tr h="1005205">
                <a:tc>
                  <a:txBody>
                    <a:bodyPr/>
                    <a:lstStyle/>
                    <a:p>
                      <a:pPr>
                        <a:lnSpc>
                          <a:spcPct val="100000"/>
                        </a:lnSpc>
                      </a:pPr>
                      <a:endParaRPr sz="1700">
                        <a:latin typeface="Times New Roman"/>
                        <a:cs typeface="Times New Roman"/>
                      </a:endParaRPr>
                    </a:p>
                    <a:p>
                      <a:pPr marL="468630">
                        <a:lnSpc>
                          <a:spcPct val="100000"/>
                        </a:lnSpc>
                        <a:spcBef>
                          <a:spcPts val="1060"/>
                        </a:spcBef>
                      </a:pPr>
                      <a:r>
                        <a:rPr sz="1500" b="1" spc="-5" dirty="0">
                          <a:solidFill>
                            <a:srgbClr val="25516C"/>
                          </a:solidFill>
                          <a:latin typeface="Arial"/>
                          <a:cs typeface="Arial"/>
                        </a:rPr>
                        <a:t>Faydalı</a:t>
                      </a:r>
                      <a:r>
                        <a:rPr sz="1500" b="1" spc="-30" dirty="0">
                          <a:solidFill>
                            <a:srgbClr val="25516C"/>
                          </a:solidFill>
                          <a:latin typeface="Arial"/>
                          <a:cs typeface="Arial"/>
                        </a:rPr>
                        <a:t> </a:t>
                      </a:r>
                      <a:r>
                        <a:rPr sz="1500" b="1" spc="-5" dirty="0">
                          <a:solidFill>
                            <a:srgbClr val="25516C"/>
                          </a:solidFill>
                          <a:latin typeface="Arial"/>
                          <a:cs typeface="Arial"/>
                        </a:rPr>
                        <a:t>Ömür</a:t>
                      </a:r>
                      <a:endParaRPr sz="1500">
                        <a:latin typeface="Arial"/>
                        <a:cs typeface="Arial"/>
                      </a:endParaRPr>
                    </a:p>
                  </a:txBody>
                  <a:tcPr marL="0" marR="0" marT="0" marB="0">
                    <a:lnL w="76200">
                      <a:solidFill>
                        <a:srgbClr val="FFFFFF"/>
                      </a:solidFill>
                      <a:prstDash val="solid"/>
                    </a:lnL>
                    <a:lnR w="76200">
                      <a:solidFill>
                        <a:srgbClr val="FFFFFF"/>
                      </a:solidFill>
                      <a:prstDash val="solid"/>
                    </a:lnR>
                    <a:lnT w="76200">
                      <a:solidFill>
                        <a:srgbClr val="FFFFFF"/>
                      </a:solidFill>
                      <a:prstDash val="solid"/>
                    </a:lnT>
                    <a:lnB w="76200">
                      <a:solidFill>
                        <a:srgbClr val="FFFFFF"/>
                      </a:solidFill>
                      <a:prstDash val="solid"/>
                    </a:lnB>
                    <a:solidFill>
                      <a:srgbClr val="CBDFF1"/>
                    </a:solidFill>
                  </a:tcPr>
                </a:tc>
                <a:tc>
                  <a:txBody>
                    <a:bodyPr/>
                    <a:lstStyle/>
                    <a:p>
                      <a:pPr marL="220979" marR="156845" algn="ctr">
                        <a:lnSpc>
                          <a:spcPct val="100000"/>
                        </a:lnSpc>
                        <a:spcBef>
                          <a:spcPts val="315"/>
                        </a:spcBef>
                      </a:pPr>
                      <a:r>
                        <a:rPr sz="1500" spc="-5" dirty="0">
                          <a:solidFill>
                            <a:srgbClr val="25536B"/>
                          </a:solidFill>
                          <a:latin typeface="Arial"/>
                          <a:cs typeface="Arial"/>
                        </a:rPr>
                        <a:t>Faydalı ömür işletme  tarafından gerçekçi  tahminlere</a:t>
                      </a:r>
                      <a:r>
                        <a:rPr sz="1500" spc="-60" dirty="0">
                          <a:solidFill>
                            <a:srgbClr val="25536B"/>
                          </a:solidFill>
                          <a:latin typeface="Arial"/>
                          <a:cs typeface="Arial"/>
                        </a:rPr>
                        <a:t> </a:t>
                      </a:r>
                      <a:r>
                        <a:rPr sz="1500" spc="-5" dirty="0">
                          <a:solidFill>
                            <a:srgbClr val="25536B"/>
                          </a:solidFill>
                          <a:latin typeface="Arial"/>
                          <a:cs typeface="Arial"/>
                        </a:rPr>
                        <a:t>dayanılarak  belirlenir</a:t>
                      </a:r>
                      <a:endParaRPr sz="1500">
                        <a:latin typeface="Arial"/>
                        <a:cs typeface="Arial"/>
                      </a:endParaRPr>
                    </a:p>
                  </a:txBody>
                  <a:tcPr marL="0" marR="0" marT="40005" marB="0">
                    <a:lnL w="76200">
                      <a:solidFill>
                        <a:srgbClr val="FFFFFF"/>
                      </a:solidFill>
                      <a:prstDash val="solid"/>
                    </a:lnL>
                    <a:lnR w="76200">
                      <a:solidFill>
                        <a:srgbClr val="FFFFFF"/>
                      </a:solidFill>
                      <a:prstDash val="solid"/>
                    </a:lnR>
                    <a:lnT w="76200">
                      <a:solidFill>
                        <a:srgbClr val="FFFFFF"/>
                      </a:solidFill>
                      <a:prstDash val="solid"/>
                    </a:lnT>
                    <a:lnB w="76200">
                      <a:solidFill>
                        <a:srgbClr val="FFFFFF"/>
                      </a:solidFill>
                      <a:prstDash val="solid"/>
                    </a:lnB>
                    <a:solidFill>
                      <a:srgbClr val="ECF3FA"/>
                    </a:solidFill>
                  </a:tcPr>
                </a:tc>
                <a:tc>
                  <a:txBody>
                    <a:bodyPr/>
                    <a:lstStyle/>
                    <a:p>
                      <a:pPr marL="454025" marR="388620" algn="ctr">
                        <a:lnSpc>
                          <a:spcPct val="100000"/>
                        </a:lnSpc>
                        <a:spcBef>
                          <a:spcPts val="315"/>
                        </a:spcBef>
                      </a:pPr>
                      <a:endParaRPr sz="1500" dirty="0">
                        <a:latin typeface="Arial"/>
                        <a:cs typeface="Arial"/>
                      </a:endParaRPr>
                    </a:p>
                  </a:txBody>
                  <a:tcPr marL="0" marR="0" marT="40005" marB="0">
                    <a:lnL w="76200">
                      <a:solidFill>
                        <a:srgbClr val="FFFFFF"/>
                      </a:solidFill>
                      <a:prstDash val="solid"/>
                    </a:lnL>
                    <a:lnR w="76200">
                      <a:solidFill>
                        <a:srgbClr val="FFFFFF"/>
                      </a:solidFill>
                      <a:prstDash val="solid"/>
                    </a:lnR>
                    <a:lnT w="76200">
                      <a:solidFill>
                        <a:srgbClr val="FFFFFF"/>
                      </a:solidFill>
                      <a:prstDash val="solid"/>
                    </a:lnT>
                    <a:lnB w="76200">
                      <a:solidFill>
                        <a:srgbClr val="FFFFFF"/>
                      </a:solidFill>
                      <a:prstDash val="solid"/>
                    </a:lnB>
                    <a:solidFill>
                      <a:srgbClr val="ECF3FA"/>
                    </a:solidFill>
                  </a:tcPr>
                </a:tc>
                <a:tc>
                  <a:txBody>
                    <a:bodyPr/>
                    <a:lstStyle/>
                    <a:p>
                      <a:pPr marL="785495" marR="386080" indent="-337185">
                        <a:lnSpc>
                          <a:spcPct val="101099"/>
                        </a:lnSpc>
                        <a:spcBef>
                          <a:spcPts val="1115"/>
                        </a:spcBef>
                      </a:pPr>
                      <a:r>
                        <a:rPr sz="1600" b="1" spc="5" dirty="0">
                          <a:solidFill>
                            <a:srgbClr val="00B050"/>
                          </a:solidFill>
                          <a:latin typeface="Arial"/>
                          <a:cs typeface="Arial"/>
                        </a:rPr>
                        <a:t></a:t>
                      </a:r>
                      <a:r>
                        <a:rPr sz="1500" spc="5" dirty="0">
                          <a:solidFill>
                            <a:srgbClr val="25516C"/>
                          </a:solidFill>
                          <a:latin typeface="Arial"/>
                          <a:cs typeface="Arial"/>
                        </a:rPr>
                        <a:t>BOBİ </a:t>
                      </a:r>
                      <a:r>
                        <a:rPr sz="1500" dirty="0">
                          <a:solidFill>
                            <a:srgbClr val="25516C"/>
                          </a:solidFill>
                          <a:latin typeface="Arial"/>
                          <a:cs typeface="Arial"/>
                        </a:rPr>
                        <a:t>FRS </a:t>
                      </a:r>
                      <a:r>
                        <a:rPr sz="1500" spc="-365" dirty="0">
                          <a:solidFill>
                            <a:srgbClr val="25516C"/>
                          </a:solidFill>
                          <a:latin typeface="Arial"/>
                          <a:cs typeface="Arial"/>
                        </a:rPr>
                        <a:t>ile  </a:t>
                      </a:r>
                      <a:r>
                        <a:rPr sz="1500" spc="-5" dirty="0">
                          <a:solidFill>
                            <a:srgbClr val="25516C"/>
                          </a:solidFill>
                          <a:latin typeface="Arial"/>
                          <a:cs typeface="Arial"/>
                        </a:rPr>
                        <a:t>uyumlu</a:t>
                      </a:r>
                      <a:endParaRPr sz="1500">
                        <a:latin typeface="Arial"/>
                        <a:cs typeface="Arial"/>
                      </a:endParaRPr>
                    </a:p>
                  </a:txBody>
                  <a:tcPr marL="0" marR="0" marT="141605" marB="0">
                    <a:lnL w="76200">
                      <a:solidFill>
                        <a:srgbClr val="FFFFFF"/>
                      </a:solidFill>
                      <a:prstDash val="solid"/>
                    </a:lnL>
                    <a:lnR w="12700">
                      <a:solidFill>
                        <a:srgbClr val="FFFFFF"/>
                      </a:solidFill>
                      <a:prstDash val="solid"/>
                    </a:lnR>
                    <a:lnT w="76200">
                      <a:solidFill>
                        <a:srgbClr val="FFFFFF"/>
                      </a:solidFill>
                      <a:prstDash val="solid"/>
                    </a:lnT>
                    <a:lnB w="76200">
                      <a:solidFill>
                        <a:srgbClr val="FFFFFF"/>
                      </a:solidFill>
                      <a:prstDash val="solid"/>
                    </a:lnB>
                    <a:solidFill>
                      <a:srgbClr val="ECF3FA"/>
                    </a:solidFill>
                  </a:tcPr>
                </a:tc>
                <a:extLst>
                  <a:ext uri="{0D108BD9-81ED-4DB2-BD59-A6C34878D82A}">
                    <a16:rowId xmlns:a16="http://schemas.microsoft.com/office/drawing/2014/main" val="10002"/>
                  </a:ext>
                </a:extLst>
              </a:tr>
              <a:tr h="1184910">
                <a:tc>
                  <a:txBody>
                    <a:bodyPr/>
                    <a:lstStyle/>
                    <a:p>
                      <a:pPr>
                        <a:lnSpc>
                          <a:spcPct val="100000"/>
                        </a:lnSpc>
                        <a:spcBef>
                          <a:spcPts val="25"/>
                        </a:spcBef>
                      </a:pPr>
                      <a:endParaRPr sz="1650">
                        <a:latin typeface="Times New Roman"/>
                        <a:cs typeface="Times New Roman"/>
                      </a:endParaRPr>
                    </a:p>
                    <a:p>
                      <a:pPr marL="838200" marR="85090" indent="-593725">
                        <a:lnSpc>
                          <a:spcPct val="100000"/>
                        </a:lnSpc>
                      </a:pPr>
                      <a:r>
                        <a:rPr sz="1500" b="1" spc="-5" dirty="0">
                          <a:solidFill>
                            <a:srgbClr val="25516C"/>
                          </a:solidFill>
                          <a:latin typeface="Arial"/>
                          <a:cs typeface="Arial"/>
                        </a:rPr>
                        <a:t>Amortismana</a:t>
                      </a:r>
                      <a:r>
                        <a:rPr sz="1500" b="1" spc="-50" dirty="0">
                          <a:solidFill>
                            <a:srgbClr val="25516C"/>
                          </a:solidFill>
                          <a:latin typeface="Arial"/>
                          <a:cs typeface="Arial"/>
                        </a:rPr>
                        <a:t> </a:t>
                      </a:r>
                      <a:r>
                        <a:rPr sz="1500" b="1" dirty="0">
                          <a:solidFill>
                            <a:srgbClr val="25516C"/>
                          </a:solidFill>
                          <a:latin typeface="Arial"/>
                          <a:cs typeface="Arial"/>
                        </a:rPr>
                        <a:t>Tâbi  </a:t>
                      </a:r>
                      <a:r>
                        <a:rPr sz="1500" b="1" spc="-5" dirty="0">
                          <a:solidFill>
                            <a:srgbClr val="25516C"/>
                          </a:solidFill>
                          <a:latin typeface="Arial"/>
                          <a:cs typeface="Arial"/>
                        </a:rPr>
                        <a:t>Tutar</a:t>
                      </a:r>
                      <a:endParaRPr sz="1500">
                        <a:latin typeface="Arial"/>
                        <a:cs typeface="Arial"/>
                      </a:endParaRPr>
                    </a:p>
                  </a:txBody>
                  <a:tcPr marL="0" marR="0" marT="3175" marB="0">
                    <a:lnL w="76200">
                      <a:solidFill>
                        <a:srgbClr val="FFFFFF"/>
                      </a:solidFill>
                      <a:prstDash val="solid"/>
                    </a:lnL>
                    <a:lnR w="76200">
                      <a:solidFill>
                        <a:srgbClr val="FFFFFF"/>
                      </a:solidFill>
                      <a:prstDash val="solid"/>
                    </a:lnR>
                    <a:lnT w="76200">
                      <a:solidFill>
                        <a:srgbClr val="FFFFFF"/>
                      </a:solidFill>
                      <a:prstDash val="solid"/>
                    </a:lnT>
                    <a:lnB w="12700">
                      <a:solidFill>
                        <a:srgbClr val="FFFFFF"/>
                      </a:solidFill>
                      <a:prstDash val="solid"/>
                    </a:lnB>
                    <a:solidFill>
                      <a:srgbClr val="CBDFF1"/>
                    </a:solidFill>
                  </a:tcPr>
                </a:tc>
                <a:tc>
                  <a:txBody>
                    <a:bodyPr/>
                    <a:lstStyle/>
                    <a:p>
                      <a:pPr marL="294005" marR="229870" algn="ctr">
                        <a:lnSpc>
                          <a:spcPct val="100000"/>
                        </a:lnSpc>
                        <a:spcBef>
                          <a:spcPts val="1025"/>
                        </a:spcBef>
                      </a:pPr>
                      <a:r>
                        <a:rPr sz="1500" spc="-5" dirty="0">
                          <a:solidFill>
                            <a:srgbClr val="25536B"/>
                          </a:solidFill>
                          <a:latin typeface="Arial"/>
                          <a:cs typeface="Arial"/>
                        </a:rPr>
                        <a:t>Varlığın defter  değerinden kalıntı  değerin</a:t>
                      </a:r>
                      <a:r>
                        <a:rPr sz="1500" spc="-40" dirty="0">
                          <a:solidFill>
                            <a:srgbClr val="25536B"/>
                          </a:solidFill>
                          <a:latin typeface="Arial"/>
                          <a:cs typeface="Arial"/>
                        </a:rPr>
                        <a:t> </a:t>
                      </a:r>
                      <a:r>
                        <a:rPr sz="1500" spc="-5" dirty="0">
                          <a:solidFill>
                            <a:srgbClr val="25536B"/>
                          </a:solidFill>
                          <a:latin typeface="Arial"/>
                          <a:cs typeface="Arial"/>
                        </a:rPr>
                        <a:t>indirilmesiyle  bulunur</a:t>
                      </a:r>
                      <a:endParaRPr sz="1500">
                        <a:latin typeface="Arial"/>
                        <a:cs typeface="Arial"/>
                      </a:endParaRPr>
                    </a:p>
                  </a:txBody>
                  <a:tcPr marL="0" marR="0" marT="130175" marB="0">
                    <a:lnL w="76200">
                      <a:solidFill>
                        <a:srgbClr val="FFFFFF"/>
                      </a:solidFill>
                      <a:prstDash val="solid"/>
                    </a:lnL>
                    <a:lnR w="76200">
                      <a:solidFill>
                        <a:srgbClr val="FFFFFF"/>
                      </a:solidFill>
                      <a:prstDash val="solid"/>
                    </a:lnR>
                    <a:lnT w="76200">
                      <a:solidFill>
                        <a:srgbClr val="FFFFFF"/>
                      </a:solidFill>
                      <a:prstDash val="solid"/>
                    </a:lnT>
                    <a:lnB w="12700">
                      <a:solidFill>
                        <a:srgbClr val="FFFFFF"/>
                      </a:solidFill>
                      <a:prstDash val="solid"/>
                    </a:lnB>
                    <a:solidFill>
                      <a:srgbClr val="ECF3FA"/>
                    </a:solidFill>
                  </a:tcPr>
                </a:tc>
                <a:tc>
                  <a:txBody>
                    <a:bodyPr/>
                    <a:lstStyle/>
                    <a:p>
                      <a:pPr>
                        <a:lnSpc>
                          <a:spcPct val="100000"/>
                        </a:lnSpc>
                      </a:pPr>
                      <a:endParaRPr sz="1500" dirty="0">
                        <a:latin typeface="Arial"/>
                        <a:cs typeface="Arial"/>
                      </a:endParaRPr>
                    </a:p>
                  </a:txBody>
                  <a:tcPr marL="0" marR="0" marT="0" marB="0">
                    <a:lnL w="76200">
                      <a:solidFill>
                        <a:srgbClr val="FFFFFF"/>
                      </a:solidFill>
                      <a:prstDash val="solid"/>
                    </a:lnL>
                    <a:lnR w="76200">
                      <a:solidFill>
                        <a:srgbClr val="FFFFFF"/>
                      </a:solidFill>
                      <a:prstDash val="solid"/>
                    </a:lnR>
                    <a:lnT w="76200">
                      <a:solidFill>
                        <a:srgbClr val="FFFFFF"/>
                      </a:solidFill>
                      <a:prstDash val="solid"/>
                    </a:lnT>
                    <a:lnB w="12700">
                      <a:solidFill>
                        <a:srgbClr val="FFFFFF"/>
                      </a:solidFill>
                      <a:prstDash val="solid"/>
                    </a:lnB>
                    <a:solidFill>
                      <a:srgbClr val="ECF3FA"/>
                    </a:solidFill>
                  </a:tcPr>
                </a:tc>
                <a:tc>
                  <a:txBody>
                    <a:bodyPr/>
                    <a:lstStyle/>
                    <a:p>
                      <a:pPr>
                        <a:lnSpc>
                          <a:spcPct val="100000"/>
                        </a:lnSpc>
                        <a:spcBef>
                          <a:spcPts val="15"/>
                        </a:spcBef>
                      </a:pPr>
                      <a:endParaRPr sz="2350">
                        <a:latin typeface="Times New Roman"/>
                        <a:cs typeface="Times New Roman"/>
                      </a:endParaRPr>
                    </a:p>
                    <a:p>
                      <a:pPr marL="785495" marR="386080" indent="-337185">
                        <a:lnSpc>
                          <a:spcPct val="101099"/>
                        </a:lnSpc>
                        <a:spcBef>
                          <a:spcPts val="5"/>
                        </a:spcBef>
                      </a:pPr>
                      <a:r>
                        <a:rPr sz="1600" b="1" spc="5" dirty="0">
                          <a:solidFill>
                            <a:srgbClr val="00B050"/>
                          </a:solidFill>
                          <a:latin typeface="Arial"/>
                          <a:cs typeface="Arial"/>
                        </a:rPr>
                        <a:t></a:t>
                      </a:r>
                      <a:r>
                        <a:rPr sz="1500" spc="5" dirty="0">
                          <a:solidFill>
                            <a:srgbClr val="25516C"/>
                          </a:solidFill>
                          <a:latin typeface="Arial"/>
                          <a:cs typeface="Arial"/>
                        </a:rPr>
                        <a:t>BOBİ </a:t>
                      </a:r>
                      <a:r>
                        <a:rPr sz="1500" dirty="0">
                          <a:solidFill>
                            <a:srgbClr val="25516C"/>
                          </a:solidFill>
                          <a:latin typeface="Arial"/>
                          <a:cs typeface="Arial"/>
                        </a:rPr>
                        <a:t>FRS </a:t>
                      </a:r>
                      <a:r>
                        <a:rPr sz="1500" spc="-365" dirty="0">
                          <a:solidFill>
                            <a:srgbClr val="25516C"/>
                          </a:solidFill>
                          <a:latin typeface="Arial"/>
                          <a:cs typeface="Arial"/>
                        </a:rPr>
                        <a:t>ile  </a:t>
                      </a:r>
                      <a:r>
                        <a:rPr sz="1500" spc="-5" dirty="0">
                          <a:solidFill>
                            <a:srgbClr val="25516C"/>
                          </a:solidFill>
                          <a:latin typeface="Arial"/>
                          <a:cs typeface="Arial"/>
                        </a:rPr>
                        <a:t>uyumlu</a:t>
                      </a:r>
                      <a:endParaRPr sz="1500">
                        <a:latin typeface="Arial"/>
                        <a:cs typeface="Arial"/>
                      </a:endParaRPr>
                    </a:p>
                  </a:txBody>
                  <a:tcPr marL="0" marR="0" marT="1905" marB="0">
                    <a:lnL w="76200">
                      <a:solidFill>
                        <a:srgbClr val="FFFFFF"/>
                      </a:solidFill>
                      <a:prstDash val="solid"/>
                    </a:lnL>
                    <a:lnR w="12700">
                      <a:solidFill>
                        <a:srgbClr val="FFFFFF"/>
                      </a:solidFill>
                      <a:prstDash val="solid"/>
                    </a:lnR>
                    <a:lnT w="76200">
                      <a:solidFill>
                        <a:srgbClr val="FFFFFF"/>
                      </a:solidFill>
                      <a:prstDash val="solid"/>
                    </a:lnT>
                    <a:lnB w="12700">
                      <a:solidFill>
                        <a:srgbClr val="FFFFFF"/>
                      </a:solidFill>
                      <a:prstDash val="solid"/>
                    </a:lnB>
                    <a:solidFill>
                      <a:srgbClr val="ECF3FA"/>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51882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2571750"/>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00BEF2"/>
          </a:solidFill>
        </p:spPr>
        <p:txBody>
          <a:bodyPr wrap="square" lIns="0" tIns="0" rIns="0" bIns="0" rtlCol="0"/>
          <a:lstStyle/>
          <a:p>
            <a:endParaRPr/>
          </a:p>
        </p:txBody>
      </p:sp>
      <p:sp>
        <p:nvSpPr>
          <p:cNvPr id="6" name="object 6"/>
          <p:cNvSpPr txBox="1">
            <a:spLocks noGrp="1"/>
          </p:cNvSpPr>
          <p:nvPr>
            <p:ph type="title"/>
          </p:nvPr>
        </p:nvSpPr>
        <p:spPr>
          <a:xfrm>
            <a:off x="609600" y="1123951"/>
            <a:ext cx="8382000" cy="504625"/>
          </a:xfrm>
          <a:prstGeom prst="rect">
            <a:avLst/>
          </a:prstGeom>
        </p:spPr>
        <p:txBody>
          <a:bodyPr vert="horz" wrap="square" lIns="0" tIns="12065" rIns="0" bIns="0" rtlCol="0">
            <a:spAutoFit/>
          </a:bodyPr>
          <a:lstStyle/>
          <a:p>
            <a:pPr marL="12700" marR="5080" algn="ctr">
              <a:lnSpc>
                <a:spcPct val="100000"/>
              </a:lnSpc>
              <a:spcBef>
                <a:spcPts val="95"/>
              </a:spcBef>
            </a:pPr>
            <a:r>
              <a:rPr lang="tr-TR" sz="3200" b="1" spc="35" dirty="0">
                <a:latin typeface="Arial"/>
                <a:cs typeface="Arial"/>
              </a:rPr>
              <a:t>MUHASEBE STANDARTLARI</a:t>
            </a:r>
            <a:r>
              <a:rPr sz="3200" b="1" spc="5" dirty="0">
                <a:latin typeface="Arial"/>
                <a:cs typeface="Arial"/>
              </a:rPr>
              <a:t> </a:t>
            </a:r>
            <a:endParaRPr sz="3200" dirty="0">
              <a:latin typeface="Arial"/>
              <a:cs typeface="Arial"/>
            </a:endParaRPr>
          </a:p>
        </p:txBody>
      </p:sp>
      <p:sp>
        <p:nvSpPr>
          <p:cNvPr id="12" name="11 Dikdörtgen"/>
          <p:cNvSpPr/>
          <p:nvPr/>
        </p:nvSpPr>
        <p:spPr>
          <a:xfrm>
            <a:off x="1066800" y="2992752"/>
            <a:ext cx="6400800" cy="1729063"/>
          </a:xfrm>
          <a:prstGeom prst="rect">
            <a:avLst/>
          </a:prstGeom>
        </p:spPr>
        <p:txBody>
          <a:bodyPr wrap="square">
            <a:spAutoFit/>
          </a:bodyPr>
          <a:lstStyle/>
          <a:p>
            <a:pPr fontAlgn="auto">
              <a:lnSpc>
                <a:spcPct val="150000"/>
              </a:lnSpc>
              <a:spcBef>
                <a:spcPts val="0"/>
              </a:spcBef>
              <a:spcAft>
                <a:spcPts val="0"/>
              </a:spcAft>
              <a:defRPr sz="1800" b="0" i="0" u="none" strike="noStrike" kern="0" cap="none" spc="0" baseline="0">
                <a:solidFill>
                  <a:srgbClr val="000000"/>
                </a:solidFill>
                <a:uFillTx/>
              </a:defRPr>
            </a:pPr>
            <a:r>
              <a:rPr lang="tr-TR" b="1" kern="0" dirty="0">
                <a:solidFill>
                  <a:schemeClr val="tx2"/>
                </a:solidFill>
                <a:latin typeface="Century Gothic" panose="020B0502020202020204" pitchFamily="34" charset="0"/>
                <a:ea typeface="Microsoft YaHei" pitchFamily="2"/>
                <a:cs typeface="Lucida Sans" pitchFamily="2"/>
              </a:rPr>
              <a:t>                   </a:t>
            </a:r>
          </a:p>
          <a:p>
            <a:pPr fontAlgn="auto">
              <a:lnSpc>
                <a:spcPct val="150000"/>
              </a:lnSpc>
              <a:spcBef>
                <a:spcPts val="0"/>
              </a:spcBef>
              <a:spcAft>
                <a:spcPts val="0"/>
              </a:spcAft>
              <a:defRPr sz="1800" b="0" i="0" u="none" strike="noStrike" kern="0" cap="none" spc="0" baseline="0">
                <a:solidFill>
                  <a:srgbClr val="000000"/>
                </a:solidFill>
                <a:uFillTx/>
              </a:defRPr>
            </a:pPr>
            <a:r>
              <a:rPr lang="tr-TR" b="1" kern="0" dirty="0">
                <a:solidFill>
                  <a:schemeClr val="tx2"/>
                </a:solidFill>
                <a:latin typeface="Century Gothic" panose="020B0502020202020204" pitchFamily="34" charset="0"/>
                <a:ea typeface="Microsoft YaHei" pitchFamily="2"/>
                <a:cs typeface="Lucida Sans" pitchFamily="2"/>
              </a:rPr>
              <a:t>        </a:t>
            </a:r>
            <a:r>
              <a:rPr lang="tr-TR" sz="3200" b="1" kern="0" dirty="0">
                <a:solidFill>
                  <a:schemeClr val="tx2"/>
                </a:solidFill>
                <a:latin typeface="Century Gothic" panose="020B0502020202020204" pitchFamily="34" charset="0"/>
                <a:ea typeface="Microsoft YaHei" pitchFamily="2"/>
                <a:cs typeface="Lucida Sans" pitchFamily="2"/>
              </a:rPr>
              <a:t>SABRINIZ İÇİN TEŞEKKÜRLER                  </a:t>
            </a:r>
          </a:p>
          <a:p>
            <a:pPr fontAlgn="auto">
              <a:lnSpc>
                <a:spcPct val="150000"/>
              </a:lnSpc>
              <a:spcBef>
                <a:spcPts val="0"/>
              </a:spcBef>
              <a:spcAft>
                <a:spcPts val="0"/>
              </a:spcAft>
              <a:defRPr sz="1800" b="0" i="0" u="none" strike="noStrike" kern="0" cap="none" spc="0" baseline="0">
                <a:solidFill>
                  <a:srgbClr val="000000"/>
                </a:solidFill>
                <a:uFillTx/>
              </a:defRPr>
            </a:pPr>
            <a:r>
              <a:rPr lang="tr-TR" sz="2400" b="1" kern="0" dirty="0">
                <a:solidFill>
                  <a:schemeClr val="tx2"/>
                </a:solidFill>
                <a:latin typeface="Century Gothic" panose="020B0502020202020204" pitchFamily="34" charset="0"/>
                <a:ea typeface="Microsoft YaHei" pitchFamily="2"/>
                <a:cs typeface="Lucida Sans" pitchFamily="2"/>
              </a:rPr>
              <a:t>		</a:t>
            </a:r>
            <a:endParaRPr lang="tr-TR" sz="2400" b="1" kern="0" dirty="0">
              <a:solidFill>
                <a:schemeClr val="tx2"/>
              </a:solidFill>
              <a:latin typeface="Century Gothic" panose="020B0502020202020204" pitchFamily="34" charset="0"/>
            </a:endParaRPr>
          </a:p>
        </p:txBody>
      </p:sp>
    </p:spTree>
    <p:extLst>
      <p:ext uri="{BB962C8B-B14F-4D97-AF65-F5344CB8AC3E}">
        <p14:creationId xmlns:p14="http://schemas.microsoft.com/office/powerpoint/2010/main" val="1612301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866575"/>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00B050"/>
          </a:solidFill>
        </p:spPr>
        <p:txBody>
          <a:bodyPr wrap="square" lIns="0" tIns="0" rIns="0" bIns="0" rtlCol="0"/>
          <a:lstStyle/>
          <a:p>
            <a:endParaRPr/>
          </a:p>
        </p:txBody>
      </p:sp>
      <p:sp>
        <p:nvSpPr>
          <p:cNvPr id="6" name="object 6"/>
          <p:cNvSpPr txBox="1">
            <a:spLocks noGrp="1"/>
          </p:cNvSpPr>
          <p:nvPr>
            <p:ph type="title"/>
          </p:nvPr>
        </p:nvSpPr>
        <p:spPr>
          <a:xfrm>
            <a:off x="762000" y="180974"/>
            <a:ext cx="8382000" cy="504625"/>
          </a:xfrm>
          <a:prstGeom prst="rect">
            <a:avLst/>
          </a:prstGeom>
        </p:spPr>
        <p:txBody>
          <a:bodyPr vert="horz" wrap="square" lIns="0" tIns="12065" rIns="0" bIns="0" rtlCol="0">
            <a:spAutoFit/>
          </a:bodyPr>
          <a:lstStyle/>
          <a:p>
            <a:pPr marL="12700" marR="5080" algn="ctr">
              <a:lnSpc>
                <a:spcPct val="100000"/>
              </a:lnSpc>
              <a:spcBef>
                <a:spcPts val="95"/>
              </a:spcBef>
            </a:pPr>
            <a:r>
              <a:rPr lang="tr-TR" sz="3200" b="1" spc="35" dirty="0">
                <a:latin typeface="Arial"/>
                <a:cs typeface="Arial"/>
              </a:rPr>
              <a:t>Maddi Duran Varlıklar Amaç</a:t>
            </a:r>
            <a:endParaRPr sz="3200" dirty="0">
              <a:latin typeface="Arial"/>
              <a:cs typeface="Arial"/>
            </a:endParaRPr>
          </a:p>
        </p:txBody>
      </p:sp>
      <p:sp>
        <p:nvSpPr>
          <p:cNvPr id="12" name="11 Dikdörtgen"/>
          <p:cNvSpPr/>
          <p:nvPr/>
        </p:nvSpPr>
        <p:spPr>
          <a:xfrm>
            <a:off x="190500" y="836765"/>
            <a:ext cx="8763000" cy="4189865"/>
          </a:xfrm>
          <a:prstGeom prst="rect">
            <a:avLst/>
          </a:prstGeom>
        </p:spPr>
        <p:txBody>
          <a:bodyPr wrap="square">
            <a:spAutoFit/>
          </a:bodyPr>
          <a:lstStyle/>
          <a:p>
            <a:pPr algn="just" fontAlgn="auto">
              <a:lnSpc>
                <a:spcPct val="150000"/>
              </a:lnSpc>
              <a:spcBef>
                <a:spcPts val="0"/>
              </a:spcBef>
              <a:spcAft>
                <a:spcPts val="0"/>
              </a:spcAft>
              <a:defRPr sz="1800" b="0" i="0" u="none" strike="noStrike" kern="0" cap="none" spc="0" baseline="0">
                <a:solidFill>
                  <a:srgbClr val="000000"/>
                </a:solidFill>
                <a:uFillTx/>
              </a:defRPr>
            </a:pPr>
            <a:r>
              <a:rPr lang="tr-TR" sz="2000" kern="0" spc="-100" dirty="0">
                <a:solidFill>
                  <a:srgbClr val="25516C"/>
                </a:solidFill>
                <a:latin typeface="Arial"/>
                <a:cs typeface="Arial"/>
              </a:rPr>
              <a:t>Bu Standardın amacı, finansal tablo kullanıcılarının işletmenin maddi duran varlıklardaki yatırımını ve bu yatırımdaki değişimleri ile ilgili muhasebe işlemlerini düzenlemektir. </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2000" kern="0" spc="-100" dirty="0">
                <a:solidFill>
                  <a:srgbClr val="25516C"/>
                </a:solidFill>
                <a:latin typeface="Arial"/>
                <a:cs typeface="Arial"/>
              </a:rPr>
              <a:t>Maddi duran varlıkların muhasebeleştirilmesindeki temel konular; </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2000" b="1" kern="0" spc="-100" dirty="0">
                <a:solidFill>
                  <a:srgbClr val="25516C"/>
                </a:solidFill>
                <a:latin typeface="Arial"/>
                <a:cs typeface="Arial"/>
              </a:rPr>
              <a:t>a-)</a:t>
            </a:r>
            <a:r>
              <a:rPr lang="tr-TR" sz="2000" kern="0" spc="-100" dirty="0">
                <a:solidFill>
                  <a:srgbClr val="25516C"/>
                </a:solidFill>
                <a:latin typeface="Arial"/>
                <a:cs typeface="Arial"/>
              </a:rPr>
              <a:t>	</a:t>
            </a:r>
            <a:r>
              <a:rPr lang="tr-TR" sz="2000" b="1" i="1" kern="0" spc="-100" dirty="0">
                <a:solidFill>
                  <a:srgbClr val="25516C"/>
                </a:solidFill>
                <a:latin typeface="Arial"/>
                <a:cs typeface="Arial"/>
              </a:rPr>
              <a:t>Varlıkların muhasebeleştirilmesi, </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2000" b="1" i="1" kern="0" spc="-100" dirty="0">
                <a:solidFill>
                  <a:srgbClr val="25516C"/>
                </a:solidFill>
                <a:latin typeface="Arial"/>
                <a:cs typeface="Arial"/>
              </a:rPr>
              <a:t>b-)	Defter değerlerinin belirlenmesi ve </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2000" b="1" i="1" kern="0" spc="-100" dirty="0">
                <a:solidFill>
                  <a:srgbClr val="25516C"/>
                </a:solidFill>
                <a:latin typeface="Arial"/>
                <a:cs typeface="Arial"/>
              </a:rPr>
              <a:t>c-)	Bunlarla ilgili olarak finansal tablolara yansıtılması gereken amortisman tutarları ile,</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2000" b="1" i="1" kern="0" spc="-100" dirty="0">
                <a:solidFill>
                  <a:srgbClr val="25516C"/>
                </a:solidFill>
                <a:latin typeface="Arial"/>
                <a:cs typeface="Arial"/>
              </a:rPr>
              <a:t>d-)	Değer düşüklüğü zararlarıdır.</a:t>
            </a:r>
            <a:endParaRPr lang="tr-TR" sz="2400" b="1" i="1" kern="0" dirty="0">
              <a:solidFill>
                <a:schemeClr val="tx2"/>
              </a:solidFill>
              <a:latin typeface="Century Gothic" panose="020B0502020202020204" pitchFamily="34" charset="0"/>
            </a:endParaRPr>
          </a:p>
        </p:txBody>
      </p:sp>
    </p:spTree>
    <p:extLst>
      <p:ext uri="{BB962C8B-B14F-4D97-AF65-F5344CB8AC3E}">
        <p14:creationId xmlns:p14="http://schemas.microsoft.com/office/powerpoint/2010/main" val="3610216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1000"/>
                                        <p:tgtEl>
                                          <p:spTgt spid="12">
                                            <p:txEl>
                                              <p:pRg st="0" end="0"/>
                                            </p:txEl>
                                          </p:spTgt>
                                        </p:tgtEl>
                                      </p:cBhvr>
                                    </p:animEffect>
                                    <p:anim calcmode="lin" valueType="num">
                                      <p:cBhvr>
                                        <p:cTn id="15"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xEl>
                                              <p:pRg st="1" end="1"/>
                                            </p:txEl>
                                          </p:spTgt>
                                        </p:tgtEl>
                                        <p:attrNameLst>
                                          <p:attrName>style.visibility</p:attrName>
                                        </p:attrNameLst>
                                      </p:cBhvr>
                                      <p:to>
                                        <p:strVal val="visible"/>
                                      </p:to>
                                    </p:set>
                                    <p:animEffect transition="in" filter="fade">
                                      <p:cBhvr>
                                        <p:cTn id="21" dur="1000"/>
                                        <p:tgtEl>
                                          <p:spTgt spid="12">
                                            <p:txEl>
                                              <p:pRg st="1" end="1"/>
                                            </p:txEl>
                                          </p:spTgt>
                                        </p:tgtEl>
                                      </p:cBhvr>
                                    </p:animEffect>
                                    <p:anim calcmode="lin" valueType="num">
                                      <p:cBhvr>
                                        <p:cTn id="22"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2">
                                            <p:txEl>
                                              <p:pRg st="2" end="2"/>
                                            </p:txEl>
                                          </p:spTgt>
                                        </p:tgtEl>
                                        <p:attrNameLst>
                                          <p:attrName>style.visibility</p:attrName>
                                        </p:attrNameLst>
                                      </p:cBhvr>
                                      <p:to>
                                        <p:strVal val="visible"/>
                                      </p:to>
                                    </p:set>
                                    <p:anim calcmode="lin" valueType="num">
                                      <p:cBhvr additive="base">
                                        <p:cTn id="28"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2">
                                            <p:txEl>
                                              <p:pRg st="3" end="3"/>
                                            </p:txEl>
                                          </p:spTgt>
                                        </p:tgtEl>
                                        <p:attrNameLst>
                                          <p:attrName>style.visibility</p:attrName>
                                        </p:attrNameLst>
                                      </p:cBhvr>
                                      <p:to>
                                        <p:strVal val="visible"/>
                                      </p:to>
                                    </p:set>
                                    <p:anim calcmode="lin" valueType="num">
                                      <p:cBhvr additive="base">
                                        <p:cTn id="34"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12">
                                            <p:txEl>
                                              <p:pRg st="4" end="4"/>
                                            </p:txEl>
                                          </p:spTgt>
                                        </p:tgtEl>
                                        <p:attrNameLst>
                                          <p:attrName>style.visibility</p:attrName>
                                        </p:attrNameLst>
                                      </p:cBhvr>
                                      <p:to>
                                        <p:strVal val="visible"/>
                                      </p:to>
                                    </p:set>
                                    <p:anim calcmode="lin" valueType="num">
                                      <p:cBhvr additive="base">
                                        <p:cTn id="40"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12">
                                            <p:txEl>
                                              <p:pRg st="5" end="5"/>
                                            </p:txEl>
                                          </p:spTgt>
                                        </p:tgtEl>
                                        <p:attrNameLst>
                                          <p:attrName>style.visibility</p:attrName>
                                        </p:attrNameLst>
                                      </p:cBhvr>
                                      <p:to>
                                        <p:strVal val="visible"/>
                                      </p:to>
                                    </p:set>
                                    <p:anim calcmode="lin" valueType="num">
                                      <p:cBhvr additive="base">
                                        <p:cTn id="46"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1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
            <a:ext cx="9144000" cy="666750"/>
          </a:xfrm>
          <a:custGeom>
            <a:avLst/>
            <a:gdLst/>
            <a:ahLst/>
            <a:cxnLst/>
            <a:rect l="l" t="t" r="r" b="b"/>
            <a:pathLst>
              <a:path w="9144000" h="2571750">
                <a:moveTo>
                  <a:pt x="0" y="2571750"/>
                </a:moveTo>
                <a:lnTo>
                  <a:pt x="9144000" y="2571750"/>
                </a:lnTo>
                <a:lnTo>
                  <a:pt x="9144000" y="0"/>
                </a:lnTo>
                <a:lnTo>
                  <a:pt x="0" y="0"/>
                </a:lnTo>
                <a:lnTo>
                  <a:pt x="0" y="2571750"/>
                </a:lnTo>
                <a:close/>
              </a:path>
            </a:pathLst>
          </a:custGeom>
          <a:solidFill>
            <a:srgbClr val="00BEF2"/>
          </a:solidFill>
        </p:spPr>
        <p:txBody>
          <a:bodyPr wrap="square" lIns="0" tIns="0" rIns="0" bIns="0" rtlCol="0"/>
          <a:lstStyle/>
          <a:p>
            <a:endParaRPr/>
          </a:p>
        </p:txBody>
      </p:sp>
      <p:sp>
        <p:nvSpPr>
          <p:cNvPr id="6" name="object 6"/>
          <p:cNvSpPr txBox="1">
            <a:spLocks noGrp="1"/>
          </p:cNvSpPr>
          <p:nvPr>
            <p:ph type="title"/>
          </p:nvPr>
        </p:nvSpPr>
        <p:spPr>
          <a:xfrm>
            <a:off x="609600" y="3519"/>
            <a:ext cx="8382000" cy="504625"/>
          </a:xfrm>
          <a:prstGeom prst="rect">
            <a:avLst/>
          </a:prstGeom>
        </p:spPr>
        <p:txBody>
          <a:bodyPr vert="horz" wrap="square" lIns="0" tIns="12065" rIns="0" bIns="0" rtlCol="0">
            <a:spAutoFit/>
          </a:bodyPr>
          <a:lstStyle/>
          <a:p>
            <a:pPr marL="12700" marR="5080" algn="ctr">
              <a:lnSpc>
                <a:spcPct val="100000"/>
              </a:lnSpc>
              <a:spcBef>
                <a:spcPts val="95"/>
              </a:spcBef>
            </a:pPr>
            <a:r>
              <a:rPr lang="tr-TR" sz="3200" b="1" spc="35" dirty="0">
                <a:latin typeface="Arial"/>
                <a:cs typeface="Arial"/>
              </a:rPr>
              <a:t>Maddi Duran Varlıklar Kapsam</a:t>
            </a:r>
            <a:endParaRPr sz="3200" dirty="0">
              <a:latin typeface="Arial"/>
              <a:cs typeface="Arial"/>
            </a:endParaRPr>
          </a:p>
        </p:txBody>
      </p:sp>
      <p:sp>
        <p:nvSpPr>
          <p:cNvPr id="12" name="11 Dikdörtgen"/>
          <p:cNvSpPr/>
          <p:nvPr/>
        </p:nvSpPr>
        <p:spPr>
          <a:xfrm>
            <a:off x="190500" y="641426"/>
            <a:ext cx="8763000" cy="4345870"/>
          </a:xfrm>
          <a:prstGeom prst="rect">
            <a:avLst/>
          </a:prstGeom>
        </p:spPr>
        <p:txBody>
          <a:bodyPr wrap="square">
            <a:spAutoFit/>
          </a:bodyPr>
          <a:lstStyle/>
          <a:p>
            <a:pPr fontAlgn="auto">
              <a:lnSpc>
                <a:spcPct val="150000"/>
              </a:lnSpc>
              <a:spcBef>
                <a:spcPts val="0"/>
              </a:spcBef>
              <a:spcAft>
                <a:spcPts val="0"/>
              </a:spcAft>
              <a:defRPr sz="1800" b="0" i="0" u="none" strike="noStrike" kern="0" cap="none" spc="0" baseline="0">
                <a:solidFill>
                  <a:srgbClr val="000000"/>
                </a:solidFill>
                <a:uFillTx/>
              </a:defRPr>
            </a:pPr>
            <a:r>
              <a:rPr lang="tr-TR" sz="2000" kern="0" spc="-100" dirty="0">
                <a:solidFill>
                  <a:srgbClr val="25516C"/>
                </a:solidFill>
                <a:latin typeface="Arial"/>
                <a:cs typeface="Arial"/>
              </a:rPr>
              <a:t>Bir başka  standart farklı muhasebe işlemlerini gerektirmediği veya izin vermediği sürece, maddi duran varlıkların muhasebeleştirilmesinde bu Standart hükümleri uygulanır.</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1400" kern="0" spc="-100" dirty="0">
                <a:solidFill>
                  <a:srgbClr val="25516C"/>
                </a:solidFill>
                <a:latin typeface="Arial"/>
                <a:cs typeface="Arial"/>
              </a:rPr>
              <a:t>Bu Standart aşağıda belirtilen varlıkların muhasebeleştirilmesinde uygulanmaz: </a:t>
            </a:r>
          </a:p>
          <a:p>
            <a:pPr marL="342900" indent="-342900" algn="just" fontAlgn="auto">
              <a:lnSpc>
                <a:spcPct val="150000"/>
              </a:lnSpc>
              <a:spcBef>
                <a:spcPts val="0"/>
              </a:spcBef>
              <a:spcAft>
                <a:spcPts val="0"/>
              </a:spcAft>
              <a:buAutoNum type="alphaLcParenBoth"/>
              <a:defRPr sz="1800" b="0" i="0" u="none" strike="noStrike" kern="0" cap="none" spc="0" baseline="0">
                <a:solidFill>
                  <a:srgbClr val="000000"/>
                </a:solidFill>
                <a:uFillTx/>
              </a:defRPr>
            </a:pPr>
            <a:r>
              <a:rPr lang="tr-TR" sz="1400" kern="0" spc="-100" dirty="0">
                <a:solidFill>
                  <a:srgbClr val="25516C"/>
                </a:solidFill>
                <a:latin typeface="Arial"/>
                <a:cs typeface="Arial"/>
              </a:rPr>
              <a:t>TFRS 5 Satış Amaçlı Elde Tutulan Maddi Duran Varlıklar ve Durdurulan Faaliyetler uyarınca satış amaçlı elde tutulan varlık olarak sınıflandırılmış olan maddi duran varlıklar. </a:t>
            </a:r>
          </a:p>
          <a:p>
            <a:pPr marL="342900" indent="-342900" algn="just" fontAlgn="auto">
              <a:lnSpc>
                <a:spcPct val="150000"/>
              </a:lnSpc>
              <a:spcBef>
                <a:spcPts val="0"/>
              </a:spcBef>
              <a:spcAft>
                <a:spcPts val="0"/>
              </a:spcAft>
              <a:buAutoNum type="alphaLcParenBoth"/>
              <a:defRPr sz="1800" b="0" i="0" u="none" strike="noStrike" kern="0" cap="none" spc="0" baseline="0">
                <a:solidFill>
                  <a:srgbClr val="000000"/>
                </a:solidFill>
                <a:uFillTx/>
              </a:defRPr>
            </a:pPr>
            <a:r>
              <a:rPr lang="tr-TR" sz="1400" kern="0" spc="-100" dirty="0">
                <a:solidFill>
                  <a:srgbClr val="25516C"/>
                </a:solidFill>
                <a:latin typeface="Arial"/>
                <a:cs typeface="Arial"/>
              </a:rPr>
              <a:t>Taşıyıcı bitkiler dışındaki tarımsal faaliyetlerle ilgili canlı varlıklar (bakınız: TMS 41 Tarımsal Faaliyetler). </a:t>
            </a:r>
          </a:p>
          <a:p>
            <a:pPr marL="342900" indent="-342900" algn="just" fontAlgn="auto">
              <a:lnSpc>
                <a:spcPct val="150000"/>
              </a:lnSpc>
              <a:spcBef>
                <a:spcPts val="0"/>
              </a:spcBef>
              <a:spcAft>
                <a:spcPts val="0"/>
              </a:spcAft>
              <a:buAutoNum type="alphaLcParenBoth"/>
              <a:defRPr sz="1800" b="0" i="0" u="none" strike="noStrike" kern="0" cap="none" spc="0" baseline="0">
                <a:solidFill>
                  <a:srgbClr val="000000"/>
                </a:solidFill>
                <a:uFillTx/>
              </a:defRPr>
            </a:pPr>
            <a:r>
              <a:rPr lang="tr-TR" sz="1400" kern="0" spc="-100" dirty="0">
                <a:solidFill>
                  <a:srgbClr val="25516C"/>
                </a:solidFill>
                <a:latin typeface="Arial"/>
                <a:cs typeface="Arial"/>
              </a:rPr>
              <a:t>Madenlere ilişkin arama, hazırlık, çıkarma ve değerlendirme harcamalarının/varlıklarının muhasebeleştirilmesi ve ölçülmesi.</a:t>
            </a:r>
          </a:p>
          <a:p>
            <a:pPr marL="342900" indent="-342900" algn="just" fontAlgn="auto">
              <a:lnSpc>
                <a:spcPct val="150000"/>
              </a:lnSpc>
              <a:spcBef>
                <a:spcPts val="0"/>
              </a:spcBef>
              <a:spcAft>
                <a:spcPts val="0"/>
              </a:spcAft>
              <a:buAutoNum type="alphaLcParenBoth"/>
              <a:defRPr sz="1800" b="0" i="0" u="none" strike="noStrike" kern="0" cap="none" spc="0" baseline="0">
                <a:solidFill>
                  <a:srgbClr val="000000"/>
                </a:solidFill>
                <a:uFillTx/>
              </a:defRPr>
            </a:pPr>
            <a:r>
              <a:rPr lang="tr-TR" sz="1400" kern="0" spc="-100" dirty="0">
                <a:solidFill>
                  <a:srgbClr val="25516C"/>
                </a:solidFill>
                <a:latin typeface="Arial"/>
                <a:cs typeface="Arial"/>
              </a:rPr>
              <a:t>Petrol, doğal gaz ve benzer nitelikli yenilenebilir olmayan doğal kaynaklar gibi madenler üzerindeki haklar ve madeni kaynaklar. </a:t>
            </a:r>
          </a:p>
          <a:p>
            <a:pPr algn="just" fontAlgn="auto">
              <a:lnSpc>
                <a:spcPct val="150000"/>
              </a:lnSpc>
              <a:spcBef>
                <a:spcPts val="0"/>
              </a:spcBef>
              <a:spcAft>
                <a:spcPts val="0"/>
              </a:spcAft>
              <a:defRPr sz="1800" b="0" i="0" u="none" strike="noStrike" kern="0" cap="none" spc="0" baseline="0">
                <a:solidFill>
                  <a:srgbClr val="000000"/>
                </a:solidFill>
                <a:uFillTx/>
              </a:defRPr>
            </a:pPr>
            <a:r>
              <a:rPr lang="tr-TR" sz="1400" kern="0" spc="-100" dirty="0">
                <a:solidFill>
                  <a:srgbClr val="25516C"/>
                </a:solidFill>
                <a:latin typeface="Arial"/>
                <a:cs typeface="Arial"/>
              </a:rPr>
              <a:t>Ancak, bu Standart (b) - (d) arasında tanımlanan varlıkların geliştirilmesi ya da korunmasında kullanılan maddi duran varlıklar için uygulanır.</a:t>
            </a:r>
          </a:p>
        </p:txBody>
      </p:sp>
    </p:spTree>
    <p:extLst>
      <p:ext uri="{BB962C8B-B14F-4D97-AF65-F5344CB8AC3E}">
        <p14:creationId xmlns:p14="http://schemas.microsoft.com/office/powerpoint/2010/main" val="1950755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1000"/>
                                        <p:tgtEl>
                                          <p:spTgt spid="12">
                                            <p:txEl>
                                              <p:pRg st="0" end="0"/>
                                            </p:txEl>
                                          </p:spTgt>
                                        </p:tgtEl>
                                      </p:cBhvr>
                                    </p:animEffect>
                                    <p:anim calcmode="lin" valueType="num">
                                      <p:cBhvr>
                                        <p:cTn id="15"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xEl>
                                              <p:pRg st="1" end="1"/>
                                            </p:txEl>
                                          </p:spTgt>
                                        </p:tgtEl>
                                        <p:attrNameLst>
                                          <p:attrName>style.visibility</p:attrName>
                                        </p:attrNameLst>
                                      </p:cBhvr>
                                      <p:to>
                                        <p:strVal val="visible"/>
                                      </p:to>
                                    </p:set>
                                    <p:animEffect transition="in" filter="fade">
                                      <p:cBhvr>
                                        <p:cTn id="21" dur="1000"/>
                                        <p:tgtEl>
                                          <p:spTgt spid="12">
                                            <p:txEl>
                                              <p:pRg st="1" end="1"/>
                                            </p:txEl>
                                          </p:spTgt>
                                        </p:tgtEl>
                                      </p:cBhvr>
                                    </p:animEffect>
                                    <p:anim calcmode="lin" valueType="num">
                                      <p:cBhvr>
                                        <p:cTn id="22"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2">
                                            <p:txEl>
                                              <p:pRg st="2" end="2"/>
                                            </p:txEl>
                                          </p:spTgt>
                                        </p:tgtEl>
                                        <p:attrNameLst>
                                          <p:attrName>style.visibility</p:attrName>
                                        </p:attrNameLst>
                                      </p:cBhvr>
                                      <p:to>
                                        <p:strVal val="visible"/>
                                      </p:to>
                                    </p:set>
                                    <p:anim calcmode="lin" valueType="num">
                                      <p:cBhvr additive="base">
                                        <p:cTn id="28"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2">
                                            <p:txEl>
                                              <p:pRg st="3" end="3"/>
                                            </p:txEl>
                                          </p:spTgt>
                                        </p:tgtEl>
                                        <p:attrNameLst>
                                          <p:attrName>style.visibility</p:attrName>
                                        </p:attrNameLst>
                                      </p:cBhvr>
                                      <p:to>
                                        <p:strVal val="visible"/>
                                      </p:to>
                                    </p:set>
                                    <p:anim calcmode="lin" valueType="num">
                                      <p:cBhvr additive="base">
                                        <p:cTn id="34"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12">
                                            <p:txEl>
                                              <p:pRg st="4" end="4"/>
                                            </p:txEl>
                                          </p:spTgt>
                                        </p:tgtEl>
                                        <p:attrNameLst>
                                          <p:attrName>style.visibility</p:attrName>
                                        </p:attrNameLst>
                                      </p:cBhvr>
                                      <p:to>
                                        <p:strVal val="visible"/>
                                      </p:to>
                                    </p:set>
                                    <p:anim calcmode="lin" valueType="num">
                                      <p:cBhvr additive="base">
                                        <p:cTn id="40"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12">
                                            <p:txEl>
                                              <p:pRg st="5" end="5"/>
                                            </p:txEl>
                                          </p:spTgt>
                                        </p:tgtEl>
                                        <p:attrNameLst>
                                          <p:attrName>style.visibility</p:attrName>
                                        </p:attrNameLst>
                                      </p:cBhvr>
                                      <p:to>
                                        <p:strVal val="visible"/>
                                      </p:to>
                                    </p:set>
                                    <p:anim calcmode="lin" valueType="num">
                                      <p:cBhvr additive="base">
                                        <p:cTn id="46" dur="500" fill="hold"/>
                                        <p:tgtEl>
                                          <p:spTgt spid="12">
                                            <p:txEl>
                                              <p:pRg st="5" end="5"/>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2">
                                            <p:txEl>
                                              <p:pRg st="6" end="6"/>
                                            </p:txEl>
                                          </p:spTgt>
                                        </p:tgtEl>
                                        <p:attrNameLst>
                                          <p:attrName>style.visibility</p:attrName>
                                        </p:attrNameLst>
                                      </p:cBhvr>
                                      <p:to>
                                        <p:strVal val="visible"/>
                                      </p:to>
                                    </p:set>
                                    <p:anim calcmode="lin" valueType="num">
                                      <p:cBhvr additive="base">
                                        <p:cTn id="52" dur="500" fill="hold"/>
                                        <p:tgtEl>
                                          <p:spTgt spid="12">
                                            <p:txEl>
                                              <p:pRg st="6" end="6"/>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FFC000"/>
          </a:solidFill>
        </p:spPr>
        <p:txBody>
          <a:bodyPr wrap="square" lIns="0" tIns="0" rIns="0" bIns="0" rtlCol="0"/>
          <a:lstStyle/>
          <a:p>
            <a:endParaRPr/>
          </a:p>
        </p:txBody>
      </p:sp>
      <p:sp>
        <p:nvSpPr>
          <p:cNvPr id="3" name="object 3"/>
          <p:cNvSpPr txBox="1"/>
          <p:nvPr/>
        </p:nvSpPr>
        <p:spPr>
          <a:xfrm>
            <a:off x="504176" y="1102867"/>
            <a:ext cx="7909559" cy="2616200"/>
          </a:xfrm>
          <a:prstGeom prst="rect">
            <a:avLst/>
          </a:prstGeom>
        </p:spPr>
        <p:txBody>
          <a:bodyPr vert="horz" wrap="square" lIns="0" tIns="165100" rIns="0" bIns="0" rtlCol="0">
            <a:spAutoFit/>
          </a:bodyPr>
          <a:lstStyle/>
          <a:p>
            <a:pPr marL="12700">
              <a:lnSpc>
                <a:spcPct val="100000"/>
              </a:lnSpc>
              <a:spcBef>
                <a:spcPts val="1300"/>
              </a:spcBef>
            </a:pPr>
            <a:r>
              <a:rPr sz="2400" spc="-65" dirty="0">
                <a:solidFill>
                  <a:srgbClr val="25516C"/>
                </a:solidFill>
                <a:latin typeface="Arial"/>
                <a:cs typeface="Arial"/>
              </a:rPr>
              <a:t>Maddi </a:t>
            </a:r>
            <a:r>
              <a:rPr sz="2400" spc="-30" dirty="0">
                <a:solidFill>
                  <a:srgbClr val="25516C"/>
                </a:solidFill>
                <a:latin typeface="Arial"/>
                <a:cs typeface="Arial"/>
              </a:rPr>
              <a:t>duran</a:t>
            </a:r>
            <a:r>
              <a:rPr sz="2400" spc="-295" dirty="0">
                <a:solidFill>
                  <a:srgbClr val="25516C"/>
                </a:solidFill>
                <a:latin typeface="Arial"/>
                <a:cs typeface="Arial"/>
              </a:rPr>
              <a:t> </a:t>
            </a:r>
            <a:r>
              <a:rPr sz="2400" spc="-25" dirty="0">
                <a:solidFill>
                  <a:srgbClr val="25516C"/>
                </a:solidFill>
                <a:latin typeface="Arial"/>
                <a:cs typeface="Arial"/>
              </a:rPr>
              <a:t>varlıklar:</a:t>
            </a:r>
            <a:endParaRPr sz="2400" dirty="0">
              <a:latin typeface="Arial"/>
              <a:cs typeface="Arial"/>
            </a:endParaRPr>
          </a:p>
          <a:p>
            <a:pPr marL="315595" indent="-302895">
              <a:lnSpc>
                <a:spcPct val="100000"/>
              </a:lnSpc>
              <a:spcBef>
                <a:spcPts val="1200"/>
              </a:spcBef>
              <a:buClr>
                <a:srgbClr val="00BEF2"/>
              </a:buClr>
              <a:buFont typeface="Wingdings"/>
              <a:buChar char=""/>
              <a:tabLst>
                <a:tab pos="316230" algn="l"/>
              </a:tabLst>
            </a:pPr>
            <a:r>
              <a:rPr sz="2400" spc="-100" dirty="0">
                <a:solidFill>
                  <a:srgbClr val="25516C"/>
                </a:solidFill>
                <a:latin typeface="Arial"/>
                <a:cs typeface="Arial"/>
              </a:rPr>
              <a:t>Mal</a:t>
            </a:r>
            <a:r>
              <a:rPr sz="2400" spc="-185" dirty="0">
                <a:solidFill>
                  <a:srgbClr val="25516C"/>
                </a:solidFill>
                <a:latin typeface="Arial"/>
                <a:cs typeface="Arial"/>
              </a:rPr>
              <a:t> </a:t>
            </a:r>
            <a:r>
              <a:rPr sz="2400" spc="-105" dirty="0">
                <a:solidFill>
                  <a:srgbClr val="25516C"/>
                </a:solidFill>
                <a:latin typeface="Arial"/>
                <a:cs typeface="Arial"/>
              </a:rPr>
              <a:t>veya</a:t>
            </a:r>
            <a:r>
              <a:rPr sz="2400" spc="-175" dirty="0">
                <a:solidFill>
                  <a:srgbClr val="25516C"/>
                </a:solidFill>
                <a:latin typeface="Arial"/>
                <a:cs typeface="Arial"/>
              </a:rPr>
              <a:t> </a:t>
            </a:r>
            <a:r>
              <a:rPr sz="2400" spc="-30" dirty="0">
                <a:solidFill>
                  <a:srgbClr val="25516C"/>
                </a:solidFill>
                <a:latin typeface="Arial"/>
                <a:cs typeface="Arial"/>
              </a:rPr>
              <a:t>hizmet</a:t>
            </a:r>
            <a:r>
              <a:rPr sz="2400" spc="-190" dirty="0">
                <a:solidFill>
                  <a:srgbClr val="25516C"/>
                </a:solidFill>
                <a:latin typeface="Arial"/>
                <a:cs typeface="Arial"/>
              </a:rPr>
              <a:t> </a:t>
            </a:r>
            <a:r>
              <a:rPr sz="2400" b="1" spc="-65" dirty="0">
                <a:solidFill>
                  <a:srgbClr val="25516C"/>
                </a:solidFill>
                <a:latin typeface="Trebuchet MS"/>
                <a:cs typeface="Trebuchet MS"/>
              </a:rPr>
              <a:t>üretimi</a:t>
            </a:r>
            <a:r>
              <a:rPr sz="2400" b="1" spc="-215" dirty="0">
                <a:solidFill>
                  <a:srgbClr val="25516C"/>
                </a:solidFill>
                <a:latin typeface="Trebuchet MS"/>
                <a:cs typeface="Trebuchet MS"/>
              </a:rPr>
              <a:t> </a:t>
            </a:r>
            <a:r>
              <a:rPr sz="2400" spc="-105" dirty="0">
                <a:solidFill>
                  <a:srgbClr val="25516C"/>
                </a:solidFill>
                <a:latin typeface="Arial"/>
                <a:cs typeface="Arial"/>
              </a:rPr>
              <a:t>veya</a:t>
            </a:r>
            <a:r>
              <a:rPr sz="2400" spc="-180" dirty="0">
                <a:solidFill>
                  <a:srgbClr val="25516C"/>
                </a:solidFill>
                <a:latin typeface="Arial"/>
                <a:cs typeface="Arial"/>
              </a:rPr>
              <a:t> </a:t>
            </a:r>
            <a:r>
              <a:rPr sz="2400" b="1" spc="-55" dirty="0">
                <a:solidFill>
                  <a:srgbClr val="25516C"/>
                </a:solidFill>
                <a:latin typeface="Trebuchet MS"/>
                <a:cs typeface="Trebuchet MS"/>
              </a:rPr>
              <a:t>arzında</a:t>
            </a:r>
            <a:r>
              <a:rPr sz="2400" b="1" spc="-220" dirty="0">
                <a:solidFill>
                  <a:srgbClr val="25516C"/>
                </a:solidFill>
                <a:latin typeface="Trebuchet MS"/>
                <a:cs typeface="Trebuchet MS"/>
              </a:rPr>
              <a:t> </a:t>
            </a:r>
            <a:r>
              <a:rPr sz="2400" spc="-20" dirty="0">
                <a:solidFill>
                  <a:srgbClr val="25516C"/>
                </a:solidFill>
                <a:latin typeface="Arial"/>
                <a:cs typeface="Arial"/>
              </a:rPr>
              <a:t>kullanılmak,</a:t>
            </a:r>
            <a:endParaRPr sz="2400" dirty="0">
              <a:latin typeface="Arial"/>
              <a:cs typeface="Arial"/>
            </a:endParaRPr>
          </a:p>
          <a:p>
            <a:pPr marL="314325" indent="-301625">
              <a:lnSpc>
                <a:spcPct val="100000"/>
              </a:lnSpc>
              <a:spcBef>
                <a:spcPts val="1200"/>
              </a:spcBef>
              <a:buClr>
                <a:srgbClr val="00BEF2"/>
              </a:buClr>
              <a:buFont typeface="Wingdings"/>
              <a:buChar char=""/>
              <a:tabLst>
                <a:tab pos="314960" algn="l"/>
              </a:tabLst>
            </a:pPr>
            <a:r>
              <a:rPr sz="2400" spc="-80" dirty="0">
                <a:solidFill>
                  <a:srgbClr val="25516C"/>
                </a:solidFill>
                <a:latin typeface="Arial"/>
                <a:cs typeface="Arial"/>
              </a:rPr>
              <a:t>Başkalarına </a:t>
            </a:r>
            <a:r>
              <a:rPr sz="2400" b="1" spc="-30" dirty="0">
                <a:solidFill>
                  <a:srgbClr val="25516C"/>
                </a:solidFill>
                <a:latin typeface="Trebuchet MS"/>
                <a:cs typeface="Trebuchet MS"/>
              </a:rPr>
              <a:t>kiraya</a:t>
            </a:r>
            <a:r>
              <a:rPr sz="2400" b="1" spc="-350" dirty="0">
                <a:solidFill>
                  <a:srgbClr val="25516C"/>
                </a:solidFill>
                <a:latin typeface="Trebuchet MS"/>
                <a:cs typeface="Trebuchet MS"/>
              </a:rPr>
              <a:t> </a:t>
            </a:r>
            <a:r>
              <a:rPr sz="2400" spc="-30" dirty="0">
                <a:solidFill>
                  <a:srgbClr val="25516C"/>
                </a:solidFill>
                <a:latin typeface="Arial"/>
                <a:cs typeface="Arial"/>
              </a:rPr>
              <a:t>verilmek</a:t>
            </a:r>
            <a:endParaRPr sz="2400" dirty="0">
              <a:latin typeface="Arial"/>
              <a:cs typeface="Arial"/>
            </a:endParaRPr>
          </a:p>
          <a:p>
            <a:pPr marL="315595" indent="-302895">
              <a:lnSpc>
                <a:spcPct val="100000"/>
              </a:lnSpc>
              <a:spcBef>
                <a:spcPts val="1200"/>
              </a:spcBef>
              <a:buClr>
                <a:srgbClr val="00BEF2"/>
              </a:buClr>
              <a:buFont typeface="Wingdings"/>
              <a:buChar char=""/>
              <a:tabLst>
                <a:tab pos="316230" algn="l"/>
              </a:tabLst>
            </a:pPr>
            <a:r>
              <a:rPr sz="2400" b="1" spc="-20" dirty="0">
                <a:solidFill>
                  <a:srgbClr val="25516C"/>
                </a:solidFill>
                <a:latin typeface="Trebuchet MS"/>
                <a:cs typeface="Trebuchet MS"/>
              </a:rPr>
              <a:t>İdari</a:t>
            </a:r>
            <a:r>
              <a:rPr sz="2400" b="1" spc="-215" dirty="0">
                <a:solidFill>
                  <a:srgbClr val="25516C"/>
                </a:solidFill>
                <a:latin typeface="Trebuchet MS"/>
                <a:cs typeface="Trebuchet MS"/>
              </a:rPr>
              <a:t> </a:t>
            </a:r>
            <a:r>
              <a:rPr sz="2400" b="1" spc="-30" dirty="0">
                <a:solidFill>
                  <a:srgbClr val="25516C"/>
                </a:solidFill>
                <a:latin typeface="Trebuchet MS"/>
                <a:cs typeface="Trebuchet MS"/>
              </a:rPr>
              <a:t>amaçlar</a:t>
            </a:r>
            <a:r>
              <a:rPr sz="2400" b="1" spc="-204" dirty="0">
                <a:solidFill>
                  <a:srgbClr val="25516C"/>
                </a:solidFill>
                <a:latin typeface="Trebuchet MS"/>
                <a:cs typeface="Trebuchet MS"/>
              </a:rPr>
              <a:t> </a:t>
            </a:r>
            <a:r>
              <a:rPr sz="2400" spc="-90" dirty="0">
                <a:solidFill>
                  <a:srgbClr val="25516C"/>
                </a:solidFill>
                <a:latin typeface="Arial"/>
                <a:cs typeface="Arial"/>
              </a:rPr>
              <a:t>çerçevesinde</a:t>
            </a:r>
            <a:r>
              <a:rPr sz="2400" spc="-160" dirty="0">
                <a:solidFill>
                  <a:srgbClr val="25516C"/>
                </a:solidFill>
                <a:latin typeface="Arial"/>
                <a:cs typeface="Arial"/>
              </a:rPr>
              <a:t> </a:t>
            </a:r>
            <a:r>
              <a:rPr sz="2400" spc="-15" dirty="0">
                <a:solidFill>
                  <a:srgbClr val="25516C"/>
                </a:solidFill>
                <a:latin typeface="Arial"/>
                <a:cs typeface="Arial"/>
              </a:rPr>
              <a:t>kullanılmak</a:t>
            </a:r>
            <a:r>
              <a:rPr sz="2400" spc="-200" dirty="0">
                <a:solidFill>
                  <a:srgbClr val="25516C"/>
                </a:solidFill>
                <a:latin typeface="Arial"/>
                <a:cs typeface="Arial"/>
              </a:rPr>
              <a:t> </a:t>
            </a:r>
            <a:r>
              <a:rPr sz="2400" spc="-95" dirty="0">
                <a:solidFill>
                  <a:srgbClr val="25516C"/>
                </a:solidFill>
                <a:latin typeface="Arial"/>
                <a:cs typeface="Arial"/>
              </a:rPr>
              <a:t>üzere</a:t>
            </a:r>
            <a:r>
              <a:rPr sz="2400" spc="-175" dirty="0">
                <a:solidFill>
                  <a:srgbClr val="25516C"/>
                </a:solidFill>
                <a:latin typeface="Arial"/>
                <a:cs typeface="Arial"/>
              </a:rPr>
              <a:t> </a:t>
            </a:r>
            <a:r>
              <a:rPr sz="2400" spc="-55" dirty="0">
                <a:solidFill>
                  <a:srgbClr val="25516C"/>
                </a:solidFill>
                <a:latin typeface="Arial"/>
                <a:cs typeface="Arial"/>
              </a:rPr>
              <a:t>elde</a:t>
            </a:r>
            <a:r>
              <a:rPr sz="2400" spc="-175" dirty="0">
                <a:solidFill>
                  <a:srgbClr val="25516C"/>
                </a:solidFill>
                <a:latin typeface="Arial"/>
                <a:cs typeface="Arial"/>
              </a:rPr>
              <a:t> </a:t>
            </a:r>
            <a:r>
              <a:rPr sz="2400" spc="20" dirty="0">
                <a:solidFill>
                  <a:srgbClr val="25516C"/>
                </a:solidFill>
                <a:latin typeface="Arial"/>
                <a:cs typeface="Arial"/>
              </a:rPr>
              <a:t>tutulan</a:t>
            </a:r>
            <a:endParaRPr sz="2400" dirty="0">
              <a:latin typeface="Arial"/>
              <a:cs typeface="Arial"/>
            </a:endParaRPr>
          </a:p>
          <a:p>
            <a:pPr marL="12700">
              <a:lnSpc>
                <a:spcPct val="100000"/>
              </a:lnSpc>
              <a:spcBef>
                <a:spcPts val="1200"/>
              </a:spcBef>
            </a:pPr>
            <a:r>
              <a:rPr sz="2400" b="1" spc="-65" dirty="0">
                <a:solidFill>
                  <a:srgbClr val="25516C"/>
                </a:solidFill>
                <a:latin typeface="Trebuchet MS"/>
                <a:cs typeface="Trebuchet MS"/>
              </a:rPr>
              <a:t>birden</a:t>
            </a:r>
            <a:r>
              <a:rPr sz="2400" b="1" spc="-220" dirty="0">
                <a:solidFill>
                  <a:srgbClr val="25516C"/>
                </a:solidFill>
                <a:latin typeface="Trebuchet MS"/>
                <a:cs typeface="Trebuchet MS"/>
              </a:rPr>
              <a:t> </a:t>
            </a:r>
            <a:r>
              <a:rPr sz="2400" b="1" spc="-55" dirty="0">
                <a:solidFill>
                  <a:srgbClr val="25516C"/>
                </a:solidFill>
                <a:latin typeface="Trebuchet MS"/>
                <a:cs typeface="Trebuchet MS"/>
              </a:rPr>
              <a:t>fazla</a:t>
            </a:r>
            <a:r>
              <a:rPr sz="2400" b="1" spc="-215" dirty="0">
                <a:solidFill>
                  <a:srgbClr val="25516C"/>
                </a:solidFill>
                <a:latin typeface="Trebuchet MS"/>
                <a:cs typeface="Trebuchet MS"/>
              </a:rPr>
              <a:t> </a:t>
            </a:r>
            <a:r>
              <a:rPr sz="2400" spc="-55" dirty="0">
                <a:solidFill>
                  <a:srgbClr val="25516C"/>
                </a:solidFill>
                <a:latin typeface="Arial"/>
                <a:cs typeface="Arial"/>
              </a:rPr>
              <a:t>dönemde</a:t>
            </a:r>
            <a:r>
              <a:rPr sz="2400" spc="-185" dirty="0">
                <a:solidFill>
                  <a:srgbClr val="25516C"/>
                </a:solidFill>
                <a:latin typeface="Arial"/>
                <a:cs typeface="Arial"/>
              </a:rPr>
              <a:t> </a:t>
            </a:r>
            <a:r>
              <a:rPr sz="2400" spc="-20" dirty="0">
                <a:solidFill>
                  <a:srgbClr val="25516C"/>
                </a:solidFill>
                <a:latin typeface="Arial"/>
                <a:cs typeface="Arial"/>
              </a:rPr>
              <a:t>kullanımı</a:t>
            </a:r>
            <a:r>
              <a:rPr sz="2400" spc="-200" dirty="0">
                <a:solidFill>
                  <a:srgbClr val="25516C"/>
                </a:solidFill>
                <a:latin typeface="Arial"/>
                <a:cs typeface="Arial"/>
              </a:rPr>
              <a:t> </a:t>
            </a:r>
            <a:r>
              <a:rPr sz="2400" spc="-35" dirty="0">
                <a:solidFill>
                  <a:srgbClr val="25516C"/>
                </a:solidFill>
                <a:latin typeface="Arial"/>
                <a:cs typeface="Arial"/>
              </a:rPr>
              <a:t>öngörülen</a:t>
            </a:r>
            <a:r>
              <a:rPr sz="2400" spc="-185" dirty="0">
                <a:solidFill>
                  <a:srgbClr val="25516C"/>
                </a:solidFill>
                <a:latin typeface="Arial"/>
                <a:cs typeface="Arial"/>
              </a:rPr>
              <a:t> </a:t>
            </a:r>
            <a:r>
              <a:rPr sz="2400" b="1" spc="-70" dirty="0">
                <a:solidFill>
                  <a:srgbClr val="25516C"/>
                </a:solidFill>
                <a:latin typeface="Trebuchet MS"/>
                <a:cs typeface="Trebuchet MS"/>
              </a:rPr>
              <a:t>fiziki</a:t>
            </a:r>
            <a:r>
              <a:rPr sz="2400" b="1" spc="-225" dirty="0">
                <a:solidFill>
                  <a:srgbClr val="25516C"/>
                </a:solidFill>
                <a:latin typeface="Trebuchet MS"/>
                <a:cs typeface="Trebuchet MS"/>
              </a:rPr>
              <a:t> </a:t>
            </a:r>
            <a:r>
              <a:rPr sz="2400" spc="-30" dirty="0">
                <a:solidFill>
                  <a:srgbClr val="25516C"/>
                </a:solidFill>
                <a:latin typeface="Arial"/>
                <a:cs typeface="Arial"/>
              </a:rPr>
              <a:t>kalemlerdir</a:t>
            </a:r>
            <a:r>
              <a:rPr sz="2400" b="1" spc="-30" dirty="0">
                <a:solidFill>
                  <a:srgbClr val="25516C"/>
                </a:solidFill>
                <a:latin typeface="Trebuchet MS"/>
                <a:cs typeface="Trebuchet MS"/>
              </a:rPr>
              <a:t>.</a:t>
            </a:r>
            <a:endParaRPr sz="2400" dirty="0">
              <a:latin typeface="Trebuchet MS"/>
              <a:cs typeface="Trebuchet MS"/>
            </a:endParaRPr>
          </a:p>
        </p:txBody>
      </p:sp>
      <p:sp>
        <p:nvSpPr>
          <p:cNvPr id="4" name="object 4"/>
          <p:cNvSpPr txBox="1">
            <a:spLocks noGrp="1"/>
          </p:cNvSpPr>
          <p:nvPr>
            <p:ph type="title"/>
          </p:nvPr>
        </p:nvSpPr>
        <p:spPr>
          <a:xfrm>
            <a:off x="504172" y="366369"/>
            <a:ext cx="7306327"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spc="5" dirty="0"/>
              <a:t>Duran </a:t>
            </a:r>
            <a:r>
              <a:rPr spc="-5" dirty="0"/>
              <a:t>Varlık</a:t>
            </a:r>
            <a:r>
              <a:rPr spc="-640" dirty="0"/>
              <a:t> </a:t>
            </a:r>
            <a:r>
              <a:rPr spc="30" dirty="0"/>
              <a:t>Tanımı</a:t>
            </a:r>
          </a:p>
        </p:txBody>
      </p:sp>
      <p:sp>
        <p:nvSpPr>
          <p:cNvPr id="6" name="object 6"/>
          <p:cNvSpPr/>
          <p:nvPr/>
        </p:nvSpPr>
        <p:spPr>
          <a:xfrm>
            <a:off x="7810500" y="1175766"/>
            <a:ext cx="1037081" cy="1106424"/>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57963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additive="base">
                                        <p:cTn id="3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additive="base">
                                        <p:cTn id="3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calcmode="lin" valueType="num">
                                      <p:cBhvr additive="base">
                                        <p:cTn id="4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002060"/>
          </a:solidFill>
        </p:spPr>
        <p:txBody>
          <a:bodyPr wrap="square" lIns="0" tIns="0" rIns="0" bIns="0" rtlCol="0"/>
          <a:lstStyle/>
          <a:p>
            <a:endParaRPr/>
          </a:p>
        </p:txBody>
      </p:sp>
      <p:sp>
        <p:nvSpPr>
          <p:cNvPr id="3" name="object 3"/>
          <p:cNvSpPr txBox="1"/>
          <p:nvPr/>
        </p:nvSpPr>
        <p:spPr>
          <a:xfrm>
            <a:off x="504172" y="1171822"/>
            <a:ext cx="8022607" cy="3552254"/>
          </a:xfrm>
          <a:prstGeom prst="rect">
            <a:avLst/>
          </a:prstGeom>
        </p:spPr>
        <p:txBody>
          <a:bodyPr vert="horz" wrap="square" lIns="0" tIns="165100" rIns="0" bIns="0" rtlCol="0">
            <a:spAutoFit/>
          </a:bodyPr>
          <a:lstStyle/>
          <a:p>
            <a:r>
              <a:rPr lang="tr-TR" sz="2000" b="1" spc="-105" dirty="0">
                <a:solidFill>
                  <a:srgbClr val="FF0000"/>
                </a:solidFill>
                <a:latin typeface="Arial"/>
                <a:cs typeface="Arial"/>
              </a:rPr>
              <a:t>25 MADDİ DURAN VARLIKLAR </a:t>
            </a:r>
          </a:p>
          <a:p>
            <a:r>
              <a:rPr lang="tr-TR" sz="2000" spc="-105" dirty="0">
                <a:solidFill>
                  <a:srgbClr val="25516C"/>
                </a:solidFill>
                <a:latin typeface="Arial"/>
                <a:cs typeface="Arial"/>
              </a:rPr>
              <a:t>250 Arazi ve Arsalar </a:t>
            </a:r>
          </a:p>
          <a:p>
            <a:r>
              <a:rPr lang="tr-TR" sz="2000" spc="-105" dirty="0">
                <a:solidFill>
                  <a:srgbClr val="25516C"/>
                </a:solidFill>
                <a:latin typeface="Arial"/>
                <a:cs typeface="Arial"/>
              </a:rPr>
              <a:t>251 Yer Altı ve Yer Üstü Düzenlemeleri </a:t>
            </a:r>
          </a:p>
          <a:p>
            <a:r>
              <a:rPr lang="tr-TR" sz="2000" spc="-105" dirty="0">
                <a:solidFill>
                  <a:srgbClr val="25516C"/>
                </a:solidFill>
                <a:latin typeface="Arial"/>
                <a:cs typeface="Arial"/>
              </a:rPr>
              <a:t>252 Binalar </a:t>
            </a:r>
          </a:p>
          <a:p>
            <a:r>
              <a:rPr lang="es-ES" sz="2000" spc="-105" dirty="0">
                <a:solidFill>
                  <a:srgbClr val="25516C"/>
                </a:solidFill>
                <a:latin typeface="Arial"/>
                <a:cs typeface="Arial"/>
              </a:rPr>
              <a:t>253 Tesis, </a:t>
            </a:r>
            <a:r>
              <a:rPr lang="es-ES" sz="2000" spc="-105" dirty="0" err="1">
                <a:solidFill>
                  <a:srgbClr val="25516C"/>
                </a:solidFill>
                <a:latin typeface="Arial"/>
                <a:cs typeface="Arial"/>
              </a:rPr>
              <a:t>Makine</a:t>
            </a:r>
            <a:r>
              <a:rPr lang="es-ES" sz="2000" spc="-105" dirty="0">
                <a:solidFill>
                  <a:srgbClr val="25516C"/>
                </a:solidFill>
                <a:latin typeface="Arial"/>
                <a:cs typeface="Arial"/>
              </a:rPr>
              <a:t> ve </a:t>
            </a:r>
            <a:r>
              <a:rPr lang="es-ES" sz="2000" spc="-105" dirty="0" err="1">
                <a:solidFill>
                  <a:srgbClr val="25516C"/>
                </a:solidFill>
                <a:latin typeface="Arial"/>
                <a:cs typeface="Arial"/>
              </a:rPr>
              <a:t>Cihazlar</a:t>
            </a:r>
            <a:r>
              <a:rPr lang="es-ES" sz="2000" spc="-105" dirty="0">
                <a:solidFill>
                  <a:srgbClr val="25516C"/>
                </a:solidFill>
                <a:latin typeface="Arial"/>
                <a:cs typeface="Arial"/>
              </a:rPr>
              <a:t> </a:t>
            </a:r>
          </a:p>
          <a:p>
            <a:r>
              <a:rPr lang="tr-TR" sz="2000" spc="-105" dirty="0">
                <a:solidFill>
                  <a:srgbClr val="25516C"/>
                </a:solidFill>
                <a:latin typeface="Arial"/>
                <a:cs typeface="Arial"/>
              </a:rPr>
              <a:t>254 Taşıtlar </a:t>
            </a:r>
          </a:p>
          <a:p>
            <a:r>
              <a:rPr lang="tr-TR" sz="2000" spc="-105" dirty="0">
                <a:solidFill>
                  <a:srgbClr val="25516C"/>
                </a:solidFill>
                <a:latin typeface="Arial"/>
                <a:cs typeface="Arial"/>
              </a:rPr>
              <a:t>255 Demirbaşlar </a:t>
            </a:r>
          </a:p>
          <a:p>
            <a:r>
              <a:rPr lang="tr-TR" sz="2000" spc="-105" dirty="0">
                <a:solidFill>
                  <a:srgbClr val="25516C"/>
                </a:solidFill>
                <a:latin typeface="Arial"/>
                <a:cs typeface="Arial"/>
              </a:rPr>
              <a:t>256 Diğer Maddi Duran Varlıklar </a:t>
            </a:r>
          </a:p>
          <a:p>
            <a:r>
              <a:rPr lang="tr-TR" sz="2000" spc="-105" dirty="0">
                <a:solidFill>
                  <a:srgbClr val="25516C"/>
                </a:solidFill>
                <a:latin typeface="Arial"/>
                <a:cs typeface="Arial"/>
              </a:rPr>
              <a:t>257 Maddi Duran Varlıklar Değer Düşüklüğü Karşılıkları (-) </a:t>
            </a:r>
          </a:p>
          <a:p>
            <a:r>
              <a:rPr lang="tr-TR" sz="2000" spc="-105" dirty="0">
                <a:solidFill>
                  <a:srgbClr val="25516C"/>
                </a:solidFill>
                <a:latin typeface="Arial"/>
                <a:cs typeface="Arial"/>
              </a:rPr>
              <a:t>258 Birikmiş Amortismanlar (-) </a:t>
            </a:r>
          </a:p>
          <a:p>
            <a:r>
              <a:rPr lang="tr-TR" sz="2000" spc="-105" dirty="0">
                <a:solidFill>
                  <a:srgbClr val="25516C"/>
                </a:solidFill>
                <a:latin typeface="Arial"/>
                <a:cs typeface="Arial"/>
              </a:rPr>
              <a:t>259 Yapılmakta Olan Maddi Duran Varlık Yatırımları ve Verilen Avanslar</a:t>
            </a:r>
            <a:endParaRPr sz="2000" spc="-105" dirty="0">
              <a:solidFill>
                <a:srgbClr val="25516C"/>
              </a:solidFill>
              <a:latin typeface="Arial"/>
              <a:cs typeface="Arial"/>
            </a:endParaRPr>
          </a:p>
        </p:txBody>
      </p:sp>
      <p:sp>
        <p:nvSpPr>
          <p:cNvPr id="4" name="object 4"/>
          <p:cNvSpPr txBox="1">
            <a:spLocks noGrp="1"/>
          </p:cNvSpPr>
          <p:nvPr>
            <p:ph type="title"/>
          </p:nvPr>
        </p:nvSpPr>
        <p:spPr>
          <a:xfrm>
            <a:off x="504172" y="366369"/>
            <a:ext cx="7306327" cy="452755"/>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spc="5" dirty="0"/>
              <a:t>Duran </a:t>
            </a:r>
            <a:r>
              <a:rPr spc="-5" dirty="0" err="1"/>
              <a:t>Varlı</a:t>
            </a:r>
            <a:r>
              <a:rPr lang="tr-TR" spc="-5" dirty="0"/>
              <a:t>k Sınıfları</a:t>
            </a:r>
            <a:endParaRPr spc="30" dirty="0"/>
          </a:p>
        </p:txBody>
      </p:sp>
    </p:spTree>
    <p:extLst>
      <p:ext uri="{BB962C8B-B14F-4D97-AF65-F5344CB8AC3E}">
        <p14:creationId xmlns:p14="http://schemas.microsoft.com/office/powerpoint/2010/main" val="814951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3">
                                            <p:txEl>
                                              <p:pRg st="10" end="10"/>
                                            </p:txEl>
                                          </p:spTgt>
                                        </p:tgtEl>
                                        <p:attrNameLst>
                                          <p:attrName>style.visibility</p:attrName>
                                        </p:attrNameLst>
                                      </p:cBhvr>
                                      <p:to>
                                        <p:strVal val="visible"/>
                                      </p:to>
                                    </p:set>
                                    <p:anim calcmode="lin" valueType="num">
                                      <p:cBhvr additive="base">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rgbClr val="7030A0"/>
          </a:solidFill>
        </p:spPr>
        <p:txBody>
          <a:bodyPr wrap="square" lIns="0" tIns="0" rIns="0" bIns="0" rtlCol="0"/>
          <a:lstStyle/>
          <a:p>
            <a:endParaRPr/>
          </a:p>
        </p:txBody>
      </p:sp>
      <p:sp>
        <p:nvSpPr>
          <p:cNvPr id="4" name="object 4"/>
          <p:cNvSpPr txBox="1">
            <a:spLocks noGrp="1"/>
          </p:cNvSpPr>
          <p:nvPr>
            <p:ph type="title"/>
          </p:nvPr>
        </p:nvSpPr>
        <p:spPr>
          <a:xfrm>
            <a:off x="504172" y="366369"/>
            <a:ext cx="8135652" cy="443711"/>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spc="5" dirty="0"/>
              <a:t>Duran </a:t>
            </a:r>
            <a:r>
              <a:rPr spc="-5" dirty="0" err="1"/>
              <a:t>Varlık</a:t>
            </a:r>
            <a:r>
              <a:rPr lang="tr-TR" spc="-5" dirty="0"/>
              <a:t> </a:t>
            </a:r>
            <a:r>
              <a:rPr lang="tr-TR" spc="30" dirty="0"/>
              <a:t>Muhasebeleştirme</a:t>
            </a:r>
            <a:endParaRPr spc="30" dirty="0"/>
          </a:p>
        </p:txBody>
      </p:sp>
      <p:sp>
        <p:nvSpPr>
          <p:cNvPr id="7" name="Metin kutusu 6">
            <a:extLst>
              <a:ext uri="{FF2B5EF4-FFF2-40B4-BE49-F238E27FC236}">
                <a16:creationId xmlns:a16="http://schemas.microsoft.com/office/drawing/2014/main" id="{CB410788-2C87-6432-5065-8CCC79695747}"/>
              </a:ext>
            </a:extLst>
          </p:cNvPr>
          <p:cNvSpPr txBox="1"/>
          <p:nvPr/>
        </p:nvSpPr>
        <p:spPr>
          <a:xfrm>
            <a:off x="504172" y="915184"/>
            <a:ext cx="6034414" cy="4154984"/>
          </a:xfrm>
          <a:prstGeom prst="rect">
            <a:avLst/>
          </a:prstGeom>
          <a:noFill/>
        </p:spPr>
        <p:txBody>
          <a:bodyPr wrap="square">
            <a:spAutoFit/>
          </a:bodyPr>
          <a:lstStyle/>
          <a:p>
            <a:pPr algn="just"/>
            <a:r>
              <a:rPr lang="tr-TR" sz="2400" spc="-100" dirty="0">
                <a:solidFill>
                  <a:srgbClr val="25516C"/>
                </a:solidFill>
                <a:latin typeface="Arial"/>
                <a:cs typeface="Arial"/>
              </a:rPr>
              <a:t>Bir maddi duran varlık kaleminin maliyeti, sadece aşağıdaki koşulların oluşması durumunda varlık olarak finansal tablolara yansıtılır: </a:t>
            </a:r>
          </a:p>
          <a:p>
            <a:endParaRPr lang="tr-TR" sz="2400" spc="-100" dirty="0">
              <a:solidFill>
                <a:srgbClr val="25516C"/>
              </a:solidFill>
              <a:latin typeface="Arial"/>
              <a:cs typeface="Arial"/>
            </a:endParaRPr>
          </a:p>
          <a:p>
            <a:pPr marL="342900" indent="-342900">
              <a:buAutoNum type="alphaLcParenBoth"/>
            </a:pPr>
            <a:r>
              <a:rPr lang="tr-TR" sz="2400" b="1" i="1" spc="-100" dirty="0">
                <a:solidFill>
                  <a:srgbClr val="25516C"/>
                </a:solidFill>
                <a:latin typeface="Arial"/>
                <a:cs typeface="Arial"/>
              </a:rPr>
              <a:t>Bu kalemle ilgili gelecekteki ekonomik yararların işletmeye aktarılmasının muhtemel olması ve </a:t>
            </a:r>
          </a:p>
          <a:p>
            <a:pPr marL="342900" indent="-342900">
              <a:buAutoNum type="alphaLcParenBoth"/>
            </a:pPr>
            <a:endParaRPr lang="tr-TR" sz="2400" b="1" i="1" spc="-100" dirty="0">
              <a:solidFill>
                <a:srgbClr val="25516C"/>
              </a:solidFill>
              <a:latin typeface="Arial"/>
              <a:cs typeface="Arial"/>
            </a:endParaRPr>
          </a:p>
          <a:p>
            <a:pPr marL="342900" indent="-342900">
              <a:buAutoNum type="alphaLcParenBoth"/>
            </a:pPr>
            <a:r>
              <a:rPr lang="tr-TR" sz="2400" b="1" i="1" spc="-100" dirty="0">
                <a:solidFill>
                  <a:srgbClr val="25516C"/>
                </a:solidFill>
                <a:latin typeface="Arial"/>
                <a:cs typeface="Arial"/>
              </a:rPr>
              <a:t>İlgili kalemin maliyetinin güvenilir bir şekilde ölçülebilmesi.</a:t>
            </a:r>
          </a:p>
        </p:txBody>
      </p:sp>
      <p:pic>
        <p:nvPicPr>
          <p:cNvPr id="2050" name="Picture 2" descr="9.000+ Muhasebe Defteri Fotoğraflar Stok Fotoğrafları ...">
            <a:extLst>
              <a:ext uri="{FF2B5EF4-FFF2-40B4-BE49-F238E27FC236}">
                <a16:creationId xmlns:a16="http://schemas.microsoft.com/office/drawing/2014/main" id="{546E74A8-44FA-8A2D-29CD-512C6BB12E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1700212"/>
            <a:ext cx="1857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61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050"/>
                                        </p:tgtEl>
                                        <p:attrNameLst>
                                          <p:attrName>style.visibility</p:attrName>
                                        </p:attrNameLst>
                                      </p:cBhvr>
                                      <p:to>
                                        <p:strVal val="visible"/>
                                      </p:to>
                                    </p:set>
                                    <p:animEffect transition="in" filter="fade">
                                      <p:cBhvr>
                                        <p:cTn id="21" dur="1000"/>
                                        <p:tgtEl>
                                          <p:spTgt spid="2050"/>
                                        </p:tgtEl>
                                      </p:cBhvr>
                                    </p:animEffect>
                                    <p:anim calcmode="lin" valueType="num">
                                      <p:cBhvr>
                                        <p:cTn id="22" dur="1000" fill="hold"/>
                                        <p:tgtEl>
                                          <p:spTgt spid="2050"/>
                                        </p:tgtEl>
                                        <p:attrNameLst>
                                          <p:attrName>ppt_x</p:attrName>
                                        </p:attrNameLst>
                                      </p:cBhvr>
                                      <p:tavLst>
                                        <p:tav tm="0">
                                          <p:val>
                                            <p:strVal val="#ppt_x"/>
                                          </p:val>
                                        </p:tav>
                                        <p:tav tm="100000">
                                          <p:val>
                                            <p:strVal val="#ppt_x"/>
                                          </p:val>
                                        </p:tav>
                                      </p:tavLst>
                                    </p:anim>
                                    <p:anim calcmode="lin" valueType="num">
                                      <p:cBhvr>
                                        <p:cTn id="23"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 calcmode="lin" valueType="num">
                                      <p:cBhvr additive="base">
                                        <p:cTn id="28"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7">
                                            <p:txEl>
                                              <p:pRg st="4" end="4"/>
                                            </p:txEl>
                                          </p:spTgt>
                                        </p:tgtEl>
                                        <p:attrNameLst>
                                          <p:attrName>style.visibility</p:attrName>
                                        </p:attrNameLst>
                                      </p:cBhvr>
                                      <p:to>
                                        <p:strVal val="visible"/>
                                      </p:to>
                                    </p:set>
                                    <p:anim calcmode="lin" valueType="num">
                                      <p:cBhvr additive="base">
                                        <p:cTn id="34"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946785"/>
          </a:xfrm>
          <a:custGeom>
            <a:avLst/>
            <a:gdLst/>
            <a:ahLst/>
            <a:cxnLst/>
            <a:rect l="l" t="t" r="r" b="b"/>
            <a:pathLst>
              <a:path w="9144000" h="946785">
                <a:moveTo>
                  <a:pt x="0" y="946403"/>
                </a:moveTo>
                <a:lnTo>
                  <a:pt x="9144000" y="946403"/>
                </a:lnTo>
                <a:lnTo>
                  <a:pt x="9144000" y="0"/>
                </a:lnTo>
                <a:lnTo>
                  <a:pt x="0" y="0"/>
                </a:lnTo>
                <a:lnTo>
                  <a:pt x="0" y="946403"/>
                </a:lnTo>
                <a:close/>
              </a:path>
            </a:pathLst>
          </a:custGeom>
          <a:solidFill>
            <a:schemeClr val="accent6">
              <a:lumMod val="75000"/>
            </a:schemeClr>
          </a:solidFill>
        </p:spPr>
        <p:txBody>
          <a:bodyPr wrap="square" lIns="0" tIns="0" rIns="0" bIns="0" rtlCol="0"/>
          <a:lstStyle/>
          <a:p>
            <a:endParaRPr/>
          </a:p>
        </p:txBody>
      </p:sp>
      <p:sp>
        <p:nvSpPr>
          <p:cNvPr id="3" name="object 3"/>
          <p:cNvSpPr txBox="1"/>
          <p:nvPr/>
        </p:nvSpPr>
        <p:spPr>
          <a:xfrm>
            <a:off x="8068" y="853921"/>
            <a:ext cx="6468931" cy="3990836"/>
          </a:xfrm>
          <a:prstGeom prst="rect">
            <a:avLst/>
          </a:prstGeom>
        </p:spPr>
        <p:txBody>
          <a:bodyPr vert="horz" wrap="square" lIns="0" tIns="165100" rIns="0" bIns="0" rtlCol="0">
            <a:spAutoFit/>
          </a:bodyPr>
          <a:lstStyle/>
          <a:p>
            <a:pPr marL="12700" algn="just">
              <a:lnSpc>
                <a:spcPct val="100000"/>
              </a:lnSpc>
              <a:spcBef>
                <a:spcPts val="1300"/>
              </a:spcBef>
            </a:pPr>
            <a:r>
              <a:rPr lang="tr-TR" spc="-100" dirty="0">
                <a:solidFill>
                  <a:srgbClr val="25516C"/>
                </a:solidFill>
                <a:latin typeface="Arial"/>
                <a:cs typeface="Arial"/>
              </a:rPr>
              <a:t>Yedek parça, yardımcı donanım ve servis donanımı gibi kalemler, maddi duran varlık tanımını karşılamaları durumunda, bu standart uyarınca muhasebeleştirilir. Aksi halde söz konusu kalemler stok olarak sınıflandırılır.</a:t>
            </a:r>
          </a:p>
          <a:p>
            <a:pPr marL="12700">
              <a:lnSpc>
                <a:spcPct val="100000"/>
              </a:lnSpc>
              <a:spcBef>
                <a:spcPts val="1300"/>
              </a:spcBef>
            </a:pPr>
            <a:r>
              <a:rPr lang="tr-TR" spc="-100" dirty="0">
                <a:solidFill>
                  <a:srgbClr val="25516C"/>
                </a:solidFill>
                <a:latin typeface="Arial"/>
                <a:cs typeface="Arial"/>
              </a:rPr>
              <a:t>Maddi duran varlık kalemlerinin günlük bakım maliyetleri aktifleştirilmez. Gider yazılır.</a:t>
            </a:r>
          </a:p>
          <a:p>
            <a:pPr marL="12700">
              <a:lnSpc>
                <a:spcPct val="100000"/>
              </a:lnSpc>
              <a:spcBef>
                <a:spcPts val="1300"/>
              </a:spcBef>
            </a:pPr>
            <a:r>
              <a:rPr lang="tr-TR" spc="-100" dirty="0">
                <a:solidFill>
                  <a:srgbClr val="25516C"/>
                </a:solidFill>
                <a:latin typeface="Arial"/>
                <a:cs typeface="Arial"/>
              </a:rPr>
              <a:t>Bazı maddi duran varlık kalemlerinin parçalarının düzenli aralıklarla yenilenmesi gerekebilir. Yenileme kapsamındaki bir parçanın maliyeti oluştuğu zaman ilgili maddi duran varlık kaleminin defter değerine dahil edilerek muhasebeleştirilir. </a:t>
            </a:r>
          </a:p>
          <a:p>
            <a:pPr marL="12700">
              <a:lnSpc>
                <a:spcPct val="100000"/>
              </a:lnSpc>
              <a:spcBef>
                <a:spcPts val="1300"/>
              </a:spcBef>
            </a:pPr>
            <a:r>
              <a:rPr lang="tr-TR" spc="-100" dirty="0">
                <a:solidFill>
                  <a:srgbClr val="25516C"/>
                </a:solidFill>
                <a:latin typeface="Arial"/>
                <a:cs typeface="Arial"/>
              </a:rPr>
              <a:t>Düzenli arıza kontrolleri (örnek olarak bir uçak) yenileme olarak maddi duran varlık kalemlerinin defter değerine dahil edilerek muhasebeleştirilir. </a:t>
            </a:r>
            <a:endParaRPr spc="-100" dirty="0">
              <a:solidFill>
                <a:srgbClr val="25516C"/>
              </a:solidFill>
              <a:latin typeface="Arial"/>
              <a:cs typeface="Arial"/>
            </a:endParaRPr>
          </a:p>
        </p:txBody>
      </p:sp>
      <p:sp>
        <p:nvSpPr>
          <p:cNvPr id="4" name="object 4"/>
          <p:cNvSpPr txBox="1">
            <a:spLocks noGrp="1"/>
          </p:cNvSpPr>
          <p:nvPr>
            <p:ph type="title"/>
          </p:nvPr>
        </p:nvSpPr>
        <p:spPr>
          <a:xfrm>
            <a:off x="152400" y="81824"/>
            <a:ext cx="8991600" cy="874598"/>
          </a:xfrm>
          <a:prstGeom prst="rect">
            <a:avLst/>
          </a:prstGeom>
        </p:spPr>
        <p:txBody>
          <a:bodyPr vert="horz" wrap="square" lIns="0" tIns="12700" rIns="0" bIns="0" rtlCol="0">
            <a:spAutoFit/>
          </a:bodyPr>
          <a:lstStyle/>
          <a:p>
            <a:pPr marL="12700">
              <a:lnSpc>
                <a:spcPct val="100000"/>
              </a:lnSpc>
              <a:spcBef>
                <a:spcPts val="100"/>
              </a:spcBef>
            </a:pPr>
            <a:r>
              <a:rPr spc="105" dirty="0"/>
              <a:t>Maddi </a:t>
            </a:r>
            <a:r>
              <a:rPr spc="5" dirty="0"/>
              <a:t>Duran </a:t>
            </a:r>
            <a:r>
              <a:rPr spc="-5" dirty="0" err="1"/>
              <a:t>Varlık</a:t>
            </a:r>
            <a:r>
              <a:rPr spc="-640" dirty="0"/>
              <a:t> </a:t>
            </a:r>
            <a:r>
              <a:rPr lang="tr-TR" spc="30" dirty="0"/>
              <a:t>Muhasebeleştirme-Devamı </a:t>
            </a:r>
            <a:endParaRPr spc="30" dirty="0"/>
          </a:p>
        </p:txBody>
      </p:sp>
      <p:pic>
        <p:nvPicPr>
          <p:cNvPr id="3074" name="Picture 2" descr="Oto Yedek Parça - Mad Grup Otomotiv İnşaat Ltd.Şti.">
            <a:extLst>
              <a:ext uri="{FF2B5EF4-FFF2-40B4-BE49-F238E27FC236}">
                <a16:creationId xmlns:a16="http://schemas.microsoft.com/office/drawing/2014/main" id="{D4949D0D-9B46-80E7-6FDC-E210D0CBF2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874316"/>
            <a:ext cx="2266950" cy="184983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Makine Bakım ve Onarım Hizmetleri – KBL Tasarım Dizayn İnşaat Endüstriyel  Mekanik.Ltd.Şti">
            <a:extLst>
              <a:ext uri="{FF2B5EF4-FFF2-40B4-BE49-F238E27FC236}">
                <a16:creationId xmlns:a16="http://schemas.microsoft.com/office/drawing/2014/main" id="{49561C12-CD18-E527-916D-9013359A13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0105" y="2724150"/>
            <a:ext cx="2705100" cy="168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160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074"/>
                                        </p:tgtEl>
                                        <p:attrNameLst>
                                          <p:attrName>style.visibility</p:attrName>
                                        </p:attrNameLst>
                                      </p:cBhvr>
                                      <p:to>
                                        <p:strVal val="visible"/>
                                      </p:to>
                                    </p:set>
                                    <p:anim calcmode="lin" valueType="num">
                                      <p:cBhvr additive="base">
                                        <p:cTn id="14" dur="500" fill="hold"/>
                                        <p:tgtEl>
                                          <p:spTgt spid="3074"/>
                                        </p:tgtEl>
                                        <p:attrNameLst>
                                          <p:attrName>ppt_x</p:attrName>
                                        </p:attrNameLst>
                                      </p:cBhvr>
                                      <p:tavLst>
                                        <p:tav tm="0">
                                          <p:val>
                                            <p:strVal val="#ppt_x"/>
                                          </p:val>
                                        </p:tav>
                                        <p:tav tm="100000">
                                          <p:val>
                                            <p:strVal val="#ppt_x"/>
                                          </p:val>
                                        </p:tav>
                                      </p:tavLst>
                                    </p:anim>
                                    <p:anim calcmode="lin" valueType="num">
                                      <p:cBhvr additive="base">
                                        <p:cTn id="15"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076"/>
                                        </p:tgtEl>
                                        <p:attrNameLst>
                                          <p:attrName>style.visibility</p:attrName>
                                        </p:attrNameLst>
                                      </p:cBhvr>
                                      <p:to>
                                        <p:strVal val="visible"/>
                                      </p:to>
                                    </p:set>
                                    <p:animEffect transition="in" filter="fade">
                                      <p:cBhvr>
                                        <p:cTn id="26" dur="1000"/>
                                        <p:tgtEl>
                                          <p:spTgt spid="3076"/>
                                        </p:tgtEl>
                                      </p:cBhvr>
                                    </p:animEffect>
                                    <p:anim calcmode="lin" valueType="num">
                                      <p:cBhvr>
                                        <p:cTn id="27" dur="1000" fill="hold"/>
                                        <p:tgtEl>
                                          <p:spTgt spid="3076"/>
                                        </p:tgtEl>
                                        <p:attrNameLst>
                                          <p:attrName>ppt_x</p:attrName>
                                        </p:attrNameLst>
                                      </p:cBhvr>
                                      <p:tavLst>
                                        <p:tav tm="0">
                                          <p:val>
                                            <p:strVal val="#ppt_x"/>
                                          </p:val>
                                        </p:tav>
                                        <p:tav tm="100000">
                                          <p:val>
                                            <p:strVal val="#ppt_x"/>
                                          </p:val>
                                        </p:tav>
                                      </p:tavLst>
                                    </p:anim>
                                    <p:anim calcmode="lin" valueType="num">
                                      <p:cBhvr>
                                        <p:cTn id="28" dur="1000" fill="hold"/>
                                        <p:tgtEl>
                                          <p:spTgt spid="307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additive="base">
                                        <p:cTn id="3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3" end="3"/>
                                            </p:txEl>
                                          </p:spTgt>
                                        </p:tgtEl>
                                        <p:attrNameLst>
                                          <p:attrName>style.visibility</p:attrName>
                                        </p:attrNameLst>
                                      </p:cBhvr>
                                      <p:to>
                                        <p:strVal val="visible"/>
                                      </p:to>
                                    </p:set>
                                    <p:anim calcmode="lin" valueType="num">
                                      <p:cBhvr additive="base">
                                        <p:cTn id="4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11135</TotalTime>
  <Words>1693</Words>
  <Application>Microsoft Office PowerPoint</Application>
  <PresentationFormat>Ekran Gösterisi (16:9)</PresentationFormat>
  <Paragraphs>232</Paragraphs>
  <Slides>33</Slides>
  <Notes>2</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33</vt:i4>
      </vt:variant>
    </vt:vector>
  </HeadingPairs>
  <TitlesOfParts>
    <vt:vector size="41" baseType="lpstr">
      <vt:lpstr>Arial</vt:lpstr>
      <vt:lpstr>Arial Black</vt:lpstr>
      <vt:lpstr>Calibri</vt:lpstr>
      <vt:lpstr>Century Gothic</vt:lpstr>
      <vt:lpstr>Times New Roman</vt:lpstr>
      <vt:lpstr>Trebuchet MS</vt:lpstr>
      <vt:lpstr>Wingdings</vt:lpstr>
      <vt:lpstr>Office Theme</vt:lpstr>
      <vt:lpstr>MUHASEBE STANDARTLARI </vt:lpstr>
      <vt:lpstr>MUHASEBE STANDARTLARI </vt:lpstr>
      <vt:lpstr>TMS 16 MADDİ DURAN VARLIKLAR</vt:lpstr>
      <vt:lpstr>Maddi Duran Varlıklar Amaç</vt:lpstr>
      <vt:lpstr>Maddi Duran Varlıklar Kapsam</vt:lpstr>
      <vt:lpstr>Maddi Duran Varlık Tanımı</vt:lpstr>
      <vt:lpstr>Maddi Duran Varlık Sınıfları</vt:lpstr>
      <vt:lpstr>Maddi Duran Varlık Muhasebeleştirme</vt:lpstr>
      <vt:lpstr>Maddi Duran Varlık Muhasebeleştirme-Devamı </vt:lpstr>
      <vt:lpstr>Maddi Duran Varlık Muhasebeleştirme-Devamı </vt:lpstr>
      <vt:lpstr>Maddi Duran Varlığın Maliyeti</vt:lpstr>
      <vt:lpstr>Maddi Duran Varlığın Maliyeti</vt:lpstr>
      <vt:lpstr>Maddi Duran Varlığın Maliyeti</vt:lpstr>
      <vt:lpstr>Maddi Duran Varlığın Maliyetine Dahil Edilmeyecek Unsurlar</vt:lpstr>
      <vt:lpstr>Maddi Duran Varlığın Maliyeti</vt:lpstr>
      <vt:lpstr>Maddi Duran Varlığın Vadeli Alımı</vt:lpstr>
      <vt:lpstr>Borçlanma Maliyetleri</vt:lpstr>
      <vt:lpstr>Muhasebeleştirme sonrası ölçüm</vt:lpstr>
      <vt:lpstr>Muhasebeleştirme sonrası ölçüm</vt:lpstr>
      <vt:lpstr>Sonraki Ölçüm</vt:lpstr>
      <vt:lpstr>Yeniden Değerlenmiş Tutar -Değer Artışı</vt:lpstr>
      <vt:lpstr>Yeniden Değerlenmiş Tutar – Değer Azalışı</vt:lpstr>
      <vt:lpstr>Yeniden Değerlenmiş Tutar</vt:lpstr>
      <vt:lpstr>Maddi Duran Varlığın Aktifleştirilmesi</vt:lpstr>
      <vt:lpstr>Amortisman Uygulaması</vt:lpstr>
      <vt:lpstr>Amortisman Uygulaması</vt:lpstr>
      <vt:lpstr>Amortisman Uygulaması</vt:lpstr>
      <vt:lpstr>Amortisman Yöntemleri</vt:lpstr>
      <vt:lpstr>Amortisman Yöntemi–Üretim Miktarı Yöntemi</vt:lpstr>
      <vt:lpstr>Değer Düşüklüğü ve Tablo Dışı Bırakma</vt:lpstr>
      <vt:lpstr>Maddi Duran Varlıklar - Karşılaştırma</vt:lpstr>
      <vt:lpstr>Maddi Duran Varlıklar - Karşılaştırma</vt:lpstr>
      <vt:lpstr>MUHASEBE STANDARTLARI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Cennet TUYSUZOGLU</dc:creator>
  <cp:lastModifiedBy>Hakan Kılıç</cp:lastModifiedBy>
  <cp:revision>1051</cp:revision>
  <dcterms:created xsi:type="dcterms:W3CDTF">2018-10-30T10:22:58Z</dcterms:created>
  <dcterms:modified xsi:type="dcterms:W3CDTF">2024-01-12T13:45:59Z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2018-02-28T00:00:00Z</vt:filetime>
  </property>
  <property fmtid="{D5CDD505-2E9C-101B-9397-08002B2CF9AE}" pid="3" name="Creator">
    <vt:lpwstr>Acrobat PDFMaker 18 for PowerPoint</vt:lpwstr>
  </property>
  <property fmtid="{D5CDD505-2E9C-101B-9397-08002B2CF9AE}" pid="4" name="LastSaved">
    <vt:filetime>2018-10-30T00:00:00Z</vt:filetime>
  </property>
</Properties>
</file>