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22"/>
  </p:notesMasterIdLst>
  <p:handoutMasterIdLst>
    <p:handoutMasterId r:id="rId23"/>
  </p:handoutMasterIdLst>
  <p:sldIdLst>
    <p:sldId id="298" r:id="rId5"/>
    <p:sldId id="301" r:id="rId6"/>
    <p:sldId id="302" r:id="rId7"/>
    <p:sldId id="338" r:id="rId8"/>
    <p:sldId id="325" r:id="rId9"/>
    <p:sldId id="326" r:id="rId10"/>
    <p:sldId id="328" r:id="rId11"/>
    <p:sldId id="329" r:id="rId12"/>
    <p:sldId id="330" r:id="rId13"/>
    <p:sldId id="327" r:id="rId14"/>
    <p:sldId id="331" r:id="rId15"/>
    <p:sldId id="340" r:id="rId16"/>
    <p:sldId id="333" r:id="rId17"/>
    <p:sldId id="335" r:id="rId18"/>
    <p:sldId id="334" r:id="rId19"/>
    <p:sldId id="341" r:id="rId20"/>
    <p:sldId id="33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46" autoAdjust="0"/>
    <p:restoredTop sz="94626" autoAdjust="0"/>
  </p:normalViewPr>
  <p:slideViewPr>
    <p:cSldViewPr snapToGrid="0">
      <p:cViewPr varScale="1">
        <p:scale>
          <a:sx n="121" d="100"/>
          <a:sy n="121" d="100"/>
        </p:scale>
        <p:origin x="536" y="168"/>
      </p:cViewPr>
      <p:guideLst/>
    </p:cSldViewPr>
  </p:slideViewPr>
  <p:notesTextViewPr>
    <p:cViewPr>
      <p:scale>
        <a:sx n="1" d="1"/>
        <a:sy n="1" d="1"/>
      </p:scale>
      <p:origin x="0" y="0"/>
    </p:cViewPr>
  </p:notesTextViewPr>
  <p:notesViewPr>
    <p:cSldViewPr snapToGrid="0">
      <p:cViewPr varScale="1">
        <p:scale>
          <a:sx n="83" d="100"/>
          <a:sy n="83" d="100"/>
        </p:scale>
        <p:origin x="30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9359AD72-2D43-4A11-AEED-AA736A3C45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9D8DC54D-84A3-47ED-8EE6-EBF37534DA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1C2564-E6A1-46AC-B3E3-0F92533ADB86}" type="datetime1">
              <a:rPr lang="tr-TR" smtClean="0"/>
              <a:t>20.12.2025</a:t>
            </a:fld>
            <a:endParaRPr lang="tr-TR"/>
          </a:p>
        </p:txBody>
      </p:sp>
      <p:sp>
        <p:nvSpPr>
          <p:cNvPr id="4" name="Alt Bilgi Yer Tutucusu 3">
            <a:extLst>
              <a:ext uri="{FF2B5EF4-FFF2-40B4-BE49-F238E27FC236}">
                <a16:creationId xmlns:a16="http://schemas.microsoft.com/office/drawing/2014/main" id="{B0C87253-5725-4DC0-835F-3910E3AC20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9E55F5D9-99A0-4E99-BD91-65AB22B3B7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CFF592-93EF-4070-AFBD-9D4B989A8B04}" type="slidenum">
              <a:rPr lang="tr-TR" smtClean="0"/>
              <a:t>‹#›</a:t>
            </a:fld>
            <a:endParaRPr lang="tr-TR"/>
          </a:p>
        </p:txBody>
      </p:sp>
    </p:spTree>
    <p:extLst>
      <p:ext uri="{BB962C8B-B14F-4D97-AF65-F5344CB8AC3E}">
        <p14:creationId xmlns:p14="http://schemas.microsoft.com/office/powerpoint/2010/main" val="347525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9A609E6-260A-41EF-B505-95F6E2E8C7EE}" type="datetime1">
              <a:rPr lang="tr-TR" noProof="0" smtClean="0"/>
              <a:t>20.12.2025</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7475197-EF76-48B8-96B8-921BFA77342C}" type="slidenum">
              <a:rPr lang="tr-TR" noProof="0" smtClean="0"/>
              <a:t>‹#›</a:t>
            </a:fld>
            <a:endParaRPr lang="tr-TR" noProof="0"/>
          </a:p>
        </p:txBody>
      </p:sp>
    </p:spTree>
    <p:extLst>
      <p:ext uri="{BB962C8B-B14F-4D97-AF65-F5344CB8AC3E}">
        <p14:creationId xmlns:p14="http://schemas.microsoft.com/office/powerpoint/2010/main" val="18220481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F7475197-EF76-48B8-96B8-921BFA77342C}" type="slidenum">
              <a:rPr lang="tr-TR" smtClean="0"/>
              <a:t>1</a:t>
            </a:fld>
            <a:endParaRPr lang="tr-TR"/>
          </a:p>
        </p:txBody>
      </p:sp>
    </p:spTree>
    <p:extLst>
      <p:ext uri="{BB962C8B-B14F-4D97-AF65-F5344CB8AC3E}">
        <p14:creationId xmlns:p14="http://schemas.microsoft.com/office/powerpoint/2010/main" val="139363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pPr rtl="0"/>
            <a:fld id="{270F24C2-980C-4950-9719-80B90F94437A}" type="datetime1">
              <a:rPr lang="tr-TR" noProof="0" smtClean="0"/>
              <a:t>20.12.2025</a:t>
            </a:fld>
            <a:endParaRPr lang="tr-TR" noProof="0"/>
          </a:p>
        </p:txBody>
      </p:sp>
      <p:sp>
        <p:nvSpPr>
          <p:cNvPr id="8" name="Footer Placeholder 7"/>
          <p:cNvSpPr>
            <a:spLocks noGrp="1"/>
          </p:cNvSpPr>
          <p:nvPr>
            <p:ph type="ftr" sz="quarter" idx="11"/>
          </p:nvPr>
        </p:nvSpPr>
        <p:spPr/>
        <p:txBody>
          <a:bodyPr/>
          <a:lstStyle/>
          <a:p>
            <a:pPr rtl="0"/>
            <a:endParaRPr lang="tr-TR" noProof="0"/>
          </a:p>
        </p:txBody>
      </p:sp>
      <p:sp>
        <p:nvSpPr>
          <p:cNvPr id="9" name="Slide Number Placeholder 8"/>
          <p:cNvSpPr>
            <a:spLocks noGrp="1"/>
          </p:cNvSpPr>
          <p:nvPr>
            <p:ph type="sldNum" sz="quarter" idx="12"/>
          </p:nvPr>
        </p:nvSpPr>
        <p:spPr/>
        <p:txBody>
          <a:bodyPr/>
          <a:lstStyle/>
          <a:p>
            <a:pPr rtl="0"/>
            <a:fld id="{3A98EE3D-8CD1-4C3F-BD1C-C98C9596463C}" type="slidenum">
              <a:rPr lang="tr-TR" noProof="0" smtClean="0"/>
              <a:t>‹#›</a:t>
            </a:fld>
            <a:endParaRPr lang="tr-TR" noProof="0"/>
          </a:p>
        </p:txBody>
      </p:sp>
    </p:spTree>
    <p:extLst>
      <p:ext uri="{BB962C8B-B14F-4D97-AF65-F5344CB8AC3E}">
        <p14:creationId xmlns:p14="http://schemas.microsoft.com/office/powerpoint/2010/main" val="34571448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514950F4-2CC5-4D6A-9F23-0D0069D69E7B}" type="datetime1">
              <a:rPr lang="tr-TR" noProof="0" smtClean="0"/>
              <a:t>20.12.2025</a:t>
            </a:fld>
            <a:endParaRPr lang="tr-TR" noProof="0"/>
          </a:p>
        </p:txBody>
      </p:sp>
      <p:sp>
        <p:nvSpPr>
          <p:cNvPr id="5" name="Footer Placeholder 4"/>
          <p:cNvSpPr>
            <a:spLocks noGrp="1"/>
          </p:cNvSpPr>
          <p:nvPr>
            <p:ph type="ftr" sz="quarter" idx="11"/>
          </p:nvPr>
        </p:nvSpPr>
        <p:spPr/>
        <p:txBody>
          <a:bodyPr/>
          <a:lstStyle/>
          <a:p>
            <a:pPr rtl="0"/>
            <a:endParaRPr lang="tr-TR" noProof="0"/>
          </a:p>
        </p:txBody>
      </p:sp>
      <p:sp>
        <p:nvSpPr>
          <p:cNvPr id="6" name="Slide Number Placeholder 5"/>
          <p:cNvSpPr>
            <a:spLocks noGrp="1"/>
          </p:cNvSpPr>
          <p:nvPr>
            <p:ph type="sldNum" sz="quarter" idx="12"/>
          </p:nvPr>
        </p:nvSpPr>
        <p:spPr/>
        <p:txBody>
          <a:bodyPr/>
          <a:lstStyle/>
          <a:p>
            <a:pPr rtl="0"/>
            <a:fld id="{3A98EE3D-8CD1-4C3F-BD1C-C98C9596463C}" type="slidenum">
              <a:rPr lang="tr-TR" noProof="0" smtClean="0"/>
              <a:t>‹#›</a:t>
            </a:fld>
            <a:endParaRPr lang="tr-TR" noProof="0"/>
          </a:p>
        </p:txBody>
      </p:sp>
    </p:spTree>
    <p:extLst>
      <p:ext uri="{BB962C8B-B14F-4D97-AF65-F5344CB8AC3E}">
        <p14:creationId xmlns:p14="http://schemas.microsoft.com/office/powerpoint/2010/main" val="14249401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514950F4-2CC5-4D6A-9F23-0D0069D69E7B}" type="datetime1">
              <a:rPr lang="tr-TR" noProof="0" smtClean="0"/>
              <a:t>20.12.2025</a:t>
            </a:fld>
            <a:endParaRPr lang="tr-TR" noProof="0"/>
          </a:p>
        </p:txBody>
      </p:sp>
      <p:sp>
        <p:nvSpPr>
          <p:cNvPr id="5" name="Footer Placeholder 4"/>
          <p:cNvSpPr>
            <a:spLocks noGrp="1"/>
          </p:cNvSpPr>
          <p:nvPr>
            <p:ph type="ftr" sz="quarter" idx="11"/>
          </p:nvPr>
        </p:nvSpPr>
        <p:spPr/>
        <p:txBody>
          <a:bodyPr/>
          <a:lstStyle/>
          <a:p>
            <a:pPr rtl="0"/>
            <a:endParaRPr lang="tr-TR" noProof="0"/>
          </a:p>
        </p:txBody>
      </p:sp>
      <p:sp>
        <p:nvSpPr>
          <p:cNvPr id="6" name="Slide Number Placeholder 5"/>
          <p:cNvSpPr>
            <a:spLocks noGrp="1"/>
          </p:cNvSpPr>
          <p:nvPr>
            <p:ph type="sldNum" sz="quarter" idx="12"/>
          </p:nvPr>
        </p:nvSpPr>
        <p:spPr/>
        <p:txBody>
          <a:bodyPr/>
          <a:lstStyle/>
          <a:p>
            <a:pPr rtl="0"/>
            <a:fld id="{3A98EE3D-8CD1-4C3F-BD1C-C98C9596463C}" type="slidenum">
              <a:rPr lang="tr-TR" noProof="0" smtClean="0"/>
              <a:t>‹#›</a:t>
            </a:fld>
            <a:endParaRPr lang="tr-TR" noProof="0"/>
          </a:p>
        </p:txBody>
      </p:sp>
    </p:spTree>
    <p:extLst>
      <p:ext uri="{BB962C8B-B14F-4D97-AF65-F5344CB8AC3E}">
        <p14:creationId xmlns:p14="http://schemas.microsoft.com/office/powerpoint/2010/main" val="398236630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rtl="0"/>
            <a:fld id="{CA631A79-6ED2-4A36-B3DE-A71E6EDFF7B7}" type="datetime1">
              <a:rPr lang="tr-TR" noProof="0" smtClean="0"/>
              <a:t>20.12.2025</a:t>
            </a:fld>
            <a:endParaRPr lang="tr-TR" noProof="0"/>
          </a:p>
        </p:txBody>
      </p:sp>
      <p:sp>
        <p:nvSpPr>
          <p:cNvPr id="8" name="Footer Placeholder 7"/>
          <p:cNvSpPr>
            <a:spLocks noGrp="1"/>
          </p:cNvSpPr>
          <p:nvPr>
            <p:ph type="ftr" sz="quarter" idx="11"/>
          </p:nvPr>
        </p:nvSpPr>
        <p:spPr/>
        <p:txBody>
          <a:bodyPr/>
          <a:lstStyle/>
          <a:p>
            <a:pPr rtl="0"/>
            <a:endParaRPr lang="tr-TR" noProof="0"/>
          </a:p>
        </p:txBody>
      </p:sp>
      <p:sp>
        <p:nvSpPr>
          <p:cNvPr id="9" name="Slide Number Placeholder 8"/>
          <p:cNvSpPr>
            <a:spLocks noGrp="1"/>
          </p:cNvSpPr>
          <p:nvPr>
            <p:ph type="sldNum" sz="quarter" idx="12"/>
          </p:nvPr>
        </p:nvSpPr>
        <p:spPr/>
        <p:txBody>
          <a:bodyPr/>
          <a:lstStyle/>
          <a:p>
            <a:pPr rtl="0"/>
            <a:fld id="{3A98EE3D-8CD1-4C3F-BD1C-C98C9596463C}" type="slidenum">
              <a:rPr lang="tr-TR" noProof="0" smtClean="0"/>
              <a:t>‹#›</a:t>
            </a:fld>
            <a:endParaRPr lang="tr-TR" noProof="0"/>
          </a:p>
        </p:txBody>
      </p:sp>
    </p:spTree>
    <p:extLst>
      <p:ext uri="{BB962C8B-B14F-4D97-AF65-F5344CB8AC3E}">
        <p14:creationId xmlns:p14="http://schemas.microsoft.com/office/powerpoint/2010/main" val="46005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pPr rtl="0"/>
            <a:fld id="{0E8EA902-A667-47CB-8C31-BECC42314E95}" type="datetime1">
              <a:rPr lang="tr-TR" noProof="0" smtClean="0"/>
              <a:t>20.12.2025</a:t>
            </a:fld>
            <a:endParaRPr lang="tr-TR" noProof="0"/>
          </a:p>
        </p:txBody>
      </p:sp>
      <p:sp>
        <p:nvSpPr>
          <p:cNvPr id="8" name="Footer Placeholder 7"/>
          <p:cNvSpPr>
            <a:spLocks noGrp="1"/>
          </p:cNvSpPr>
          <p:nvPr>
            <p:ph type="ftr" sz="quarter" idx="11"/>
          </p:nvPr>
        </p:nvSpPr>
        <p:spPr/>
        <p:txBody>
          <a:bodyPr/>
          <a:lstStyle/>
          <a:p>
            <a:pPr rtl="0"/>
            <a:endParaRPr lang="tr-TR" noProof="0"/>
          </a:p>
        </p:txBody>
      </p:sp>
      <p:sp>
        <p:nvSpPr>
          <p:cNvPr id="9" name="Slide Number Placeholder 8"/>
          <p:cNvSpPr>
            <a:spLocks noGrp="1"/>
          </p:cNvSpPr>
          <p:nvPr>
            <p:ph type="sldNum" sz="quarter" idx="12"/>
          </p:nvPr>
        </p:nvSpPr>
        <p:spPr/>
        <p:txBody>
          <a:bodyPr/>
          <a:lstStyle/>
          <a:p>
            <a:pPr rtl="0"/>
            <a:fld id="{3A98EE3D-8CD1-4C3F-BD1C-C98C9596463C}" type="slidenum">
              <a:rPr lang="tr-TR" noProof="0" smtClean="0"/>
              <a:t>‹#›</a:t>
            </a:fld>
            <a:endParaRPr lang="tr-TR" noProof="0"/>
          </a:p>
        </p:txBody>
      </p:sp>
    </p:spTree>
    <p:extLst>
      <p:ext uri="{BB962C8B-B14F-4D97-AF65-F5344CB8AC3E}">
        <p14:creationId xmlns:p14="http://schemas.microsoft.com/office/powerpoint/2010/main" val="23125949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pPr rtl="0"/>
            <a:fld id="{238D6D48-8C2C-4863-B5FD-C80B8F1FA65A}" type="datetime1">
              <a:rPr lang="tr-TR" noProof="0" smtClean="0"/>
              <a:t>20.12.2025</a:t>
            </a:fld>
            <a:endParaRPr lang="tr-TR" noProof="0"/>
          </a:p>
        </p:txBody>
      </p:sp>
      <p:sp>
        <p:nvSpPr>
          <p:cNvPr id="9" name="Footer Placeholder 8"/>
          <p:cNvSpPr>
            <a:spLocks noGrp="1"/>
          </p:cNvSpPr>
          <p:nvPr>
            <p:ph type="ftr" sz="quarter" idx="11"/>
          </p:nvPr>
        </p:nvSpPr>
        <p:spPr/>
        <p:txBody>
          <a:bodyPr/>
          <a:lstStyle/>
          <a:p>
            <a:pPr rtl="0"/>
            <a:endParaRPr lang="tr-TR" noProof="0"/>
          </a:p>
        </p:txBody>
      </p:sp>
      <p:sp>
        <p:nvSpPr>
          <p:cNvPr id="10" name="Slide Number Placeholder 9"/>
          <p:cNvSpPr>
            <a:spLocks noGrp="1"/>
          </p:cNvSpPr>
          <p:nvPr>
            <p:ph type="sldNum" sz="quarter" idx="12"/>
          </p:nvPr>
        </p:nvSpPr>
        <p:spPr/>
        <p:txBody>
          <a:bodyPr/>
          <a:lstStyle/>
          <a:p>
            <a:pPr rtl="0"/>
            <a:fld id="{3A98EE3D-8CD1-4C3F-BD1C-C98C9596463C}" type="slidenum">
              <a:rPr lang="tr-TR" noProof="0" smtClean="0"/>
              <a:t>‹#›</a:t>
            </a:fld>
            <a:endParaRPr lang="tr-TR" noProof="0"/>
          </a:p>
        </p:txBody>
      </p:sp>
    </p:spTree>
    <p:extLst>
      <p:ext uri="{BB962C8B-B14F-4D97-AF65-F5344CB8AC3E}">
        <p14:creationId xmlns:p14="http://schemas.microsoft.com/office/powerpoint/2010/main" val="179828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pPr rtl="0"/>
            <a:fld id="{514950F4-2CC5-4D6A-9F23-0D0069D69E7B}" type="datetime1">
              <a:rPr lang="tr-TR" noProof="0" smtClean="0"/>
              <a:t>20.12.2025</a:t>
            </a:fld>
            <a:endParaRPr lang="tr-TR" noProof="0"/>
          </a:p>
        </p:txBody>
      </p:sp>
      <p:sp>
        <p:nvSpPr>
          <p:cNvPr id="8" name="Footer Placeholder 7"/>
          <p:cNvSpPr>
            <a:spLocks noGrp="1"/>
          </p:cNvSpPr>
          <p:nvPr>
            <p:ph type="ftr" sz="quarter" idx="11"/>
          </p:nvPr>
        </p:nvSpPr>
        <p:spPr/>
        <p:txBody>
          <a:bodyPr/>
          <a:lstStyle/>
          <a:p>
            <a:pPr rtl="0"/>
            <a:endParaRPr lang="tr-TR" noProof="0"/>
          </a:p>
        </p:txBody>
      </p:sp>
      <p:sp>
        <p:nvSpPr>
          <p:cNvPr id="9" name="Slide Number Placeholder 8"/>
          <p:cNvSpPr>
            <a:spLocks noGrp="1"/>
          </p:cNvSpPr>
          <p:nvPr>
            <p:ph type="sldNum" sz="quarter" idx="12"/>
          </p:nvPr>
        </p:nvSpPr>
        <p:spPr/>
        <p:txBody>
          <a:bodyPr/>
          <a:lstStyle/>
          <a:p>
            <a:pPr rtl="0"/>
            <a:fld id="{3A98EE3D-8CD1-4C3F-BD1C-C98C9596463C}" type="slidenum">
              <a:rPr lang="tr-TR" noProof="0" smtClean="0"/>
              <a:t>‹#›</a:t>
            </a:fld>
            <a:endParaRPr lang="tr-TR" noProof="0"/>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42049299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rtl="0"/>
            <a:fld id="{B97C7C46-BBCB-484F-AAF1-6628896C2340}" type="datetime1">
              <a:rPr lang="tr-TR" noProof="0" smtClean="0"/>
              <a:t>20.12.2025</a:t>
            </a:fld>
            <a:endParaRPr lang="tr-TR" noProof="0"/>
          </a:p>
        </p:txBody>
      </p:sp>
      <p:sp>
        <p:nvSpPr>
          <p:cNvPr id="4" name="Footer Placeholder 3"/>
          <p:cNvSpPr>
            <a:spLocks noGrp="1"/>
          </p:cNvSpPr>
          <p:nvPr>
            <p:ph type="ftr" sz="quarter" idx="11"/>
          </p:nvPr>
        </p:nvSpPr>
        <p:spPr/>
        <p:txBody>
          <a:bodyPr/>
          <a:lstStyle/>
          <a:p>
            <a:pPr rtl="0"/>
            <a:endParaRPr lang="tr-TR" noProof="0"/>
          </a:p>
        </p:txBody>
      </p:sp>
      <p:sp>
        <p:nvSpPr>
          <p:cNvPr id="5" name="Slide Number Placeholder 4"/>
          <p:cNvSpPr>
            <a:spLocks noGrp="1"/>
          </p:cNvSpPr>
          <p:nvPr>
            <p:ph type="sldNum" sz="quarter" idx="12"/>
          </p:nvPr>
        </p:nvSpPr>
        <p:spPr/>
        <p:txBody>
          <a:bodyPr/>
          <a:lstStyle/>
          <a:p>
            <a:pPr rtl="0"/>
            <a:fld id="{3A98EE3D-8CD1-4C3F-BD1C-C98C9596463C}" type="slidenum">
              <a:rPr lang="tr-TR" noProof="0" smtClean="0"/>
              <a:t>‹#›</a:t>
            </a:fld>
            <a:endParaRPr lang="tr-TR" noProof="0"/>
          </a:p>
        </p:txBody>
      </p:sp>
    </p:spTree>
    <p:extLst>
      <p:ext uri="{BB962C8B-B14F-4D97-AF65-F5344CB8AC3E}">
        <p14:creationId xmlns:p14="http://schemas.microsoft.com/office/powerpoint/2010/main" val="361366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9E20F24E-406D-434D-8EF2-7D37187882C4}" type="datetime1">
              <a:rPr lang="tr-TR" noProof="0" smtClean="0"/>
              <a:t>20.12.2025</a:t>
            </a:fld>
            <a:endParaRPr lang="tr-TR" noProof="0"/>
          </a:p>
        </p:txBody>
      </p:sp>
      <p:sp>
        <p:nvSpPr>
          <p:cNvPr id="3" name="Footer Placeholder 2"/>
          <p:cNvSpPr>
            <a:spLocks noGrp="1"/>
          </p:cNvSpPr>
          <p:nvPr>
            <p:ph type="ftr" sz="quarter" idx="11"/>
          </p:nvPr>
        </p:nvSpPr>
        <p:spPr/>
        <p:txBody>
          <a:bodyPr/>
          <a:lstStyle/>
          <a:p>
            <a:pPr rtl="0"/>
            <a:endParaRPr lang="tr-TR" noProof="0"/>
          </a:p>
        </p:txBody>
      </p:sp>
      <p:sp>
        <p:nvSpPr>
          <p:cNvPr id="4" name="Slide Number Placeholder 3"/>
          <p:cNvSpPr>
            <a:spLocks noGrp="1"/>
          </p:cNvSpPr>
          <p:nvPr>
            <p:ph type="sldNum" sz="quarter" idx="12"/>
          </p:nvPr>
        </p:nvSpPr>
        <p:spPr/>
        <p:txBody>
          <a:bodyPr/>
          <a:lstStyle/>
          <a:p>
            <a:pPr rtl="0"/>
            <a:fld id="{3A98EE3D-8CD1-4C3F-BD1C-C98C9596463C}" type="slidenum">
              <a:rPr lang="tr-TR" noProof="0" smtClean="0"/>
              <a:t>‹#›</a:t>
            </a:fld>
            <a:endParaRPr lang="tr-TR" noProof="0"/>
          </a:p>
        </p:txBody>
      </p:sp>
    </p:spTree>
    <p:extLst>
      <p:ext uri="{BB962C8B-B14F-4D97-AF65-F5344CB8AC3E}">
        <p14:creationId xmlns:p14="http://schemas.microsoft.com/office/powerpoint/2010/main" val="88252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9" name="Date Placeholder 8"/>
          <p:cNvSpPr>
            <a:spLocks noGrp="1"/>
          </p:cNvSpPr>
          <p:nvPr>
            <p:ph type="dt" sz="half" idx="10"/>
          </p:nvPr>
        </p:nvSpPr>
        <p:spPr/>
        <p:txBody>
          <a:bodyPr/>
          <a:lstStyle/>
          <a:p>
            <a:pPr rtl="0"/>
            <a:fld id="{514950F4-2CC5-4D6A-9F23-0D0069D69E7B}" type="datetime1">
              <a:rPr lang="tr-TR" noProof="0" smtClean="0"/>
              <a:t>20.12.2025</a:t>
            </a:fld>
            <a:endParaRPr lang="tr-TR" noProof="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rtl="0"/>
            <a:endParaRPr lang="tr-TR" noProof="0"/>
          </a:p>
        </p:txBody>
      </p:sp>
      <p:sp>
        <p:nvSpPr>
          <p:cNvPr id="11" name="Slide Number Placeholder 10"/>
          <p:cNvSpPr>
            <a:spLocks noGrp="1"/>
          </p:cNvSpPr>
          <p:nvPr>
            <p:ph type="sldNum" sz="quarter" idx="12"/>
          </p:nvPr>
        </p:nvSpPr>
        <p:spPr/>
        <p:txBody>
          <a:bodyPr/>
          <a:lstStyle/>
          <a:p>
            <a:pPr rtl="0"/>
            <a:fld id="{3A98EE3D-8CD1-4C3F-BD1C-C98C9596463C}" type="slidenum">
              <a:rPr lang="tr-TR" noProof="0" smtClean="0"/>
              <a:t>‹#›</a:t>
            </a:fld>
            <a:endParaRPr lang="tr-TR" noProof="0"/>
          </a:p>
        </p:txBody>
      </p:sp>
    </p:spTree>
    <p:extLst>
      <p:ext uri="{BB962C8B-B14F-4D97-AF65-F5344CB8AC3E}">
        <p14:creationId xmlns:p14="http://schemas.microsoft.com/office/powerpoint/2010/main" val="9511784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rtl="0"/>
            <a:fld id="{514950F4-2CC5-4D6A-9F23-0D0069D69E7B}" type="datetime1">
              <a:rPr lang="tr-TR" noProof="0" smtClean="0"/>
              <a:t>20.12.2025</a:t>
            </a:fld>
            <a:endParaRPr lang="tr-TR" noProof="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rtl="0"/>
            <a:endParaRPr lang="tr-TR" noProof="0"/>
          </a:p>
        </p:txBody>
      </p:sp>
      <p:sp>
        <p:nvSpPr>
          <p:cNvPr id="10" name="Slide Number Placeholder 9"/>
          <p:cNvSpPr>
            <a:spLocks noGrp="1"/>
          </p:cNvSpPr>
          <p:nvPr>
            <p:ph type="sldNum" sz="quarter" idx="12"/>
          </p:nvPr>
        </p:nvSpPr>
        <p:spPr/>
        <p:txBody>
          <a:bodyPr/>
          <a:lstStyle/>
          <a:p>
            <a:pPr rtl="0"/>
            <a:fld id="{3A98EE3D-8CD1-4C3F-BD1C-C98C9596463C}" type="slidenum">
              <a:rPr lang="tr-TR" noProof="0" smtClean="0"/>
              <a:t>‹#›</a:t>
            </a:fld>
            <a:endParaRPr lang="tr-TR" noProof="0"/>
          </a:p>
        </p:txBody>
      </p:sp>
    </p:spTree>
    <p:extLst>
      <p:ext uri="{BB962C8B-B14F-4D97-AF65-F5344CB8AC3E}">
        <p14:creationId xmlns:p14="http://schemas.microsoft.com/office/powerpoint/2010/main" val="12981453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514950F4-2CC5-4D6A-9F23-0D0069D69E7B}" type="datetime1">
              <a:rPr lang="tr-TR" noProof="0" smtClean="0"/>
              <a:t>20.12.2025</a:t>
            </a:fld>
            <a:endParaRPr lang="tr-TR" noProof="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endParaRPr lang="tr-TR" noProof="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3A98EE3D-8CD1-4C3F-BD1C-C98C9596463C}" type="slidenum">
              <a:rPr lang="tr-TR" noProof="0" smtClean="0"/>
              <a:t>‹#›</a:t>
            </a:fld>
            <a:endParaRPr lang="tr-TR" noProof="0"/>
          </a:p>
        </p:txBody>
      </p:sp>
    </p:spTree>
    <p:extLst>
      <p:ext uri="{BB962C8B-B14F-4D97-AF65-F5344CB8AC3E}">
        <p14:creationId xmlns:p14="http://schemas.microsoft.com/office/powerpoint/2010/main" val="180061375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descr="Üstte bir kalem ile kağıt parçasının yakından çekimi">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73" y="1516198"/>
            <a:ext cx="11976005" cy="5134246"/>
          </a:xfrm>
          <a:prstGeom prst="rect">
            <a:avLst/>
          </a:prstGeom>
        </p:spPr>
      </p:pic>
      <p:sp>
        <p:nvSpPr>
          <p:cNvPr id="2" name="Başlık 1">
            <a:extLst>
              <a:ext uri="{FF2B5EF4-FFF2-40B4-BE49-F238E27FC236}">
                <a16:creationId xmlns:a16="http://schemas.microsoft.com/office/drawing/2014/main" id="{9AB2EA78-AEB3-469B-9025-3B17201A457B}"/>
              </a:ext>
            </a:extLst>
          </p:cNvPr>
          <p:cNvSpPr>
            <a:spLocks noGrp="1"/>
          </p:cNvSpPr>
          <p:nvPr>
            <p:ph type="ctrTitle"/>
          </p:nvPr>
        </p:nvSpPr>
        <p:spPr>
          <a:xfrm>
            <a:off x="3271" y="28959"/>
            <a:ext cx="11976004" cy="1487239"/>
          </a:xfrm>
        </p:spPr>
        <p:txBody>
          <a:bodyPr rtlCol="0" anchor="b">
            <a:normAutofit fontScale="90000"/>
          </a:bodyPr>
          <a:lstStyle/>
          <a:p>
            <a:pPr algn="ctr" rtl="0"/>
            <a:r>
              <a:rPr lang="tr-TR" sz="4400" dirty="0">
                <a:solidFill>
                  <a:schemeClr val="tx1"/>
                </a:solidFill>
              </a:rPr>
              <a:t>Kamu Denetimlerine Hazırlık: </a:t>
            </a:r>
            <a:br>
              <a:rPr lang="tr-TR" sz="4400" dirty="0">
                <a:solidFill>
                  <a:schemeClr val="tx1"/>
                </a:solidFill>
              </a:rPr>
            </a:br>
            <a:r>
              <a:rPr lang="tr-TR" sz="4400" dirty="0">
                <a:solidFill>
                  <a:schemeClr val="tx1"/>
                </a:solidFill>
              </a:rPr>
              <a:t>İş Hukuku &amp; SGK’da Kritik Bilgiler</a:t>
            </a:r>
          </a:p>
        </p:txBody>
      </p:sp>
      <p:sp>
        <p:nvSpPr>
          <p:cNvPr id="3" name="Alt Başlık 2">
            <a:extLst>
              <a:ext uri="{FF2B5EF4-FFF2-40B4-BE49-F238E27FC236}">
                <a16:creationId xmlns:a16="http://schemas.microsoft.com/office/drawing/2014/main" id="{255E1F2F-E259-4EA8-9FFD-3A10AF541859}"/>
              </a:ext>
            </a:extLst>
          </p:cNvPr>
          <p:cNvSpPr>
            <a:spLocks noGrp="1"/>
          </p:cNvSpPr>
          <p:nvPr>
            <p:ph type="subTitle" idx="1"/>
          </p:nvPr>
        </p:nvSpPr>
        <p:spPr>
          <a:xfrm>
            <a:off x="8127750" y="4539965"/>
            <a:ext cx="3420783" cy="1599135"/>
          </a:xfrm>
        </p:spPr>
        <p:txBody>
          <a:bodyPr rtlCol="0" anchor="t">
            <a:noAutofit/>
          </a:bodyPr>
          <a:lstStyle/>
          <a:p>
            <a:pPr rtl="0">
              <a:lnSpc>
                <a:spcPct val="100000"/>
              </a:lnSpc>
            </a:pPr>
            <a:r>
              <a:rPr lang="tr-TR" sz="1600" dirty="0">
                <a:solidFill>
                  <a:schemeClr val="bg1"/>
                </a:solidFill>
              </a:rPr>
              <a:t>İş hukuku ve SGK Danışmanı</a:t>
            </a:r>
          </a:p>
          <a:p>
            <a:pPr rtl="0">
              <a:lnSpc>
                <a:spcPct val="100000"/>
              </a:lnSpc>
            </a:pPr>
            <a:r>
              <a:rPr lang="tr-TR" sz="1600" dirty="0">
                <a:solidFill>
                  <a:schemeClr val="bg1"/>
                </a:solidFill>
              </a:rPr>
              <a:t>E. SGK Manisa İl Müdürü</a:t>
            </a:r>
          </a:p>
          <a:p>
            <a:pPr rtl="0">
              <a:lnSpc>
                <a:spcPct val="100000"/>
              </a:lnSpc>
            </a:pPr>
            <a:r>
              <a:rPr lang="tr-TR" sz="1600" dirty="0">
                <a:solidFill>
                  <a:schemeClr val="bg1"/>
                </a:solidFill>
              </a:rPr>
              <a:t>E. SGK Başmüfettişi </a:t>
            </a:r>
          </a:p>
        </p:txBody>
      </p:sp>
      <p:sp>
        <p:nvSpPr>
          <p:cNvPr id="5" name="Başlık 1">
            <a:extLst>
              <a:ext uri="{FF2B5EF4-FFF2-40B4-BE49-F238E27FC236}">
                <a16:creationId xmlns:a16="http://schemas.microsoft.com/office/drawing/2014/main" id="{0F3BB050-28AE-598A-A3CE-F3EE3446CC2E}"/>
              </a:ext>
            </a:extLst>
          </p:cNvPr>
          <p:cNvSpPr txBox="1">
            <a:spLocks/>
          </p:cNvSpPr>
          <p:nvPr/>
        </p:nvSpPr>
        <p:spPr>
          <a:xfrm>
            <a:off x="8127750" y="1779132"/>
            <a:ext cx="3721704" cy="27608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r>
              <a:rPr lang="tr-TR" sz="4400" dirty="0">
                <a:solidFill>
                  <a:schemeClr val="bg1"/>
                </a:solidFill>
              </a:rPr>
              <a:t>Murat SAYGI</a:t>
            </a:r>
          </a:p>
          <a:p>
            <a:endParaRPr lang="tr-TR" sz="4400" dirty="0">
              <a:solidFill>
                <a:schemeClr val="tx1"/>
              </a:solidFill>
            </a:endParaRPr>
          </a:p>
        </p:txBody>
      </p:sp>
      <p:pic>
        <p:nvPicPr>
          <p:cNvPr id="7" name="Resim 6" descr="metin, yazı tipi, dikdörtgen, tasarım içeren bir resim&#10;&#10;Yapay zeka tarafından oluşturulmuş içerik yanlış olabilir.">
            <a:extLst>
              <a:ext uri="{FF2B5EF4-FFF2-40B4-BE49-F238E27FC236}">
                <a16:creationId xmlns:a16="http://schemas.microsoft.com/office/drawing/2014/main" id="{FA7A789D-D281-3146-4426-415065AA03A6}"/>
              </a:ext>
            </a:extLst>
          </p:cNvPr>
          <p:cNvPicPr>
            <a:picLocks noChangeAspect="1"/>
          </p:cNvPicPr>
          <p:nvPr/>
        </p:nvPicPr>
        <p:blipFill>
          <a:blip r:embed="rId4"/>
          <a:stretch>
            <a:fillRect/>
          </a:stretch>
        </p:blipFill>
        <p:spPr>
          <a:xfrm>
            <a:off x="34582" y="5166640"/>
            <a:ext cx="2311519" cy="1587582"/>
          </a:xfrm>
          <a:prstGeom prst="rect">
            <a:avLst/>
          </a:prstGeom>
        </p:spPr>
      </p:pic>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DDE0EE1-B724-132E-8E0A-C8D7DC724DE1}"/>
              </a:ext>
            </a:extLst>
          </p:cNvPr>
          <p:cNvSpPr>
            <a:spLocks noGrp="1"/>
          </p:cNvSpPr>
          <p:nvPr>
            <p:ph type="title"/>
          </p:nvPr>
        </p:nvSpPr>
        <p:spPr>
          <a:xfrm>
            <a:off x="2231136" y="467418"/>
            <a:ext cx="7729728" cy="1188720"/>
          </a:xfrm>
          <a:solidFill>
            <a:srgbClr val="FFFFFF"/>
          </a:solidFill>
        </p:spPr>
        <p:txBody>
          <a:bodyPr>
            <a:normAutofit/>
          </a:bodyPr>
          <a:lstStyle/>
          <a:p>
            <a:r>
              <a:rPr lang="tr-TR" dirty="0"/>
              <a:t>Eksik Gün Bildirimleri</a:t>
            </a:r>
            <a:endParaRPr lang="tr-TR"/>
          </a:p>
        </p:txBody>
      </p:sp>
      <p:sp>
        <p:nvSpPr>
          <p:cNvPr id="3" name="İçerik Yer Tutucusu 2">
            <a:extLst>
              <a:ext uri="{FF2B5EF4-FFF2-40B4-BE49-F238E27FC236}">
                <a16:creationId xmlns:a16="http://schemas.microsoft.com/office/drawing/2014/main" id="{E4925C26-D06E-BE9E-7460-7EFE393DBFFE}"/>
              </a:ext>
            </a:extLst>
          </p:cNvPr>
          <p:cNvSpPr>
            <a:spLocks noGrp="1"/>
          </p:cNvSpPr>
          <p:nvPr>
            <p:ph idx="1"/>
          </p:nvPr>
        </p:nvSpPr>
        <p:spPr>
          <a:xfrm>
            <a:off x="1636281" y="1888964"/>
            <a:ext cx="8919438" cy="3310890"/>
          </a:xfrm>
        </p:spPr>
        <p:txBody>
          <a:bodyPr>
            <a:normAutofit lnSpcReduction="10000"/>
          </a:bodyPr>
          <a:lstStyle/>
          <a:p>
            <a:pPr marL="201168" lvl="1" indent="0">
              <a:lnSpc>
                <a:spcPct val="90000"/>
              </a:lnSpc>
              <a:buClr>
                <a:schemeClr val="tx1"/>
              </a:buClr>
              <a:buNone/>
            </a:pPr>
            <a:r>
              <a:rPr lang="tr-TR" i="1" dirty="0">
                <a:solidFill>
                  <a:srgbClr val="404040"/>
                </a:solidFill>
              </a:rPr>
              <a:t>Eksik gün bildirim nedenlerinin </a:t>
            </a:r>
            <a:r>
              <a:rPr lang="tr-TR" i="1" dirty="0" err="1">
                <a:solidFill>
                  <a:srgbClr val="404040"/>
                </a:solidFill>
              </a:rPr>
              <a:t>APHB’de</a:t>
            </a:r>
            <a:r>
              <a:rPr lang="tr-TR" i="1" dirty="0">
                <a:solidFill>
                  <a:srgbClr val="404040"/>
                </a:solidFill>
              </a:rPr>
              <a:t> belirtilmesi, ,</a:t>
            </a:r>
          </a:p>
          <a:p>
            <a:pPr marL="201168" lvl="1" indent="0">
              <a:lnSpc>
                <a:spcPct val="90000"/>
              </a:lnSpc>
              <a:buClr>
                <a:schemeClr val="tx1"/>
              </a:buClr>
              <a:buNone/>
            </a:pPr>
            <a:r>
              <a:rPr lang="tr-TR" i="1" dirty="0">
                <a:solidFill>
                  <a:srgbClr val="404040"/>
                </a:solidFill>
              </a:rPr>
              <a:t>Eksik çalışmaya ilişkin belgeler ilgili ayda düzenlenip  10 yıl süreyle işverence saklanır. </a:t>
            </a:r>
          </a:p>
          <a:p>
            <a:pPr marL="201168" lvl="1" indent="0">
              <a:lnSpc>
                <a:spcPct val="90000"/>
              </a:lnSpc>
              <a:buClr>
                <a:schemeClr val="tx1"/>
              </a:buClr>
              <a:buNone/>
            </a:pPr>
            <a:r>
              <a:rPr lang="tr-TR" i="1" dirty="0">
                <a:solidFill>
                  <a:srgbClr val="404040"/>
                </a:solidFill>
              </a:rPr>
              <a:t> Eksik çalışmaya ilişkin bilgi ve belgelerin Kurumca istenilmesi halinde, </a:t>
            </a:r>
            <a:r>
              <a:rPr lang="tr-TR" i="1" dirty="0" err="1">
                <a:solidFill>
                  <a:srgbClr val="404040"/>
                </a:solidFill>
              </a:rPr>
              <a:t>onbeş</a:t>
            </a:r>
            <a:r>
              <a:rPr lang="tr-TR" i="1" dirty="0">
                <a:solidFill>
                  <a:srgbClr val="404040"/>
                </a:solidFill>
              </a:rPr>
              <a:t> günlük süre içinde ibraz edilmesi zorunludur. </a:t>
            </a:r>
            <a:endParaRPr lang="tr-TR" dirty="0">
              <a:solidFill>
                <a:srgbClr val="404040"/>
              </a:solidFill>
            </a:endParaRPr>
          </a:p>
          <a:p>
            <a:pPr>
              <a:lnSpc>
                <a:spcPct val="90000"/>
              </a:lnSpc>
            </a:pPr>
            <a:r>
              <a:rPr lang="tr-TR" sz="1600" dirty="0">
                <a:solidFill>
                  <a:srgbClr val="404040"/>
                </a:solidFill>
              </a:rPr>
              <a:t>Eksik gün belgeleri tanzim edilirken aşağıda belirtilen hususlara dikkat edilmesi gerekmektedir.</a:t>
            </a:r>
          </a:p>
          <a:p>
            <a:pPr>
              <a:lnSpc>
                <a:spcPct val="90000"/>
              </a:lnSpc>
            </a:pPr>
            <a:r>
              <a:rPr lang="tr-TR" sz="1600" dirty="0">
                <a:solidFill>
                  <a:srgbClr val="404040"/>
                </a:solidFill>
              </a:rPr>
              <a:t>- Ücretsiz izin belgesinde, ücretsiz izinli olunan dönem ve işçinin imzası mutlaka olmalıdır.</a:t>
            </a:r>
          </a:p>
          <a:p>
            <a:pPr>
              <a:lnSpc>
                <a:spcPct val="90000"/>
              </a:lnSpc>
            </a:pPr>
            <a:r>
              <a:rPr lang="tr-TR" sz="1600" dirty="0">
                <a:solidFill>
                  <a:srgbClr val="404040"/>
                </a:solidFill>
              </a:rPr>
              <a:t>- Puantaj eksik gün beyanı yapılmışsa puantaj kayıtlarında işçinin imzası olmalıdır.</a:t>
            </a:r>
          </a:p>
          <a:p>
            <a:pPr>
              <a:lnSpc>
                <a:spcPct val="90000"/>
              </a:lnSpc>
            </a:pPr>
            <a:r>
              <a:rPr lang="tr-TR" sz="1600" dirty="0">
                <a:solidFill>
                  <a:srgbClr val="404040"/>
                </a:solidFill>
              </a:rPr>
              <a:t>- Devamsızlık eksik gün beyanı yapılmışsa devamsızlık tutanağı </a:t>
            </a:r>
            <a:r>
              <a:rPr lang="tr-TR" sz="1600" b="1" dirty="0">
                <a:solidFill>
                  <a:srgbClr val="404040"/>
                </a:solidFill>
              </a:rPr>
              <a:t>her bir devamsızlık günü için ayrı </a:t>
            </a:r>
            <a:r>
              <a:rPr lang="tr-TR" sz="1600" dirty="0">
                <a:solidFill>
                  <a:srgbClr val="404040"/>
                </a:solidFill>
              </a:rPr>
              <a:t>ayrı tanzim edilmeli ve </a:t>
            </a:r>
            <a:r>
              <a:rPr lang="tr-TR" sz="1600" b="1" dirty="0">
                <a:solidFill>
                  <a:srgbClr val="404040"/>
                </a:solidFill>
              </a:rPr>
              <a:t>en az 2 tanık</a:t>
            </a:r>
            <a:r>
              <a:rPr lang="tr-TR" sz="1600" dirty="0">
                <a:solidFill>
                  <a:srgbClr val="404040"/>
                </a:solidFill>
              </a:rPr>
              <a:t> tarafından imzalanmalıdır.</a:t>
            </a:r>
          </a:p>
          <a:p>
            <a:pPr>
              <a:lnSpc>
                <a:spcPct val="90000"/>
              </a:lnSpc>
            </a:pPr>
            <a:r>
              <a:rPr lang="tr-TR" sz="1600" dirty="0">
                <a:solidFill>
                  <a:srgbClr val="404040"/>
                </a:solidFill>
              </a:rPr>
              <a:t>- İşçi, kısmi istihdam ile çalıştırılıyorsa </a:t>
            </a:r>
            <a:r>
              <a:rPr lang="tr-TR" sz="1600" b="1" dirty="0">
                <a:solidFill>
                  <a:srgbClr val="404040"/>
                </a:solidFill>
              </a:rPr>
              <a:t>kısmi istihdam sözleşmesi </a:t>
            </a:r>
            <a:r>
              <a:rPr lang="tr-TR" sz="1600" dirty="0">
                <a:solidFill>
                  <a:srgbClr val="404040"/>
                </a:solidFill>
              </a:rPr>
              <a:t>olmalıdır.</a:t>
            </a:r>
          </a:p>
          <a:p>
            <a:pPr>
              <a:lnSpc>
                <a:spcPct val="90000"/>
              </a:lnSpc>
            </a:pPr>
            <a:r>
              <a:rPr lang="tr-TR" sz="1600" dirty="0">
                <a:solidFill>
                  <a:srgbClr val="404040"/>
                </a:solidFill>
              </a:rPr>
              <a:t>- Diğer eksik gün kodları varsa bunların belgeleri de işçinin özlük dosyasında arşivlenmelidir.  </a:t>
            </a:r>
          </a:p>
          <a:p>
            <a:pPr>
              <a:lnSpc>
                <a:spcPct val="90000"/>
              </a:lnSpc>
              <a:buClr>
                <a:schemeClr val="tx1"/>
              </a:buClr>
              <a:buFont typeface="Wingdings" panose="05000000000000000000" pitchFamily="2" charset="2"/>
              <a:buChar char="q"/>
            </a:pPr>
            <a:endParaRPr lang="tr-TR" sz="1600" dirty="0">
              <a:solidFill>
                <a:srgbClr val="404040"/>
              </a:solidFill>
            </a:endParaRPr>
          </a:p>
        </p:txBody>
      </p:sp>
    </p:spTree>
    <p:extLst>
      <p:ext uri="{BB962C8B-B14F-4D97-AF65-F5344CB8AC3E}">
        <p14:creationId xmlns:p14="http://schemas.microsoft.com/office/powerpoint/2010/main" val="387202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431410-2559-5FDC-2DB8-A2486D5F12E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AA760AB-C0B4-C715-1FFA-3FD3A1B31E3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lvl="0"/>
            <a:r>
              <a:rPr lang="tr-TR" sz="2100">
                <a:solidFill>
                  <a:srgbClr val="FFFFFF"/>
                </a:solidFill>
              </a:rPr>
              <a:t>Prim Ödeme Gün Sayılarının Hesaplanması</a:t>
            </a:r>
          </a:p>
        </p:txBody>
      </p:sp>
      <p:sp>
        <p:nvSpPr>
          <p:cNvPr id="3" name="İçerik Yer Tutucusu 2">
            <a:extLst>
              <a:ext uri="{FF2B5EF4-FFF2-40B4-BE49-F238E27FC236}">
                <a16:creationId xmlns:a16="http://schemas.microsoft.com/office/drawing/2014/main" id="{2AA3EDDA-5174-CB52-6000-9C523D38BB9E}"/>
              </a:ext>
            </a:extLst>
          </p:cNvPr>
          <p:cNvSpPr>
            <a:spLocks noGrp="1"/>
          </p:cNvSpPr>
          <p:nvPr>
            <p:ph idx="1"/>
          </p:nvPr>
        </p:nvSpPr>
        <p:spPr>
          <a:xfrm>
            <a:off x="6096000" y="1443035"/>
            <a:ext cx="5679586" cy="4416829"/>
          </a:xfrm>
        </p:spPr>
        <p:txBody>
          <a:bodyPr anchor="ctr">
            <a:normAutofit/>
          </a:bodyPr>
          <a:lstStyle/>
          <a:p>
            <a:r>
              <a:rPr lang="tr-TR" sz="2400" dirty="0"/>
              <a:t>2020/20 sayılı SGK genelgesinde: </a:t>
            </a:r>
          </a:p>
          <a:p>
            <a:r>
              <a:rPr lang="tr-TR" sz="2400" i="1" dirty="0"/>
              <a:t>“Ay/dönem içinde işe girişi veya işten çıkışı bulunmayan, çeşitli nedenlerle (istirahat, ücretsiz izin, disiplin cezası gibi) ay/dönemin bazı günlerinde çalışmayan ve çalışmadığı günler için de ücret almayan sigortalıların ilgili ay/dönemdeki prim ödeme gün sayıları, ilgili ay/dönemdeki gün sayısından, ücret almaya hak kazanılmamış gün sayısı çıkartılmak suretiyle hesaplanacaktır. </a:t>
            </a:r>
            <a:endParaRPr lang="tr-TR" sz="2400" dirty="0"/>
          </a:p>
          <a:p>
            <a:pPr>
              <a:buClr>
                <a:schemeClr val="tx1"/>
              </a:buClr>
              <a:buFont typeface="Wingdings" panose="05000000000000000000" pitchFamily="2" charset="2"/>
              <a:buChar char="q"/>
            </a:pPr>
            <a:endParaRPr lang="tr-TR" sz="2400" dirty="0"/>
          </a:p>
        </p:txBody>
      </p:sp>
    </p:spTree>
    <p:extLst>
      <p:ext uri="{BB962C8B-B14F-4D97-AF65-F5344CB8AC3E}">
        <p14:creationId xmlns:p14="http://schemas.microsoft.com/office/powerpoint/2010/main" val="354809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48989AC-ED5D-FF1F-7EC2-74D2929B24CD}"/>
              </a:ext>
            </a:extLst>
          </p:cNvPr>
          <p:cNvSpPr>
            <a:spLocks noGrp="1"/>
          </p:cNvSpPr>
          <p:nvPr>
            <p:ph type="title"/>
          </p:nvPr>
        </p:nvSpPr>
        <p:spPr>
          <a:xfrm>
            <a:off x="2231136" y="467418"/>
            <a:ext cx="7729728" cy="1188720"/>
          </a:xfrm>
          <a:solidFill>
            <a:srgbClr val="FFFFFF"/>
          </a:solidFill>
        </p:spPr>
        <p:txBody>
          <a:bodyPr>
            <a:normAutofit/>
          </a:bodyPr>
          <a:lstStyle/>
          <a:p>
            <a:r>
              <a:rPr lang="tr-TR" dirty="0"/>
              <a:t>Prim Ödeme Gün Sayılarının Hesaplanması</a:t>
            </a:r>
            <a:endParaRPr lang="tr-TR"/>
          </a:p>
        </p:txBody>
      </p:sp>
      <p:sp>
        <p:nvSpPr>
          <p:cNvPr id="3" name="İçerik Yer Tutucusu 2">
            <a:extLst>
              <a:ext uri="{FF2B5EF4-FFF2-40B4-BE49-F238E27FC236}">
                <a16:creationId xmlns:a16="http://schemas.microsoft.com/office/drawing/2014/main" id="{54CE4777-18CE-2231-F2ED-66EF3B0E6063}"/>
              </a:ext>
            </a:extLst>
          </p:cNvPr>
          <p:cNvSpPr>
            <a:spLocks noGrp="1"/>
          </p:cNvSpPr>
          <p:nvPr>
            <p:ph idx="1"/>
          </p:nvPr>
        </p:nvSpPr>
        <p:spPr>
          <a:xfrm>
            <a:off x="1706062" y="2291262"/>
            <a:ext cx="8779512" cy="2879256"/>
          </a:xfrm>
        </p:spPr>
        <p:txBody>
          <a:bodyPr>
            <a:normAutofit fontScale="92500" lnSpcReduction="10000"/>
          </a:bodyPr>
          <a:lstStyle/>
          <a:p>
            <a:r>
              <a:rPr lang="tr-TR" sz="2000" i="1" dirty="0">
                <a:solidFill>
                  <a:srgbClr val="404040"/>
                </a:solidFill>
                <a:latin typeface="Times New Roman" panose="02020603050405020304" pitchFamily="18" charset="0"/>
                <a:cs typeface="Times New Roman" panose="02020603050405020304" pitchFamily="18" charset="0"/>
              </a:rPr>
              <a:t>Örnek 1: Özel sektöre ait bir işyerinde çalışan (A) sigortalısının, 2017/Şubat ayında 10 gün ücretsiz izinli olduğu ve ayın kalan günlerinin tamamı için ücret almaya hak kazanmış olduğu varsayıldığında, söz konusu ayda 28 gün bulunması ve sigortalının 10 gün eksik çalışmış olması nedeniyle, bahse konu sigortalının 2017/Şubat ayındaki prim ödeme gün sayısı 18 olacaktır.”</a:t>
            </a:r>
            <a:r>
              <a:rPr lang="tr-TR" sz="2000" dirty="0">
                <a:solidFill>
                  <a:srgbClr val="404040"/>
                </a:solidFill>
                <a:latin typeface="Times New Roman" panose="02020603050405020304" pitchFamily="18" charset="0"/>
                <a:cs typeface="Times New Roman" panose="02020603050405020304" pitchFamily="18" charset="0"/>
              </a:rPr>
              <a:t> hükmü bulunmaktadır. </a:t>
            </a:r>
          </a:p>
          <a:p>
            <a:endParaRPr lang="tr-TR" sz="2000" dirty="0">
              <a:solidFill>
                <a:srgbClr val="404040"/>
              </a:solidFill>
              <a:latin typeface="Times New Roman" panose="02020603050405020304" pitchFamily="18" charset="0"/>
              <a:cs typeface="Times New Roman" panose="02020603050405020304" pitchFamily="18" charset="0"/>
            </a:endParaRPr>
          </a:p>
          <a:p>
            <a:r>
              <a:rPr lang="tr-TR" sz="2000" dirty="0">
                <a:solidFill>
                  <a:srgbClr val="404040"/>
                </a:solidFill>
                <a:latin typeface="Times New Roman" panose="02020603050405020304" pitchFamily="18" charset="0"/>
                <a:cs typeface="Times New Roman" panose="02020603050405020304" pitchFamily="18" charset="0"/>
              </a:rPr>
              <a:t>Yukarıda belirtilen hüküm gereğince SGK prim gün sayısı; ilgili aydaki gün sayısından, ücret almaya hak edilmeyen gün sayısı düşülmek suretiyle parmak hesabı yapılarak bulunması gerekmektedir. (</a:t>
            </a:r>
            <a:r>
              <a:rPr lang="tr-TR" sz="2000" b="1" dirty="0">
                <a:solidFill>
                  <a:srgbClr val="404040"/>
                </a:solidFill>
                <a:latin typeface="Times New Roman" panose="02020603050405020304" pitchFamily="18" charset="0"/>
                <a:cs typeface="Times New Roman" panose="02020603050405020304" pitchFamily="18" charset="0"/>
              </a:rPr>
              <a:t>Her ay için 30 günden düşülmemelidir</a:t>
            </a:r>
            <a:r>
              <a:rPr lang="tr-TR" sz="2000" dirty="0">
                <a:solidFill>
                  <a:srgbClr val="404040"/>
                </a:solidFill>
                <a:latin typeface="Times New Roman" panose="02020603050405020304" pitchFamily="18" charset="0"/>
                <a:cs typeface="Times New Roman" panose="02020603050405020304" pitchFamily="18" charset="0"/>
              </a:rPr>
              <a:t>)</a:t>
            </a:r>
          </a:p>
          <a:p>
            <a:endParaRPr lang="tr-TR" sz="2000" dirty="0">
              <a:solidFill>
                <a:srgbClr val="404040"/>
              </a:solidFill>
            </a:endParaRPr>
          </a:p>
        </p:txBody>
      </p:sp>
    </p:spTree>
    <p:extLst>
      <p:ext uri="{BB962C8B-B14F-4D97-AF65-F5344CB8AC3E}">
        <p14:creationId xmlns:p14="http://schemas.microsoft.com/office/powerpoint/2010/main" val="208415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510520-7A88-34C1-59C2-8FD6FEC5F43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8BC42BF-5B2F-F856-1830-700721A6501C}"/>
              </a:ext>
            </a:extLst>
          </p:cNvPr>
          <p:cNvSpPr>
            <a:spLocks noGrp="1"/>
          </p:cNvSpPr>
          <p:nvPr>
            <p:ph type="title"/>
          </p:nvPr>
        </p:nvSpPr>
        <p:spPr>
          <a:xfrm>
            <a:off x="2231136" y="467418"/>
            <a:ext cx="7729728" cy="1188720"/>
          </a:xfrm>
          <a:solidFill>
            <a:srgbClr val="FFFFFF"/>
          </a:solidFill>
        </p:spPr>
        <p:txBody>
          <a:bodyPr>
            <a:normAutofit/>
          </a:bodyPr>
          <a:lstStyle/>
          <a:p>
            <a:pPr lvl="0"/>
            <a:r>
              <a:rPr lang="tr-TR" dirty="0"/>
              <a:t>Prim Ödeme Gün Sayılarının Hesaplanması</a:t>
            </a:r>
            <a:endParaRPr lang="tr-TR"/>
          </a:p>
        </p:txBody>
      </p:sp>
      <p:sp>
        <p:nvSpPr>
          <p:cNvPr id="3" name="İçerik Yer Tutucusu 2">
            <a:extLst>
              <a:ext uri="{FF2B5EF4-FFF2-40B4-BE49-F238E27FC236}">
                <a16:creationId xmlns:a16="http://schemas.microsoft.com/office/drawing/2014/main" id="{79847752-D2DF-D5A6-4A8C-8D8EB55C0885}"/>
              </a:ext>
            </a:extLst>
          </p:cNvPr>
          <p:cNvSpPr>
            <a:spLocks noGrp="1"/>
          </p:cNvSpPr>
          <p:nvPr>
            <p:ph idx="1"/>
          </p:nvPr>
        </p:nvSpPr>
        <p:spPr>
          <a:xfrm>
            <a:off x="1460938" y="1656137"/>
            <a:ext cx="9217572" cy="3851283"/>
          </a:xfrm>
        </p:spPr>
        <p:txBody>
          <a:bodyPr>
            <a:normAutofit fontScale="92500"/>
          </a:bodyPr>
          <a:lstStyle/>
          <a:p>
            <a:pPr>
              <a:lnSpc>
                <a:spcPct val="150000"/>
              </a:lnSpc>
            </a:pPr>
            <a:r>
              <a:rPr lang="tr-TR" sz="1600" dirty="0">
                <a:solidFill>
                  <a:srgbClr val="404040"/>
                </a:solidFill>
                <a:latin typeface="Times New Roman" panose="02020603050405020304" pitchFamily="18" charset="0"/>
                <a:cs typeface="Times New Roman" panose="02020603050405020304" pitchFamily="18" charset="0"/>
              </a:rPr>
              <a:t>SGK uygulamasında, </a:t>
            </a:r>
            <a:r>
              <a:rPr lang="tr-TR" sz="1600" b="1" dirty="0">
                <a:solidFill>
                  <a:srgbClr val="404040"/>
                </a:solidFill>
                <a:latin typeface="Times New Roman" panose="02020603050405020304" pitchFamily="18" charset="0"/>
                <a:cs typeface="Times New Roman" panose="02020603050405020304" pitchFamily="18" charset="0"/>
              </a:rPr>
              <a:t>iş kazası geçirilen gün</a:t>
            </a:r>
            <a:r>
              <a:rPr lang="tr-TR" sz="1600" dirty="0">
                <a:solidFill>
                  <a:srgbClr val="404040"/>
                </a:solidFill>
                <a:latin typeface="Times New Roman" panose="02020603050405020304" pitchFamily="18" charset="0"/>
                <a:cs typeface="Times New Roman" panose="02020603050405020304" pitchFamily="18" charset="0"/>
              </a:rPr>
              <a:t>, işçi 1 dakika olsa dahi çalıştığından </a:t>
            </a:r>
            <a:r>
              <a:rPr lang="tr-TR" sz="1600" b="1" dirty="0">
                <a:solidFill>
                  <a:srgbClr val="404040"/>
                </a:solidFill>
                <a:latin typeface="Times New Roman" panose="02020603050405020304" pitchFamily="18" charset="0"/>
                <a:cs typeface="Times New Roman" panose="02020603050405020304" pitchFamily="18" charset="0"/>
              </a:rPr>
              <a:t>kaza günü için işçi adına gün ve kazanç bildirilmesi gerekmektedir</a:t>
            </a:r>
            <a:r>
              <a:rPr lang="tr-TR" sz="1600" dirty="0">
                <a:solidFill>
                  <a:srgbClr val="404040"/>
                </a:solidFill>
                <a:latin typeface="Times New Roman" panose="02020603050405020304" pitchFamily="18" charset="0"/>
                <a:cs typeface="Times New Roman" panose="02020603050405020304" pitchFamily="18" charset="0"/>
              </a:rPr>
              <a:t>.</a:t>
            </a:r>
          </a:p>
          <a:p>
            <a:pPr>
              <a:lnSpc>
                <a:spcPct val="150000"/>
              </a:lnSpc>
            </a:pPr>
            <a:r>
              <a:rPr lang="tr-TR" sz="1600" b="1" dirty="0">
                <a:solidFill>
                  <a:srgbClr val="404040"/>
                </a:solidFill>
                <a:latin typeface="Times New Roman" panose="02020603050405020304" pitchFamily="18" charset="0"/>
                <a:cs typeface="Times New Roman" panose="02020603050405020304" pitchFamily="18" charset="0"/>
              </a:rPr>
              <a:t>Örnek:</a:t>
            </a:r>
            <a:r>
              <a:rPr lang="tr-TR" sz="1600" dirty="0">
                <a:solidFill>
                  <a:srgbClr val="404040"/>
                </a:solidFill>
                <a:latin typeface="Times New Roman" panose="02020603050405020304" pitchFamily="18" charset="0"/>
                <a:cs typeface="Times New Roman" panose="02020603050405020304" pitchFamily="18" charset="0"/>
              </a:rPr>
              <a:t> 12 Ağustos tarihinde mesaiye başladıktan 1 saat sonra iş kazası geçiren işçi, 12 Ağustos dahil ayın kalan günlerinin tamamı için istirahat raporu almıştır. Bu işçi, 1-11 Ağustos döneminin tamamında çalışmış ya da çalışmış gibi sayılan süreleri (hafta tatili, ulusal bayram genel tatil, yıllık izin vb.) mevcutsa işçi adına </a:t>
            </a:r>
            <a:r>
              <a:rPr lang="tr-TR" sz="1600" b="1" dirty="0">
                <a:solidFill>
                  <a:srgbClr val="404040"/>
                </a:solidFill>
                <a:latin typeface="Times New Roman" panose="02020603050405020304" pitchFamily="18" charset="0"/>
                <a:cs typeface="Times New Roman" panose="02020603050405020304" pitchFamily="18" charset="0"/>
              </a:rPr>
              <a:t>Ağustos ayında asgari 12 gün hizmet bildirilmesi </a:t>
            </a:r>
            <a:r>
              <a:rPr lang="tr-TR" sz="1600" dirty="0">
                <a:solidFill>
                  <a:srgbClr val="404040"/>
                </a:solidFill>
                <a:latin typeface="Times New Roman" panose="02020603050405020304" pitchFamily="18" charset="0"/>
                <a:cs typeface="Times New Roman" panose="02020603050405020304" pitchFamily="18" charset="0"/>
              </a:rPr>
              <a:t>gerekmektedir. </a:t>
            </a:r>
          </a:p>
          <a:p>
            <a:pPr>
              <a:lnSpc>
                <a:spcPct val="150000"/>
              </a:lnSpc>
            </a:pPr>
            <a:r>
              <a:rPr lang="tr-TR" sz="1600" dirty="0">
                <a:solidFill>
                  <a:srgbClr val="404040"/>
                </a:solidFill>
                <a:latin typeface="Times New Roman" panose="02020603050405020304" pitchFamily="18" charset="0"/>
                <a:cs typeface="Times New Roman" panose="02020603050405020304" pitchFamily="18" charset="0"/>
              </a:rPr>
              <a:t>İş kazası geçirilen gün için SGK’ya bildirim yapılmaması halinde iş kazası geçirilen gün için SGK müfettişi/denetmeni tarafından ek muhtasar ve prim hizmet beyannamesi istenilmektedir. Ek muhtasar ve prim hizmet beyannamesinin verilmemesi nedeniyle </a:t>
            </a:r>
            <a:r>
              <a:rPr lang="tr-TR" sz="1600" b="1" dirty="0">
                <a:solidFill>
                  <a:srgbClr val="404040"/>
                </a:solidFill>
                <a:latin typeface="Times New Roman" panose="02020603050405020304" pitchFamily="18" charset="0"/>
                <a:cs typeface="Times New Roman" panose="02020603050405020304" pitchFamily="18" charset="0"/>
              </a:rPr>
              <a:t>1 asgari ücret</a:t>
            </a:r>
            <a:r>
              <a:rPr lang="tr-TR" sz="1600" dirty="0">
                <a:solidFill>
                  <a:srgbClr val="404040"/>
                </a:solidFill>
                <a:latin typeface="Times New Roman" panose="02020603050405020304" pitchFamily="18" charset="0"/>
                <a:cs typeface="Times New Roman" panose="02020603050405020304" pitchFamily="18" charset="0"/>
              </a:rPr>
              <a:t>, ücret bodrosunun ve yasal defterin ilgili ayda </a:t>
            </a:r>
            <a:r>
              <a:rPr lang="tr-TR" sz="1600" b="1" dirty="0">
                <a:solidFill>
                  <a:srgbClr val="404040"/>
                </a:solidFill>
                <a:latin typeface="Times New Roman" panose="02020603050405020304" pitchFamily="18" charset="0"/>
                <a:cs typeface="Times New Roman" panose="02020603050405020304" pitchFamily="18" charset="0"/>
              </a:rPr>
              <a:t>geçersiz olması nedeniyle 1 asgari </a:t>
            </a:r>
            <a:r>
              <a:rPr lang="tr-TR" sz="1600" dirty="0">
                <a:solidFill>
                  <a:srgbClr val="404040"/>
                </a:solidFill>
                <a:latin typeface="Times New Roman" panose="02020603050405020304" pitchFamily="18" charset="0"/>
                <a:cs typeface="Times New Roman" panose="02020603050405020304" pitchFamily="18" charset="0"/>
              </a:rPr>
              <a:t>ücret olmak üzere toplam </a:t>
            </a:r>
            <a:r>
              <a:rPr lang="tr-TR" sz="1600" b="1" dirty="0">
                <a:solidFill>
                  <a:srgbClr val="404040"/>
                </a:solidFill>
                <a:latin typeface="Times New Roman" panose="02020603050405020304" pitchFamily="18" charset="0"/>
                <a:cs typeface="Times New Roman" panose="02020603050405020304" pitchFamily="18" charset="0"/>
              </a:rPr>
              <a:t>2 asgari ücret idari para cezası</a:t>
            </a:r>
            <a:r>
              <a:rPr lang="tr-TR" sz="1600" dirty="0">
                <a:solidFill>
                  <a:srgbClr val="404040"/>
                </a:solidFill>
                <a:latin typeface="Times New Roman" panose="02020603050405020304" pitchFamily="18" charset="0"/>
                <a:cs typeface="Times New Roman" panose="02020603050405020304" pitchFamily="18" charset="0"/>
              </a:rPr>
              <a:t> uygulanmaktadır.</a:t>
            </a:r>
          </a:p>
          <a:p>
            <a:pPr>
              <a:lnSpc>
                <a:spcPct val="150000"/>
              </a:lnSpc>
              <a:buClr>
                <a:schemeClr val="tx1"/>
              </a:buClr>
              <a:buFont typeface="Wingdings" panose="05000000000000000000" pitchFamily="2" charset="2"/>
              <a:buChar char="q"/>
            </a:pPr>
            <a:endParaRPr lang="tr-TR" sz="1600" dirty="0">
              <a:solidFill>
                <a:srgbClr val="404040"/>
              </a:solidFill>
            </a:endParaRPr>
          </a:p>
        </p:txBody>
      </p:sp>
    </p:spTree>
    <p:extLst>
      <p:ext uri="{BB962C8B-B14F-4D97-AF65-F5344CB8AC3E}">
        <p14:creationId xmlns:p14="http://schemas.microsoft.com/office/powerpoint/2010/main" val="108237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D3B82238-D08F-6761-1A60-634A2046EE7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C815CCA-3B57-C952-F928-1B9F3CBCBDE4}"/>
              </a:ext>
            </a:extLst>
          </p:cNvPr>
          <p:cNvSpPr>
            <a:spLocks noGrp="1"/>
          </p:cNvSpPr>
          <p:nvPr>
            <p:ph type="title"/>
          </p:nvPr>
        </p:nvSpPr>
        <p:spPr>
          <a:xfrm>
            <a:off x="804672" y="978776"/>
            <a:ext cx="5925310" cy="1174991"/>
          </a:xfrm>
        </p:spPr>
        <p:txBody>
          <a:bodyPr>
            <a:normAutofit/>
          </a:bodyPr>
          <a:lstStyle/>
          <a:p>
            <a:pPr lvl="0"/>
            <a:r>
              <a:rPr lang="tr-TR" sz="2400"/>
              <a:t>Banka Promosyon Ödemeleri</a:t>
            </a:r>
          </a:p>
        </p:txBody>
      </p:sp>
      <p:sp>
        <p:nvSpPr>
          <p:cNvPr id="3" name="İçerik Yer Tutucusu 2">
            <a:extLst>
              <a:ext uri="{FF2B5EF4-FFF2-40B4-BE49-F238E27FC236}">
                <a16:creationId xmlns:a16="http://schemas.microsoft.com/office/drawing/2014/main" id="{746A9498-756E-2D86-CC86-1CE4B237B7E0}"/>
              </a:ext>
            </a:extLst>
          </p:cNvPr>
          <p:cNvSpPr>
            <a:spLocks noGrp="1"/>
          </p:cNvSpPr>
          <p:nvPr>
            <p:ph idx="1"/>
          </p:nvPr>
        </p:nvSpPr>
        <p:spPr>
          <a:xfrm>
            <a:off x="804672" y="2640692"/>
            <a:ext cx="5925310" cy="3255252"/>
          </a:xfrm>
        </p:spPr>
        <p:txBody>
          <a:bodyPr>
            <a:normAutofit/>
          </a:bodyPr>
          <a:lstStyle/>
          <a:p>
            <a:pPr>
              <a:lnSpc>
                <a:spcPct val="90000"/>
              </a:lnSpc>
              <a:buClr>
                <a:schemeClr val="tx1"/>
              </a:buClr>
              <a:buFont typeface="Wingdings" panose="05000000000000000000" pitchFamily="2" charset="2"/>
              <a:buChar char="q"/>
            </a:pPr>
            <a:r>
              <a:rPr lang="tr-TR" sz="1400" dirty="0"/>
              <a:t> Uygulamada İşletmeler Bankalar ile anlaşıp çalışanlarına promosyon ödemesi yapabiliyorlar.</a:t>
            </a:r>
          </a:p>
          <a:p>
            <a:pPr marL="0" indent="0">
              <a:lnSpc>
                <a:spcPct val="90000"/>
              </a:lnSpc>
              <a:buClr>
                <a:schemeClr val="tx1"/>
              </a:buClr>
              <a:buNone/>
            </a:pPr>
            <a:endParaRPr lang="tr-TR" sz="1400" dirty="0"/>
          </a:p>
          <a:p>
            <a:pPr lvl="1">
              <a:lnSpc>
                <a:spcPct val="90000"/>
              </a:lnSpc>
              <a:buClr>
                <a:schemeClr val="tx1"/>
              </a:buClr>
              <a:buFont typeface="Wingdings" panose="05000000000000000000" pitchFamily="2" charset="2"/>
              <a:buChar char="q"/>
            </a:pPr>
            <a:r>
              <a:rPr lang="tr-TR" sz="1400" dirty="0"/>
              <a:t> Banka,  promosyonu doğrudan işçinin hesabına aktarırsa prim ve gelir vergisi ve damga vergisi  yükü </a:t>
            </a:r>
            <a:r>
              <a:rPr lang="tr-TR" sz="1400" b="1" dirty="0"/>
              <a:t>bulunmamaktadır</a:t>
            </a:r>
          </a:p>
          <a:p>
            <a:pPr lvl="1">
              <a:lnSpc>
                <a:spcPct val="90000"/>
              </a:lnSpc>
              <a:buClr>
                <a:schemeClr val="tx1"/>
              </a:buClr>
              <a:buFont typeface="Wingdings" panose="05000000000000000000" pitchFamily="2" charset="2"/>
              <a:buChar char="q"/>
            </a:pPr>
            <a:r>
              <a:rPr lang="tr-TR" sz="1400" dirty="0"/>
              <a:t> Banka, promosyonu işletmeye aktarır işletme </a:t>
            </a:r>
            <a:r>
              <a:rPr lang="tr-TR" sz="1400" b="1" dirty="0"/>
              <a:t>gelir olarak kaydetmeden </a:t>
            </a:r>
            <a:r>
              <a:rPr lang="tr-TR" sz="1400" dirty="0"/>
              <a:t>personele aynen gönderirse yine prim ve vergi yükü doğmamaktadır </a:t>
            </a:r>
          </a:p>
          <a:p>
            <a:pPr lvl="1">
              <a:lnSpc>
                <a:spcPct val="90000"/>
              </a:lnSpc>
              <a:buClr>
                <a:schemeClr val="tx1"/>
              </a:buClr>
              <a:buFont typeface="Wingdings" panose="05000000000000000000" pitchFamily="2" charset="2"/>
              <a:buChar char="q"/>
            </a:pPr>
            <a:r>
              <a:rPr lang="tr-TR" sz="1400" dirty="0"/>
              <a:t> Banka promosyonu işletmeye aktarır, İşveren promosyonu </a:t>
            </a:r>
            <a:r>
              <a:rPr lang="tr-TR" sz="1400" b="1" dirty="0"/>
              <a:t>gelir olarak kaydederek </a:t>
            </a:r>
            <a:r>
              <a:rPr lang="tr-TR" sz="1400" dirty="0"/>
              <a:t>bordroya eklediğinde ücret niteliği kazandırılmış olmakta, bundan dolayı işverenlik ilave olarak </a:t>
            </a:r>
            <a:r>
              <a:rPr lang="tr-TR" sz="1400" b="1" dirty="0"/>
              <a:t>SGK primi ve gelir vergisi damga vergisi yükü ile karşılaşmaktadır. </a:t>
            </a:r>
          </a:p>
          <a:p>
            <a:pPr lvl="1">
              <a:lnSpc>
                <a:spcPct val="90000"/>
              </a:lnSpc>
              <a:buClr>
                <a:schemeClr val="tx1"/>
              </a:buClr>
              <a:buFont typeface="Wingdings" panose="05000000000000000000" pitchFamily="2" charset="2"/>
              <a:buChar char="q"/>
            </a:pPr>
            <a:r>
              <a:rPr lang="tr-TR" sz="1400" dirty="0"/>
              <a:t> (SGK Görüş yazısı 2018, Aydın Vergi Dairesi Özelge 2023)</a:t>
            </a:r>
          </a:p>
          <a:p>
            <a:pPr marL="201168" lvl="1" indent="0">
              <a:lnSpc>
                <a:spcPct val="90000"/>
              </a:lnSpc>
              <a:buClr>
                <a:schemeClr val="tx1"/>
              </a:buClr>
              <a:buNone/>
            </a:pPr>
            <a:endParaRPr lang="tr-TR" sz="1400" dirty="0"/>
          </a:p>
          <a:p>
            <a:pPr lvl="1">
              <a:lnSpc>
                <a:spcPct val="90000"/>
              </a:lnSpc>
              <a:buClr>
                <a:schemeClr val="tx1"/>
              </a:buClr>
              <a:buFont typeface="Wingdings" panose="05000000000000000000" pitchFamily="2" charset="2"/>
              <a:buChar char="q"/>
            </a:pPr>
            <a:endParaRPr lang="tr-TR" sz="1400" dirty="0"/>
          </a:p>
        </p:txBody>
      </p:sp>
      <p:pic>
        <p:nvPicPr>
          <p:cNvPr id="5" name="Picture 4" descr="Verimlilik öğeleri bulunan masa">
            <a:extLst>
              <a:ext uri="{FF2B5EF4-FFF2-40B4-BE49-F238E27FC236}">
                <a16:creationId xmlns:a16="http://schemas.microsoft.com/office/drawing/2014/main" id="{995F188C-CF5E-82D8-C983-C40CB4210A3B}"/>
              </a:ext>
            </a:extLst>
          </p:cNvPr>
          <p:cNvPicPr>
            <a:picLocks noChangeAspect="1"/>
          </p:cNvPicPr>
          <p:nvPr/>
        </p:nvPicPr>
        <p:blipFill>
          <a:blip r:embed="rId2"/>
          <a:srcRect l="34959" r="19709" b="-1"/>
          <a:stretch>
            <a:fillRect/>
          </a:stretch>
        </p:blipFill>
        <p:spPr>
          <a:xfrm>
            <a:off x="7534654" y="10"/>
            <a:ext cx="4657345" cy="6857990"/>
          </a:xfrm>
          <a:prstGeom prst="rect">
            <a:avLst/>
          </a:prstGeom>
        </p:spPr>
      </p:pic>
    </p:spTree>
    <p:extLst>
      <p:ext uri="{BB962C8B-B14F-4D97-AF65-F5344CB8AC3E}">
        <p14:creationId xmlns:p14="http://schemas.microsoft.com/office/powerpoint/2010/main" val="85371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8B11728-36FE-A5D8-E6E6-0F39183AD96F}"/>
              </a:ext>
            </a:extLst>
          </p:cNvPr>
          <p:cNvSpPr>
            <a:spLocks noGrp="1"/>
          </p:cNvSpPr>
          <p:nvPr>
            <p:ph type="title"/>
          </p:nvPr>
        </p:nvSpPr>
        <p:spPr>
          <a:xfrm>
            <a:off x="2231136" y="467418"/>
            <a:ext cx="7729728" cy="1188720"/>
          </a:xfrm>
          <a:solidFill>
            <a:srgbClr val="FFFFFF"/>
          </a:solidFill>
        </p:spPr>
        <p:txBody>
          <a:bodyPr>
            <a:normAutofit/>
          </a:bodyPr>
          <a:lstStyle/>
          <a:p>
            <a:r>
              <a:rPr lang="tr-TR" sz="2000"/>
              <a:t>Diğer Bakanlık ve Kurum tespitleri ile İş Müfettişlerinin tespitleri sonucunda SGK cezaları teşvik iptalleri </a:t>
            </a:r>
          </a:p>
        </p:txBody>
      </p:sp>
      <p:sp>
        <p:nvSpPr>
          <p:cNvPr id="3" name="İçerik Yer Tutucusu 2">
            <a:extLst>
              <a:ext uri="{FF2B5EF4-FFF2-40B4-BE49-F238E27FC236}">
                <a16:creationId xmlns:a16="http://schemas.microsoft.com/office/drawing/2014/main" id="{8554F4E6-15B6-806D-224E-59336EBF477C}"/>
              </a:ext>
            </a:extLst>
          </p:cNvPr>
          <p:cNvSpPr>
            <a:spLocks noGrp="1"/>
          </p:cNvSpPr>
          <p:nvPr>
            <p:ph idx="1"/>
          </p:nvPr>
        </p:nvSpPr>
        <p:spPr>
          <a:xfrm>
            <a:off x="1706062" y="2291262"/>
            <a:ext cx="8779512" cy="2879256"/>
          </a:xfrm>
        </p:spPr>
        <p:txBody>
          <a:bodyPr>
            <a:normAutofit/>
          </a:bodyPr>
          <a:lstStyle/>
          <a:p>
            <a:pPr>
              <a:lnSpc>
                <a:spcPct val="90000"/>
              </a:lnSpc>
              <a:buClr>
                <a:schemeClr val="tx1"/>
              </a:buClr>
              <a:buFont typeface="Wingdings" panose="05000000000000000000" pitchFamily="2" charset="2"/>
              <a:buChar char="q"/>
            </a:pPr>
            <a:r>
              <a:rPr lang="tr-TR" sz="1700">
                <a:solidFill>
                  <a:srgbClr val="404040"/>
                </a:solidFill>
              </a:rPr>
              <a:t> Çalışma ve Sosyal Güvenlik Bakanlığı Tespitleri (İş Müfettişlerinin tespitleri) </a:t>
            </a:r>
          </a:p>
          <a:p>
            <a:pPr>
              <a:lnSpc>
                <a:spcPct val="90000"/>
              </a:lnSpc>
              <a:buClr>
                <a:schemeClr val="tx1"/>
              </a:buClr>
              <a:buFont typeface="Wingdings" panose="05000000000000000000" pitchFamily="2" charset="2"/>
              <a:buChar char="q"/>
            </a:pPr>
            <a:r>
              <a:rPr lang="tr-TR" sz="1700">
                <a:solidFill>
                  <a:srgbClr val="404040"/>
                </a:solidFill>
              </a:rPr>
              <a:t> Kolluk Tespitleri (Gece Çalışması, Kimlik Bildirimi, Trafik Cezaları, Yabancı İşçi vb) </a:t>
            </a:r>
          </a:p>
          <a:p>
            <a:pPr>
              <a:lnSpc>
                <a:spcPct val="90000"/>
              </a:lnSpc>
              <a:buClr>
                <a:schemeClr val="tx1"/>
              </a:buClr>
              <a:buFont typeface="Wingdings" panose="05000000000000000000" pitchFamily="2" charset="2"/>
              <a:buChar char="q"/>
            </a:pPr>
            <a:r>
              <a:rPr lang="tr-TR" sz="1700">
                <a:solidFill>
                  <a:srgbClr val="404040"/>
                </a:solidFill>
              </a:rPr>
              <a:t> Vergi Denetim Kurulu (İşçi çalıştırıldığına dair emareler, belgelerde sigortasız isimleri)</a:t>
            </a:r>
          </a:p>
          <a:p>
            <a:pPr>
              <a:lnSpc>
                <a:spcPct val="90000"/>
              </a:lnSpc>
              <a:buClr>
                <a:schemeClr val="tx1"/>
              </a:buClr>
              <a:buFont typeface="Wingdings" panose="05000000000000000000" pitchFamily="2" charset="2"/>
              <a:buChar char="q"/>
            </a:pPr>
            <a:r>
              <a:rPr lang="tr-TR" sz="1700">
                <a:solidFill>
                  <a:srgbClr val="404040"/>
                </a:solidFill>
              </a:rPr>
              <a:t> İhale Makamları (İhale kapsamında çalıştırılan personel, bordro hakediş uyumsuzluğu vb)</a:t>
            </a:r>
          </a:p>
          <a:p>
            <a:pPr>
              <a:lnSpc>
                <a:spcPct val="90000"/>
              </a:lnSpc>
              <a:buClr>
                <a:schemeClr val="tx1"/>
              </a:buClr>
              <a:buFont typeface="Wingdings" panose="05000000000000000000" pitchFamily="2" charset="2"/>
              <a:buChar char="q"/>
            </a:pPr>
            <a:endParaRPr lang="tr-TR" sz="1700">
              <a:solidFill>
                <a:srgbClr val="404040"/>
              </a:solidFill>
            </a:endParaRPr>
          </a:p>
          <a:p>
            <a:pPr>
              <a:lnSpc>
                <a:spcPct val="90000"/>
              </a:lnSpc>
              <a:buClr>
                <a:schemeClr val="tx1"/>
              </a:buClr>
              <a:buFont typeface="Wingdings" panose="05000000000000000000" pitchFamily="2" charset="2"/>
              <a:buChar char="q"/>
            </a:pPr>
            <a:r>
              <a:rPr lang="tr-TR" sz="1700">
                <a:solidFill>
                  <a:srgbClr val="404040"/>
                </a:solidFill>
              </a:rPr>
              <a:t>Diğer kamu idarelerinin denetim elemanlarınca kendi mevzuatları gereğince yapacakları soruşturma, denetim ve incelemeler neticesinde  tespit edilen hususlar SGK’ya bildirildiğinde; SGK yeniden incelemeye gerek duymaksızın cezai işlemleri uygular, asgari ücret desteğini gecikme cezası ve gecikme zammı ile iade ister</a:t>
            </a:r>
          </a:p>
          <a:p>
            <a:pPr>
              <a:lnSpc>
                <a:spcPct val="90000"/>
              </a:lnSpc>
              <a:buClr>
                <a:schemeClr val="tx1"/>
              </a:buClr>
              <a:buFont typeface="Wingdings" panose="05000000000000000000" pitchFamily="2" charset="2"/>
              <a:buChar char="q"/>
            </a:pPr>
            <a:endParaRPr lang="tr-TR" sz="1700">
              <a:solidFill>
                <a:srgbClr val="404040"/>
              </a:solidFill>
            </a:endParaRPr>
          </a:p>
          <a:p>
            <a:pPr marL="0" indent="0">
              <a:lnSpc>
                <a:spcPct val="90000"/>
              </a:lnSpc>
              <a:buClr>
                <a:schemeClr val="tx1"/>
              </a:buClr>
              <a:buNone/>
            </a:pPr>
            <a:endParaRPr lang="tr-TR" sz="1700">
              <a:solidFill>
                <a:srgbClr val="404040"/>
              </a:solidFill>
            </a:endParaRPr>
          </a:p>
        </p:txBody>
      </p:sp>
    </p:spTree>
    <p:extLst>
      <p:ext uri="{BB962C8B-B14F-4D97-AF65-F5344CB8AC3E}">
        <p14:creationId xmlns:p14="http://schemas.microsoft.com/office/powerpoint/2010/main" val="3086303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1C5D75F5-3866-4464-0C35-45D6CCD8D9CD}"/>
              </a:ext>
            </a:extLst>
          </p:cNvPr>
          <p:cNvPicPr>
            <a:picLocks noGrp="1" noChangeAspect="1"/>
          </p:cNvPicPr>
          <p:nvPr>
            <p:ph idx="1"/>
          </p:nvPr>
        </p:nvPicPr>
        <p:blipFill>
          <a:blip r:embed="rId2"/>
          <a:stretch>
            <a:fillRect/>
          </a:stretch>
        </p:blipFill>
        <p:spPr>
          <a:xfrm>
            <a:off x="0" y="-45719"/>
            <a:ext cx="12192000" cy="6949438"/>
          </a:xfrm>
          <a:prstGeom prst="rect">
            <a:avLst/>
          </a:prstGeom>
        </p:spPr>
      </p:pic>
    </p:spTree>
    <p:extLst>
      <p:ext uri="{BB962C8B-B14F-4D97-AF65-F5344CB8AC3E}">
        <p14:creationId xmlns:p14="http://schemas.microsoft.com/office/powerpoint/2010/main" val="72864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972510-FB29-CEB1-6836-1FA486F1F164}"/>
              </a:ext>
            </a:extLst>
          </p:cNvPr>
          <p:cNvSpPr>
            <a:spLocks noGrp="1"/>
          </p:cNvSpPr>
          <p:nvPr>
            <p:ph type="title"/>
          </p:nvPr>
        </p:nvSpPr>
        <p:spPr>
          <a:xfrm>
            <a:off x="965198" y="2490283"/>
            <a:ext cx="5602383" cy="1877437"/>
          </a:xfrm>
        </p:spPr>
        <p:txBody>
          <a:bodyPr vert="horz" lIns="274320" tIns="182880" rIns="274320" bIns="182880" rtlCol="0" anchor="ctr" anchorCtr="1">
            <a:normAutofit/>
          </a:bodyPr>
          <a:lstStyle/>
          <a:p>
            <a:r>
              <a:rPr lang="en-US" sz="3800" kern="1200" cap="all" spc="200" baseline="0" dirty="0">
                <a:solidFill>
                  <a:srgbClr val="262626"/>
                </a:solidFill>
                <a:latin typeface="+mj-lt"/>
                <a:ea typeface="+mj-ea"/>
                <a:cs typeface="+mj-cs"/>
              </a:rPr>
              <a:t>1. Oturum Sonu</a:t>
            </a:r>
          </a:p>
        </p:txBody>
      </p:sp>
      <p:sp>
        <p:nvSpPr>
          <p:cNvPr id="8" name="Rectangle 7">
            <a:extLst>
              <a:ext uri="{FF2B5EF4-FFF2-40B4-BE49-F238E27FC236}">
                <a16:creationId xmlns:a16="http://schemas.microsoft.com/office/drawing/2014/main" id="{165040EF-32B8-46F3-823C-6BA3A49A7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DF3C0D6-AA7D-0DA6-1803-C9445A399605}"/>
              </a:ext>
            </a:extLst>
          </p:cNvPr>
          <p:cNvSpPr>
            <a:spLocks noGrp="1"/>
          </p:cNvSpPr>
          <p:nvPr>
            <p:ph idx="1"/>
          </p:nvPr>
        </p:nvSpPr>
        <p:spPr>
          <a:xfrm>
            <a:off x="8129873" y="2173266"/>
            <a:ext cx="3657119" cy="2511468"/>
          </a:xfrm>
        </p:spPr>
        <p:txBody>
          <a:bodyPr vert="horz" lIns="91440" tIns="45720" rIns="91440" bIns="45720" rtlCol="0" anchor="ctr">
            <a:normAutofit/>
          </a:bodyPr>
          <a:lstStyle/>
          <a:p>
            <a:pPr marL="0" indent="0" algn="ctr">
              <a:buNone/>
            </a:pPr>
            <a:r>
              <a:rPr lang="en-US" sz="2000">
                <a:solidFill>
                  <a:schemeClr val="bg1">
                    <a:lumMod val="75000"/>
                    <a:lumOff val="25000"/>
                  </a:schemeClr>
                </a:solidFill>
              </a:rPr>
              <a:t>Teşekkürler</a:t>
            </a:r>
          </a:p>
        </p:txBody>
      </p:sp>
    </p:spTree>
    <p:extLst>
      <p:ext uri="{BB962C8B-B14F-4D97-AF65-F5344CB8AC3E}">
        <p14:creationId xmlns:p14="http://schemas.microsoft.com/office/powerpoint/2010/main" val="73086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DEA68A1-35E1-27DF-97EF-579398C8884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tr-TR" sz="1700">
                <a:solidFill>
                  <a:srgbClr val="FFFFFF"/>
                </a:solidFill>
              </a:rPr>
              <a:t>1. OTURUM: </a:t>
            </a:r>
            <a:br>
              <a:rPr lang="tr-TR" sz="1700">
                <a:solidFill>
                  <a:srgbClr val="FFFFFF"/>
                </a:solidFill>
              </a:rPr>
            </a:br>
            <a:r>
              <a:rPr lang="tr-TR" sz="1700">
                <a:solidFill>
                  <a:srgbClr val="FFFFFF"/>
                </a:solidFill>
              </a:rPr>
              <a:t>SGK Denetimlerinde Dikkat Edilmesi Gereken Alanlar</a:t>
            </a:r>
          </a:p>
        </p:txBody>
      </p:sp>
      <p:sp>
        <p:nvSpPr>
          <p:cNvPr id="3" name="İçerik Yer Tutucusu 2">
            <a:extLst>
              <a:ext uri="{FF2B5EF4-FFF2-40B4-BE49-F238E27FC236}">
                <a16:creationId xmlns:a16="http://schemas.microsoft.com/office/drawing/2014/main" id="{0BD9DDF0-2C1C-F525-748B-BA70BD3EE68B}"/>
              </a:ext>
            </a:extLst>
          </p:cNvPr>
          <p:cNvSpPr>
            <a:spLocks noGrp="1"/>
          </p:cNvSpPr>
          <p:nvPr>
            <p:ph idx="1"/>
          </p:nvPr>
        </p:nvSpPr>
        <p:spPr>
          <a:xfrm>
            <a:off x="5089355" y="627797"/>
            <a:ext cx="6524890" cy="5513696"/>
          </a:xfrm>
        </p:spPr>
        <p:txBody>
          <a:bodyPr anchor="ctr">
            <a:normAutofit/>
          </a:bodyPr>
          <a:lstStyle/>
          <a:p>
            <a:pPr marL="457200" lvl="0" indent="-457200">
              <a:buClrTx/>
              <a:buFont typeface="+mj-lt"/>
              <a:buAutoNum type="arabicPeriod"/>
            </a:pPr>
            <a:r>
              <a:rPr lang="tr-TR" sz="2400" dirty="0"/>
              <a:t>Denetimlerde Dikkat Edilecek Konular</a:t>
            </a:r>
          </a:p>
          <a:p>
            <a:pPr marL="457200" lvl="0" indent="-457200">
              <a:buClrTx/>
              <a:buFont typeface="+mj-lt"/>
              <a:buAutoNum type="arabicPeriod"/>
            </a:pPr>
            <a:r>
              <a:rPr lang="tr-TR" sz="2400" dirty="0"/>
              <a:t>Prime Esas Kazançlar – Prime Tabi Olmayan Ödemeler</a:t>
            </a:r>
          </a:p>
          <a:p>
            <a:pPr marL="457200" lvl="0" indent="-457200">
              <a:buClrTx/>
              <a:buFont typeface="+mj-lt"/>
              <a:buAutoNum type="arabicPeriod"/>
            </a:pPr>
            <a:r>
              <a:rPr lang="tr-TR" sz="2400" dirty="0"/>
              <a:t>Eksik Gün bildirimleri</a:t>
            </a:r>
          </a:p>
          <a:p>
            <a:pPr marL="457200" lvl="0" indent="-457200">
              <a:buClrTx/>
              <a:buFont typeface="+mj-lt"/>
              <a:buAutoNum type="arabicPeriod"/>
            </a:pPr>
            <a:r>
              <a:rPr lang="tr-TR" sz="2400" dirty="0"/>
              <a:t>Prim Ödeme Gün Sayılarının Hesaplanması</a:t>
            </a:r>
          </a:p>
          <a:p>
            <a:pPr marL="457200" lvl="0" indent="-457200">
              <a:buClrTx/>
              <a:buFont typeface="+mj-lt"/>
              <a:buAutoNum type="arabicPeriod"/>
            </a:pPr>
            <a:r>
              <a:rPr lang="tr-TR" sz="2400" dirty="0"/>
              <a:t>Banka Promosyon Ödemeleri</a:t>
            </a:r>
          </a:p>
          <a:p>
            <a:pPr marL="457200" lvl="0" indent="-457200">
              <a:buClrTx/>
              <a:buFont typeface="+mj-lt"/>
              <a:buAutoNum type="arabicPeriod"/>
            </a:pPr>
            <a:r>
              <a:rPr lang="tr-TR" sz="2400" dirty="0"/>
              <a:t>Diğer Bakanlık ve Kurum tespitleri ile İş Müfettişlerinin tespitleri sonucunda SGK cezaları teşvik iptalleri </a:t>
            </a:r>
          </a:p>
          <a:p>
            <a:endParaRPr lang="tr-TR" sz="2400" dirty="0"/>
          </a:p>
        </p:txBody>
      </p:sp>
    </p:spTree>
    <p:extLst>
      <p:ext uri="{BB962C8B-B14F-4D97-AF65-F5344CB8AC3E}">
        <p14:creationId xmlns:p14="http://schemas.microsoft.com/office/powerpoint/2010/main" val="153082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F2EACC6-A833-F5C7-B7D3-86A221982BAD}"/>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tr-TR" sz="2100">
                <a:solidFill>
                  <a:srgbClr val="FFFFFF"/>
                </a:solidFill>
              </a:rPr>
              <a:t>Denetimlerde Dikkat Edilecek Konular</a:t>
            </a:r>
          </a:p>
        </p:txBody>
      </p:sp>
      <p:sp>
        <p:nvSpPr>
          <p:cNvPr id="4" name="Rectangle 1">
            <a:extLst>
              <a:ext uri="{FF2B5EF4-FFF2-40B4-BE49-F238E27FC236}">
                <a16:creationId xmlns:a16="http://schemas.microsoft.com/office/drawing/2014/main" id="{9E1269ED-31A0-9534-1567-0225A64B6398}"/>
              </a:ext>
            </a:extLst>
          </p:cNvPr>
          <p:cNvSpPr>
            <a:spLocks noGrp="1" noChangeArrowheads="1"/>
          </p:cNvSpPr>
          <p:nvPr>
            <p:ph idx="1"/>
          </p:nvPr>
        </p:nvSpPr>
        <p:spPr bwMode="auto">
          <a:xfrm>
            <a:off x="5994316" y="2702257"/>
            <a:ext cx="5797350" cy="333353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Autofit/>
          </a:bodyPr>
          <a:lstStyle/>
          <a:p>
            <a:pPr marL="0" lvl="0" indent="0" eaLnBrk="0" fontAlgn="base" hangingPunct="0">
              <a:lnSpc>
                <a:spcPct val="150000"/>
              </a:lnSpc>
              <a:spcBef>
                <a:spcPct val="0"/>
              </a:spcBef>
              <a:spcAft>
                <a:spcPts val="800"/>
              </a:spcAft>
              <a:buClrTx/>
              <a:buSzTx/>
              <a:buFontTx/>
              <a:buChar char="•"/>
            </a:pPr>
            <a:r>
              <a:rPr kumimoji="0" lang="tr-TR" altLang="tr-TR" sz="2000" b="0" i="0" u="none" strike="noStrike" cap="none" normalizeH="0" baseline="0" dirty="0">
                <a:ln>
                  <a:noFill/>
                </a:ln>
                <a:effectLst/>
                <a:latin typeface="Arial" panose="020B0604020202020204" pitchFamily="34" charset="0"/>
              </a:rPr>
              <a:t> UETS (Ulusal E Tebligat Sistemi) ve SGK E-Tebligat düzenli kontrolü </a:t>
            </a:r>
          </a:p>
          <a:p>
            <a:pPr marL="0" lvl="0" indent="0" eaLnBrk="0" fontAlgn="base" hangingPunct="0">
              <a:lnSpc>
                <a:spcPct val="150000"/>
              </a:lnSpc>
              <a:spcBef>
                <a:spcPct val="0"/>
              </a:spcBef>
              <a:spcAft>
                <a:spcPts val="800"/>
              </a:spcAft>
              <a:buClrTx/>
              <a:buSzTx/>
              <a:buFontTx/>
              <a:buChar char="•"/>
            </a:pPr>
            <a:r>
              <a:rPr lang="tr-TR" sz="2000" dirty="0">
                <a:latin typeface="Arial" panose="020B0604020202020204" pitchFamily="34" charset="0"/>
                <a:cs typeface="Arial" panose="020B0604020202020204" pitchFamily="34" charset="0"/>
              </a:rPr>
              <a:t> Fiili çalışan ile SGK kayıtlarının örtüşmesi</a:t>
            </a:r>
            <a:endParaRPr lang="tr-TR" altLang="tr-TR" sz="2000" dirty="0">
              <a:latin typeface="Arial" panose="020B0604020202020204" pitchFamily="34" charset="0"/>
              <a:cs typeface="Arial" panose="020B0604020202020204" pitchFamily="34" charset="0"/>
            </a:endParaRPr>
          </a:p>
          <a:p>
            <a:pPr marL="0" marR="0" lvl="0" indent="0" defTabSz="914400" rtl="0" eaLnBrk="0" fontAlgn="base" latinLnBrk="0" hangingPunct="0">
              <a:lnSpc>
                <a:spcPct val="150000"/>
              </a:lnSpc>
              <a:spcBef>
                <a:spcPct val="0"/>
              </a:spcBef>
              <a:spcAft>
                <a:spcPts val="800"/>
              </a:spcAft>
              <a:buClrTx/>
              <a:buSzTx/>
              <a:buFontTx/>
              <a:buChar char="•"/>
              <a:tabLst/>
            </a:pPr>
            <a:r>
              <a:rPr lang="tr-TR" altLang="tr-TR" sz="2000" dirty="0">
                <a:latin typeface="Arial" panose="020B0604020202020204" pitchFamily="34" charset="0"/>
                <a:cs typeface="Arial" panose="020B0604020202020204" pitchFamily="34" charset="0"/>
              </a:rPr>
              <a:t> Eksik Gün Bildirimlerinin belgeye dayanması</a:t>
            </a:r>
          </a:p>
          <a:p>
            <a:pPr marL="0" lvl="0" indent="0" eaLnBrk="0" fontAlgn="base" hangingPunct="0">
              <a:lnSpc>
                <a:spcPct val="150000"/>
              </a:lnSpc>
              <a:spcBef>
                <a:spcPct val="0"/>
              </a:spcBef>
              <a:spcAft>
                <a:spcPts val="800"/>
              </a:spcAft>
              <a:buClrTx/>
              <a:buSzTx/>
              <a:buFontTx/>
              <a:buChar char="•"/>
            </a:pPr>
            <a:r>
              <a:rPr lang="tr-TR" altLang="tr-TR" sz="20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Prime tabi / tabi olmayan ödemelerin doğru ayrıştırılması</a:t>
            </a:r>
          </a:p>
          <a:p>
            <a:pPr marL="0" lvl="0" indent="0" eaLnBrk="0" fontAlgn="base" hangingPunct="0">
              <a:lnSpc>
                <a:spcPct val="150000"/>
              </a:lnSpc>
              <a:spcBef>
                <a:spcPct val="0"/>
              </a:spcBef>
              <a:spcAft>
                <a:spcPts val="800"/>
              </a:spcAft>
              <a:buClrTx/>
              <a:buSzTx/>
              <a:buFontTx/>
              <a:buChar char="•"/>
            </a:pPr>
            <a:r>
              <a:rPr lang="tr-TR" sz="2000" dirty="0">
                <a:latin typeface="Arial" panose="020B0604020202020204" pitchFamily="34" charset="0"/>
                <a:cs typeface="Arial" panose="020B0604020202020204" pitchFamily="34" charset="0"/>
              </a:rPr>
              <a:t> Bordro – Banka – Muhasebe kayıtları ile SGK’ya yapılan bildirimlerin uyumu</a:t>
            </a:r>
          </a:p>
          <a:p>
            <a:pPr marL="0" lvl="0" indent="0" eaLnBrk="0" fontAlgn="base" hangingPunct="0">
              <a:lnSpc>
                <a:spcPct val="150000"/>
              </a:lnSpc>
              <a:spcBef>
                <a:spcPct val="0"/>
              </a:spcBef>
              <a:spcAft>
                <a:spcPts val="800"/>
              </a:spcAft>
              <a:buClrTx/>
              <a:buSzTx/>
              <a:buFontTx/>
              <a:buChar char="•"/>
            </a:pPr>
            <a:endParaRPr lang="tr-TR" sz="2000" dirty="0">
              <a:latin typeface="Arial" panose="020B0604020202020204" pitchFamily="34" charset="0"/>
              <a:cs typeface="Arial" panose="020B0604020202020204" pitchFamily="34" charset="0"/>
            </a:endParaRPr>
          </a:p>
          <a:p>
            <a:pPr marL="0" lvl="0" indent="0" eaLnBrk="0" fontAlgn="base" hangingPunct="0">
              <a:lnSpc>
                <a:spcPct val="150000"/>
              </a:lnSpc>
              <a:spcBef>
                <a:spcPct val="0"/>
              </a:spcBef>
              <a:spcAft>
                <a:spcPts val="800"/>
              </a:spcAft>
              <a:buClrTx/>
              <a:buSzTx/>
              <a:buFontTx/>
              <a:buChar char="•"/>
            </a:pPr>
            <a:endParaRPr lang="tr-TR" sz="2000" dirty="0"/>
          </a:p>
          <a:p>
            <a:pPr marL="0" lvl="0" indent="0" eaLnBrk="0" fontAlgn="base" hangingPunct="0">
              <a:lnSpc>
                <a:spcPct val="150000"/>
              </a:lnSpc>
              <a:spcBef>
                <a:spcPct val="0"/>
              </a:spcBef>
              <a:spcAft>
                <a:spcPts val="800"/>
              </a:spcAft>
              <a:buClrTx/>
              <a:buSzTx/>
              <a:buFontTx/>
              <a:buChar char="•"/>
            </a:pPr>
            <a:endParaRPr kumimoji="0" lang="tr-TR" altLang="tr-TR" sz="2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50000"/>
              </a:lnSpc>
              <a:spcBef>
                <a:spcPct val="0"/>
              </a:spcBef>
              <a:spcAft>
                <a:spcPts val="800"/>
              </a:spcAft>
              <a:buClrTx/>
              <a:buSzTx/>
              <a:buFontTx/>
              <a:buChar char="•"/>
              <a:tabLst/>
            </a:pPr>
            <a:endParaRPr lang="tr-TR" altLang="tr-TR" sz="2000" dirty="0">
              <a:latin typeface="Arial" panose="020B0604020202020204" pitchFamily="34" charset="0"/>
            </a:endParaRPr>
          </a:p>
        </p:txBody>
      </p:sp>
    </p:spTree>
    <p:extLst>
      <p:ext uri="{BB962C8B-B14F-4D97-AF65-F5344CB8AC3E}">
        <p14:creationId xmlns:p14="http://schemas.microsoft.com/office/powerpoint/2010/main" val="295396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7CE8710-6095-CA1B-4A79-DA10390B1C95}"/>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tr-TR" sz="1500" b="1"/>
              <a:t>Prime Esas Kazançlar</a:t>
            </a:r>
            <a:br>
              <a:rPr lang="tr-TR" sz="1500" b="1"/>
            </a:br>
            <a:r>
              <a:rPr lang="tr-TR" sz="1500" b="1"/>
              <a:t>Prime Tabi Olmayan Ödemeler</a:t>
            </a:r>
          </a:p>
        </p:txBody>
      </p:sp>
      <p:sp>
        <p:nvSpPr>
          <p:cNvPr id="3" name="İçerik Yer Tutucusu 2">
            <a:extLst>
              <a:ext uri="{FF2B5EF4-FFF2-40B4-BE49-F238E27FC236}">
                <a16:creationId xmlns:a16="http://schemas.microsoft.com/office/drawing/2014/main" id="{32790D52-2308-E0CC-6559-13BFAECB9EFF}"/>
              </a:ext>
            </a:extLst>
          </p:cNvPr>
          <p:cNvSpPr>
            <a:spLocks noGrp="1"/>
          </p:cNvSpPr>
          <p:nvPr>
            <p:ph idx="1"/>
          </p:nvPr>
        </p:nvSpPr>
        <p:spPr>
          <a:xfrm>
            <a:off x="1706062" y="2291262"/>
            <a:ext cx="8779512" cy="2879256"/>
          </a:xfrm>
        </p:spPr>
        <p:txBody>
          <a:bodyPr>
            <a:normAutofit/>
          </a:bodyPr>
          <a:lstStyle/>
          <a:p>
            <a:r>
              <a:rPr lang="tr-TR" i="1" dirty="0">
                <a:solidFill>
                  <a:srgbClr val="404040"/>
                </a:solidFill>
              </a:rPr>
              <a:t>*Keşif ücreti, ihbar ve kasa tazminatları, </a:t>
            </a:r>
          </a:p>
          <a:p>
            <a:r>
              <a:rPr lang="tr-TR" i="1" dirty="0">
                <a:solidFill>
                  <a:srgbClr val="404040"/>
                </a:solidFill>
              </a:rPr>
              <a:t>*Emekli ikramiyesi </a:t>
            </a:r>
          </a:p>
          <a:p>
            <a:r>
              <a:rPr lang="tr-TR" i="1" dirty="0">
                <a:solidFill>
                  <a:srgbClr val="404040"/>
                </a:solidFill>
              </a:rPr>
              <a:t>*</a:t>
            </a:r>
            <a:r>
              <a:rPr lang="tr-TR" b="1" i="1" dirty="0">
                <a:solidFill>
                  <a:srgbClr val="404040"/>
                </a:solidFill>
              </a:rPr>
              <a:t>B</a:t>
            </a:r>
            <a:r>
              <a:rPr lang="tr-TR" i="1" dirty="0">
                <a:solidFill>
                  <a:srgbClr val="404040"/>
                </a:solidFill>
              </a:rPr>
              <a:t>akanlıkça tutarları yıllar itibarıyla belirlenecek yemek, çocuk ve aile zamları, </a:t>
            </a:r>
          </a:p>
          <a:p>
            <a:r>
              <a:rPr lang="tr-TR" i="1" dirty="0">
                <a:solidFill>
                  <a:srgbClr val="404040"/>
                </a:solidFill>
              </a:rPr>
              <a:t>*</a:t>
            </a:r>
            <a:r>
              <a:rPr lang="tr-TR" b="1" i="1" dirty="0">
                <a:solidFill>
                  <a:srgbClr val="404040"/>
                </a:solidFill>
              </a:rPr>
              <a:t>Ö</a:t>
            </a:r>
            <a:r>
              <a:rPr lang="tr-TR" i="1" dirty="0">
                <a:solidFill>
                  <a:srgbClr val="404040"/>
                </a:solidFill>
              </a:rPr>
              <a:t>zel sağlık sigortalarına ve bireysel emeklilik sistemine ödenen ve aylık toplamı asgarî ücretin % 30'unu geçmeyen özel sağlık sigortası primi ve bireysel emeklilik katkı payları tutarları,</a:t>
            </a:r>
          </a:p>
          <a:p>
            <a:r>
              <a:rPr lang="tr-TR" i="1" dirty="0">
                <a:solidFill>
                  <a:srgbClr val="404040"/>
                </a:solidFill>
              </a:rPr>
              <a:t> *Görevin yerine getirilmesi için zorunlu olarak yapılan aynî yardımlar </a:t>
            </a:r>
          </a:p>
          <a:p>
            <a:r>
              <a:rPr lang="tr-TR" i="1" dirty="0">
                <a:solidFill>
                  <a:srgbClr val="404040"/>
                </a:solidFill>
              </a:rPr>
              <a:t> *Bakanlıkça belirlenecek diğer </a:t>
            </a:r>
            <a:r>
              <a:rPr lang="tr-TR" b="1" i="1" dirty="0">
                <a:solidFill>
                  <a:srgbClr val="404040"/>
                </a:solidFill>
              </a:rPr>
              <a:t>aynî</a:t>
            </a:r>
            <a:r>
              <a:rPr lang="tr-TR" i="1" dirty="0">
                <a:solidFill>
                  <a:srgbClr val="404040"/>
                </a:solidFill>
              </a:rPr>
              <a:t> </a:t>
            </a:r>
            <a:r>
              <a:rPr lang="tr-TR" b="1" i="1" dirty="0">
                <a:solidFill>
                  <a:srgbClr val="404040"/>
                </a:solidFill>
              </a:rPr>
              <a:t>yardımlar</a:t>
            </a:r>
            <a:endParaRPr lang="tr-TR" dirty="0">
              <a:solidFill>
                <a:srgbClr val="404040"/>
              </a:solidFill>
            </a:endParaRPr>
          </a:p>
          <a:p>
            <a:endParaRPr lang="tr-TR" dirty="0">
              <a:solidFill>
                <a:srgbClr val="404040"/>
              </a:solidFill>
            </a:endParaRPr>
          </a:p>
        </p:txBody>
      </p:sp>
    </p:spTree>
    <p:extLst>
      <p:ext uri="{BB962C8B-B14F-4D97-AF65-F5344CB8AC3E}">
        <p14:creationId xmlns:p14="http://schemas.microsoft.com/office/powerpoint/2010/main" val="257748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CAB0E-00A2-EAF1-EFE5-4CC2EA40C07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FD651E4-856B-5E4C-E30B-ACF8795C0E5E}"/>
              </a:ext>
            </a:extLst>
          </p:cNvPr>
          <p:cNvSpPr>
            <a:spLocks noGrp="1"/>
          </p:cNvSpPr>
          <p:nvPr>
            <p:ph type="title"/>
          </p:nvPr>
        </p:nvSpPr>
        <p:spPr>
          <a:xfrm>
            <a:off x="1066800" y="79775"/>
            <a:ext cx="10058400" cy="714883"/>
          </a:xfrm>
        </p:spPr>
        <p:txBody>
          <a:bodyPr>
            <a:normAutofit fontScale="90000"/>
          </a:bodyPr>
          <a:lstStyle/>
          <a:p>
            <a:pPr lvl="0" algn="ctr"/>
            <a:r>
              <a:rPr lang="tr-TR" dirty="0"/>
              <a:t>Prim ve Vergi İstisnaları</a:t>
            </a:r>
          </a:p>
        </p:txBody>
      </p:sp>
      <p:graphicFrame>
        <p:nvGraphicFramePr>
          <p:cNvPr id="8" name="İçerik Yer Tutucusu 7">
            <a:extLst>
              <a:ext uri="{FF2B5EF4-FFF2-40B4-BE49-F238E27FC236}">
                <a16:creationId xmlns:a16="http://schemas.microsoft.com/office/drawing/2014/main" id="{50733EBC-E034-F85E-5457-E4E884B23D0C}"/>
              </a:ext>
            </a:extLst>
          </p:cNvPr>
          <p:cNvGraphicFramePr>
            <a:graphicFrameLocks noGrp="1"/>
          </p:cNvGraphicFramePr>
          <p:nvPr>
            <p:ph idx="1"/>
            <p:extLst>
              <p:ext uri="{D42A27DB-BD31-4B8C-83A1-F6EECF244321}">
                <p14:modId xmlns:p14="http://schemas.microsoft.com/office/powerpoint/2010/main" val="377960349"/>
              </p:ext>
            </p:extLst>
          </p:nvPr>
        </p:nvGraphicFramePr>
        <p:xfrm>
          <a:off x="84082" y="794657"/>
          <a:ext cx="12107916" cy="5709375"/>
        </p:xfrm>
        <a:graphic>
          <a:graphicData uri="http://schemas.openxmlformats.org/drawingml/2006/table">
            <a:tbl>
              <a:tblPr firstRow="1" bandRow="1">
                <a:tableStyleId>{93296810-A885-4BE3-A3E7-6D5BEEA58F35}</a:tableStyleId>
              </a:tblPr>
              <a:tblGrid>
                <a:gridCol w="1713910">
                  <a:extLst>
                    <a:ext uri="{9D8B030D-6E8A-4147-A177-3AD203B41FA5}">
                      <a16:colId xmlns:a16="http://schemas.microsoft.com/office/drawing/2014/main" val="1057063301"/>
                    </a:ext>
                  </a:extLst>
                </a:gridCol>
                <a:gridCol w="2322062">
                  <a:extLst>
                    <a:ext uri="{9D8B030D-6E8A-4147-A177-3AD203B41FA5}">
                      <a16:colId xmlns:a16="http://schemas.microsoft.com/office/drawing/2014/main" val="1296790125"/>
                    </a:ext>
                  </a:extLst>
                </a:gridCol>
                <a:gridCol w="2017986">
                  <a:extLst>
                    <a:ext uri="{9D8B030D-6E8A-4147-A177-3AD203B41FA5}">
                      <a16:colId xmlns:a16="http://schemas.microsoft.com/office/drawing/2014/main" val="2438926995"/>
                    </a:ext>
                  </a:extLst>
                </a:gridCol>
                <a:gridCol w="2017986">
                  <a:extLst>
                    <a:ext uri="{9D8B030D-6E8A-4147-A177-3AD203B41FA5}">
                      <a16:colId xmlns:a16="http://schemas.microsoft.com/office/drawing/2014/main" val="2695219434"/>
                    </a:ext>
                  </a:extLst>
                </a:gridCol>
                <a:gridCol w="2017986">
                  <a:extLst>
                    <a:ext uri="{9D8B030D-6E8A-4147-A177-3AD203B41FA5}">
                      <a16:colId xmlns:a16="http://schemas.microsoft.com/office/drawing/2014/main" val="1643743681"/>
                    </a:ext>
                  </a:extLst>
                </a:gridCol>
                <a:gridCol w="2017986">
                  <a:extLst>
                    <a:ext uri="{9D8B030D-6E8A-4147-A177-3AD203B41FA5}">
                      <a16:colId xmlns:a16="http://schemas.microsoft.com/office/drawing/2014/main" val="2392079050"/>
                    </a:ext>
                  </a:extLst>
                </a:gridCol>
              </a:tblGrid>
              <a:tr h="424430">
                <a:tc>
                  <a:txBody>
                    <a:bodyPr/>
                    <a:lstStyle/>
                    <a:p>
                      <a:pPr algn="ctr" fontAlgn="ctr">
                        <a:buNone/>
                      </a:pPr>
                      <a:r>
                        <a:rPr lang="tr-TR" sz="1400" b="1" i="0" u="none" strike="noStrike" dirty="0">
                          <a:solidFill>
                            <a:srgbClr val="000000"/>
                          </a:solidFill>
                          <a:effectLst/>
                          <a:latin typeface="Times New Roman" panose="02020603050405020304" pitchFamily="18" charset="0"/>
                        </a:rPr>
                        <a:t>Ödemenin türü/niteliği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Kapsamı</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SGK primine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Gelir vergisine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Damga vergisine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SGK ve/veya Vergi avantajı</a:t>
                      </a:r>
                    </a:p>
                  </a:txBody>
                  <a:tcPr marL="6350" marR="6350" marT="6350" marB="0" anchor="ctr"/>
                </a:tc>
                <a:extLst>
                  <a:ext uri="{0D108BD9-81ED-4DB2-BD59-A6C34878D82A}">
                    <a16:rowId xmlns:a16="http://schemas.microsoft.com/office/drawing/2014/main" val="2653475930"/>
                  </a:ext>
                </a:extLst>
              </a:tr>
              <a:tr h="1053807">
                <a:tc>
                  <a:txBody>
                    <a:bodyPr/>
                    <a:lstStyle/>
                    <a:p>
                      <a:pPr algn="ctr" fontAlgn="ctr">
                        <a:buNone/>
                      </a:pPr>
                      <a:r>
                        <a:rPr lang="tr-TR" sz="1600" b="1" i="0" u="none" strike="noStrike" dirty="0">
                          <a:solidFill>
                            <a:srgbClr val="000000"/>
                          </a:solidFill>
                          <a:effectLst/>
                          <a:latin typeface="Times New Roman" panose="02020603050405020304" pitchFamily="18" charset="0"/>
                        </a:rPr>
                        <a:t>Aile yardımı</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Sigortalının eşinin Kanuna tabi zorunlu sigortalı olmayı gerektirecek şekilde çalışmaması ve SGK'dan gelir veyahut aylık almaması gerekmektedir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Brüt aylık asgari ücretin % 10'u SGK priminden istisnadır. Fazlası prime tabiidir </a:t>
                      </a:r>
                      <a:r>
                        <a:rPr lang="tr-TR" sz="1200" b="1" i="0" u="none" strike="noStrike">
                          <a:solidFill>
                            <a:srgbClr val="000000"/>
                          </a:solidFill>
                          <a:effectLst/>
                          <a:latin typeface="Times New Roman" panose="02020603050405020304" pitchFamily="18" charset="0"/>
                        </a:rPr>
                        <a:t>(2600 TL)</a:t>
                      </a:r>
                      <a:endParaRPr lang="tr-TR"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Tamamı gelir vergisine </a:t>
                      </a:r>
                      <a:r>
                        <a:rPr lang="tr-TR" sz="1400" b="1" i="0" u="none" strike="noStrike" dirty="0">
                          <a:solidFill>
                            <a:srgbClr val="000000"/>
                          </a:solidFill>
                          <a:effectLst/>
                          <a:latin typeface="Times New Roman" panose="02020603050405020304" pitchFamily="18" charset="0"/>
                        </a:rPr>
                        <a:t>tabiidir</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Tamamı damga vergisine </a:t>
                      </a:r>
                      <a:r>
                        <a:rPr lang="tr-TR" sz="1400" b="1" i="0" u="none" strike="noStrike" dirty="0">
                          <a:solidFill>
                            <a:srgbClr val="000000"/>
                          </a:solidFill>
                          <a:effectLst/>
                          <a:latin typeface="Times New Roman" panose="02020603050405020304" pitchFamily="18" charset="0"/>
                        </a:rPr>
                        <a:t>tabiidir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26.005,50*0,10*0,3275= 851,68 TL SGK primi avantajı sağlamaktadır</a:t>
                      </a:r>
                    </a:p>
                  </a:txBody>
                  <a:tcPr marL="6350" marR="6350" marT="6350" marB="0" anchor="ctr"/>
                </a:tc>
                <a:extLst>
                  <a:ext uri="{0D108BD9-81ED-4DB2-BD59-A6C34878D82A}">
                    <a16:rowId xmlns:a16="http://schemas.microsoft.com/office/drawing/2014/main" val="1021170328"/>
                  </a:ext>
                </a:extLst>
              </a:tr>
              <a:tr h="1472423">
                <a:tc rowSpan="5">
                  <a:txBody>
                    <a:bodyPr/>
                    <a:lstStyle/>
                    <a:p>
                      <a:pPr algn="ctr" fontAlgn="ctr">
                        <a:buNone/>
                      </a:pPr>
                      <a:r>
                        <a:rPr lang="tr-TR" sz="1600" b="1" i="0" u="none" strike="noStrike" dirty="0">
                          <a:solidFill>
                            <a:srgbClr val="000000"/>
                          </a:solidFill>
                          <a:effectLst/>
                          <a:latin typeface="Times New Roman" panose="02020603050405020304" pitchFamily="18" charset="0"/>
                        </a:rPr>
                        <a:t>Yemek yardımı</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Nakit ödenmesi (işyerinde yemek ya da yemek çeki vb. verilmemesi halinde)</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2025 yılında günlük 158 TL'ye kadar tutar, SGK priminden istisnadır. (Fiilen çalışılan günler için verilebilir) </a:t>
                      </a:r>
                      <a:r>
                        <a:rPr lang="tr-TR" sz="1200" b="1" i="0" u="none" strike="noStrike">
                          <a:solidFill>
                            <a:srgbClr val="000000"/>
                          </a:solidFill>
                          <a:effectLst/>
                          <a:latin typeface="Times New Roman" panose="02020603050405020304" pitchFamily="18" charset="0"/>
                        </a:rPr>
                        <a:t>(158*26=4108 TL)</a:t>
                      </a:r>
                      <a:endParaRPr lang="tr-TR"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2025 yılı için günlük 240 TL, gelir vergisinden istisnadır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Gelir vergisi istisnası kadarı damga vergisinden istisnadır. (Damga Vergisi Kanunu II sayılı tablo, IV bölüm 34. satır) ve 322 seri nolu tebliğ</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26 gün çalışana günlük 158 TL'den aylık 4.108 TL ödenirse, % 27 vergi diliminde, doğrudan ücret vb. olarak nakit verilmesi durumuna göre, toplam 3.784,13 TL SGK primi ve vergi avantajı sağlamaktadır</a:t>
                      </a:r>
                    </a:p>
                  </a:txBody>
                  <a:tcPr marL="6350" marR="6350" marT="6350" marB="0" anchor="ctr"/>
                </a:tc>
                <a:extLst>
                  <a:ext uri="{0D108BD9-81ED-4DB2-BD59-A6C34878D82A}">
                    <a16:rowId xmlns:a16="http://schemas.microsoft.com/office/drawing/2014/main" val="1688232263"/>
                  </a:ext>
                </a:extLst>
              </a:tr>
              <a:tr h="844500">
                <a:tc vMerge="1">
                  <a:txBody>
                    <a:bodyPr/>
                    <a:lstStyle/>
                    <a:p>
                      <a:endParaRPr lang="tr-TR"/>
                    </a:p>
                  </a:txBody>
                  <a:tcPr/>
                </a:tc>
                <a:tc>
                  <a:txBody>
                    <a:bodyPr/>
                    <a:lstStyle/>
                    <a:p>
                      <a:pPr algn="ctr" fontAlgn="ctr">
                        <a:buNone/>
                      </a:pPr>
                      <a:r>
                        <a:rPr lang="tr-TR" sz="1200" b="0" i="0" u="none" strike="noStrike" dirty="0" err="1">
                          <a:solidFill>
                            <a:srgbClr val="000000"/>
                          </a:solidFill>
                          <a:effectLst/>
                          <a:latin typeface="Times New Roman" panose="02020603050405020304" pitchFamily="18" charset="0"/>
                        </a:rPr>
                        <a:t>Ticket</a:t>
                      </a:r>
                      <a:r>
                        <a:rPr lang="tr-TR" sz="1200" b="0" i="0" u="none" strike="noStrike" dirty="0">
                          <a:solidFill>
                            <a:srgbClr val="000000"/>
                          </a:solidFill>
                          <a:effectLst/>
                          <a:latin typeface="Times New Roman" panose="02020603050405020304" pitchFamily="18" charset="0"/>
                        </a:rPr>
                        <a:t>/kupon/kart/çek vb. olarak verilmesi (nakit yerine geçecek şekilde başka amaçlarla </a:t>
                      </a:r>
                      <a:r>
                        <a:rPr lang="tr-TR" sz="1200" b="1" i="0" u="sng" strike="noStrike" dirty="0">
                          <a:solidFill>
                            <a:srgbClr val="000000"/>
                          </a:solidFill>
                          <a:effectLst/>
                          <a:latin typeface="Times New Roman" panose="02020603050405020304" pitchFamily="18" charset="0"/>
                        </a:rPr>
                        <a:t>kullanılmaması</a:t>
                      </a:r>
                      <a:r>
                        <a:rPr lang="tr-TR" sz="1200" b="0" i="0" u="none" strike="noStrike" dirty="0">
                          <a:solidFill>
                            <a:srgbClr val="000000"/>
                          </a:solidFill>
                          <a:effectLst/>
                          <a:latin typeface="Times New Roman" panose="02020603050405020304" pitchFamily="18" charset="0"/>
                        </a:rPr>
                        <a:t> halinde)</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Tamamı SGK priminden </a:t>
                      </a:r>
                      <a:r>
                        <a:rPr lang="tr-TR" sz="1400" b="1" i="0" u="none" strike="noStrike" dirty="0">
                          <a:solidFill>
                            <a:srgbClr val="000000"/>
                          </a:solidFill>
                          <a:effectLst/>
                          <a:latin typeface="Times New Roman" panose="02020603050405020304" pitchFamily="18" charset="0"/>
                        </a:rPr>
                        <a:t>istisnadır</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2025 yılı için günlük 240 </a:t>
                      </a:r>
                      <a:r>
                        <a:rPr lang="tr-TR" sz="1400" b="0" i="0" u="none" strike="noStrike" dirty="0" err="1">
                          <a:solidFill>
                            <a:srgbClr val="000000"/>
                          </a:solidFill>
                          <a:effectLst/>
                          <a:latin typeface="Times New Roman" panose="02020603050405020304" pitchFamily="18" charset="0"/>
                        </a:rPr>
                        <a:t>TL+KDV'si</a:t>
                      </a:r>
                      <a:r>
                        <a:rPr lang="tr-TR" sz="1400" b="0" i="0" u="none" strike="noStrike" dirty="0">
                          <a:solidFill>
                            <a:srgbClr val="000000"/>
                          </a:solidFill>
                          <a:effectLst/>
                          <a:latin typeface="Times New Roman" panose="02020603050405020304" pitchFamily="18" charset="0"/>
                        </a:rPr>
                        <a:t> gelir vergisinden </a:t>
                      </a:r>
                      <a:r>
                        <a:rPr lang="tr-TR" sz="1400" b="1" i="0" u="none" strike="noStrike" dirty="0">
                          <a:solidFill>
                            <a:srgbClr val="000000"/>
                          </a:solidFill>
                          <a:effectLst/>
                          <a:latin typeface="Times New Roman" panose="02020603050405020304" pitchFamily="18" charset="0"/>
                        </a:rPr>
                        <a:t>istisnadır</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Gelir vergisi istisnası kadarı damga vergisinden </a:t>
                      </a:r>
                      <a:r>
                        <a:rPr lang="tr-TR" sz="1400" b="1" i="0" u="none" strike="noStrike" dirty="0">
                          <a:solidFill>
                            <a:srgbClr val="000000"/>
                          </a:solidFill>
                          <a:effectLst/>
                          <a:latin typeface="Times New Roman" panose="02020603050405020304" pitchFamily="18" charset="0"/>
                        </a:rPr>
                        <a:t>istisnadır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2856079907"/>
                  </a:ext>
                </a:extLst>
              </a:tr>
              <a:tr h="844500">
                <a:tc vMerge="1">
                  <a:txBody>
                    <a:bodyPr/>
                    <a:lstStyle/>
                    <a:p>
                      <a:endParaRPr lang="tr-TR"/>
                    </a:p>
                  </a:txBody>
                  <a:tcPr/>
                </a:tc>
                <a:tc>
                  <a:txBody>
                    <a:bodyPr/>
                    <a:lstStyle/>
                    <a:p>
                      <a:pPr algn="ctr" fontAlgn="ctr">
                        <a:buNone/>
                      </a:pPr>
                      <a:r>
                        <a:rPr lang="tr-TR" sz="1200" b="0" i="0" u="none" strike="noStrike">
                          <a:solidFill>
                            <a:srgbClr val="000000"/>
                          </a:solidFill>
                          <a:effectLst/>
                          <a:latin typeface="Times New Roman" panose="02020603050405020304" pitchFamily="18" charset="0"/>
                        </a:rPr>
                        <a:t>Ticket/kupon/kart/çek vb. olarak verilmesi (nakit yerine geçecek şekilde başka amaçlarla </a:t>
                      </a:r>
                      <a:r>
                        <a:rPr lang="tr-TR" sz="1200" b="1" i="0" u="sng" strike="noStrike">
                          <a:solidFill>
                            <a:srgbClr val="000000"/>
                          </a:solidFill>
                          <a:effectLst/>
                          <a:latin typeface="Times New Roman" panose="02020603050405020304" pitchFamily="18" charset="0"/>
                        </a:rPr>
                        <a:t>kullanılması</a:t>
                      </a:r>
                      <a:r>
                        <a:rPr lang="tr-TR" sz="1200" b="0" i="0" u="none" strike="noStrike">
                          <a:solidFill>
                            <a:srgbClr val="000000"/>
                          </a:solidFill>
                          <a:effectLst/>
                          <a:latin typeface="Times New Roman" panose="02020603050405020304" pitchFamily="18" charset="0"/>
                        </a:rPr>
                        <a:t> halinde)</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2025 yılında günlük 158 TL'ye kadar tutar, SGK priminden </a:t>
                      </a:r>
                      <a:r>
                        <a:rPr lang="tr-TR" sz="1200" b="1" i="0" u="none" strike="noStrike" dirty="0">
                          <a:solidFill>
                            <a:srgbClr val="000000"/>
                          </a:solidFill>
                          <a:effectLst/>
                          <a:latin typeface="Times New Roman" panose="02020603050405020304" pitchFamily="18" charset="0"/>
                        </a:rPr>
                        <a:t>istisnadır</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Tamamı gelir vergisine tabiidir</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Tamamı damga vergisine tabiidir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248361589"/>
                  </a:ext>
                </a:extLst>
              </a:tr>
              <a:tr h="635191">
                <a:tc vMerge="1">
                  <a:txBody>
                    <a:bodyPr/>
                    <a:lstStyle/>
                    <a:p>
                      <a:endParaRPr lang="tr-TR"/>
                    </a:p>
                  </a:txBody>
                  <a:tcPr/>
                </a:tc>
                <a:tc>
                  <a:txBody>
                    <a:bodyPr/>
                    <a:lstStyle/>
                    <a:p>
                      <a:pPr algn="ctr" fontAlgn="ctr">
                        <a:buNone/>
                      </a:pPr>
                      <a:r>
                        <a:rPr lang="tr-TR" sz="1200" b="0" i="0" u="none" strike="noStrike">
                          <a:solidFill>
                            <a:srgbClr val="000000"/>
                          </a:solidFill>
                          <a:effectLst/>
                          <a:latin typeface="Times New Roman" panose="02020603050405020304" pitchFamily="18" charset="0"/>
                        </a:rPr>
                        <a:t>İşyerinin anlaşmalı olduğu üçüncü kişilere ait restoran vb. yerlerde yemek hizmetinin verilmesi</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Tamamı SGK priminden istisnadır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2025 yılı için günlük 240 TL+KDV'si gelir vergisinden istisnadır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Gelir vergisi istisnası kadarı damga vergisinden istisnadır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2165663467"/>
                  </a:ext>
                </a:extLst>
              </a:tr>
              <a:tr h="425884">
                <a:tc vMerge="1">
                  <a:txBody>
                    <a:bodyPr/>
                    <a:lstStyle/>
                    <a:p>
                      <a:endParaRPr lang="tr-TR"/>
                    </a:p>
                  </a:txBody>
                  <a:tcPr/>
                </a:tc>
                <a:tc>
                  <a:txBody>
                    <a:bodyPr/>
                    <a:lstStyle/>
                    <a:p>
                      <a:pPr algn="ctr" fontAlgn="ctr">
                        <a:buNone/>
                      </a:pPr>
                      <a:r>
                        <a:rPr lang="tr-TR" sz="1200" b="0" i="0" u="none" strike="noStrike" dirty="0">
                          <a:solidFill>
                            <a:srgbClr val="000000"/>
                          </a:solidFill>
                          <a:effectLst/>
                          <a:latin typeface="Times New Roman" panose="02020603050405020304" pitchFamily="18" charset="0"/>
                        </a:rPr>
                        <a:t>İşyerinin yemekhanesinde yemek yenilmesi</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Tamamı SGK priminden </a:t>
                      </a:r>
                      <a:r>
                        <a:rPr lang="tr-TR" sz="1200" b="1" i="0" u="none" strike="noStrike" dirty="0">
                          <a:solidFill>
                            <a:srgbClr val="000000"/>
                          </a:solidFill>
                          <a:effectLst/>
                          <a:latin typeface="Times New Roman" panose="02020603050405020304" pitchFamily="18" charset="0"/>
                        </a:rPr>
                        <a:t>istisnadır</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Tamamı gelir vergisinden </a:t>
                      </a:r>
                      <a:r>
                        <a:rPr lang="tr-TR" sz="1200" b="1" i="0" u="none" strike="noStrike" dirty="0">
                          <a:solidFill>
                            <a:srgbClr val="000000"/>
                          </a:solidFill>
                          <a:effectLst/>
                          <a:latin typeface="Times New Roman" panose="02020603050405020304" pitchFamily="18" charset="0"/>
                        </a:rPr>
                        <a:t>istisnadır</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Tamamı damga vergisinden </a:t>
                      </a:r>
                      <a:r>
                        <a:rPr lang="tr-TR" sz="1200" b="1" i="0" u="none" strike="noStrike" dirty="0">
                          <a:solidFill>
                            <a:srgbClr val="000000"/>
                          </a:solidFill>
                          <a:effectLst/>
                          <a:latin typeface="Times New Roman" panose="02020603050405020304" pitchFamily="18" charset="0"/>
                        </a:rPr>
                        <a:t>istisnadır</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3756091105"/>
                  </a:ext>
                </a:extLst>
              </a:tr>
            </a:tbl>
          </a:graphicData>
        </a:graphic>
      </p:graphicFrame>
    </p:spTree>
    <p:extLst>
      <p:ext uri="{BB962C8B-B14F-4D97-AF65-F5344CB8AC3E}">
        <p14:creationId xmlns:p14="http://schemas.microsoft.com/office/powerpoint/2010/main" val="360834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4AC2A-E0FD-52A8-24F2-0ED24B6DE46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6B5EC8E-0672-15E8-9CD5-644489526AA3}"/>
              </a:ext>
            </a:extLst>
          </p:cNvPr>
          <p:cNvSpPr>
            <a:spLocks noGrp="1"/>
          </p:cNvSpPr>
          <p:nvPr>
            <p:ph type="title"/>
          </p:nvPr>
        </p:nvSpPr>
        <p:spPr>
          <a:xfrm>
            <a:off x="1066800" y="79775"/>
            <a:ext cx="10058400" cy="714883"/>
          </a:xfrm>
        </p:spPr>
        <p:txBody>
          <a:bodyPr>
            <a:normAutofit fontScale="90000"/>
          </a:bodyPr>
          <a:lstStyle/>
          <a:p>
            <a:pPr lvl="0" algn="ctr"/>
            <a:r>
              <a:rPr lang="tr-TR" dirty="0"/>
              <a:t>Prim ve Vergi İstisnaları</a:t>
            </a:r>
          </a:p>
        </p:txBody>
      </p:sp>
      <p:graphicFrame>
        <p:nvGraphicFramePr>
          <p:cNvPr id="8" name="İçerik Yer Tutucusu 7">
            <a:extLst>
              <a:ext uri="{FF2B5EF4-FFF2-40B4-BE49-F238E27FC236}">
                <a16:creationId xmlns:a16="http://schemas.microsoft.com/office/drawing/2014/main" id="{F7F1D492-D4F6-DCA3-A7AF-62455EAA6D65}"/>
              </a:ext>
            </a:extLst>
          </p:cNvPr>
          <p:cNvGraphicFramePr>
            <a:graphicFrameLocks noGrp="1"/>
          </p:cNvGraphicFramePr>
          <p:nvPr>
            <p:ph idx="1"/>
            <p:extLst>
              <p:ext uri="{D42A27DB-BD31-4B8C-83A1-F6EECF244321}">
                <p14:modId xmlns:p14="http://schemas.microsoft.com/office/powerpoint/2010/main" val="2583256139"/>
              </p:ext>
            </p:extLst>
          </p:nvPr>
        </p:nvGraphicFramePr>
        <p:xfrm>
          <a:off x="125186" y="801039"/>
          <a:ext cx="11972221" cy="5579487"/>
        </p:xfrm>
        <a:graphic>
          <a:graphicData uri="http://schemas.openxmlformats.org/drawingml/2006/table">
            <a:tbl>
              <a:tblPr firstRow="1" bandRow="1">
                <a:tableStyleId>{93296810-A885-4BE3-A3E7-6D5BEEA58F35}</a:tableStyleId>
              </a:tblPr>
              <a:tblGrid>
                <a:gridCol w="1694703">
                  <a:extLst>
                    <a:ext uri="{9D8B030D-6E8A-4147-A177-3AD203B41FA5}">
                      <a16:colId xmlns:a16="http://schemas.microsoft.com/office/drawing/2014/main" val="1057063301"/>
                    </a:ext>
                  </a:extLst>
                </a:gridCol>
                <a:gridCol w="2296038">
                  <a:extLst>
                    <a:ext uri="{9D8B030D-6E8A-4147-A177-3AD203B41FA5}">
                      <a16:colId xmlns:a16="http://schemas.microsoft.com/office/drawing/2014/main" val="1296790125"/>
                    </a:ext>
                  </a:extLst>
                </a:gridCol>
                <a:gridCol w="1995370">
                  <a:extLst>
                    <a:ext uri="{9D8B030D-6E8A-4147-A177-3AD203B41FA5}">
                      <a16:colId xmlns:a16="http://schemas.microsoft.com/office/drawing/2014/main" val="2438926995"/>
                    </a:ext>
                  </a:extLst>
                </a:gridCol>
                <a:gridCol w="1995370">
                  <a:extLst>
                    <a:ext uri="{9D8B030D-6E8A-4147-A177-3AD203B41FA5}">
                      <a16:colId xmlns:a16="http://schemas.microsoft.com/office/drawing/2014/main" val="2695219434"/>
                    </a:ext>
                  </a:extLst>
                </a:gridCol>
                <a:gridCol w="1995370">
                  <a:extLst>
                    <a:ext uri="{9D8B030D-6E8A-4147-A177-3AD203B41FA5}">
                      <a16:colId xmlns:a16="http://schemas.microsoft.com/office/drawing/2014/main" val="1643743681"/>
                    </a:ext>
                  </a:extLst>
                </a:gridCol>
                <a:gridCol w="1995370">
                  <a:extLst>
                    <a:ext uri="{9D8B030D-6E8A-4147-A177-3AD203B41FA5}">
                      <a16:colId xmlns:a16="http://schemas.microsoft.com/office/drawing/2014/main" val="2392079050"/>
                    </a:ext>
                  </a:extLst>
                </a:gridCol>
              </a:tblGrid>
              <a:tr h="432323">
                <a:tc>
                  <a:txBody>
                    <a:bodyPr/>
                    <a:lstStyle/>
                    <a:p>
                      <a:pPr algn="ctr" fontAlgn="ctr">
                        <a:buNone/>
                      </a:pPr>
                      <a:r>
                        <a:rPr lang="tr-TR" sz="1400" b="1" i="0" u="none" strike="noStrike" dirty="0">
                          <a:solidFill>
                            <a:srgbClr val="000000"/>
                          </a:solidFill>
                          <a:effectLst/>
                          <a:latin typeface="Times New Roman" panose="02020603050405020304" pitchFamily="18" charset="0"/>
                        </a:rPr>
                        <a:t>Ödemenin türü/niteliği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Kapsamı</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SGK primine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Gelir vergisine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Damga vergisine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SGK ve/veya Vergi avantajı</a:t>
                      </a:r>
                    </a:p>
                  </a:txBody>
                  <a:tcPr marL="6350" marR="6350" marT="6350" marB="0" anchor="ctr"/>
                </a:tc>
                <a:extLst>
                  <a:ext uri="{0D108BD9-81ED-4DB2-BD59-A6C34878D82A}">
                    <a16:rowId xmlns:a16="http://schemas.microsoft.com/office/drawing/2014/main" val="2653475930"/>
                  </a:ext>
                </a:extLst>
              </a:tr>
              <a:tr h="2139406">
                <a:tc>
                  <a:txBody>
                    <a:bodyPr/>
                    <a:lstStyle/>
                    <a:p>
                      <a:pPr algn="ctr" fontAlgn="ctr">
                        <a:buNone/>
                      </a:pPr>
                      <a:r>
                        <a:rPr lang="tr-TR" sz="1600" b="1" i="0" u="none" strike="noStrike" dirty="0">
                          <a:solidFill>
                            <a:srgbClr val="000000"/>
                          </a:solidFill>
                          <a:effectLst/>
                          <a:latin typeface="Times New Roman" panose="02020603050405020304" pitchFamily="18" charset="0"/>
                        </a:rPr>
                        <a:t>Çocuk yardımı</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Çocuğun sigortalı veya isteğe bağlı sigortalı olmaması, kendi sigortalılığı nedeniyle gelir veya aylık bağlanmaması, 18 yaşını, lise okuyorsa 20 yaşını, yüksek öğrenim görmesi halinde 25 yaşını doldurmaması, evli olmaması, yaşına bakılmaksızın malûl olduğu tespit edilen evli olmayan çocuk olması</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Aylık brüt asgari ücretin %2'si oranındaki tutarı SGK priminden istisnadır. Fazlası prime tabiidir. En fazla 2 çocuk için istisnadan yararlanılabilir </a:t>
                      </a:r>
                      <a:r>
                        <a:rPr lang="tr-TR" sz="1200" b="1" i="0" u="none" strike="noStrike">
                          <a:solidFill>
                            <a:srgbClr val="000000"/>
                          </a:solidFill>
                          <a:effectLst/>
                          <a:latin typeface="Times New Roman" panose="02020603050405020304" pitchFamily="18" charset="0"/>
                        </a:rPr>
                        <a:t>( 1 çocuk 520,11 TL)</a:t>
                      </a:r>
                      <a:endParaRPr lang="tr-TR"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2025/II. dönem için 0-6 yaş çocuk için 500*1,012556= </a:t>
                      </a:r>
                      <a:r>
                        <a:rPr lang="tr-TR" sz="1200" b="1" i="0" u="none" strike="noStrike">
                          <a:solidFill>
                            <a:srgbClr val="000000"/>
                          </a:solidFill>
                          <a:effectLst/>
                          <a:latin typeface="Times New Roman" panose="02020603050405020304" pitchFamily="18" charset="0"/>
                        </a:rPr>
                        <a:t>585,11</a:t>
                      </a:r>
                      <a:r>
                        <a:rPr lang="tr-TR" sz="1200" b="0" i="0" u="none" strike="noStrike">
                          <a:solidFill>
                            <a:srgbClr val="000000"/>
                          </a:solidFill>
                          <a:effectLst/>
                          <a:latin typeface="Times New Roman" panose="02020603050405020304" pitchFamily="18" charset="0"/>
                        </a:rPr>
                        <a:t>; 6 yaş+çocuk için 250*1,012556= </a:t>
                      </a:r>
                      <a:r>
                        <a:rPr lang="tr-TR" sz="1200" b="1" i="0" u="none" strike="noStrike">
                          <a:solidFill>
                            <a:srgbClr val="000000"/>
                          </a:solidFill>
                          <a:effectLst/>
                          <a:latin typeface="Times New Roman" panose="02020603050405020304" pitchFamily="18" charset="0"/>
                        </a:rPr>
                        <a:t>292,55</a:t>
                      </a:r>
                      <a:r>
                        <a:rPr lang="tr-TR" sz="1200" b="0" i="0" u="none" strike="noStrike">
                          <a:solidFill>
                            <a:srgbClr val="000000"/>
                          </a:solidFill>
                          <a:effectLst/>
                          <a:latin typeface="Times New Roman" panose="02020603050405020304" pitchFamily="18" charset="0"/>
                        </a:rPr>
                        <a:t> TL gelir vergisinden istisnadır. Çocuk sınırı yoktur</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Tamamı damga vergisine tabiidir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26.005,50*0,02*2*0,3275= 340,67 (2 çocuk için SGK primi avantajı sağlamaktadır)</a:t>
                      </a:r>
                    </a:p>
                  </a:txBody>
                  <a:tcPr marL="6350" marR="6350" marT="6350" marB="0" anchor="ctr"/>
                </a:tc>
                <a:extLst>
                  <a:ext uri="{0D108BD9-81ED-4DB2-BD59-A6C34878D82A}">
                    <a16:rowId xmlns:a16="http://schemas.microsoft.com/office/drawing/2014/main" val="1021170328"/>
                  </a:ext>
                </a:extLst>
              </a:tr>
              <a:tr h="433803">
                <a:tc rowSpan="2">
                  <a:txBody>
                    <a:bodyPr/>
                    <a:lstStyle/>
                    <a:p>
                      <a:pPr algn="ctr" fontAlgn="ctr">
                        <a:buNone/>
                      </a:pPr>
                      <a:r>
                        <a:rPr lang="tr-TR" sz="1600" b="1" i="0" u="none" strike="noStrike" dirty="0">
                          <a:solidFill>
                            <a:srgbClr val="000000"/>
                          </a:solidFill>
                          <a:effectLst/>
                          <a:latin typeface="Times New Roman" panose="02020603050405020304" pitchFamily="18" charset="0"/>
                        </a:rPr>
                        <a:t>Gıda yardımı/Alışveriş çeki</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Nakit ödenirse</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Tamamı SGK primine tabiidir</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Tamamı gelir vergisine tabiidir</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Tamamı damga vergisine tabiidir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1036343739"/>
                  </a:ext>
                </a:extLst>
              </a:tr>
              <a:tr h="1286604">
                <a:tc vMerge="1">
                  <a:txBody>
                    <a:bodyPr/>
                    <a:lstStyle/>
                    <a:p>
                      <a:endParaRPr lang="tr-TR"/>
                    </a:p>
                  </a:txBody>
                  <a:tcPr/>
                </a:tc>
                <a:tc>
                  <a:txBody>
                    <a:bodyPr/>
                    <a:lstStyle/>
                    <a:p>
                      <a:pPr algn="ctr" fontAlgn="ctr">
                        <a:buNone/>
                      </a:pPr>
                      <a:r>
                        <a:rPr lang="tr-TR" sz="1400" b="0" i="0" u="none" strike="noStrike" kern="1200" dirty="0">
                          <a:solidFill>
                            <a:srgbClr val="000000"/>
                          </a:solidFill>
                          <a:effectLst/>
                          <a:latin typeface="Times New Roman" panose="02020603050405020304" pitchFamily="18" charset="0"/>
                          <a:ea typeface="+mn-ea"/>
                          <a:cs typeface="+mn-cs"/>
                        </a:rPr>
                        <a:t>Alışveriş</a:t>
                      </a:r>
                      <a:r>
                        <a:rPr lang="tr-TR" sz="1400" b="0" i="0" u="none" strike="noStrike" dirty="0">
                          <a:solidFill>
                            <a:srgbClr val="000000"/>
                          </a:solidFill>
                          <a:effectLst/>
                          <a:latin typeface="Times New Roman" panose="02020603050405020304" pitchFamily="18" charset="0"/>
                        </a:rPr>
                        <a:t> çeki olarak verilirse</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Tamamı SGK priminden istisnadır. Tutar kısıtlaması bulunmamaktadır. (ancak hayatın olağan akışına uygun miktarda olmalıdır)</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Tamamı gelir vergisine tabiidir. Yardımın brüt tutarı bulunarak işçinin gelir vergisi matrahına eklenmelidir.</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Tamamı damga vergisine tabiidir</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5.000 TL alışveriş çeki verilirse % 27 vergi diliminde, doğrudan ücret vb. olarak nakit verilmesi durumuna göre, 2.684,56 TL SGK primi avantajı sağlamaktadır</a:t>
                      </a:r>
                    </a:p>
                  </a:txBody>
                  <a:tcPr marL="6350" marR="6350" marT="6350" marB="0" anchor="ctr"/>
                </a:tc>
                <a:extLst>
                  <a:ext uri="{0D108BD9-81ED-4DB2-BD59-A6C34878D82A}">
                    <a16:rowId xmlns:a16="http://schemas.microsoft.com/office/drawing/2014/main" val="2374617483"/>
                  </a:ext>
                </a:extLst>
              </a:tr>
              <a:tr h="1286604">
                <a:tc>
                  <a:txBody>
                    <a:bodyPr/>
                    <a:lstStyle/>
                    <a:p>
                      <a:pPr algn="ctr" fontAlgn="ctr">
                        <a:buNone/>
                      </a:pPr>
                      <a:r>
                        <a:rPr lang="tr-TR" sz="1600" b="1" i="0" u="none" strike="noStrike" dirty="0">
                          <a:solidFill>
                            <a:srgbClr val="000000"/>
                          </a:solidFill>
                          <a:effectLst/>
                          <a:latin typeface="Times New Roman" panose="02020603050405020304" pitchFamily="18" charset="0"/>
                        </a:rPr>
                        <a:t>Kasa tazminatı</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Para veya kıymetli evrak ya da eşya muhafazası ile görevli bulunan sigortalılara ödenebilir.</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Tamamı SGK priminden istisnadır</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Tamamı gelir vergisine tabiidir</a:t>
                      </a:r>
                    </a:p>
                  </a:txBody>
                  <a:tcPr marL="6350" marR="6350" marT="6350" marB="0" anchor="ctr"/>
                </a:tc>
                <a:tc>
                  <a:txBody>
                    <a:bodyPr/>
                    <a:lstStyle/>
                    <a:p>
                      <a:pPr algn="ctr" fontAlgn="ctr">
                        <a:buNone/>
                      </a:pPr>
                      <a:r>
                        <a:rPr lang="tr-TR" sz="1600" b="0" i="0" u="none" strike="noStrike" dirty="0">
                          <a:solidFill>
                            <a:srgbClr val="000000"/>
                          </a:solidFill>
                          <a:effectLst/>
                          <a:latin typeface="Times New Roman" panose="02020603050405020304" pitchFamily="18" charset="0"/>
                        </a:rPr>
                        <a:t>Tamamı damga vergisine tabiidir</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5.000 TL net verilirse % 27 vergi diliminde, doğrudan ücret vb. olarak verilmesi durumuna göre 2.684,56 TL SGK primi avantajı sağlamaktadır</a:t>
                      </a:r>
                    </a:p>
                  </a:txBody>
                  <a:tcPr marL="6350" marR="6350" marT="6350" marB="0" anchor="ctr"/>
                </a:tc>
                <a:extLst>
                  <a:ext uri="{0D108BD9-81ED-4DB2-BD59-A6C34878D82A}">
                    <a16:rowId xmlns:a16="http://schemas.microsoft.com/office/drawing/2014/main" val="3463846949"/>
                  </a:ext>
                </a:extLst>
              </a:tr>
            </a:tbl>
          </a:graphicData>
        </a:graphic>
      </p:graphicFrame>
    </p:spTree>
    <p:extLst>
      <p:ext uri="{BB962C8B-B14F-4D97-AF65-F5344CB8AC3E}">
        <p14:creationId xmlns:p14="http://schemas.microsoft.com/office/powerpoint/2010/main" val="9479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0CD4A-0D5D-911E-2816-194DB5FC8C6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3326CA6-1F9F-204B-59E8-C09A56FB14F9}"/>
              </a:ext>
            </a:extLst>
          </p:cNvPr>
          <p:cNvSpPr>
            <a:spLocks noGrp="1"/>
          </p:cNvSpPr>
          <p:nvPr>
            <p:ph type="title"/>
          </p:nvPr>
        </p:nvSpPr>
        <p:spPr>
          <a:xfrm>
            <a:off x="1066800" y="79775"/>
            <a:ext cx="10058400" cy="714883"/>
          </a:xfrm>
        </p:spPr>
        <p:txBody>
          <a:bodyPr>
            <a:normAutofit fontScale="90000"/>
          </a:bodyPr>
          <a:lstStyle/>
          <a:p>
            <a:pPr lvl="0" algn="ctr"/>
            <a:r>
              <a:rPr lang="tr-TR" dirty="0"/>
              <a:t>Prim ve Vergi İstisnaları</a:t>
            </a:r>
          </a:p>
        </p:txBody>
      </p:sp>
      <p:graphicFrame>
        <p:nvGraphicFramePr>
          <p:cNvPr id="8" name="İçerik Yer Tutucusu 7">
            <a:extLst>
              <a:ext uri="{FF2B5EF4-FFF2-40B4-BE49-F238E27FC236}">
                <a16:creationId xmlns:a16="http://schemas.microsoft.com/office/drawing/2014/main" id="{3F5631CB-30D3-A14D-3595-2EC153E7F46F}"/>
              </a:ext>
            </a:extLst>
          </p:cNvPr>
          <p:cNvGraphicFramePr>
            <a:graphicFrameLocks noGrp="1"/>
          </p:cNvGraphicFramePr>
          <p:nvPr>
            <p:ph idx="1"/>
            <p:extLst>
              <p:ext uri="{D42A27DB-BD31-4B8C-83A1-F6EECF244321}">
                <p14:modId xmlns:p14="http://schemas.microsoft.com/office/powerpoint/2010/main" val="465387718"/>
              </p:ext>
            </p:extLst>
          </p:nvPr>
        </p:nvGraphicFramePr>
        <p:xfrm>
          <a:off x="465591" y="1012983"/>
          <a:ext cx="11476038" cy="4926425"/>
        </p:xfrm>
        <a:graphic>
          <a:graphicData uri="http://schemas.openxmlformats.org/drawingml/2006/table">
            <a:tbl>
              <a:tblPr firstRow="1" bandRow="1">
                <a:tableStyleId>{93296810-A885-4BE3-A3E7-6D5BEEA58F35}</a:tableStyleId>
              </a:tblPr>
              <a:tblGrid>
                <a:gridCol w="1624466">
                  <a:extLst>
                    <a:ext uri="{9D8B030D-6E8A-4147-A177-3AD203B41FA5}">
                      <a16:colId xmlns:a16="http://schemas.microsoft.com/office/drawing/2014/main" val="1057063301"/>
                    </a:ext>
                  </a:extLst>
                </a:gridCol>
                <a:gridCol w="2200880">
                  <a:extLst>
                    <a:ext uri="{9D8B030D-6E8A-4147-A177-3AD203B41FA5}">
                      <a16:colId xmlns:a16="http://schemas.microsoft.com/office/drawing/2014/main" val="1296790125"/>
                    </a:ext>
                  </a:extLst>
                </a:gridCol>
                <a:gridCol w="1912673">
                  <a:extLst>
                    <a:ext uri="{9D8B030D-6E8A-4147-A177-3AD203B41FA5}">
                      <a16:colId xmlns:a16="http://schemas.microsoft.com/office/drawing/2014/main" val="2438926995"/>
                    </a:ext>
                  </a:extLst>
                </a:gridCol>
                <a:gridCol w="1912673">
                  <a:extLst>
                    <a:ext uri="{9D8B030D-6E8A-4147-A177-3AD203B41FA5}">
                      <a16:colId xmlns:a16="http://schemas.microsoft.com/office/drawing/2014/main" val="2695219434"/>
                    </a:ext>
                  </a:extLst>
                </a:gridCol>
                <a:gridCol w="1912673">
                  <a:extLst>
                    <a:ext uri="{9D8B030D-6E8A-4147-A177-3AD203B41FA5}">
                      <a16:colId xmlns:a16="http://schemas.microsoft.com/office/drawing/2014/main" val="1643743681"/>
                    </a:ext>
                  </a:extLst>
                </a:gridCol>
                <a:gridCol w="1912673">
                  <a:extLst>
                    <a:ext uri="{9D8B030D-6E8A-4147-A177-3AD203B41FA5}">
                      <a16:colId xmlns:a16="http://schemas.microsoft.com/office/drawing/2014/main" val="2392079050"/>
                    </a:ext>
                  </a:extLst>
                </a:gridCol>
              </a:tblGrid>
              <a:tr h="338678">
                <a:tc>
                  <a:txBody>
                    <a:bodyPr/>
                    <a:lstStyle/>
                    <a:p>
                      <a:pPr algn="ctr" fontAlgn="ctr">
                        <a:buNone/>
                      </a:pPr>
                      <a:r>
                        <a:rPr lang="tr-TR" sz="1400" b="1" i="0" u="none" strike="noStrike" dirty="0">
                          <a:solidFill>
                            <a:srgbClr val="000000"/>
                          </a:solidFill>
                          <a:effectLst/>
                          <a:latin typeface="Times New Roman" panose="02020603050405020304" pitchFamily="18" charset="0"/>
                        </a:rPr>
                        <a:t>Ödemenin türü/niteliği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Kapsamı</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SGK primine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Gelir vergisine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Damga vergisine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SGK ve/veya Vergi avantajı</a:t>
                      </a:r>
                    </a:p>
                  </a:txBody>
                  <a:tcPr marL="6350" marR="6350" marT="6350" marB="0" anchor="ctr"/>
                </a:tc>
                <a:extLst>
                  <a:ext uri="{0D108BD9-81ED-4DB2-BD59-A6C34878D82A}">
                    <a16:rowId xmlns:a16="http://schemas.microsoft.com/office/drawing/2014/main" val="2653475930"/>
                  </a:ext>
                </a:extLst>
              </a:tr>
              <a:tr h="1457463">
                <a:tc>
                  <a:txBody>
                    <a:bodyPr/>
                    <a:lstStyle/>
                    <a:p>
                      <a:pPr algn="ctr" fontAlgn="ctr">
                        <a:buNone/>
                      </a:pPr>
                      <a:r>
                        <a:rPr lang="tr-TR" sz="1600" b="1" i="0" u="none" strike="noStrike" dirty="0">
                          <a:solidFill>
                            <a:srgbClr val="000000"/>
                          </a:solidFill>
                          <a:effectLst/>
                          <a:latin typeface="Times New Roman" panose="02020603050405020304" pitchFamily="18" charset="0"/>
                        </a:rPr>
                        <a:t>Evlenme yardımı</a:t>
                      </a:r>
                    </a:p>
                  </a:txBody>
                  <a:tcPr marL="6350" marR="6350" marT="6350" marB="0" anchor="ctr"/>
                </a:tc>
                <a:tc>
                  <a:txBody>
                    <a:bodyPr/>
                    <a:lstStyle/>
                    <a:p>
                      <a:pPr algn="ctr" fontAlgn="ctr">
                        <a:buNone/>
                      </a:pPr>
                      <a:r>
                        <a:rPr lang="tr-TR" sz="1800" b="0" i="0" u="none" strike="noStrike" dirty="0">
                          <a:solidFill>
                            <a:srgbClr val="000000"/>
                          </a:solidFill>
                          <a:effectLst/>
                          <a:latin typeface="Times New Roman" panose="02020603050405020304" pitchFamily="18" charset="0"/>
                        </a:rPr>
                        <a:t>Evlenen çalışana ödenir.</a:t>
                      </a:r>
                    </a:p>
                  </a:txBody>
                  <a:tcPr marL="6350" marR="6350" marT="6350" marB="0" anchor="ctr"/>
                </a:tc>
                <a:tc>
                  <a:txBody>
                    <a:bodyPr/>
                    <a:lstStyle/>
                    <a:p>
                      <a:pPr algn="ctr" fontAlgn="ctr">
                        <a:buNone/>
                      </a:pPr>
                      <a:r>
                        <a:rPr lang="tr-TR" sz="1800" b="0" i="0" u="none" strike="noStrike" dirty="0">
                          <a:solidFill>
                            <a:srgbClr val="000000"/>
                          </a:solidFill>
                          <a:effectLst/>
                          <a:latin typeface="Times New Roman" panose="02020603050405020304" pitchFamily="18" charset="0"/>
                        </a:rPr>
                        <a:t>Tamamı SGK priminden istisnadır</a:t>
                      </a:r>
                    </a:p>
                  </a:txBody>
                  <a:tcPr marL="6350" marR="6350" marT="6350" marB="0" anchor="ctr"/>
                </a:tc>
                <a:tc>
                  <a:txBody>
                    <a:bodyPr/>
                    <a:lstStyle/>
                    <a:p>
                      <a:pPr algn="ctr" fontAlgn="ctr">
                        <a:buNone/>
                      </a:pPr>
                      <a:r>
                        <a:rPr lang="tr-TR" sz="1800" b="0" i="0" u="none" strike="noStrike" dirty="0">
                          <a:solidFill>
                            <a:srgbClr val="000000"/>
                          </a:solidFill>
                          <a:effectLst/>
                          <a:latin typeface="Times New Roman" panose="02020603050405020304" pitchFamily="18" charset="0"/>
                        </a:rPr>
                        <a:t>2 aylık brüt ücrete kadarı gelir vergisinden istisnadır</a:t>
                      </a:r>
                    </a:p>
                  </a:txBody>
                  <a:tcPr marL="6350" marR="6350" marT="6350" marB="0" anchor="ctr"/>
                </a:tc>
                <a:tc>
                  <a:txBody>
                    <a:bodyPr/>
                    <a:lstStyle/>
                    <a:p>
                      <a:pPr algn="ctr" fontAlgn="ctr">
                        <a:buNone/>
                      </a:pPr>
                      <a:r>
                        <a:rPr lang="tr-TR" sz="1800" b="0" i="0" u="none" strike="noStrike" dirty="0">
                          <a:solidFill>
                            <a:srgbClr val="000000"/>
                          </a:solidFill>
                          <a:effectLst/>
                          <a:latin typeface="Times New Roman" panose="02020603050405020304" pitchFamily="18" charset="0"/>
                        </a:rPr>
                        <a:t>Tamamı damga vergisine tabiidir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5.000 TL net verilirse % 27 vergi diliminde, doğrudan ücret vb. olarak nakit verilmesi durumuna göre 4.567,59 TL SGK ve gelir vergisi avantajı sağlamaktadır</a:t>
                      </a:r>
                    </a:p>
                  </a:txBody>
                  <a:tcPr marL="6350" marR="6350" marT="6350" marB="0" anchor="ctr"/>
                </a:tc>
                <a:extLst>
                  <a:ext uri="{0D108BD9-81ED-4DB2-BD59-A6C34878D82A}">
                    <a16:rowId xmlns:a16="http://schemas.microsoft.com/office/drawing/2014/main" val="1021170328"/>
                  </a:ext>
                </a:extLst>
              </a:tr>
              <a:tr h="1359899">
                <a:tc>
                  <a:txBody>
                    <a:bodyPr/>
                    <a:lstStyle/>
                    <a:p>
                      <a:pPr algn="ctr" fontAlgn="ctr">
                        <a:buNone/>
                      </a:pPr>
                      <a:r>
                        <a:rPr lang="tr-TR" sz="1600" b="1" i="0" u="none" strike="noStrike" dirty="0">
                          <a:solidFill>
                            <a:srgbClr val="000000"/>
                          </a:solidFill>
                          <a:effectLst/>
                          <a:latin typeface="Times New Roman" panose="02020603050405020304" pitchFamily="18" charset="0"/>
                        </a:rPr>
                        <a:t>Doğum yardımı</a:t>
                      </a:r>
                    </a:p>
                  </a:txBody>
                  <a:tcPr marL="6350" marR="6350" marT="6350" marB="0" anchor="ctr"/>
                </a:tc>
                <a:tc>
                  <a:txBody>
                    <a:bodyPr/>
                    <a:lstStyle/>
                    <a:p>
                      <a:pPr algn="ctr" fontAlgn="ctr">
                        <a:buNone/>
                      </a:pPr>
                      <a:r>
                        <a:rPr lang="tr-TR" sz="1800" b="0" i="0" u="none" strike="noStrike" dirty="0">
                          <a:solidFill>
                            <a:srgbClr val="000000"/>
                          </a:solidFill>
                          <a:effectLst/>
                          <a:latin typeface="Times New Roman" panose="02020603050405020304" pitchFamily="18" charset="0"/>
                        </a:rPr>
                        <a:t>Sigortalının çocuğunun olması halinde ödenir</a:t>
                      </a:r>
                    </a:p>
                  </a:txBody>
                  <a:tcPr marL="6350" marR="6350" marT="6350" marB="0" anchor="ctr"/>
                </a:tc>
                <a:tc>
                  <a:txBody>
                    <a:bodyPr/>
                    <a:lstStyle/>
                    <a:p>
                      <a:pPr algn="ctr" fontAlgn="ctr">
                        <a:buNone/>
                      </a:pPr>
                      <a:r>
                        <a:rPr lang="tr-TR" sz="1800" b="0" i="0" u="none" strike="noStrike" dirty="0">
                          <a:solidFill>
                            <a:srgbClr val="000000"/>
                          </a:solidFill>
                          <a:effectLst/>
                          <a:latin typeface="Times New Roman" panose="02020603050405020304" pitchFamily="18" charset="0"/>
                        </a:rPr>
                        <a:t>Tamamı SGK priminden istisnadır.</a:t>
                      </a:r>
                    </a:p>
                  </a:txBody>
                  <a:tcPr marL="6350" marR="6350" marT="6350" marB="0" anchor="ctr"/>
                </a:tc>
                <a:tc>
                  <a:txBody>
                    <a:bodyPr/>
                    <a:lstStyle/>
                    <a:p>
                      <a:pPr algn="ctr" fontAlgn="ctr">
                        <a:buNone/>
                      </a:pPr>
                      <a:r>
                        <a:rPr lang="tr-TR" sz="1800" b="0" i="0" u="none" strike="noStrike" dirty="0">
                          <a:solidFill>
                            <a:srgbClr val="000000"/>
                          </a:solidFill>
                          <a:effectLst/>
                          <a:latin typeface="Times New Roman" panose="02020603050405020304" pitchFamily="18" charset="0"/>
                        </a:rPr>
                        <a:t>2 aylık brüt ücrete kadarı gelir vergisinden istisnadır</a:t>
                      </a:r>
                    </a:p>
                  </a:txBody>
                  <a:tcPr marL="6350" marR="6350" marT="6350" marB="0" anchor="ctr"/>
                </a:tc>
                <a:tc>
                  <a:txBody>
                    <a:bodyPr/>
                    <a:lstStyle/>
                    <a:p>
                      <a:pPr algn="ctr" fontAlgn="ctr">
                        <a:buNone/>
                      </a:pPr>
                      <a:r>
                        <a:rPr lang="tr-TR" sz="1800" b="0" i="0" u="none" strike="noStrike" dirty="0">
                          <a:solidFill>
                            <a:srgbClr val="000000"/>
                          </a:solidFill>
                          <a:effectLst/>
                          <a:latin typeface="Times New Roman" panose="02020603050405020304" pitchFamily="18" charset="0"/>
                        </a:rPr>
                        <a:t>Tamamı damga vergisine tabiidir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5.000 TL net verilirse % 27 vergi diliminde, doğrudan ücret vb. olarak nakit verilmesi durumuna göre 4.567,59 TL SGK ve gelir vergisi avantajı sağlamaktadır</a:t>
                      </a:r>
                    </a:p>
                  </a:txBody>
                  <a:tcPr marL="6350" marR="6350" marT="6350" marB="0" anchor="ctr"/>
                </a:tc>
                <a:extLst>
                  <a:ext uri="{0D108BD9-81ED-4DB2-BD59-A6C34878D82A}">
                    <a16:rowId xmlns:a16="http://schemas.microsoft.com/office/drawing/2014/main" val="1251309602"/>
                  </a:ext>
                </a:extLst>
              </a:tr>
              <a:tr h="1675993">
                <a:tc>
                  <a:txBody>
                    <a:bodyPr/>
                    <a:lstStyle/>
                    <a:p>
                      <a:pPr algn="ctr" fontAlgn="ctr">
                        <a:buNone/>
                      </a:pPr>
                      <a:r>
                        <a:rPr lang="tr-TR" sz="1600" b="1" i="0" u="none" strike="noStrike" dirty="0">
                          <a:solidFill>
                            <a:srgbClr val="000000"/>
                          </a:solidFill>
                          <a:effectLst/>
                          <a:latin typeface="Times New Roman" panose="02020603050405020304" pitchFamily="18" charset="0"/>
                        </a:rPr>
                        <a:t>Ölüm yardımı</a:t>
                      </a:r>
                    </a:p>
                  </a:txBody>
                  <a:tcPr marL="6350" marR="6350" marT="6350" marB="0" anchor="ctr"/>
                </a:tc>
                <a:tc>
                  <a:txBody>
                    <a:bodyPr/>
                    <a:lstStyle/>
                    <a:p>
                      <a:pPr algn="ctr" fontAlgn="ctr">
                        <a:buNone/>
                      </a:pPr>
                      <a:r>
                        <a:rPr lang="tr-TR" sz="1800" b="0" i="0" u="none" strike="noStrike" dirty="0">
                          <a:solidFill>
                            <a:srgbClr val="000000"/>
                          </a:solidFill>
                          <a:effectLst/>
                          <a:latin typeface="Times New Roman" panose="02020603050405020304" pitchFamily="18" charset="0"/>
                        </a:rPr>
                        <a:t>Ana, baba, eş veya çocuğunun ölümü halinde ödenir</a:t>
                      </a:r>
                    </a:p>
                  </a:txBody>
                  <a:tcPr marL="6350" marR="6350" marT="6350" marB="0" anchor="ctr"/>
                </a:tc>
                <a:tc>
                  <a:txBody>
                    <a:bodyPr/>
                    <a:lstStyle/>
                    <a:p>
                      <a:pPr algn="ctr" fontAlgn="ctr">
                        <a:buNone/>
                      </a:pPr>
                      <a:r>
                        <a:rPr lang="tr-TR" sz="1800" b="0" i="0" u="none" strike="noStrike" dirty="0">
                          <a:solidFill>
                            <a:srgbClr val="000000"/>
                          </a:solidFill>
                          <a:effectLst/>
                          <a:latin typeface="Times New Roman" panose="02020603050405020304" pitchFamily="18" charset="0"/>
                        </a:rPr>
                        <a:t>Tamamı SGK priminden istisnadır</a:t>
                      </a:r>
                    </a:p>
                  </a:txBody>
                  <a:tcPr marL="6350" marR="6350" marT="6350" marB="0" anchor="ctr"/>
                </a:tc>
                <a:tc>
                  <a:txBody>
                    <a:bodyPr/>
                    <a:lstStyle/>
                    <a:p>
                      <a:pPr algn="ctr" fontAlgn="ctr">
                        <a:buNone/>
                      </a:pPr>
                      <a:r>
                        <a:rPr lang="tr-TR" sz="1800" b="0" i="0" u="none" strike="noStrike" dirty="0">
                          <a:solidFill>
                            <a:srgbClr val="000000"/>
                          </a:solidFill>
                          <a:effectLst/>
                          <a:latin typeface="Times New Roman" panose="02020603050405020304" pitchFamily="18" charset="0"/>
                        </a:rPr>
                        <a:t>Tamamı gelir vergisinden istisnadır</a:t>
                      </a:r>
                    </a:p>
                  </a:txBody>
                  <a:tcPr marL="6350" marR="6350" marT="6350" marB="0" anchor="ctr"/>
                </a:tc>
                <a:tc>
                  <a:txBody>
                    <a:bodyPr/>
                    <a:lstStyle/>
                    <a:p>
                      <a:pPr algn="ctr" fontAlgn="ctr">
                        <a:buNone/>
                      </a:pPr>
                      <a:r>
                        <a:rPr lang="tr-TR" sz="1800" b="0" i="0" u="none" strike="noStrike" dirty="0">
                          <a:solidFill>
                            <a:srgbClr val="000000"/>
                          </a:solidFill>
                          <a:effectLst/>
                          <a:latin typeface="Times New Roman" panose="02020603050405020304" pitchFamily="18" charset="0"/>
                        </a:rPr>
                        <a:t>Tamamı damga vergisine tabiidir</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5.000 TL net verilirse % 27 vergi diliminde, doğrudan ücret vb. olarak nakit verilmesi durumuna göre 4.567,59 TL SGK ve gelir vergisi avantajı sağlamaktadır</a:t>
                      </a:r>
                    </a:p>
                  </a:txBody>
                  <a:tcPr marL="6350" marR="6350" marT="6350" marB="0" anchor="ctr"/>
                </a:tc>
                <a:extLst>
                  <a:ext uri="{0D108BD9-81ED-4DB2-BD59-A6C34878D82A}">
                    <a16:rowId xmlns:a16="http://schemas.microsoft.com/office/drawing/2014/main" val="83994087"/>
                  </a:ext>
                </a:extLst>
              </a:tr>
            </a:tbl>
          </a:graphicData>
        </a:graphic>
      </p:graphicFrame>
    </p:spTree>
    <p:extLst>
      <p:ext uri="{BB962C8B-B14F-4D97-AF65-F5344CB8AC3E}">
        <p14:creationId xmlns:p14="http://schemas.microsoft.com/office/powerpoint/2010/main" val="57978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029B2-B7A2-B831-2FF7-465CAAB65C4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1D890B2-6E86-1643-C3CB-53EBE8D10213}"/>
              </a:ext>
            </a:extLst>
          </p:cNvPr>
          <p:cNvSpPr>
            <a:spLocks noGrp="1"/>
          </p:cNvSpPr>
          <p:nvPr>
            <p:ph type="title"/>
          </p:nvPr>
        </p:nvSpPr>
        <p:spPr>
          <a:xfrm>
            <a:off x="1066800" y="79775"/>
            <a:ext cx="10058400" cy="714883"/>
          </a:xfrm>
        </p:spPr>
        <p:txBody>
          <a:bodyPr>
            <a:normAutofit fontScale="90000"/>
          </a:bodyPr>
          <a:lstStyle/>
          <a:p>
            <a:pPr lvl="0" algn="ctr"/>
            <a:r>
              <a:rPr lang="tr-TR" dirty="0"/>
              <a:t>Prim ve Vergi İstisnaları</a:t>
            </a:r>
          </a:p>
        </p:txBody>
      </p:sp>
      <p:graphicFrame>
        <p:nvGraphicFramePr>
          <p:cNvPr id="8" name="İçerik Yer Tutucusu 7">
            <a:extLst>
              <a:ext uri="{FF2B5EF4-FFF2-40B4-BE49-F238E27FC236}">
                <a16:creationId xmlns:a16="http://schemas.microsoft.com/office/drawing/2014/main" id="{FE34081D-E39C-0990-71DB-132841E044CB}"/>
              </a:ext>
            </a:extLst>
          </p:cNvPr>
          <p:cNvGraphicFramePr>
            <a:graphicFrameLocks noGrp="1"/>
          </p:cNvGraphicFramePr>
          <p:nvPr>
            <p:ph idx="1"/>
            <p:extLst>
              <p:ext uri="{D42A27DB-BD31-4B8C-83A1-F6EECF244321}">
                <p14:modId xmlns:p14="http://schemas.microsoft.com/office/powerpoint/2010/main" val="3319458024"/>
              </p:ext>
            </p:extLst>
          </p:nvPr>
        </p:nvGraphicFramePr>
        <p:xfrm>
          <a:off x="36787" y="1023493"/>
          <a:ext cx="12118425" cy="5671596"/>
        </p:xfrm>
        <a:graphic>
          <a:graphicData uri="http://schemas.openxmlformats.org/drawingml/2006/table">
            <a:tbl>
              <a:tblPr firstRow="1" bandRow="1">
                <a:tableStyleId>{93296810-A885-4BE3-A3E7-6D5BEEA58F35}</a:tableStyleId>
              </a:tblPr>
              <a:tblGrid>
                <a:gridCol w="1347567">
                  <a:extLst>
                    <a:ext uri="{9D8B030D-6E8A-4147-A177-3AD203B41FA5}">
                      <a16:colId xmlns:a16="http://schemas.microsoft.com/office/drawing/2014/main" val="1057063301"/>
                    </a:ext>
                  </a:extLst>
                </a:gridCol>
                <a:gridCol w="2691910">
                  <a:extLst>
                    <a:ext uri="{9D8B030D-6E8A-4147-A177-3AD203B41FA5}">
                      <a16:colId xmlns:a16="http://schemas.microsoft.com/office/drawing/2014/main" val="1296790125"/>
                    </a:ext>
                  </a:extLst>
                </a:gridCol>
                <a:gridCol w="2019737">
                  <a:extLst>
                    <a:ext uri="{9D8B030D-6E8A-4147-A177-3AD203B41FA5}">
                      <a16:colId xmlns:a16="http://schemas.microsoft.com/office/drawing/2014/main" val="2438926995"/>
                    </a:ext>
                  </a:extLst>
                </a:gridCol>
                <a:gridCol w="2019737">
                  <a:extLst>
                    <a:ext uri="{9D8B030D-6E8A-4147-A177-3AD203B41FA5}">
                      <a16:colId xmlns:a16="http://schemas.microsoft.com/office/drawing/2014/main" val="2695219434"/>
                    </a:ext>
                  </a:extLst>
                </a:gridCol>
                <a:gridCol w="2019737">
                  <a:extLst>
                    <a:ext uri="{9D8B030D-6E8A-4147-A177-3AD203B41FA5}">
                      <a16:colId xmlns:a16="http://schemas.microsoft.com/office/drawing/2014/main" val="1643743681"/>
                    </a:ext>
                  </a:extLst>
                </a:gridCol>
                <a:gridCol w="2019737">
                  <a:extLst>
                    <a:ext uri="{9D8B030D-6E8A-4147-A177-3AD203B41FA5}">
                      <a16:colId xmlns:a16="http://schemas.microsoft.com/office/drawing/2014/main" val="2392079050"/>
                    </a:ext>
                  </a:extLst>
                </a:gridCol>
              </a:tblGrid>
              <a:tr h="444822">
                <a:tc>
                  <a:txBody>
                    <a:bodyPr/>
                    <a:lstStyle/>
                    <a:p>
                      <a:pPr algn="ctr" fontAlgn="ctr">
                        <a:buNone/>
                      </a:pPr>
                      <a:r>
                        <a:rPr lang="tr-TR" sz="1400" b="1" i="0" u="none" strike="noStrike" dirty="0">
                          <a:solidFill>
                            <a:srgbClr val="000000"/>
                          </a:solidFill>
                          <a:effectLst/>
                          <a:latin typeface="Times New Roman" panose="02020603050405020304" pitchFamily="18" charset="0"/>
                        </a:rPr>
                        <a:t>Ödemenin türü/niteliği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Kapsamı</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SGK primine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Gelir vergisine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Damga vergisine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SGK ve/veya Vergi avantajı</a:t>
                      </a:r>
                    </a:p>
                  </a:txBody>
                  <a:tcPr marL="6350" marR="6350" marT="6350" marB="0" anchor="ctr"/>
                </a:tc>
                <a:extLst>
                  <a:ext uri="{0D108BD9-81ED-4DB2-BD59-A6C34878D82A}">
                    <a16:rowId xmlns:a16="http://schemas.microsoft.com/office/drawing/2014/main" val="2653475930"/>
                  </a:ext>
                </a:extLst>
              </a:tr>
              <a:tr h="1742258">
                <a:tc>
                  <a:txBody>
                    <a:bodyPr/>
                    <a:lstStyle/>
                    <a:p>
                      <a:pPr algn="ctr" fontAlgn="ctr">
                        <a:buNone/>
                      </a:pPr>
                      <a:r>
                        <a:rPr lang="tr-TR" sz="1600" b="1" i="0" u="none" strike="noStrike" dirty="0">
                          <a:solidFill>
                            <a:srgbClr val="000000"/>
                          </a:solidFill>
                          <a:effectLst/>
                          <a:latin typeface="Times New Roman" panose="02020603050405020304" pitchFamily="18" charset="0"/>
                        </a:rPr>
                        <a:t>Harcırah</a:t>
                      </a:r>
                    </a:p>
                  </a:txBody>
                  <a:tcPr marL="6350" marR="6350" marT="6350" marB="0" anchor="ctr"/>
                </a:tc>
                <a:tc>
                  <a:txBody>
                    <a:bodyPr/>
                    <a:lstStyle/>
                    <a:p>
                      <a:pPr algn="ctr" fontAlgn="ctr">
                        <a:buNone/>
                      </a:pPr>
                      <a:r>
                        <a:rPr lang="tr-TR" sz="1600" b="0" i="0" u="none" strike="noStrike" dirty="0">
                          <a:solidFill>
                            <a:srgbClr val="000000"/>
                          </a:solidFill>
                          <a:effectLst/>
                          <a:latin typeface="Times New Roman" panose="02020603050405020304" pitchFamily="18" charset="0"/>
                        </a:rPr>
                        <a:t>6245 sayılı kanun esas alınır. Memuriyet (görev) mahalli dışında görevlendirilenlere ödenir</a:t>
                      </a:r>
                    </a:p>
                  </a:txBody>
                  <a:tcPr marL="6350" marR="6350" marT="6350" marB="0" anchor="ctr"/>
                </a:tc>
                <a:tc>
                  <a:txBody>
                    <a:bodyPr/>
                    <a:lstStyle/>
                    <a:p>
                      <a:pPr algn="ctr" fontAlgn="ctr">
                        <a:buNone/>
                      </a:pPr>
                      <a:r>
                        <a:rPr lang="tr-TR" sz="1600" b="0" i="0" u="none" strike="noStrike" dirty="0">
                          <a:solidFill>
                            <a:srgbClr val="000000"/>
                          </a:solidFill>
                          <a:effectLst/>
                          <a:latin typeface="Times New Roman" panose="02020603050405020304" pitchFamily="18" charset="0"/>
                        </a:rPr>
                        <a:t>Tamamı SGK priminden </a:t>
                      </a:r>
                      <a:r>
                        <a:rPr lang="tr-TR" sz="1600" b="1" i="0" u="none" strike="noStrike" dirty="0">
                          <a:solidFill>
                            <a:srgbClr val="000000"/>
                          </a:solidFill>
                          <a:effectLst/>
                          <a:latin typeface="Times New Roman" panose="02020603050405020304" pitchFamily="18" charset="0"/>
                        </a:rPr>
                        <a:t>istisnadır</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Maliye Bakanlığı tarafından belirlenen limite kadar harcırah yönteminde gelir vergisinden istisnadır. Gerçek gider/harcırah yöntemi ayrımı var </a:t>
                      </a:r>
                      <a:r>
                        <a:rPr lang="tr-TR" sz="1200" b="1" i="0" u="none" strike="noStrike" dirty="0">
                          <a:solidFill>
                            <a:srgbClr val="000000"/>
                          </a:solidFill>
                          <a:effectLst/>
                          <a:latin typeface="Times New Roman" panose="02020603050405020304" pitchFamily="18" charset="0"/>
                        </a:rPr>
                        <a:t>(Yurtiçi günlük 686 TL)</a:t>
                      </a:r>
                    </a:p>
                  </a:txBody>
                  <a:tcPr marL="6350" marR="6350" marT="6350" marB="0" anchor="ctr"/>
                </a:tc>
                <a:tc>
                  <a:txBody>
                    <a:bodyPr/>
                    <a:lstStyle/>
                    <a:p>
                      <a:pPr algn="ctr" fontAlgn="ctr">
                        <a:buNone/>
                      </a:pPr>
                      <a:r>
                        <a:rPr lang="tr-TR" sz="1600" b="0" i="0" u="none" strike="noStrike" dirty="0">
                          <a:solidFill>
                            <a:srgbClr val="000000"/>
                          </a:solidFill>
                          <a:effectLst/>
                          <a:latin typeface="Times New Roman" panose="02020603050405020304" pitchFamily="18" charset="0"/>
                        </a:rPr>
                        <a:t>Tamamı damga vergisine </a:t>
                      </a:r>
                      <a:r>
                        <a:rPr lang="tr-TR" sz="1600" b="1" i="0" u="none" strike="noStrike" dirty="0">
                          <a:solidFill>
                            <a:srgbClr val="000000"/>
                          </a:solidFill>
                          <a:effectLst/>
                          <a:latin typeface="Times New Roman" panose="02020603050405020304" pitchFamily="18" charset="0"/>
                        </a:rPr>
                        <a:t>tabiidir</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5.000 TL net verilirse % 27 vergi diliminde, doğrudan ücret vb. olarak nakit olarak verilmesi durumuna göre </a:t>
                      </a:r>
                      <a:r>
                        <a:rPr lang="tr-TR" sz="1200" b="1" i="0" u="none" strike="noStrike" dirty="0">
                          <a:solidFill>
                            <a:srgbClr val="000000"/>
                          </a:solidFill>
                          <a:effectLst/>
                          <a:latin typeface="Times New Roman" panose="02020603050405020304" pitchFamily="18" charset="0"/>
                        </a:rPr>
                        <a:t>4.567,59</a:t>
                      </a:r>
                      <a:r>
                        <a:rPr lang="tr-TR" sz="1200" b="0" i="0" u="none" strike="noStrike" dirty="0">
                          <a:solidFill>
                            <a:srgbClr val="000000"/>
                          </a:solidFill>
                          <a:effectLst/>
                          <a:latin typeface="Times New Roman" panose="02020603050405020304" pitchFamily="18" charset="0"/>
                        </a:rPr>
                        <a:t> </a:t>
                      </a:r>
                      <a:r>
                        <a:rPr lang="tr-TR" sz="1200" b="1" i="0" u="none" strike="noStrike" dirty="0">
                          <a:solidFill>
                            <a:srgbClr val="000000"/>
                          </a:solidFill>
                          <a:effectLst/>
                          <a:latin typeface="Times New Roman" panose="02020603050405020304" pitchFamily="18" charset="0"/>
                        </a:rPr>
                        <a:t>TL</a:t>
                      </a:r>
                      <a:r>
                        <a:rPr lang="tr-TR" sz="1200" b="0" i="0" u="none" strike="noStrike" dirty="0">
                          <a:solidFill>
                            <a:srgbClr val="000000"/>
                          </a:solidFill>
                          <a:effectLst/>
                          <a:latin typeface="Times New Roman" panose="02020603050405020304" pitchFamily="18" charset="0"/>
                        </a:rPr>
                        <a:t> SGK ve gelir vergisi avantajı sağlamaktadır</a:t>
                      </a:r>
                    </a:p>
                  </a:txBody>
                  <a:tcPr marL="6350" marR="6350" marT="6350" marB="0" anchor="ctr"/>
                </a:tc>
                <a:extLst>
                  <a:ext uri="{0D108BD9-81ED-4DB2-BD59-A6C34878D82A}">
                    <a16:rowId xmlns:a16="http://schemas.microsoft.com/office/drawing/2014/main" val="1021170328"/>
                  </a:ext>
                </a:extLst>
              </a:tr>
              <a:tr h="1742258">
                <a:tc rowSpan="2">
                  <a:txBody>
                    <a:bodyPr/>
                    <a:lstStyle/>
                    <a:p>
                      <a:pPr algn="ctr" fontAlgn="ctr">
                        <a:buNone/>
                      </a:pPr>
                      <a:r>
                        <a:rPr lang="tr-TR" sz="1800" b="1" i="0" u="none" strike="noStrike" dirty="0">
                          <a:solidFill>
                            <a:srgbClr val="000000"/>
                          </a:solidFill>
                          <a:effectLst/>
                          <a:latin typeface="Times New Roman" panose="02020603050405020304" pitchFamily="18" charset="0"/>
                        </a:rPr>
                        <a:t>Yol parası</a:t>
                      </a:r>
                    </a:p>
                  </a:txBody>
                  <a:tcPr marL="6350" marR="6350" marT="6350" marB="0" anchor="ctr"/>
                </a:tc>
                <a:tc>
                  <a:txBody>
                    <a:bodyPr/>
                    <a:lstStyle/>
                    <a:p>
                      <a:pPr algn="ctr" fontAlgn="ctr">
                        <a:buNone/>
                      </a:pPr>
                      <a:r>
                        <a:rPr lang="tr-TR" sz="1600" b="0" i="0" u="none" strike="noStrike" dirty="0">
                          <a:solidFill>
                            <a:srgbClr val="000000"/>
                          </a:solidFill>
                          <a:effectLst/>
                          <a:latin typeface="Times New Roman" panose="02020603050405020304" pitchFamily="18" charset="0"/>
                        </a:rPr>
                        <a:t>Nakit ödenirse</a:t>
                      </a:r>
                    </a:p>
                  </a:txBody>
                  <a:tcPr marL="6350" marR="6350" marT="6350" marB="0" anchor="ctr"/>
                </a:tc>
                <a:tc>
                  <a:txBody>
                    <a:bodyPr/>
                    <a:lstStyle/>
                    <a:p>
                      <a:pPr algn="ctr" fontAlgn="ctr">
                        <a:buNone/>
                      </a:pPr>
                      <a:r>
                        <a:rPr lang="tr-TR" sz="1600" b="0" i="0" u="none" strike="noStrike" dirty="0">
                          <a:solidFill>
                            <a:srgbClr val="000000"/>
                          </a:solidFill>
                          <a:effectLst/>
                          <a:latin typeface="Times New Roman" panose="02020603050405020304" pitchFamily="18" charset="0"/>
                        </a:rPr>
                        <a:t>Tamamı SGK primine </a:t>
                      </a:r>
                      <a:r>
                        <a:rPr lang="tr-TR" sz="1600" b="1" i="0" u="none" strike="noStrike" dirty="0">
                          <a:solidFill>
                            <a:srgbClr val="000000"/>
                          </a:solidFill>
                          <a:effectLst/>
                          <a:latin typeface="Times New Roman" panose="02020603050405020304" pitchFamily="18" charset="0"/>
                        </a:rPr>
                        <a:t>tabiidir</a:t>
                      </a:r>
                    </a:p>
                  </a:txBody>
                  <a:tcPr marL="6350" marR="6350" marT="6350" marB="0" anchor="ctr"/>
                </a:tc>
                <a:tc>
                  <a:txBody>
                    <a:bodyPr/>
                    <a:lstStyle/>
                    <a:p>
                      <a:pPr algn="ctr" fontAlgn="ctr">
                        <a:buNone/>
                      </a:pPr>
                      <a:r>
                        <a:rPr lang="tr-TR" sz="1600" b="0" i="0" u="none" strike="noStrike" dirty="0">
                          <a:solidFill>
                            <a:srgbClr val="000000"/>
                          </a:solidFill>
                          <a:effectLst/>
                          <a:latin typeface="Times New Roman" panose="02020603050405020304" pitchFamily="18" charset="0"/>
                        </a:rPr>
                        <a:t>Tamamı gelir vergisine </a:t>
                      </a:r>
                      <a:r>
                        <a:rPr lang="tr-TR" sz="1600" b="1" i="0" u="none" strike="noStrike" dirty="0">
                          <a:solidFill>
                            <a:srgbClr val="000000"/>
                          </a:solidFill>
                          <a:effectLst/>
                          <a:latin typeface="Times New Roman" panose="02020603050405020304" pitchFamily="18" charset="0"/>
                        </a:rPr>
                        <a:t>tabiidir</a:t>
                      </a:r>
                    </a:p>
                  </a:txBody>
                  <a:tcPr marL="6350" marR="6350" marT="6350" marB="0" anchor="ctr"/>
                </a:tc>
                <a:tc>
                  <a:txBody>
                    <a:bodyPr/>
                    <a:lstStyle/>
                    <a:p>
                      <a:pPr algn="ctr" fontAlgn="ctr">
                        <a:buNone/>
                      </a:pPr>
                      <a:r>
                        <a:rPr lang="tr-TR" sz="1600" b="0" i="0" u="none" strike="noStrike" dirty="0">
                          <a:solidFill>
                            <a:srgbClr val="000000"/>
                          </a:solidFill>
                          <a:effectLst/>
                          <a:latin typeface="Times New Roman" panose="02020603050405020304" pitchFamily="18" charset="0"/>
                        </a:rPr>
                        <a:t>Tamamı damga vergisine </a:t>
                      </a:r>
                      <a:r>
                        <a:rPr lang="tr-TR" sz="1600" b="1" i="0" u="none" strike="noStrike" dirty="0">
                          <a:solidFill>
                            <a:srgbClr val="000000"/>
                          </a:solidFill>
                          <a:effectLst/>
                          <a:latin typeface="Times New Roman" panose="02020603050405020304" pitchFamily="18" charset="0"/>
                        </a:rPr>
                        <a:t>tabiidir</a:t>
                      </a:r>
                    </a:p>
                  </a:txBody>
                  <a:tcPr marL="6350" marR="6350" marT="6350" marB="0" anchor="ctr"/>
                </a:tc>
                <a:tc>
                  <a:txBody>
                    <a:bodyPr/>
                    <a:lstStyle/>
                    <a:p>
                      <a:pPr algn="ctr" fontAlgn="ctr">
                        <a:buNone/>
                      </a:pPr>
                      <a:r>
                        <a:rPr lang="tr-TR" sz="1600" b="0" i="0" u="none" strike="noStrike" dirty="0">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760279780"/>
                  </a:ext>
                </a:extLst>
              </a:tr>
              <a:tr h="1742258">
                <a:tc vMerge="1">
                  <a:txBody>
                    <a:bodyPr/>
                    <a:lstStyle/>
                    <a:p>
                      <a:endParaRPr lang="tr-TR"/>
                    </a:p>
                  </a:txBody>
                  <a:tcPr/>
                </a:tc>
                <a:tc>
                  <a:txBody>
                    <a:bodyPr/>
                    <a:lstStyle/>
                    <a:p>
                      <a:pPr algn="ctr" fontAlgn="ctr">
                        <a:buNone/>
                      </a:pPr>
                      <a:r>
                        <a:rPr lang="tr-TR" sz="1600" b="0" i="0" u="none" strike="noStrike" dirty="0">
                          <a:solidFill>
                            <a:srgbClr val="000000"/>
                          </a:solidFill>
                          <a:effectLst/>
                          <a:latin typeface="Times New Roman" panose="02020603050405020304" pitchFamily="18" charset="0"/>
                        </a:rPr>
                        <a:t>Ulaşım kartı vb. şeklinde verilirse</a:t>
                      </a:r>
                    </a:p>
                  </a:txBody>
                  <a:tcPr marL="6350" marR="6350" marT="6350" marB="0" anchor="ctr"/>
                </a:tc>
                <a:tc>
                  <a:txBody>
                    <a:bodyPr/>
                    <a:lstStyle/>
                    <a:p>
                      <a:pPr algn="ctr" fontAlgn="ctr">
                        <a:buNone/>
                      </a:pPr>
                      <a:r>
                        <a:rPr lang="tr-TR" sz="1600" b="0" i="0" u="none" strike="noStrike" dirty="0">
                          <a:solidFill>
                            <a:srgbClr val="000000"/>
                          </a:solidFill>
                          <a:effectLst/>
                          <a:latin typeface="Times New Roman" panose="02020603050405020304" pitchFamily="18" charset="0"/>
                        </a:rPr>
                        <a:t>Tamamı SGK priminden istisnadır. Tutar kısıtlaması bulunmamaktadır</a:t>
                      </a:r>
                    </a:p>
                  </a:txBody>
                  <a:tcPr marL="6350" marR="6350" marT="6350" marB="0" anchor="ctr"/>
                </a:tc>
                <a:tc>
                  <a:txBody>
                    <a:bodyPr/>
                    <a:lstStyle/>
                    <a:p>
                      <a:pPr algn="ctr" fontAlgn="ctr">
                        <a:buNone/>
                      </a:pPr>
                      <a:r>
                        <a:rPr lang="tr-TR" sz="1600" b="0" i="0" u="none" strike="noStrike" dirty="0">
                          <a:solidFill>
                            <a:srgbClr val="000000"/>
                          </a:solidFill>
                          <a:effectLst/>
                          <a:latin typeface="Times New Roman" panose="02020603050405020304" pitchFamily="18" charset="0"/>
                        </a:rPr>
                        <a:t>2025 yılı için günlük 126,00 TL'si gelir vergisinden istisnadır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Gelir vergisi istisnası kadarı damga vergisinden istisnadır. (Damga Vergisi Kanunu II sayılı tablo, IV bölüm 34. satır) </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3.000 TL net verilirse % 27 vergi diliminde, doğrudan ücret vb. olarak nakit verilmesi durumuna göre </a:t>
                      </a:r>
                      <a:r>
                        <a:rPr lang="tr-TR" sz="1200" b="1" i="0" u="none" strike="noStrike" dirty="0">
                          <a:solidFill>
                            <a:srgbClr val="000000"/>
                          </a:solidFill>
                          <a:effectLst/>
                          <a:latin typeface="Times New Roman" panose="02020603050405020304" pitchFamily="18" charset="0"/>
                        </a:rPr>
                        <a:t>2.763,50 TL </a:t>
                      </a:r>
                      <a:r>
                        <a:rPr lang="tr-TR" sz="1200" b="0" i="0" u="none" strike="noStrike" dirty="0">
                          <a:solidFill>
                            <a:srgbClr val="000000"/>
                          </a:solidFill>
                          <a:effectLst/>
                          <a:latin typeface="Times New Roman" panose="02020603050405020304" pitchFamily="18" charset="0"/>
                        </a:rPr>
                        <a:t>SGK, gelir ve damga vergisi avantajı sağlamaktadır</a:t>
                      </a:r>
                    </a:p>
                  </a:txBody>
                  <a:tcPr marL="6350" marR="6350" marT="6350" marB="0" anchor="ctr"/>
                </a:tc>
                <a:extLst>
                  <a:ext uri="{0D108BD9-81ED-4DB2-BD59-A6C34878D82A}">
                    <a16:rowId xmlns:a16="http://schemas.microsoft.com/office/drawing/2014/main" val="2849829105"/>
                  </a:ext>
                </a:extLst>
              </a:tr>
            </a:tbl>
          </a:graphicData>
        </a:graphic>
      </p:graphicFrame>
    </p:spTree>
    <p:extLst>
      <p:ext uri="{BB962C8B-B14F-4D97-AF65-F5344CB8AC3E}">
        <p14:creationId xmlns:p14="http://schemas.microsoft.com/office/powerpoint/2010/main" val="418565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26CD5-DE89-79DC-EE04-5E6E3CA577E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4722F47-D9EF-02D1-C0CC-426D4EE23843}"/>
              </a:ext>
            </a:extLst>
          </p:cNvPr>
          <p:cNvSpPr>
            <a:spLocks noGrp="1"/>
          </p:cNvSpPr>
          <p:nvPr>
            <p:ph type="title"/>
          </p:nvPr>
        </p:nvSpPr>
        <p:spPr>
          <a:xfrm>
            <a:off x="1066800" y="79775"/>
            <a:ext cx="10058400" cy="714883"/>
          </a:xfrm>
        </p:spPr>
        <p:txBody>
          <a:bodyPr>
            <a:normAutofit fontScale="90000"/>
          </a:bodyPr>
          <a:lstStyle/>
          <a:p>
            <a:pPr lvl="0" algn="ctr"/>
            <a:r>
              <a:rPr lang="tr-TR" dirty="0"/>
              <a:t>Prim ve Vergi İstisnaları</a:t>
            </a:r>
          </a:p>
        </p:txBody>
      </p:sp>
      <p:graphicFrame>
        <p:nvGraphicFramePr>
          <p:cNvPr id="8" name="İçerik Yer Tutucusu 7">
            <a:extLst>
              <a:ext uri="{FF2B5EF4-FFF2-40B4-BE49-F238E27FC236}">
                <a16:creationId xmlns:a16="http://schemas.microsoft.com/office/drawing/2014/main" id="{73D03BE1-FB2C-8DEF-0A5A-31C4C48CA0AD}"/>
              </a:ext>
            </a:extLst>
          </p:cNvPr>
          <p:cNvGraphicFramePr>
            <a:graphicFrameLocks noGrp="1"/>
          </p:cNvGraphicFramePr>
          <p:nvPr>
            <p:ph idx="1"/>
            <p:extLst>
              <p:ext uri="{D42A27DB-BD31-4B8C-83A1-F6EECF244321}">
                <p14:modId xmlns:p14="http://schemas.microsoft.com/office/powerpoint/2010/main" val="2958749919"/>
              </p:ext>
            </p:extLst>
          </p:nvPr>
        </p:nvGraphicFramePr>
        <p:xfrm>
          <a:off x="357981" y="794658"/>
          <a:ext cx="11476038" cy="5913040"/>
        </p:xfrm>
        <a:graphic>
          <a:graphicData uri="http://schemas.openxmlformats.org/drawingml/2006/table">
            <a:tbl>
              <a:tblPr firstRow="1" bandRow="1">
                <a:tableStyleId>{93296810-A885-4BE3-A3E7-6D5BEEA58F35}</a:tableStyleId>
              </a:tblPr>
              <a:tblGrid>
                <a:gridCol w="1035390">
                  <a:extLst>
                    <a:ext uri="{9D8B030D-6E8A-4147-A177-3AD203B41FA5}">
                      <a16:colId xmlns:a16="http://schemas.microsoft.com/office/drawing/2014/main" val="1057063301"/>
                    </a:ext>
                  </a:extLst>
                </a:gridCol>
                <a:gridCol w="1839686">
                  <a:extLst>
                    <a:ext uri="{9D8B030D-6E8A-4147-A177-3AD203B41FA5}">
                      <a16:colId xmlns:a16="http://schemas.microsoft.com/office/drawing/2014/main" val="1296790125"/>
                    </a:ext>
                  </a:extLst>
                </a:gridCol>
                <a:gridCol w="2231572">
                  <a:extLst>
                    <a:ext uri="{9D8B030D-6E8A-4147-A177-3AD203B41FA5}">
                      <a16:colId xmlns:a16="http://schemas.microsoft.com/office/drawing/2014/main" val="2438926995"/>
                    </a:ext>
                  </a:extLst>
                </a:gridCol>
                <a:gridCol w="2830285">
                  <a:extLst>
                    <a:ext uri="{9D8B030D-6E8A-4147-A177-3AD203B41FA5}">
                      <a16:colId xmlns:a16="http://schemas.microsoft.com/office/drawing/2014/main" val="2695219434"/>
                    </a:ext>
                  </a:extLst>
                </a:gridCol>
                <a:gridCol w="1306286">
                  <a:extLst>
                    <a:ext uri="{9D8B030D-6E8A-4147-A177-3AD203B41FA5}">
                      <a16:colId xmlns:a16="http://schemas.microsoft.com/office/drawing/2014/main" val="1643743681"/>
                    </a:ext>
                  </a:extLst>
                </a:gridCol>
                <a:gridCol w="2232819">
                  <a:extLst>
                    <a:ext uri="{9D8B030D-6E8A-4147-A177-3AD203B41FA5}">
                      <a16:colId xmlns:a16="http://schemas.microsoft.com/office/drawing/2014/main" val="2392079050"/>
                    </a:ext>
                  </a:extLst>
                </a:gridCol>
              </a:tblGrid>
              <a:tr h="513045">
                <a:tc>
                  <a:txBody>
                    <a:bodyPr/>
                    <a:lstStyle/>
                    <a:p>
                      <a:pPr algn="ctr" fontAlgn="ctr">
                        <a:buNone/>
                      </a:pPr>
                      <a:r>
                        <a:rPr lang="tr-TR" sz="1400" b="1" i="0" u="none" strike="noStrike" dirty="0">
                          <a:solidFill>
                            <a:srgbClr val="000000"/>
                          </a:solidFill>
                          <a:effectLst/>
                          <a:latin typeface="Times New Roman" panose="02020603050405020304" pitchFamily="18" charset="0"/>
                        </a:rPr>
                        <a:t>Ödemenin türü/niteliği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Kapsamı</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SGK primine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Gelir vergisine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Damga vergisine tabiiyeti</a:t>
                      </a:r>
                    </a:p>
                  </a:txBody>
                  <a:tcPr marL="6350" marR="6350" marT="6350" marB="0" anchor="ctr"/>
                </a:tc>
                <a:tc>
                  <a:txBody>
                    <a:bodyPr/>
                    <a:lstStyle/>
                    <a:p>
                      <a:pPr algn="ctr" fontAlgn="ctr">
                        <a:buNone/>
                      </a:pPr>
                      <a:r>
                        <a:rPr lang="tr-TR" sz="1400" b="1" i="0" u="none" strike="noStrike" dirty="0">
                          <a:solidFill>
                            <a:srgbClr val="000000"/>
                          </a:solidFill>
                          <a:effectLst/>
                          <a:latin typeface="Times New Roman" panose="02020603050405020304" pitchFamily="18" charset="0"/>
                        </a:rPr>
                        <a:t>SGK ve/veya Vergi avantajı</a:t>
                      </a:r>
                    </a:p>
                  </a:txBody>
                  <a:tcPr marL="6350" marR="6350" marT="6350" marB="0" anchor="ctr"/>
                </a:tc>
                <a:extLst>
                  <a:ext uri="{0D108BD9-81ED-4DB2-BD59-A6C34878D82A}">
                    <a16:rowId xmlns:a16="http://schemas.microsoft.com/office/drawing/2014/main" val="2653475930"/>
                  </a:ext>
                </a:extLst>
              </a:tr>
              <a:tr h="900479">
                <a:tc rowSpan="2">
                  <a:txBody>
                    <a:bodyPr/>
                    <a:lstStyle/>
                    <a:p>
                      <a:pPr algn="ctr" fontAlgn="ctr">
                        <a:buNone/>
                      </a:pPr>
                      <a:r>
                        <a:rPr lang="tr-TR" sz="1400" b="1" i="0" u="none" strike="noStrike" dirty="0">
                          <a:solidFill>
                            <a:srgbClr val="000000"/>
                          </a:solidFill>
                          <a:effectLst/>
                          <a:latin typeface="Times New Roman" panose="02020603050405020304" pitchFamily="18" charset="0"/>
                        </a:rPr>
                        <a:t>Bireysel emeklilik</a:t>
                      </a:r>
                    </a:p>
                  </a:txBody>
                  <a:tcPr marL="6350" marR="6350" marT="6350" marB="0" anchor="ctr"/>
                </a:tc>
                <a:tc>
                  <a:txBody>
                    <a:bodyPr/>
                    <a:lstStyle/>
                    <a:p>
                      <a:pPr algn="ctr" fontAlgn="ctr">
                        <a:buNone/>
                      </a:pPr>
                      <a:r>
                        <a:rPr lang="tr-TR" sz="1600" b="1" i="0" u="none" strike="noStrike" dirty="0">
                          <a:solidFill>
                            <a:srgbClr val="000000"/>
                          </a:solidFill>
                          <a:effectLst/>
                          <a:latin typeface="Times New Roman" panose="02020603050405020304" pitchFamily="18" charset="0"/>
                        </a:rPr>
                        <a:t>İşveren tarafından </a:t>
                      </a:r>
                      <a:r>
                        <a:rPr lang="tr-TR" sz="1600" b="0" i="0" u="none" strike="noStrike" dirty="0">
                          <a:solidFill>
                            <a:srgbClr val="000000"/>
                          </a:solidFill>
                          <a:effectLst/>
                          <a:latin typeface="Times New Roman" panose="02020603050405020304" pitchFamily="18" charset="0"/>
                        </a:rPr>
                        <a:t>sigortalı adına ödenirse</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Özel Bireysel emeklilik ve özel sağlık sigortası ödeme toplamı </a:t>
                      </a:r>
                      <a:r>
                        <a:rPr lang="tr-TR" sz="1400" b="1" i="0" u="none" strike="noStrike" dirty="0">
                          <a:solidFill>
                            <a:srgbClr val="000000"/>
                          </a:solidFill>
                          <a:effectLst/>
                          <a:latin typeface="Times New Roman" panose="02020603050405020304" pitchFamily="18" charset="0"/>
                        </a:rPr>
                        <a:t>asgari ücretin %30'u</a:t>
                      </a:r>
                      <a:r>
                        <a:rPr lang="tr-TR" sz="1400" b="0" i="0" u="none" strike="noStrike" dirty="0">
                          <a:solidFill>
                            <a:srgbClr val="000000"/>
                          </a:solidFill>
                          <a:effectLst/>
                          <a:latin typeface="Times New Roman" panose="02020603050405020304" pitchFamily="18" charset="0"/>
                        </a:rPr>
                        <a:t>na kadarı SGK priminden </a:t>
                      </a:r>
                      <a:r>
                        <a:rPr lang="tr-TR" sz="1400" b="1" i="0" u="none" strike="noStrike" dirty="0">
                          <a:solidFill>
                            <a:srgbClr val="000000"/>
                          </a:solidFill>
                          <a:effectLst/>
                          <a:latin typeface="Times New Roman" panose="02020603050405020304" pitchFamily="18" charset="0"/>
                        </a:rPr>
                        <a:t>istisnadır</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 Brüt aylık ücretin %15’ini ve yıllık olarak asgari ücretin yıllık tutarını aşmaması kaydıyla gelir vergisinden istisnadır</a:t>
                      </a:r>
                    </a:p>
                  </a:txBody>
                  <a:tcPr marL="6350" marR="6350" marT="6350" marB="0" anchor="ctr"/>
                </a:tc>
                <a:tc>
                  <a:txBody>
                    <a:bodyPr/>
                    <a:lstStyle/>
                    <a:p>
                      <a:pPr algn="ctr" fontAlgn="ctr">
                        <a:buNone/>
                      </a:pPr>
                      <a:r>
                        <a:rPr lang="tr-TR" sz="1600" b="0" i="0" u="none" strike="noStrike" dirty="0">
                          <a:solidFill>
                            <a:srgbClr val="000000"/>
                          </a:solidFill>
                          <a:effectLst/>
                          <a:latin typeface="Times New Roman" panose="02020603050405020304" pitchFamily="18" charset="0"/>
                        </a:rPr>
                        <a:t>Tamamı damga vergisine </a:t>
                      </a:r>
                      <a:r>
                        <a:rPr lang="tr-TR" sz="1600" b="1" i="0" u="none" strike="noStrike" dirty="0">
                          <a:solidFill>
                            <a:srgbClr val="000000"/>
                          </a:solidFill>
                          <a:effectLst/>
                          <a:latin typeface="Times New Roman" panose="02020603050405020304" pitchFamily="18" charset="0"/>
                        </a:rPr>
                        <a:t>tabiidir</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5.000 TL net verilirse % 27 vergi diliminde, doğrudan ücret vb. olarak nakit verilmesi durumuna göre 4.567,59 TL SGK ve gelir vergisi avantajı sağlamaktadır</a:t>
                      </a:r>
                    </a:p>
                  </a:txBody>
                  <a:tcPr marL="6350" marR="6350" marT="6350" marB="0" anchor="ctr"/>
                </a:tc>
                <a:extLst>
                  <a:ext uri="{0D108BD9-81ED-4DB2-BD59-A6C34878D82A}">
                    <a16:rowId xmlns:a16="http://schemas.microsoft.com/office/drawing/2014/main" val="1021170328"/>
                  </a:ext>
                </a:extLst>
              </a:tr>
              <a:tr h="825215">
                <a:tc vMerge="1">
                  <a:txBody>
                    <a:bodyPr/>
                    <a:lstStyle/>
                    <a:p>
                      <a:endParaRPr lang="tr-TR"/>
                    </a:p>
                  </a:txBody>
                  <a:tcPr/>
                </a:tc>
                <a:tc>
                  <a:txBody>
                    <a:bodyPr/>
                    <a:lstStyle/>
                    <a:p>
                      <a:pPr algn="ctr" fontAlgn="ctr">
                        <a:buNone/>
                      </a:pPr>
                      <a:r>
                        <a:rPr lang="tr-TR" sz="1400" b="1" i="0" u="none" strike="noStrike" dirty="0">
                          <a:solidFill>
                            <a:srgbClr val="000000"/>
                          </a:solidFill>
                          <a:effectLst/>
                          <a:latin typeface="Times New Roman" panose="02020603050405020304" pitchFamily="18" charset="0"/>
                        </a:rPr>
                        <a:t>Sigortalı tarafından</a:t>
                      </a:r>
                      <a:r>
                        <a:rPr lang="tr-TR" sz="1400" b="0" i="0" u="none" strike="noStrike" dirty="0">
                          <a:solidFill>
                            <a:srgbClr val="000000"/>
                          </a:solidFill>
                          <a:effectLst/>
                          <a:latin typeface="Times New Roman" panose="02020603050405020304" pitchFamily="18" charset="0"/>
                        </a:rPr>
                        <a:t> ödenirse</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Gelir vergisi</a:t>
                      </a:r>
                      <a:r>
                        <a:rPr lang="tr-TR" sz="1400" b="1" i="0" u="none" strike="noStrike" dirty="0">
                          <a:solidFill>
                            <a:srgbClr val="000000"/>
                          </a:solidFill>
                          <a:effectLst/>
                          <a:latin typeface="Times New Roman" panose="02020603050405020304" pitchFamily="18" charset="0"/>
                        </a:rPr>
                        <a:t> istisnası bulunmamaktadır.</a:t>
                      </a:r>
                      <a:r>
                        <a:rPr lang="tr-TR" sz="1400" b="0" i="0" u="none" strike="noStrike" dirty="0">
                          <a:solidFill>
                            <a:srgbClr val="000000"/>
                          </a:solidFill>
                          <a:effectLst/>
                          <a:latin typeface="Times New Roman" panose="02020603050405020304" pitchFamily="18" charset="0"/>
                        </a:rPr>
                        <a:t>01.01.2013'te 6327 ile % 25 devlet katkısı getirildi. 2022'de % 30'a çıkarıldı</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4153695906"/>
                  </a:ext>
                </a:extLst>
              </a:tr>
              <a:tr h="884615">
                <a:tc rowSpan="2">
                  <a:txBody>
                    <a:bodyPr/>
                    <a:lstStyle/>
                    <a:p>
                      <a:pPr algn="ctr" fontAlgn="ctr">
                        <a:buNone/>
                      </a:pPr>
                      <a:r>
                        <a:rPr lang="tr-TR" sz="1400" b="1" i="0" u="none" strike="noStrike" dirty="0">
                          <a:solidFill>
                            <a:srgbClr val="000000"/>
                          </a:solidFill>
                          <a:effectLst/>
                          <a:latin typeface="Times New Roman" panose="02020603050405020304" pitchFamily="18" charset="0"/>
                        </a:rPr>
                        <a:t>Özel sağlık sigortası</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İşveren tarafından sigortalı adına ödenirse</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Bireysel emeklilik ve özel sağlık sigortası ödeme toplamı </a:t>
                      </a:r>
                      <a:r>
                        <a:rPr lang="tr-TR" sz="1200" b="1" i="0" u="none" strike="noStrike" dirty="0">
                          <a:solidFill>
                            <a:srgbClr val="000000"/>
                          </a:solidFill>
                          <a:effectLst/>
                          <a:latin typeface="Times New Roman" panose="02020603050405020304" pitchFamily="18" charset="0"/>
                        </a:rPr>
                        <a:t>asgari ücretin %30'una</a:t>
                      </a:r>
                      <a:r>
                        <a:rPr lang="tr-TR" sz="1200" b="0" i="0" u="none" strike="noStrike" dirty="0">
                          <a:solidFill>
                            <a:srgbClr val="000000"/>
                          </a:solidFill>
                          <a:effectLst/>
                          <a:latin typeface="Times New Roman" panose="02020603050405020304" pitchFamily="18" charset="0"/>
                        </a:rPr>
                        <a:t> kadarı SGK priminden </a:t>
                      </a:r>
                      <a:r>
                        <a:rPr lang="tr-TR" sz="1200" b="1" i="0" u="none" strike="noStrike" dirty="0">
                          <a:solidFill>
                            <a:srgbClr val="000000"/>
                          </a:solidFill>
                          <a:effectLst/>
                          <a:latin typeface="Times New Roman" panose="02020603050405020304" pitchFamily="18" charset="0"/>
                        </a:rPr>
                        <a:t>istisnadır.</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a:t>
                      </a:r>
                      <a:r>
                        <a:rPr lang="tr-TR" sz="1400" b="0" i="0" u="none" strike="noStrike" dirty="0">
                          <a:solidFill>
                            <a:srgbClr val="000000"/>
                          </a:solidFill>
                          <a:effectLst/>
                          <a:latin typeface="Times New Roman" panose="02020603050405020304" pitchFamily="18" charset="0"/>
                        </a:rPr>
                        <a:t>Brüt aylık ücretin %15’ini ve yıllık olarak asgari ücretin yıllık tutarını aşmaması kaydıyla gelir vergisinden istisnadır.</a:t>
                      </a:r>
                      <a:endParaRPr lang="tr-TR" sz="12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ctr" fontAlgn="ctr">
                        <a:buNone/>
                      </a:pPr>
                      <a:r>
                        <a:rPr lang="tr-TR" sz="1600" b="0" i="0" u="none" strike="noStrike" kern="1200" dirty="0">
                          <a:solidFill>
                            <a:srgbClr val="000000"/>
                          </a:solidFill>
                          <a:effectLst/>
                          <a:latin typeface="Times New Roman" panose="02020603050405020304" pitchFamily="18" charset="0"/>
                          <a:ea typeface="+mn-ea"/>
                          <a:cs typeface="+mn-cs"/>
                        </a:rPr>
                        <a:t>Tamamı damga vergisine </a:t>
                      </a:r>
                      <a:r>
                        <a:rPr lang="tr-TR" sz="1600" b="1" i="0" u="none" strike="noStrike" kern="1200" dirty="0">
                          <a:solidFill>
                            <a:srgbClr val="000000"/>
                          </a:solidFill>
                          <a:effectLst/>
                          <a:latin typeface="Times New Roman" panose="02020603050405020304" pitchFamily="18" charset="0"/>
                          <a:ea typeface="+mn-ea"/>
                          <a:cs typeface="+mn-cs"/>
                        </a:rPr>
                        <a:t>tabiidir</a:t>
                      </a:r>
                      <a:r>
                        <a:rPr lang="tr-TR" sz="1200" b="1" i="0" u="none" strike="noStrike" dirty="0">
                          <a:solidFill>
                            <a:srgbClr val="000000"/>
                          </a:solidFill>
                          <a:effectLst/>
                          <a:latin typeface="Times New Roman" panose="02020603050405020304" pitchFamily="18" charset="0"/>
                        </a:rPr>
                        <a:t>.</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571937881"/>
                  </a:ext>
                </a:extLst>
              </a:tr>
              <a:tr h="634785">
                <a:tc vMerge="1">
                  <a:txBody>
                    <a:bodyPr/>
                    <a:lstStyle/>
                    <a:p>
                      <a:endParaRPr lang="tr-TR"/>
                    </a:p>
                  </a:txBody>
                  <a:tcPr/>
                </a:tc>
                <a:tc>
                  <a:txBody>
                    <a:bodyPr/>
                    <a:lstStyle/>
                    <a:p>
                      <a:pPr algn="ctr" fontAlgn="ctr">
                        <a:buNone/>
                      </a:pPr>
                      <a:r>
                        <a:rPr lang="tr-TR" sz="1400" b="0" i="0" u="none" strike="noStrike" dirty="0">
                          <a:solidFill>
                            <a:srgbClr val="000000"/>
                          </a:solidFill>
                          <a:effectLst/>
                          <a:latin typeface="Times New Roman" panose="02020603050405020304" pitchFamily="18" charset="0"/>
                        </a:rPr>
                        <a:t>Sigortalı tarafından ödenirse (kendisi, eş, çocuk dahil)</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a:t>
                      </a:r>
                      <a:r>
                        <a:rPr lang="tr-TR" sz="1400" b="0" i="0" u="none" strike="noStrike" dirty="0">
                          <a:solidFill>
                            <a:srgbClr val="000000"/>
                          </a:solidFill>
                          <a:effectLst/>
                          <a:latin typeface="Times New Roman" panose="02020603050405020304" pitchFamily="18" charset="0"/>
                        </a:rPr>
                        <a:t>Brüt ücretin %15’ini ve yıllık olarak asgari ücretin yıllık tutarını aşmaması kaydıyla gelir vergisinden istisnadır.</a:t>
                      </a:r>
                      <a:endParaRPr lang="tr-TR" sz="12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1665869926"/>
                  </a:ext>
                </a:extLst>
              </a:tr>
              <a:tr h="1058436">
                <a:tc rowSpan="2">
                  <a:txBody>
                    <a:bodyPr/>
                    <a:lstStyle/>
                    <a:p>
                      <a:pPr algn="ctr" fontAlgn="ctr">
                        <a:buNone/>
                      </a:pPr>
                      <a:r>
                        <a:rPr lang="tr-TR" sz="1400" b="1" i="0" u="none" strike="noStrike" dirty="0">
                          <a:solidFill>
                            <a:srgbClr val="000000"/>
                          </a:solidFill>
                          <a:effectLst/>
                          <a:latin typeface="Times New Roman" panose="02020603050405020304" pitchFamily="18" charset="0"/>
                        </a:rPr>
                        <a:t>Hayat sigortası</a:t>
                      </a:r>
                    </a:p>
                  </a:txBody>
                  <a:tcPr marL="6350" marR="6350" marT="6350" marB="0" anchor="ctr"/>
                </a:tc>
                <a:tc>
                  <a:txBody>
                    <a:bodyPr/>
                    <a:lstStyle/>
                    <a:p>
                      <a:pPr algn="ctr" fontAlgn="ctr">
                        <a:buNone/>
                      </a:pPr>
                      <a:r>
                        <a:rPr lang="tr-TR" sz="1400" b="0" i="0" u="none" strike="noStrike" dirty="0">
                          <a:solidFill>
                            <a:srgbClr val="000000"/>
                          </a:solidFill>
                          <a:effectLst/>
                          <a:latin typeface="Times New Roman" panose="02020603050405020304" pitchFamily="18" charset="0"/>
                        </a:rPr>
                        <a:t>İşveren tarafından sigortalı adına ödenirse</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SGK primi istisnası </a:t>
                      </a:r>
                      <a:r>
                        <a:rPr lang="tr-TR" sz="1200" b="1" i="0" u="none" strike="noStrike" dirty="0">
                          <a:solidFill>
                            <a:srgbClr val="000000"/>
                          </a:solidFill>
                          <a:effectLst/>
                          <a:latin typeface="Times New Roman" panose="02020603050405020304" pitchFamily="18" charset="0"/>
                        </a:rPr>
                        <a:t>bulunmamaktadır. </a:t>
                      </a:r>
                      <a:r>
                        <a:rPr lang="tr-TR" sz="1200" b="0" i="0" u="none" strike="noStrike" dirty="0">
                          <a:solidFill>
                            <a:srgbClr val="000000"/>
                          </a:solidFill>
                          <a:effectLst/>
                          <a:latin typeface="Times New Roman" panose="02020603050405020304" pitchFamily="18" charset="0"/>
                        </a:rPr>
                        <a:t>Poliçe tutarı; SGK, gelir, damga ile </a:t>
                      </a:r>
                      <a:r>
                        <a:rPr lang="tr-TR" sz="1200" b="0" i="0" u="none" strike="noStrike" dirty="0" err="1">
                          <a:solidFill>
                            <a:srgbClr val="000000"/>
                          </a:solidFill>
                          <a:effectLst/>
                          <a:latin typeface="Times New Roman" panose="02020603050405020304" pitchFamily="18" charset="0"/>
                        </a:rPr>
                        <a:t>brütleştirilir</a:t>
                      </a:r>
                      <a:r>
                        <a:rPr lang="tr-TR" sz="1200" b="0" i="0" u="none" strike="noStrike" dirty="0">
                          <a:solidFill>
                            <a:srgbClr val="000000"/>
                          </a:solidFill>
                          <a:effectLst/>
                          <a:latin typeface="Times New Roman" panose="02020603050405020304" pitchFamily="18" charset="0"/>
                        </a:rPr>
                        <a:t>. (poliçe tutarı net ücret ödemesi kabul edilir) </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 Brüt ücretin %15’ini ve yıllık olarak asgari ücretin yıllık tutarını aşmaması kaydıyla gelir vergisinden istisnadır. Birikimli hayat sigortasında yarısı gelir vergisinden istisnadır.</a:t>
                      </a:r>
                    </a:p>
                  </a:txBody>
                  <a:tcPr marL="6350" marR="6350" marT="6350" marB="0" anchor="ctr"/>
                </a:tc>
                <a:tc>
                  <a:txBody>
                    <a:bodyPr/>
                    <a:lstStyle/>
                    <a:p>
                      <a:pPr algn="ctr" fontAlgn="ctr">
                        <a:buNone/>
                      </a:pPr>
                      <a:r>
                        <a:rPr lang="tr-TR" sz="1600" b="0" i="0" u="none" strike="noStrike" kern="1200" dirty="0">
                          <a:solidFill>
                            <a:srgbClr val="000000"/>
                          </a:solidFill>
                          <a:effectLst/>
                          <a:latin typeface="Times New Roman" panose="02020603050405020304" pitchFamily="18" charset="0"/>
                          <a:ea typeface="+mn-ea"/>
                          <a:cs typeface="+mn-cs"/>
                        </a:rPr>
                        <a:t>Tamamı damga vergisine </a:t>
                      </a:r>
                      <a:r>
                        <a:rPr lang="tr-TR" sz="1600" b="1" i="0" u="none" strike="noStrike" kern="1200" dirty="0">
                          <a:solidFill>
                            <a:srgbClr val="000000"/>
                          </a:solidFill>
                          <a:effectLst/>
                          <a:latin typeface="Times New Roman" panose="02020603050405020304" pitchFamily="18" charset="0"/>
                          <a:ea typeface="+mn-ea"/>
                          <a:cs typeface="+mn-cs"/>
                        </a:rPr>
                        <a:t>tabiidir</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837833587"/>
                  </a:ext>
                </a:extLst>
              </a:tr>
              <a:tr h="877574">
                <a:tc vMerge="1">
                  <a:txBody>
                    <a:bodyPr/>
                    <a:lstStyle/>
                    <a:p>
                      <a:endParaRPr lang="tr-TR"/>
                    </a:p>
                  </a:txBody>
                  <a:tcPr/>
                </a:tc>
                <a:tc>
                  <a:txBody>
                    <a:bodyPr/>
                    <a:lstStyle/>
                    <a:p>
                      <a:pPr algn="ctr" fontAlgn="ctr">
                        <a:buNone/>
                      </a:pPr>
                      <a:r>
                        <a:rPr lang="tr-TR" sz="1400" b="0" i="0" u="none" strike="noStrike" dirty="0">
                          <a:solidFill>
                            <a:srgbClr val="000000"/>
                          </a:solidFill>
                          <a:effectLst/>
                          <a:latin typeface="Times New Roman" panose="02020603050405020304" pitchFamily="18" charset="0"/>
                        </a:rPr>
                        <a:t>Sigortalı tarafından ödenirse (kendisi, eş, çocuk dahil)</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 </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 Brüt ücretin %15’ini ve yıllık olarak asgari ücretin yıllık tutarını aşmaması kaydıyla gelir vergisinden istisnadır. Birikimli hayat sigortasında yarısı gelir vergisinden istisnadır.</a:t>
                      </a:r>
                    </a:p>
                  </a:txBody>
                  <a:tcPr marL="6350" marR="6350" marT="6350" marB="0" anchor="ctr"/>
                </a:tc>
                <a:tc>
                  <a:txBody>
                    <a:bodyPr/>
                    <a:lstStyle/>
                    <a:p>
                      <a:pPr algn="ctr" fontAlgn="ctr">
                        <a:buNone/>
                      </a:pPr>
                      <a:r>
                        <a:rPr lang="tr-TR" sz="1200" b="0" i="0" u="none" strike="noStrike">
                          <a:solidFill>
                            <a:srgbClr val="000000"/>
                          </a:solidFill>
                          <a:effectLst/>
                          <a:latin typeface="Times New Roman" panose="02020603050405020304" pitchFamily="18" charset="0"/>
                        </a:rPr>
                        <a:t> </a:t>
                      </a:r>
                    </a:p>
                  </a:txBody>
                  <a:tcPr marL="6350" marR="6350" marT="6350" marB="0" anchor="ctr"/>
                </a:tc>
                <a:tc>
                  <a:txBody>
                    <a:bodyPr/>
                    <a:lstStyle/>
                    <a:p>
                      <a:pPr algn="ctr" fontAlgn="ctr">
                        <a:buNone/>
                      </a:pPr>
                      <a:r>
                        <a:rPr lang="tr-TR" sz="1200" b="0" i="0" u="none" strike="noStrike" dirty="0">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1168386131"/>
                  </a:ext>
                </a:extLst>
              </a:tr>
            </a:tbl>
          </a:graphicData>
        </a:graphic>
      </p:graphicFrame>
    </p:spTree>
    <p:extLst>
      <p:ext uri="{BB962C8B-B14F-4D97-AF65-F5344CB8AC3E}">
        <p14:creationId xmlns:p14="http://schemas.microsoft.com/office/powerpoint/2010/main" val="603302621"/>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Parcel</Template>
  <TotalTime>1496</TotalTime>
  <Words>2172</Words>
  <Application>Microsoft Macintosh PowerPoint</Application>
  <PresentationFormat>Geniş ekran</PresentationFormat>
  <Paragraphs>223</Paragraphs>
  <Slides>17</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Calibri</vt:lpstr>
      <vt:lpstr>Gill Sans MT</vt:lpstr>
      <vt:lpstr>Times New Roman</vt:lpstr>
      <vt:lpstr>Wingdings</vt:lpstr>
      <vt:lpstr>Paket</vt:lpstr>
      <vt:lpstr>Kamu Denetimlerine Hazırlık:  İş Hukuku &amp; SGK’da Kritik Bilgiler</vt:lpstr>
      <vt:lpstr>1. OTURUM:  SGK Denetimlerinde Dikkat Edilmesi Gereken Alanlar</vt:lpstr>
      <vt:lpstr>Denetimlerde Dikkat Edilecek Konular</vt:lpstr>
      <vt:lpstr>Prime Esas Kazançlar Prime Tabi Olmayan Ödemeler</vt:lpstr>
      <vt:lpstr>Prim ve Vergi İstisnaları</vt:lpstr>
      <vt:lpstr>Prim ve Vergi İstisnaları</vt:lpstr>
      <vt:lpstr>Prim ve Vergi İstisnaları</vt:lpstr>
      <vt:lpstr>Prim ve Vergi İstisnaları</vt:lpstr>
      <vt:lpstr>Prim ve Vergi İstisnaları</vt:lpstr>
      <vt:lpstr>Eksik Gün Bildirimleri</vt:lpstr>
      <vt:lpstr>Prim Ödeme Gün Sayılarının Hesaplanması</vt:lpstr>
      <vt:lpstr>Prim Ödeme Gün Sayılarının Hesaplanması</vt:lpstr>
      <vt:lpstr>Prim Ödeme Gün Sayılarının Hesaplanması</vt:lpstr>
      <vt:lpstr>Banka Promosyon Ödemeleri</vt:lpstr>
      <vt:lpstr>Diğer Bakanlık ve Kurum tespitleri ile İş Müfettişlerinin tespitleri sonucunda SGK cezaları teşvik iptalleri </vt:lpstr>
      <vt:lpstr>PowerPoint Sunusu</vt:lpstr>
      <vt:lpstr>1. Oturum Sonu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Office</dc:creator>
  <cp:lastModifiedBy>murat saygi</cp:lastModifiedBy>
  <cp:revision>17</cp:revision>
  <dcterms:created xsi:type="dcterms:W3CDTF">2025-12-15T14:00:35Z</dcterms:created>
  <dcterms:modified xsi:type="dcterms:W3CDTF">2025-12-20T09:32:19Z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