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1" r:id="rId1"/>
    <p:sldMasterId id="2147483652" r:id="rId2"/>
    <p:sldMasterId id="2147483653" r:id="rId3"/>
  </p:sldMasterIdLst>
  <p:notesMasterIdLst>
    <p:notesMasterId r:id="rId35"/>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281" r:id="rId29"/>
    <p:sldId id="282" r:id="rId30"/>
    <p:sldId id="283" r:id="rId31"/>
    <p:sldId id="284" r:id="rId32"/>
    <p:sldId id="285" r:id="rId33"/>
    <p:sldId id="286" r:id="rId34"/>
  </p:sldIdLst>
  <p:sldSz cx="12192000" cy="6858000"/>
  <p:notesSz cx="6858000" cy="9144000"/>
  <p:embeddedFontLst>
    <p:embeddedFont>
      <p:font typeface="Open Sans" panose="020B0604020202020204" charset="0"/>
      <p:regular r:id="rId36"/>
      <p:bold r:id="rId37"/>
      <p:italic r:id="rId38"/>
      <p:boldItalic r:id="rId39"/>
    </p:embeddedFont>
    <p:embeddedFont>
      <p:font typeface="Calibri" panose="020F0502020204030204" pitchFamily="34" charset="0"/>
      <p:regular r:id="rId40"/>
      <p:bold r:id="rId41"/>
      <p:italic r:id="rId42"/>
      <p:boldItalic r:id="rId4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3" d="100"/>
          <a:sy n="73" d="100"/>
        </p:scale>
        <p:origin x="774"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font" Target="fonts/font4.fntdata"/><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font" Target="fonts/font7.fntdata"/><Relationship Id="rId47" Type="http://schemas.openxmlformats.org/officeDocument/2006/relationships/tableStyles" Target="tableStyle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font" Target="fonts/font2.fntdata"/><Relationship Id="rId40" Type="http://schemas.openxmlformats.org/officeDocument/2006/relationships/font" Target="fonts/font5.fntdata"/><Relationship Id="rId45"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font" Target="fonts/font1.fntdata"/><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notesMaster" Target="notesMasters/notesMaster1.xml"/><Relationship Id="rId43" Type="http://schemas.openxmlformats.org/officeDocument/2006/relationships/font" Target="fonts/font8.fntdata"/><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font" Target="fonts/font3.fntdata"/><Relationship Id="rId46" Type="http://schemas.openxmlformats.org/officeDocument/2006/relationships/theme" Target="theme/theme1.xml"/><Relationship Id="rId20" Type="http://schemas.openxmlformats.org/officeDocument/2006/relationships/slide" Target="slides/slide17.xml"/><Relationship Id="rId41" Type="http://schemas.openxmlformats.org/officeDocument/2006/relationships/font" Target="fonts/font6.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tr-TR"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
        <p:cNvGrpSpPr/>
        <p:nvPr/>
      </p:nvGrpSpPr>
      <p:grpSpPr>
        <a:xfrm>
          <a:off x="0" y="0"/>
          <a:ext cx="0" cy="0"/>
          <a:chOff x="0" y="0"/>
          <a:chExt cx="0" cy="0"/>
        </a:xfrm>
      </p:grpSpPr>
      <p:sp>
        <p:nvSpPr>
          <p:cNvPr id="22" name="Google Shape;22;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 name="Google Shape;23;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4" name="Google Shape;24;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
        <p:cNvGrpSpPr/>
        <p:nvPr/>
      </p:nvGrpSpPr>
      <p:grpSpPr>
        <a:xfrm>
          <a:off x="0" y="0"/>
          <a:ext cx="0" cy="0"/>
          <a:chOff x="0" y="0"/>
          <a:chExt cx="0" cy="0"/>
        </a:xfrm>
      </p:grpSpPr>
      <p:sp>
        <p:nvSpPr>
          <p:cNvPr id="28" name="Google Shape;28;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 name="Google Shape;29;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tr-TR" sz="1200" dirty="0">
                <a:solidFill>
                  <a:schemeClr val="dk1"/>
                </a:solidFill>
                <a:latin typeface="Calibri"/>
                <a:ea typeface="Calibri"/>
                <a:cs typeface="Calibri"/>
                <a:sym typeface="Calibri"/>
              </a:rPr>
              <a:t>Sunumu, bir şirketin ETDS ile tanışmasından günlük kullanımına kadar aşama </a:t>
            </a:r>
            <a:r>
              <a:rPr lang="tr-TR" sz="1200" dirty="0" err="1">
                <a:solidFill>
                  <a:schemeClr val="dk1"/>
                </a:solidFill>
                <a:latin typeface="Calibri"/>
                <a:ea typeface="Calibri"/>
                <a:cs typeface="Calibri"/>
                <a:sym typeface="Calibri"/>
              </a:rPr>
              <a:t>aşama</a:t>
            </a:r>
            <a:r>
              <a:rPr lang="tr-TR" sz="1200" dirty="0">
                <a:solidFill>
                  <a:schemeClr val="dk1"/>
                </a:solidFill>
                <a:latin typeface="Calibri"/>
                <a:ea typeface="Calibri"/>
                <a:cs typeface="Calibri"/>
                <a:sym typeface="Calibri"/>
              </a:rPr>
              <a:t> ilerleyecek şekilde beş bölümde topladık. Önce sistemin neden kurulduğunu ve hukuki çerçevesini, ardından hangi şirketlerin hangi yolla sisteme geçtiğini ve bugüne kadarki rakamları paylaşacağım. Üçüncü bölümde sisteme girişi ve sistem kullanıcısını, dördüncü bölümde defterlerin tutulmasını ve pay devri örneğini, son bölümde ise ibraz, doğrulama ve destek kaynaklarını ele alacağım. Sorularınızı soru-cevap bölümüne bırakmanızı rica ederim.</a:t>
            </a:r>
            <a:endParaRPr dirty="0"/>
          </a:p>
        </p:txBody>
      </p:sp>
      <p:sp>
        <p:nvSpPr>
          <p:cNvPr id="30" name="Google Shape;30;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6" name="Google Shape;56;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tr-TR" sz="1200" dirty="0">
                <a:solidFill>
                  <a:schemeClr val="dk1"/>
                </a:solidFill>
                <a:latin typeface="Calibri"/>
                <a:ea typeface="Calibri"/>
                <a:cs typeface="Calibri"/>
                <a:sym typeface="Calibri"/>
              </a:rPr>
              <a:t>Fiziki defter uygulamasında bilinen bazı güçlükler bulunmaktadır: defter kaybolur ya da zarar görür ve zayi belgesi için mahkemeye gidilir, açılış ve kapanış onayları için notere gidilir, geriye dönük ya da sonradan düzenlenmiş kayıt şüphesi doğar,  her karar örneği için ayrıca noter onayı istenir, arşiv yükü vardır.</a:t>
            </a:r>
            <a:endParaRPr dirty="0"/>
          </a:p>
          <a:p>
            <a:pPr marL="0" lvl="0" indent="0" algn="l" rtl="0">
              <a:lnSpc>
                <a:spcPct val="100000"/>
              </a:lnSpc>
              <a:spcBef>
                <a:spcPts val="0"/>
              </a:spcBef>
              <a:spcAft>
                <a:spcPts val="0"/>
              </a:spcAft>
              <a:buSzPts val="1400"/>
              <a:buNone/>
            </a:pPr>
            <a:endParaRPr sz="1200" dirty="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tr-TR" sz="1200" dirty="0">
                <a:solidFill>
                  <a:schemeClr val="dk1"/>
                </a:solidFill>
                <a:latin typeface="Calibri"/>
                <a:ea typeface="Calibri"/>
                <a:cs typeface="Calibri"/>
                <a:sym typeface="Calibri"/>
              </a:rPr>
              <a:t>ETDS bu sorunların her birine karşılık geliyor. Defterler Bakanlığımızın bilgi sisteminde muhafaza ediliyor. Elektronik defterler için açılış ve kapanış onayı aranmıyor. Her işlem tarih damgasıyla ve değiştirilemez şekilde kayıt altına alınıyor. Doğrulama kodlu örnek için noter onayı gerekmiyor. Üstelik bu ücretsiz bir kamu hizmeti. Kısacası amaç, fiziki defterin </a:t>
            </a:r>
            <a:r>
              <a:rPr lang="tr-TR" sz="1200" dirty="0" err="1">
                <a:solidFill>
                  <a:schemeClr val="dk1"/>
                </a:solidFill>
                <a:latin typeface="Calibri"/>
                <a:ea typeface="Calibri"/>
                <a:cs typeface="Calibri"/>
                <a:sym typeface="Calibri"/>
              </a:rPr>
              <a:t>operasyonel</a:t>
            </a:r>
            <a:r>
              <a:rPr lang="tr-TR" sz="1200" dirty="0">
                <a:solidFill>
                  <a:schemeClr val="dk1"/>
                </a:solidFill>
                <a:latin typeface="Calibri"/>
                <a:ea typeface="Calibri"/>
                <a:cs typeface="Calibri"/>
                <a:sym typeface="Calibri"/>
              </a:rPr>
              <a:t> ve ekonomik maliyetini ve güvenlik risklerini ortadan kaldırmak.</a:t>
            </a:r>
            <a:endParaRPr dirty="0"/>
          </a:p>
        </p:txBody>
      </p:sp>
      <p:sp>
        <p:nvSpPr>
          <p:cNvPr id="57" name="Google Shape;57;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0" name="Google Shape;110;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tr-TR" sz="1200" dirty="0" err="1">
                <a:solidFill>
                  <a:schemeClr val="dk1"/>
                </a:solidFill>
                <a:latin typeface="Calibri"/>
                <a:ea typeface="Calibri"/>
                <a:cs typeface="Calibri"/>
                <a:sym typeface="Calibri"/>
              </a:rPr>
              <a:t>ETDS'nin</a:t>
            </a:r>
            <a:r>
              <a:rPr lang="tr-TR" sz="1200" dirty="0">
                <a:solidFill>
                  <a:schemeClr val="dk1"/>
                </a:solidFill>
                <a:latin typeface="Calibri"/>
                <a:ea typeface="Calibri"/>
                <a:cs typeface="Calibri"/>
                <a:sym typeface="Calibri"/>
              </a:rPr>
              <a:t> kanuni dayanağı Türk Ticaret Kanunu'nun 64. maddesi. Üçüncü fıkra, defterlerin nasıl tutulacağını, kayıt zamanını, açılış ve kapanış onaylarını Ticaret Bakanlığı ile Hazine ve Maliye Bakanlığının müştereken çıkaracağı tebliğe bırakıyor. Dördüncü fıkra ise Bakanlığımıza pay defteri, yönetim kurulu karar defteri ile genel kurul toplantı ve müzakere defterinin elektronik ortamda tutulmasını zorunlu kılma yetkisi veriyor.</a:t>
            </a:r>
            <a:endParaRPr dirty="0"/>
          </a:p>
          <a:p>
            <a:pPr marL="0" lvl="0" indent="0" algn="l" rtl="0">
              <a:lnSpc>
                <a:spcPct val="100000"/>
              </a:lnSpc>
              <a:spcBef>
                <a:spcPts val="0"/>
              </a:spcBef>
              <a:spcAft>
                <a:spcPts val="0"/>
              </a:spcAft>
              <a:buSzPts val="1400"/>
              <a:buNone/>
            </a:pPr>
            <a:endParaRPr sz="1200" dirty="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tr-TR" sz="1200" dirty="0">
                <a:solidFill>
                  <a:schemeClr val="dk1"/>
                </a:solidFill>
                <a:latin typeface="Calibri"/>
                <a:ea typeface="Calibri"/>
                <a:cs typeface="Calibri"/>
                <a:sym typeface="Calibri"/>
              </a:rPr>
              <a:t>Bu yetkiye dayanılarak 14 Şubat 2025 tarihli ve 32813 sayılı Resmî </a:t>
            </a:r>
            <a:r>
              <a:rPr lang="tr-TR" sz="1200" dirty="0" err="1">
                <a:solidFill>
                  <a:schemeClr val="dk1"/>
                </a:solidFill>
                <a:latin typeface="Calibri"/>
                <a:ea typeface="Calibri"/>
                <a:cs typeface="Calibri"/>
                <a:sym typeface="Calibri"/>
              </a:rPr>
              <a:t>Gazete'de</a:t>
            </a:r>
            <a:r>
              <a:rPr lang="tr-TR" sz="1200" dirty="0">
                <a:solidFill>
                  <a:schemeClr val="dk1"/>
                </a:solidFill>
                <a:latin typeface="Calibri"/>
                <a:ea typeface="Calibri"/>
                <a:cs typeface="Calibri"/>
                <a:sym typeface="Calibri"/>
              </a:rPr>
              <a:t> 'İşletmenin Muhasebesiyle İlgili Olmayan Ticari Defterlerin Elektronik Ortamda Tutulması Hakkında Tebliğ' yayımlandı ve 1 Temmuz 2025'te yürürlüğe girdi.</a:t>
            </a:r>
            <a:endParaRPr dirty="0"/>
          </a:p>
          <a:p>
            <a:pPr marL="0" lvl="0" indent="0" algn="l" rtl="0">
              <a:lnSpc>
                <a:spcPct val="100000"/>
              </a:lnSpc>
              <a:spcBef>
                <a:spcPts val="0"/>
              </a:spcBef>
              <a:spcAft>
                <a:spcPts val="0"/>
              </a:spcAft>
              <a:buSzPts val="1400"/>
              <a:buNone/>
            </a:pPr>
            <a:endParaRPr sz="1200" dirty="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tr-TR" sz="1200" dirty="0">
                <a:solidFill>
                  <a:schemeClr val="dk1"/>
                </a:solidFill>
                <a:latin typeface="Calibri"/>
                <a:ea typeface="Calibri"/>
                <a:cs typeface="Calibri"/>
                <a:sym typeface="Calibri"/>
              </a:rPr>
              <a:t>Vergi Usul Kanunu'nun mükerrer 242. maddesini ise ayrımı göstermek için koydum. Muhasebe defterlerine ilişkin e-defter uygulaması Hazine ve Maliye Bakanlığının yetki alanında ETDS ile karıştırılmamalı.</a:t>
            </a:r>
            <a:endParaRPr dirty="0"/>
          </a:p>
        </p:txBody>
      </p:sp>
      <p:sp>
        <p:nvSpPr>
          <p:cNvPr id="111" name="Google Shape;111;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9" name="Google Shape;129;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tr-TR" sz="1200">
                <a:solidFill>
                  <a:schemeClr val="dk1"/>
                </a:solidFill>
                <a:latin typeface="Calibri"/>
                <a:ea typeface="Calibri"/>
                <a:cs typeface="Calibri"/>
                <a:sym typeface="Calibri"/>
              </a:rPr>
              <a:t>Tebliğ yayımlandıktan sonra uygulamadan gelen ihtiyaçlar doğrultusunda iki önemli değişiklik yapıldı. </a:t>
            </a:r>
            <a:endParaRPr/>
          </a:p>
          <a:p>
            <a:pPr marL="0" lvl="0" indent="0" algn="l" rtl="0">
              <a:lnSpc>
                <a:spcPct val="100000"/>
              </a:lnSpc>
              <a:spcBef>
                <a:spcPts val="0"/>
              </a:spcBef>
              <a:spcAft>
                <a:spcPts val="0"/>
              </a:spcAft>
              <a:buSzPts val="1400"/>
              <a:buNone/>
            </a:pPr>
            <a:r>
              <a:rPr lang="tr-TR" sz="1200">
                <a:solidFill>
                  <a:schemeClr val="dk1"/>
                </a:solidFill>
                <a:latin typeface="Calibri"/>
                <a:ea typeface="Calibri"/>
                <a:cs typeface="Calibri"/>
                <a:sym typeface="Calibri"/>
              </a:rPr>
              <a:t>28 Temmuz 2025 tarihli Genelgemizle, ETDS'den doğrulama koduyla alınan karar örnekleri için ayrıca noter onayı aranmayacağı açıkça ortaya kondu.</a:t>
            </a:r>
            <a:endParaRPr/>
          </a:p>
          <a:p>
            <a:pPr marL="0" lvl="0" indent="0" algn="l" rtl="0">
              <a:lnSpc>
                <a:spcPct val="100000"/>
              </a:lnSpc>
              <a:spcBef>
                <a:spcPts val="0"/>
              </a:spcBef>
              <a:spcAft>
                <a:spcPts val="0"/>
              </a:spcAft>
              <a:buSzPts val="1400"/>
              <a:buNone/>
            </a:pPr>
            <a:endParaRPr sz="120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tr-TR" sz="1200">
                <a:solidFill>
                  <a:schemeClr val="dk1"/>
                </a:solidFill>
                <a:latin typeface="Calibri"/>
                <a:ea typeface="Calibri"/>
                <a:cs typeface="Calibri"/>
                <a:sym typeface="Calibri"/>
              </a:rPr>
              <a:t>14 Ağustos 2025 değişikliğiyle BDDK gözetimindeki bankalar ve finans kuruluşlarının yönetim kurulu karar defteri kapsam dışına alındı, savunma sanayii şirketleri için de özel hükümler getirildi.</a:t>
            </a:r>
            <a:endParaRPr/>
          </a:p>
          <a:p>
            <a:pPr marL="0" lvl="0" indent="0" algn="l" rtl="0">
              <a:lnSpc>
                <a:spcPct val="100000"/>
              </a:lnSpc>
              <a:spcBef>
                <a:spcPts val="0"/>
              </a:spcBef>
              <a:spcAft>
                <a:spcPts val="0"/>
              </a:spcAft>
              <a:buSzPts val="1400"/>
              <a:buNone/>
            </a:pPr>
            <a:endParaRPr sz="120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tr-TR" sz="1200">
                <a:solidFill>
                  <a:schemeClr val="dk1"/>
                </a:solidFill>
                <a:latin typeface="Calibri"/>
                <a:ea typeface="Calibri"/>
                <a:cs typeface="Calibri"/>
                <a:sym typeface="Calibri"/>
              </a:rPr>
              <a:t>20 Eylül 2025 değişikliği ise en kritik olanı: elektronik ortamda tutma zorunluluğu pay defteri ile genel kurul toplantı ve müzakere defteriyle sınırlandı, yönetim kurulu karar defteri şirketlerin tercihine bırakıldı. Ayrıca yükümlülük kapsamına giren şirketlerin fiziki defterlerini kapattırma süresi iki aydan altı aya çıkarıldı.</a:t>
            </a:r>
            <a:endParaRPr/>
          </a:p>
          <a:p>
            <a:pPr marL="0" lvl="0" indent="0" algn="l" rtl="0">
              <a:lnSpc>
                <a:spcPct val="100000"/>
              </a:lnSpc>
              <a:spcBef>
                <a:spcPts val="0"/>
              </a:spcBef>
              <a:spcAft>
                <a:spcPts val="0"/>
              </a:spcAft>
              <a:buSzPts val="1400"/>
              <a:buNone/>
            </a:pPr>
            <a:endParaRPr sz="120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tr-TR" sz="1200">
                <a:solidFill>
                  <a:schemeClr val="dk1"/>
                </a:solidFill>
                <a:latin typeface="Calibri"/>
                <a:ea typeface="Calibri"/>
                <a:cs typeface="Calibri"/>
                <a:sym typeface="Calibri"/>
              </a:rPr>
              <a:t>Son olarak 1 Ocak 2026'dan itibaren tescil edilen tüm şirketlerde pay defteri ile genel kurul toplantı ve müzakere defteri ETDS'de açılıyor, yönetim kurulu veya müdürler kurulu karar defteri ise yeni şirketlerde de isteğe bağlı.</a:t>
            </a:r>
            <a:endParaRPr/>
          </a:p>
        </p:txBody>
      </p:sp>
      <p:sp>
        <p:nvSpPr>
          <p:cNvPr id="130" name="Google Shape;130;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7" name="Google Shape;167;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tr-TR" sz="1200">
                <a:solidFill>
                  <a:schemeClr val="dk1"/>
                </a:solidFill>
                <a:latin typeface="Calibri"/>
                <a:ea typeface="Calibri"/>
                <a:cs typeface="Calibri"/>
                <a:sym typeface="Calibri"/>
              </a:rPr>
              <a:t>Uygulamada sıklıkla karıştırılan bir konu. GİB'in e-Defter uygulaması işletmenin muhasebesiyle ilgili defterleri, yani yevmiye defteri, defter-i kebir ve envanter defterini kapsıyor ve Hazine ve Maliye Bakanlığının alanında.</a:t>
            </a:r>
            <a:endParaRPr/>
          </a:p>
          <a:p>
            <a:pPr marL="0" lvl="0" indent="0" algn="l" rtl="0">
              <a:lnSpc>
                <a:spcPct val="100000"/>
              </a:lnSpc>
              <a:spcBef>
                <a:spcPts val="0"/>
              </a:spcBef>
              <a:spcAft>
                <a:spcPts val="0"/>
              </a:spcAft>
              <a:buSzPts val="1400"/>
              <a:buNone/>
            </a:pPr>
            <a:endParaRPr sz="120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tr-TR" sz="1200">
                <a:solidFill>
                  <a:schemeClr val="dk1"/>
                </a:solidFill>
                <a:latin typeface="Calibri"/>
                <a:ea typeface="Calibri"/>
                <a:cs typeface="Calibri"/>
                <a:sym typeface="Calibri"/>
              </a:rPr>
              <a:t>ETDS ise muhasebeyle ilgili olmayan, şirketler hukukuna ilişkin defterleri kapsıyor: pay defteri, yönetim kurulu karar defteri ve genel kurul toplantı ve müzakere defteri. Sistemi Ticaret Bakanlığı işletiyor ve sistem tek başına değil, MERSİS, Türkiye Noterler Birliği, Merkezi Kayıt Kuruluşu ve elektronik genel kurul ile elektronik yönetim kurulu sistemleriyle entegre çalışıyor.</a:t>
            </a:r>
            <a:endParaRPr/>
          </a:p>
        </p:txBody>
      </p:sp>
      <p:sp>
        <p:nvSpPr>
          <p:cNvPr id="168" name="Google Shape;168;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7" name="Google Shape;197;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tr-TR" sz="1200">
                <a:solidFill>
                  <a:schemeClr val="dk1"/>
                </a:solidFill>
                <a:latin typeface="Calibri"/>
                <a:ea typeface="Calibri"/>
                <a:cs typeface="Calibri"/>
                <a:sym typeface="Calibri"/>
              </a:rPr>
              <a:t>20 Eylül 2025 değişikliğinden sonraki tablo şu: ETDS kapsamındaki şirketler için pay defteri ile genel kurul toplantı ve müzakere defterinin elektronik ortamda tutulması zorunlu. Yönetim kurulu karar defteri ise, limited şirketlerde müdürler kurulu karar defteri de dahil, isteğe bağlı: şirket isterse ETDS'de, isterse fiziki ortamda tutabiliyor. Bu kural 1 Ocak 2026'dan itibaren kurulan şirketler için de geçerli, yeni şirketlerde zorunlu olan iki defter pay defteri ile genel kurul toplantı ve müzakere defteridir.</a:t>
            </a:r>
            <a:endParaRPr/>
          </a:p>
          <a:p>
            <a:pPr marL="0" lvl="0" indent="0" algn="l" rtl="0">
              <a:lnSpc>
                <a:spcPct val="100000"/>
              </a:lnSpc>
              <a:spcBef>
                <a:spcPts val="0"/>
              </a:spcBef>
              <a:spcAft>
                <a:spcPts val="0"/>
              </a:spcAft>
              <a:buSzPts val="1400"/>
              <a:buNone/>
            </a:pPr>
            <a:endParaRPr sz="120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tr-TR" sz="1200">
                <a:solidFill>
                  <a:schemeClr val="dk1"/>
                </a:solidFill>
                <a:latin typeface="Calibri"/>
                <a:ea typeface="Calibri"/>
                <a:cs typeface="Calibri"/>
                <a:sym typeface="Calibri"/>
              </a:rPr>
              <a:t>Değişiklikle, daha önce yönetim kurulu karar defterini elektronik ortamda tutmaya başlamış şirketlere 1 Ocak 2026'ya kadar fiziki ortama dönme imkânı da tanınmıştı, bu süre doldu.</a:t>
            </a:r>
            <a:endParaRPr/>
          </a:p>
          <a:p>
            <a:pPr marL="0" lvl="0" indent="0" algn="l" rtl="0">
              <a:lnSpc>
                <a:spcPct val="100000"/>
              </a:lnSpc>
              <a:spcBef>
                <a:spcPts val="0"/>
              </a:spcBef>
              <a:spcAft>
                <a:spcPts val="0"/>
              </a:spcAft>
              <a:buSzPts val="1400"/>
              <a:buNone/>
            </a:pPr>
            <a:endParaRPr sz="120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tr-TR" sz="1200">
                <a:solidFill>
                  <a:schemeClr val="dk1"/>
                </a:solidFill>
                <a:latin typeface="Calibri"/>
                <a:ea typeface="Calibri"/>
                <a:cs typeface="Calibri"/>
                <a:sym typeface="Calibri"/>
              </a:rPr>
              <a:t>Önemle belirtmek gerekir ki elektronik ortama geçiş yapan şirketin fiziki deftere dönmesi mümkün değildir. Bu nedenle ihtiyari geçiş önerirken bunu açıkça anlatmanızda fayda var.</a:t>
            </a:r>
            <a:endParaRPr/>
          </a:p>
          <a:p>
            <a:pPr marL="0" lvl="0" indent="0" algn="l" rtl="0">
              <a:lnSpc>
                <a:spcPct val="100000"/>
              </a:lnSpc>
              <a:spcBef>
                <a:spcPts val="0"/>
              </a:spcBef>
              <a:spcAft>
                <a:spcPts val="0"/>
              </a:spcAft>
              <a:buSzPts val="1400"/>
              <a:buNone/>
            </a:pPr>
            <a:endParaRPr sz="120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tr-TR" sz="1200">
                <a:solidFill>
                  <a:schemeClr val="dk1"/>
                </a:solidFill>
                <a:latin typeface="Calibri"/>
                <a:ea typeface="Calibri"/>
                <a:cs typeface="Calibri"/>
                <a:sym typeface="Calibri"/>
              </a:rPr>
              <a:t>Limited şirketlerde ayrı bir müdürler kurulu karar defteri tutulmuyorsa müdür kararları genel kurul toplantı ve müzakere defterine yükleniyor.</a:t>
            </a:r>
            <a:endParaRPr/>
          </a:p>
        </p:txBody>
      </p:sp>
      <p:sp>
        <p:nvSpPr>
          <p:cNvPr id="198" name="Google Shape;198;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8" name="Google Shape;228;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tr-TR" sz="1200">
                <a:solidFill>
                  <a:schemeClr val="dk1"/>
                </a:solidFill>
                <a:latin typeface="Calibri"/>
                <a:ea typeface="Calibri"/>
                <a:cs typeface="Calibri"/>
                <a:sym typeface="Calibri"/>
              </a:rPr>
              <a:t>Sisteme üç yoldan giriliyor.</a:t>
            </a:r>
            <a:endParaRPr/>
          </a:p>
          <a:p>
            <a:pPr marL="0" lvl="0" indent="0" algn="l" rtl="0">
              <a:lnSpc>
                <a:spcPct val="100000"/>
              </a:lnSpc>
              <a:spcBef>
                <a:spcPts val="0"/>
              </a:spcBef>
              <a:spcAft>
                <a:spcPts val="0"/>
              </a:spcAft>
              <a:buSzPts val="1400"/>
              <a:buNone/>
            </a:pPr>
            <a:endParaRPr sz="120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tr-TR" sz="1200">
                <a:solidFill>
                  <a:schemeClr val="dk1"/>
                </a:solidFill>
                <a:latin typeface="Calibri"/>
                <a:ea typeface="Calibri"/>
                <a:cs typeface="Calibri"/>
                <a:sym typeface="Calibri"/>
              </a:rPr>
              <a:t>Birincisi kuruluş: 1 Ocak 2026'dan itibaren ticaret siciline tescil edilen tüm şirketlerin pay defteri ile genel kurul toplantı ve müzakere defteri, tescille eş zamanlı olarak, ek bir işleme gerek kalmadan ETDS'de açılıyor. Birazdan göreceğimiz istatistiklerde kayıtlı şirketlerin yüzde 95'inin bu yoldan geldiği görülecek.</a:t>
            </a:r>
            <a:endParaRPr/>
          </a:p>
          <a:p>
            <a:pPr marL="0" lvl="0" indent="0" algn="l" rtl="0">
              <a:lnSpc>
                <a:spcPct val="100000"/>
              </a:lnSpc>
              <a:spcBef>
                <a:spcPts val="0"/>
              </a:spcBef>
              <a:spcAft>
                <a:spcPts val="0"/>
              </a:spcAft>
              <a:buSzPts val="1400"/>
              <a:buNone/>
            </a:pPr>
            <a:endParaRPr sz="120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tr-TR" sz="1200">
                <a:solidFill>
                  <a:schemeClr val="dk1"/>
                </a:solidFill>
                <a:latin typeface="Calibri"/>
                <a:ea typeface="Calibri"/>
                <a:cs typeface="Calibri"/>
                <a:sym typeface="Calibri"/>
              </a:rPr>
              <a:t>İkincisi yükümlülük kapsamında geçiş: kuruluşu ve esas sözleşme değişikliği Bakanlığımızın iznine tabi şirketler 1 Temmuz 2025 itibarıyla kapsama alındı ve bu şirketlerin geçişi 01.01.2026 itibarıyla tamamlandı. Bugün için bu yol, örneğin esas sözleşme değişikliğiyle Bakanlık iznine tabi hale gelen şirketler gibi istisnai durumlarda işliyor: bu şirketler yükümlülüğün doğduğu tarihten itibaren en geç altı ay içinde fiziki defterlerini noterde kapattırır.</a:t>
            </a:r>
            <a:endParaRPr/>
          </a:p>
          <a:p>
            <a:pPr marL="0" lvl="0" indent="0" algn="l" rtl="0">
              <a:lnSpc>
                <a:spcPct val="100000"/>
              </a:lnSpc>
              <a:spcBef>
                <a:spcPts val="0"/>
              </a:spcBef>
              <a:spcAft>
                <a:spcPts val="0"/>
              </a:spcAft>
              <a:buSzPts val="1400"/>
              <a:buNone/>
            </a:pPr>
            <a:endParaRPr sz="120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tr-TR" sz="1200">
                <a:solidFill>
                  <a:schemeClr val="dk1"/>
                </a:solidFill>
                <a:latin typeface="Calibri"/>
                <a:ea typeface="Calibri"/>
                <a:cs typeface="Calibri"/>
                <a:sym typeface="Calibri"/>
              </a:rPr>
              <a:t>Üçüncüsü ve bugün uygulamada en çok karşılaşacağınız yol ihtiyari geçiş: diğer tüm mevcut şirketler, yönetim organı kararıyla ve kararın alındığı hesap dönemi içinde noterde kapanış onayı yaptırarak geçebiliyor.</a:t>
            </a:r>
            <a:endParaRPr/>
          </a:p>
          <a:p>
            <a:pPr marL="0" lvl="0" indent="0" algn="l" rtl="0">
              <a:lnSpc>
                <a:spcPct val="100000"/>
              </a:lnSpc>
              <a:spcBef>
                <a:spcPts val="0"/>
              </a:spcBef>
              <a:spcAft>
                <a:spcPts val="0"/>
              </a:spcAft>
              <a:buSzPts val="1400"/>
              <a:buNone/>
            </a:pPr>
            <a:endParaRPr sz="120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tr-TR" sz="1200">
                <a:solidFill>
                  <a:schemeClr val="dk1"/>
                </a:solidFill>
                <a:latin typeface="Calibri"/>
                <a:ea typeface="Calibri"/>
                <a:cs typeface="Calibri"/>
                <a:sym typeface="Calibri"/>
              </a:rPr>
              <a:t>Her üç yolda da zorunlu olan defterler pay defteri ile genel kurul toplantı ve müzakere defteridir, yönetim kurulu veya müdürler kurulu karar defterinin ETDS'de tutulması şirketin tercihine bağlıdır.</a:t>
            </a:r>
            <a:endParaRPr/>
          </a:p>
        </p:txBody>
      </p:sp>
      <p:sp>
        <p:nvSpPr>
          <p:cNvPr id="229" name="Google Shape;229;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3"/>
        <p:cNvGrpSpPr/>
        <p:nvPr/>
      </p:nvGrpSpPr>
      <p:grpSpPr>
        <a:xfrm>
          <a:off x="0" y="0"/>
          <a:ext cx="0" cy="0"/>
          <a:chOff x="0" y="0"/>
          <a:chExt cx="0" cy="0"/>
        </a:xfrm>
      </p:grpSpPr>
      <p:sp>
        <p:nvSpPr>
          <p:cNvPr id="254" name="Google Shape;254;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5" name="Google Shape;255;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56" name="Google Shape;256;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2" name="Google Shape;292;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tr-TR" sz="1200">
                <a:solidFill>
                  <a:schemeClr val="dk1"/>
                </a:solidFill>
                <a:latin typeface="Calibri"/>
                <a:ea typeface="Calibri"/>
                <a:cs typeface="Calibri"/>
                <a:sym typeface="Calibri"/>
              </a:rPr>
              <a:t>Mevcut bir şirketin geçişi dört adımda tamamlanıyor.</a:t>
            </a:r>
            <a:endParaRPr/>
          </a:p>
          <a:p>
            <a:pPr marL="0" lvl="0" indent="0" algn="l" rtl="0">
              <a:lnSpc>
                <a:spcPct val="100000"/>
              </a:lnSpc>
              <a:spcBef>
                <a:spcPts val="0"/>
              </a:spcBef>
              <a:spcAft>
                <a:spcPts val="0"/>
              </a:spcAft>
              <a:buSzPts val="1400"/>
              <a:buNone/>
            </a:pPr>
            <a:endParaRPr sz="120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tr-TR" sz="1200">
                <a:solidFill>
                  <a:schemeClr val="dk1"/>
                </a:solidFill>
                <a:latin typeface="Calibri"/>
                <a:ea typeface="Calibri"/>
                <a:cs typeface="Calibri"/>
                <a:sym typeface="Calibri"/>
              </a:rPr>
              <a:t>Birinci adım karar: yönetim organı, Tebliğin Ek-1'indeki örneğe uygun bir karar alıyor, sistem kullanıcısı da bu kararla belirleniyor.</a:t>
            </a:r>
            <a:endParaRPr/>
          </a:p>
          <a:p>
            <a:pPr marL="0" lvl="0" indent="0" algn="l" rtl="0">
              <a:lnSpc>
                <a:spcPct val="100000"/>
              </a:lnSpc>
              <a:spcBef>
                <a:spcPts val="0"/>
              </a:spcBef>
              <a:spcAft>
                <a:spcPts val="0"/>
              </a:spcAft>
              <a:buSzPts val="1400"/>
              <a:buNone/>
            </a:pPr>
            <a:endParaRPr sz="120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tr-TR" sz="1200">
                <a:solidFill>
                  <a:schemeClr val="dk1"/>
                </a:solidFill>
                <a:latin typeface="Calibri"/>
                <a:ea typeface="Calibri"/>
                <a:cs typeface="Calibri"/>
                <a:sym typeface="Calibri"/>
              </a:rPr>
              <a:t>İkinci adım noter: bu kararla notere başvuruluyor ve fiziki defterlerin kapanış onayı yaptırılıyor. Noter, kapanışın elektronik deftere geçiş amacıyla yapıldığını, işlemin tarih ve sayısıyla birlikte fiziki deftere şerh olarak düşüyor.</a:t>
            </a:r>
            <a:endParaRPr/>
          </a:p>
          <a:p>
            <a:pPr marL="0" lvl="0" indent="0" algn="l" rtl="0">
              <a:lnSpc>
                <a:spcPct val="100000"/>
              </a:lnSpc>
              <a:spcBef>
                <a:spcPts val="0"/>
              </a:spcBef>
              <a:spcAft>
                <a:spcPts val="0"/>
              </a:spcAft>
              <a:buSzPts val="1400"/>
              <a:buNone/>
            </a:pPr>
            <a:endParaRPr sz="120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tr-TR" sz="1200">
                <a:solidFill>
                  <a:schemeClr val="dk1"/>
                </a:solidFill>
                <a:latin typeface="Calibri"/>
                <a:ea typeface="Calibri"/>
                <a:cs typeface="Calibri"/>
                <a:sym typeface="Calibri"/>
              </a:rPr>
              <a:t>Üçüncü adım aktivasyon: Türkiye Noterler Birliği entegrasyonu sayesinde kapanış onayıyla eş zamanlı olarak defterler ETDS'de aktif hale geliyor. Bakanlığa ayrıca başvuru gerekmiyor.</a:t>
            </a:r>
            <a:endParaRPr/>
          </a:p>
          <a:p>
            <a:pPr marL="0" lvl="0" indent="0" algn="l" rtl="0">
              <a:lnSpc>
                <a:spcPct val="100000"/>
              </a:lnSpc>
              <a:spcBef>
                <a:spcPts val="0"/>
              </a:spcBef>
              <a:spcAft>
                <a:spcPts val="0"/>
              </a:spcAft>
              <a:buSzPts val="1400"/>
              <a:buNone/>
            </a:pPr>
            <a:endParaRPr sz="120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tr-TR" sz="1200">
                <a:solidFill>
                  <a:schemeClr val="dk1"/>
                </a:solidFill>
                <a:latin typeface="Calibri"/>
                <a:ea typeface="Calibri"/>
                <a:cs typeface="Calibri"/>
                <a:sym typeface="Calibri"/>
              </a:rPr>
              <a:t>Dördüncü adım aktarım: sistem kullanıcısı, fiziki pay defterindeki güncel durumu elektronik pay defterine aktarıyor.</a:t>
            </a:r>
            <a:endParaRPr/>
          </a:p>
          <a:p>
            <a:pPr marL="0" lvl="0" indent="0" algn="l" rtl="0">
              <a:lnSpc>
                <a:spcPct val="100000"/>
              </a:lnSpc>
              <a:spcBef>
                <a:spcPts val="0"/>
              </a:spcBef>
              <a:spcAft>
                <a:spcPts val="0"/>
              </a:spcAft>
              <a:buSzPts val="1400"/>
              <a:buNone/>
            </a:pPr>
            <a:endParaRPr sz="120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tr-TR" sz="1200">
                <a:solidFill>
                  <a:schemeClr val="dk1"/>
                </a:solidFill>
                <a:latin typeface="Calibri"/>
                <a:ea typeface="Calibri"/>
                <a:cs typeface="Calibri"/>
                <a:sym typeface="Calibri"/>
              </a:rPr>
              <a:t>Kapanış onaylı fiziki defterler ise son kaydın yapıldığı takvim yılının bitiminden itibaren on yıl saklanmalı.</a:t>
            </a:r>
            <a:endParaRPr/>
          </a:p>
        </p:txBody>
      </p:sp>
      <p:sp>
        <p:nvSpPr>
          <p:cNvPr id="293" name="Google Shape;293;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6"/>
        <p:cNvGrpSpPr/>
        <p:nvPr/>
      </p:nvGrpSpPr>
      <p:grpSpPr>
        <a:xfrm>
          <a:off x="0" y="0"/>
          <a:ext cx="0" cy="0"/>
          <a:chOff x="0" y="0"/>
          <a:chExt cx="0" cy="0"/>
        </a:xfrm>
      </p:grpSpPr>
      <p:sp>
        <p:nvSpPr>
          <p:cNvPr id="327" name="Google Shape;327;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8" name="Google Shape;328;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sz="1200">
              <a:solidFill>
                <a:schemeClr val="dk1"/>
              </a:solidFill>
              <a:latin typeface="Calibri"/>
              <a:ea typeface="Calibri"/>
              <a:cs typeface="Calibri"/>
              <a:sym typeface="Calibri"/>
            </a:endParaRPr>
          </a:p>
        </p:txBody>
      </p:sp>
      <p:sp>
        <p:nvSpPr>
          <p:cNvPr id="329" name="Google Shape;329;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Google Shape;353;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4" name="Google Shape;354;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tr-TR" sz="1200">
                <a:solidFill>
                  <a:schemeClr val="dk1"/>
                </a:solidFill>
                <a:latin typeface="Calibri"/>
                <a:ea typeface="Calibri"/>
                <a:cs typeface="Calibri"/>
                <a:sym typeface="Calibri"/>
              </a:rPr>
              <a:t>Bu grafik on beş aylık raporların aylık dökümü. Gri sütunlar kuruluş aşamasında MERSİS üzerinden gelen şirketleri, kırmızı kısımlar noter kanalıyla sonradan geçen mevcut şirketleri gösteriyor.</a:t>
            </a:r>
            <a:endParaRPr/>
          </a:p>
          <a:p>
            <a:pPr marL="0" lvl="0" indent="0" algn="l" rtl="0">
              <a:lnSpc>
                <a:spcPct val="100000"/>
              </a:lnSpc>
              <a:spcBef>
                <a:spcPts val="0"/>
              </a:spcBef>
              <a:spcAft>
                <a:spcPts val="0"/>
              </a:spcAft>
              <a:buSzPts val="1400"/>
              <a:buNone/>
            </a:pPr>
            <a:endParaRPr sz="120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tr-TR" sz="1200">
                <a:solidFill>
                  <a:schemeClr val="dk1"/>
                </a:solidFill>
                <a:latin typeface="Calibri"/>
                <a:ea typeface="Calibri"/>
                <a:cs typeface="Calibri"/>
                <a:sym typeface="Calibri"/>
              </a:rPr>
              <a:t>Temmuz-Aralık 2025 döneminde sisteme ayda ortalama 3.372 şirket katılırken, 1 Ocak 2026'da yeni kuruluşlarda zorunluluk başlayınca bu ortalama 9.995'e yükseldi ve o tarihten bu yana ayda 8 ila 12 bin arasında seyrediyor.</a:t>
            </a:r>
            <a:endParaRPr/>
          </a:p>
          <a:p>
            <a:pPr marL="0" lvl="0" indent="0" algn="l" rtl="0">
              <a:lnSpc>
                <a:spcPct val="100000"/>
              </a:lnSpc>
              <a:spcBef>
                <a:spcPts val="0"/>
              </a:spcBef>
              <a:spcAft>
                <a:spcPts val="0"/>
              </a:spcAft>
              <a:buSzPts val="1400"/>
              <a:buNone/>
            </a:pPr>
            <a:endParaRPr sz="120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tr-TR" sz="1200">
                <a:solidFill>
                  <a:schemeClr val="dk1"/>
                </a:solidFill>
                <a:latin typeface="Calibri"/>
                <a:ea typeface="Calibri"/>
                <a:cs typeface="Calibri"/>
                <a:sym typeface="Calibri"/>
              </a:rPr>
              <a:t>Eylül 2025 sütunu Temmuz ve Ağustos kuruluşlarını da içeriyor, o dönemde istatistik sayacı henüz bu kırılımı vermiyordu.</a:t>
            </a:r>
            <a:endParaRPr/>
          </a:p>
        </p:txBody>
      </p:sp>
      <p:sp>
        <p:nvSpPr>
          <p:cNvPr id="355" name="Google Shape;355;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4"/>
        <p:cNvGrpSpPr/>
        <p:nvPr/>
      </p:nvGrpSpPr>
      <p:grpSpPr>
        <a:xfrm>
          <a:off x="0" y="0"/>
          <a:ext cx="0" cy="0"/>
          <a:chOff x="0" y="0"/>
          <a:chExt cx="0" cy="0"/>
        </a:xfrm>
      </p:grpSpPr>
      <p:sp>
        <p:nvSpPr>
          <p:cNvPr id="365" name="Google Shape;365;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6" name="Google Shape;366;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tr-TR" sz="1200">
                <a:solidFill>
                  <a:schemeClr val="dk1"/>
                </a:solidFill>
                <a:latin typeface="Calibri"/>
                <a:ea typeface="Calibri"/>
                <a:cs typeface="Calibri"/>
                <a:sym typeface="Calibri"/>
              </a:rPr>
              <a:t>Kümülatif seyir incelendiğinde İlk altı ayda, yani 2025'in ikinci yarısında, sistemdeki şirket sayısı yaklaşık 20 bine ulaştı. Ocak 2026'dan itibaren artış hızlandı, 50 bin eşiği Mart'ta, 75 bin Haziran'da, 100 bin ise Ağustos 2026'da, sistemin 14. ayında aşıldı. 30 Eylül itibarıyla kayıtlı şirket sayısı 110.187, 14 Ekim itibarıyla 114.026</a:t>
            </a:r>
            <a:endParaRPr/>
          </a:p>
          <a:p>
            <a:pPr marL="0" lvl="0" indent="0" algn="l" rtl="0">
              <a:lnSpc>
                <a:spcPct val="100000"/>
              </a:lnSpc>
              <a:spcBef>
                <a:spcPts val="0"/>
              </a:spcBef>
              <a:spcAft>
                <a:spcPts val="0"/>
              </a:spcAft>
              <a:buSzPts val="1400"/>
              <a:buNone/>
            </a:pPr>
            <a:endParaRPr sz="120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tr-TR" sz="1200">
                <a:solidFill>
                  <a:schemeClr val="dk1"/>
                </a:solidFill>
                <a:latin typeface="Calibri"/>
                <a:ea typeface="Calibri"/>
                <a:cs typeface="Calibri"/>
                <a:sym typeface="Calibri"/>
              </a:rPr>
              <a:t>2026'da her çeyrekte 29,5 ile 31 bin arasında şirket sisteme katıldı.</a:t>
            </a:r>
            <a:endParaRPr/>
          </a:p>
        </p:txBody>
      </p:sp>
      <p:sp>
        <p:nvSpPr>
          <p:cNvPr id="367" name="Google Shape;367;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8"/>
        <p:cNvGrpSpPr/>
        <p:nvPr/>
      </p:nvGrpSpPr>
      <p:grpSpPr>
        <a:xfrm>
          <a:off x="0" y="0"/>
          <a:ext cx="0" cy="0"/>
          <a:chOff x="0" y="0"/>
          <a:chExt cx="0" cy="0"/>
        </a:xfrm>
      </p:grpSpPr>
      <p:sp>
        <p:nvSpPr>
          <p:cNvPr id="389" name="Google Shape;389;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0" name="Google Shape;390;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91" name="Google Shape;391;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2"/>
        <p:cNvGrpSpPr/>
        <p:nvPr/>
      </p:nvGrpSpPr>
      <p:grpSpPr>
        <a:xfrm>
          <a:off x="0" y="0"/>
          <a:ext cx="0" cy="0"/>
          <a:chOff x="0" y="0"/>
          <a:chExt cx="0" cy="0"/>
        </a:xfrm>
      </p:grpSpPr>
      <p:sp>
        <p:nvSpPr>
          <p:cNvPr id="403" name="Google Shape;403;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4" name="Google Shape;404;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05" name="Google Shape;405;p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7"/>
        <p:cNvGrpSpPr/>
        <p:nvPr/>
      </p:nvGrpSpPr>
      <p:grpSpPr>
        <a:xfrm>
          <a:off x="0" y="0"/>
          <a:ext cx="0" cy="0"/>
          <a:chOff x="0" y="0"/>
          <a:chExt cx="0" cy="0"/>
        </a:xfrm>
      </p:grpSpPr>
      <p:sp>
        <p:nvSpPr>
          <p:cNvPr id="418" name="Google Shape;418;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9" name="Google Shape;419;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tr-TR" sz="1200">
                <a:solidFill>
                  <a:schemeClr val="dk1"/>
                </a:solidFill>
                <a:latin typeface="Calibri"/>
                <a:ea typeface="Calibri"/>
                <a:cs typeface="Calibri"/>
                <a:sym typeface="Calibri"/>
              </a:rPr>
              <a:t>Sistemin giriş sayfası etds.ticaret.gov.tr adresinde. Sayfada işaretlediğim alanları kısaca tanıtmak istiyorum.</a:t>
            </a:r>
            <a:endParaRPr/>
          </a:p>
          <a:p>
            <a:pPr marL="0" lvl="0" indent="0" algn="l" rtl="0">
              <a:lnSpc>
                <a:spcPct val="100000"/>
              </a:lnSpc>
              <a:spcBef>
                <a:spcPts val="0"/>
              </a:spcBef>
              <a:spcAft>
                <a:spcPts val="0"/>
              </a:spcAft>
              <a:buSzPts val="1400"/>
              <a:buNone/>
            </a:pPr>
            <a:endParaRPr sz="120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tr-TR" sz="1200">
                <a:solidFill>
                  <a:schemeClr val="dk1"/>
                </a:solidFill>
                <a:latin typeface="Calibri"/>
                <a:ea typeface="Calibri"/>
                <a:cs typeface="Calibri"/>
                <a:sym typeface="Calibri"/>
              </a:rPr>
              <a:t>Bir: Sistem kullanıcıları e-Devlet ile giriş yapıyor, yabancılar için ayrı bir giriş seçeneği bulunuyor. İki: Belge Doğrulama ekranı, ETDS'den alınan doğrulama kodlu nüshaların teyit edildiği yer, bankalar ve kamu kurumları bu ekranı kullanıyor. Üç: Şirket Sorgula ile bir şirketin ETDS'de kayıtlı olup olmadığı sorgulanabiliyor. Dört: Duyurular alanında Tebliğ değişiklikleri, dilekçe örnekleri ve noter tasdiki aranmamasına ilişkin Genelge yer alıyor. Beş: Pay defteri işlemlerine ilişkin video eğitimleri. Altı: Kullanım kılavuzları ve '100 Soruda ETDS' rehberi. Yedi: Yardımcı ve örnek dokümanlar ile iletişim bilgileri ve talep formu.</a:t>
            </a:r>
            <a:endParaRPr/>
          </a:p>
        </p:txBody>
      </p:sp>
      <p:sp>
        <p:nvSpPr>
          <p:cNvPr id="420" name="Google Shape;420;p1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6"/>
        <p:cNvGrpSpPr/>
        <p:nvPr/>
      </p:nvGrpSpPr>
      <p:grpSpPr>
        <a:xfrm>
          <a:off x="0" y="0"/>
          <a:ext cx="0" cy="0"/>
          <a:chOff x="0" y="0"/>
          <a:chExt cx="0" cy="0"/>
        </a:xfrm>
      </p:grpSpPr>
      <p:sp>
        <p:nvSpPr>
          <p:cNvPr id="447" name="Google Shape;447;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8" name="Google Shape;448;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tr-TR" sz="1200" dirty="0" err="1">
                <a:solidFill>
                  <a:schemeClr val="dk1"/>
                </a:solidFill>
                <a:latin typeface="Calibri"/>
                <a:ea typeface="Calibri"/>
                <a:cs typeface="Calibri"/>
                <a:sym typeface="Calibri"/>
              </a:rPr>
              <a:t>ETDS'deki</a:t>
            </a:r>
            <a:r>
              <a:rPr lang="tr-TR" sz="1200" dirty="0">
                <a:solidFill>
                  <a:schemeClr val="dk1"/>
                </a:solidFill>
                <a:latin typeface="Calibri"/>
                <a:ea typeface="Calibri"/>
                <a:cs typeface="Calibri"/>
                <a:sym typeface="Calibri"/>
              </a:rPr>
              <a:t> defterler üzerinde işlem yapma yetkisi sistem kullanıcısına ait. Sistem kullanıcısı, yönetim organı veya yönetici ortaklar tarafından, yönetim organı üyeleri, yönetici ortaklar ya da üçüncü kişiler arasından belirlenen gerçek kişi. Bu üçüncü kişi şirketin mali müşaviri de olabilir. Tüzel kişi sistem kullanıcısı olamaz. Birden fazla sistem kullanıcısı belirlenebilir.</a:t>
            </a:r>
            <a:endParaRPr dirty="0"/>
          </a:p>
          <a:p>
            <a:pPr marL="0" lvl="0" indent="0" algn="l" rtl="0">
              <a:lnSpc>
                <a:spcPct val="100000"/>
              </a:lnSpc>
              <a:spcBef>
                <a:spcPts val="0"/>
              </a:spcBef>
              <a:spcAft>
                <a:spcPts val="0"/>
              </a:spcAft>
              <a:buSzPts val="1400"/>
              <a:buNone/>
            </a:pPr>
            <a:endParaRPr sz="1200" dirty="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tr-TR" sz="1200" dirty="0">
                <a:solidFill>
                  <a:schemeClr val="dk1"/>
                </a:solidFill>
                <a:latin typeface="Calibri"/>
                <a:ea typeface="Calibri"/>
                <a:cs typeface="Calibri"/>
                <a:sym typeface="Calibri"/>
              </a:rPr>
              <a:t>Tanımlama kanalı duruma göre değişiyor: kuruluşta MERSİS üzerinden veya ticaret sicili müdürlüğünde, sonradan geçişte noterde, geçiş kararıyla birlikte, sonraki değişikliklerde ise Tebliğin Ek-2'sinde yer alan Elektronik Defter Kullanıcısı Bildirim Formu ile ticaret sicili müdürlüğünde veya noterde.</a:t>
            </a:r>
            <a:endParaRPr dirty="0"/>
          </a:p>
          <a:p>
            <a:pPr marL="0" lvl="0" indent="0" algn="l" rtl="0">
              <a:lnSpc>
                <a:spcPct val="100000"/>
              </a:lnSpc>
              <a:spcBef>
                <a:spcPts val="0"/>
              </a:spcBef>
              <a:spcAft>
                <a:spcPts val="0"/>
              </a:spcAft>
              <a:buSzPts val="1400"/>
              <a:buNone/>
            </a:pPr>
            <a:endParaRPr sz="1200" dirty="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tr-TR" sz="1200" dirty="0">
                <a:solidFill>
                  <a:schemeClr val="dk1"/>
                </a:solidFill>
                <a:latin typeface="Calibri"/>
                <a:ea typeface="Calibri"/>
                <a:cs typeface="Calibri"/>
                <a:sym typeface="Calibri"/>
              </a:rPr>
              <a:t>Giriş e-Devlet üzerinden yapılıyor: elektronik imza, mobil imza veya internet bankacılığı ile. Sistem kullanıcısının ayrıca e-imza sahibi olması gerekmiyor.</a:t>
            </a:r>
            <a:endParaRPr dirty="0"/>
          </a:p>
        </p:txBody>
      </p:sp>
      <p:sp>
        <p:nvSpPr>
          <p:cNvPr id="449" name="Google Shape;449;p1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2"/>
        <p:cNvGrpSpPr/>
        <p:nvPr/>
      </p:nvGrpSpPr>
      <p:grpSpPr>
        <a:xfrm>
          <a:off x="0" y="0"/>
          <a:ext cx="0" cy="0"/>
          <a:chOff x="0" y="0"/>
          <a:chExt cx="0" cy="0"/>
        </a:xfrm>
      </p:grpSpPr>
      <p:sp>
        <p:nvSpPr>
          <p:cNvPr id="473" name="Google Shape;473;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4" name="Google Shape;474;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tr-TR" sz="1200">
                <a:solidFill>
                  <a:schemeClr val="dk1"/>
                </a:solidFill>
                <a:latin typeface="Calibri"/>
                <a:ea typeface="Calibri"/>
                <a:cs typeface="Calibri"/>
                <a:sym typeface="Calibri"/>
              </a:rPr>
              <a:t>Sistem kullanıcısına dört tür yetki verilebiliyor: kaydetme, güncelleme, silme ve görüntüleme. Bu yetkiler üç defterle farklı kombinasyonlarda eşleştirilebiliyor.</a:t>
            </a:r>
            <a:endParaRPr/>
          </a:p>
          <a:p>
            <a:pPr marL="0" lvl="0" indent="0" algn="l" rtl="0">
              <a:lnSpc>
                <a:spcPct val="100000"/>
              </a:lnSpc>
              <a:spcBef>
                <a:spcPts val="0"/>
              </a:spcBef>
              <a:spcAft>
                <a:spcPts val="0"/>
              </a:spcAft>
              <a:buSzPts val="1400"/>
              <a:buNone/>
            </a:pPr>
            <a:endParaRPr sz="120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tr-TR" sz="1200">
                <a:solidFill>
                  <a:schemeClr val="dk1"/>
                </a:solidFill>
                <a:latin typeface="Calibri"/>
                <a:ea typeface="Calibri"/>
                <a:cs typeface="Calibri"/>
                <a:sym typeface="Calibri"/>
              </a:rPr>
              <a:t>Ekrandaki tablo yalnızca bir örnek: yönetim kurulu üyesine tüm defterlerde tam yetki, mali müşavire kayıt ve görüntüleme, iç denetçiye yalnızca görüntüleme yetkisi verilebilir. Şirket, ihtiyacına göre kendi matrisini kuruyor.</a:t>
            </a:r>
            <a:endParaRPr/>
          </a:p>
          <a:p>
            <a:pPr marL="0" lvl="0" indent="0" algn="l" rtl="0">
              <a:lnSpc>
                <a:spcPct val="100000"/>
              </a:lnSpc>
              <a:spcBef>
                <a:spcPts val="0"/>
              </a:spcBef>
              <a:spcAft>
                <a:spcPts val="0"/>
              </a:spcAft>
              <a:buSzPts val="1400"/>
              <a:buNone/>
            </a:pPr>
            <a:endParaRPr sz="120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tr-TR" sz="1200">
                <a:solidFill>
                  <a:schemeClr val="dk1"/>
                </a:solidFill>
                <a:latin typeface="Calibri"/>
                <a:ea typeface="Calibri"/>
                <a:cs typeface="Calibri"/>
                <a:sym typeface="Calibri"/>
              </a:rPr>
              <a:t>Burada bir sorumluluğun altını çizmek isterim: şirketler, sistem kullanıcısının ETDS üzerindeki işlemlerini düzenli olarak kontrol etmek ve yetkisiz işlemleri önlemek için gerekli tedbirleri almakla yükümlü. Kayıtların doğruluğundan da şirketin yönetim organı sorumlu. Görev değişikliklerinde yetkilerin güncellenmesi bu nedenle önemli.</a:t>
            </a:r>
            <a:endParaRPr/>
          </a:p>
        </p:txBody>
      </p:sp>
      <p:sp>
        <p:nvSpPr>
          <p:cNvPr id="475" name="Google Shape;475;p1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3"/>
        <p:cNvGrpSpPr/>
        <p:nvPr/>
      </p:nvGrpSpPr>
      <p:grpSpPr>
        <a:xfrm>
          <a:off x="0" y="0"/>
          <a:ext cx="0" cy="0"/>
          <a:chOff x="0" y="0"/>
          <a:chExt cx="0" cy="0"/>
        </a:xfrm>
      </p:grpSpPr>
      <p:sp>
        <p:nvSpPr>
          <p:cNvPr id="524" name="Google Shape;524;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5" name="Google Shape;525;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tr-TR" sz="1200">
                <a:solidFill>
                  <a:schemeClr val="dk1"/>
                </a:solidFill>
                <a:latin typeface="Calibri"/>
                <a:ea typeface="Calibri"/>
                <a:cs typeface="Calibri"/>
                <a:sym typeface="Calibri"/>
              </a:rPr>
              <a:t>Sistem kullanıcılarına ilişkin her türlü değişiklik, Tebliğin Ek-2'sinde yer alan Elektronik Defter Kullanıcısı Bildirim Formu ile yapılır. Yeni bir kullanıcının atanması, mevcut kullanıcının yetki kapsamının değiştirilmesi ya da yetkisinin kaldırılması bu formla bildirilir.</a:t>
            </a:r>
            <a:endParaRPr/>
          </a:p>
          <a:p>
            <a:pPr marL="0" lvl="0" indent="0" algn="l" rtl="0">
              <a:lnSpc>
                <a:spcPct val="100000"/>
              </a:lnSpc>
              <a:spcBef>
                <a:spcPts val="0"/>
              </a:spcBef>
              <a:spcAft>
                <a:spcPts val="0"/>
              </a:spcAft>
              <a:buSzPts val="1400"/>
              <a:buNone/>
            </a:pPr>
            <a:endParaRPr sz="120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tr-TR" sz="1200">
                <a:solidFill>
                  <a:schemeClr val="dk1"/>
                </a:solidFill>
                <a:latin typeface="Calibri"/>
                <a:ea typeface="Calibri"/>
                <a:cs typeface="Calibri"/>
                <a:sym typeface="Calibri"/>
              </a:rPr>
              <a:t>Özellikle vurgulamak istediğim husus şu: pay devri, ortaklık yapısındaki veya yönetimdeki değişiklikler sonrasında defterler üzerindeki yetkinin yeni kişilere devri de bu formla yapılmalıdır. Pay devrinin pay defterine kaydedilmesi, sistem kullanıcısı yetkisini kendiliğinden değiştirmez.</a:t>
            </a:r>
            <a:endParaRPr/>
          </a:p>
          <a:p>
            <a:pPr marL="0" lvl="0" indent="0" algn="l" rtl="0">
              <a:lnSpc>
                <a:spcPct val="100000"/>
              </a:lnSpc>
              <a:spcBef>
                <a:spcPts val="0"/>
              </a:spcBef>
              <a:spcAft>
                <a:spcPts val="0"/>
              </a:spcAft>
              <a:buSzPts val="1400"/>
              <a:buNone/>
            </a:pPr>
            <a:endParaRPr sz="120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tr-TR" sz="1200">
                <a:solidFill>
                  <a:schemeClr val="dk1"/>
                </a:solidFill>
                <a:latin typeface="Calibri"/>
                <a:ea typeface="Calibri"/>
                <a:cs typeface="Calibri"/>
                <a:sym typeface="Calibri"/>
              </a:rPr>
              <a:t>Formda yeni atanan kullanıcıların adı soyadı, yetki kapsamı (kaydetme, güncelleme, silme, görüntüleme), defter türü ile kimlik ve iletişim bilgileri, yetkisi kaldırılan kullanıcılar, şirketin MERSİS numarası, vergi ve ticaret sicili bilgileri yer alır. Form, şirket türüne göre organ kararında bulunması gereken imzaları ve temsile yetkili kişinin imzasını içerir, ticaret sicili müdürlüğüne veya notere sunulur.</a:t>
            </a:r>
            <a:endParaRPr/>
          </a:p>
        </p:txBody>
      </p:sp>
      <p:sp>
        <p:nvSpPr>
          <p:cNvPr id="526" name="Google Shape;526;p1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7"/>
        <p:cNvGrpSpPr/>
        <p:nvPr/>
      </p:nvGrpSpPr>
      <p:grpSpPr>
        <a:xfrm>
          <a:off x="0" y="0"/>
          <a:ext cx="0" cy="0"/>
          <a:chOff x="0" y="0"/>
          <a:chExt cx="0" cy="0"/>
        </a:xfrm>
      </p:grpSpPr>
      <p:sp>
        <p:nvSpPr>
          <p:cNvPr id="538" name="Google Shape;538;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9" name="Google Shape;539;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tr-TR" sz="1200">
                <a:solidFill>
                  <a:schemeClr val="dk1"/>
                </a:solidFill>
                <a:latin typeface="Calibri"/>
                <a:ea typeface="Calibri"/>
                <a:cs typeface="Calibri"/>
                <a:sym typeface="Calibri"/>
              </a:rPr>
              <a:t>Pay defterinde ilk kayıt, kuruluştan itibaren elektronik tutan şirketlerde otomatik oluşuyor: şirket sözleşmesindeki kurucu bilgileri MERSİS üzerinden sisteme aktarılıyor. Ortağa ve ortaklığa ilişkin sonraki tüm bilgiler, pay devirleri dahil, sistem kullanıcısı tarafından kaydediliyor.</a:t>
            </a:r>
            <a:endParaRPr/>
          </a:p>
          <a:p>
            <a:pPr marL="0" lvl="0" indent="0" algn="l" rtl="0">
              <a:lnSpc>
                <a:spcPct val="100000"/>
              </a:lnSpc>
              <a:spcBef>
                <a:spcPts val="0"/>
              </a:spcBef>
              <a:spcAft>
                <a:spcPts val="0"/>
              </a:spcAft>
              <a:buSzPts val="1400"/>
              <a:buNone/>
            </a:pPr>
            <a:endParaRPr sz="120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tr-TR" sz="1200">
                <a:solidFill>
                  <a:schemeClr val="dk1"/>
                </a:solidFill>
                <a:latin typeface="Calibri"/>
                <a:ea typeface="Calibri"/>
                <a:cs typeface="Calibri"/>
                <a:sym typeface="Calibri"/>
              </a:rPr>
              <a:t>Fiziki defterden geçen şirketlerde ise fiziki pay defterindeki güncel durum sistem kullanıcısı tarafından elektronik pay defterine aktarılıyor, bu aktarımın geciktirilmeden yapılması gerekiyor.</a:t>
            </a:r>
            <a:endParaRPr/>
          </a:p>
          <a:p>
            <a:pPr marL="0" lvl="0" indent="0" algn="l" rtl="0">
              <a:lnSpc>
                <a:spcPct val="100000"/>
              </a:lnSpc>
              <a:spcBef>
                <a:spcPts val="0"/>
              </a:spcBef>
              <a:spcAft>
                <a:spcPts val="0"/>
              </a:spcAft>
              <a:buSzPts val="1400"/>
              <a:buNone/>
            </a:pPr>
            <a:endParaRPr sz="120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tr-TR" sz="1200">
                <a:solidFill>
                  <a:schemeClr val="dk1"/>
                </a:solidFill>
                <a:latin typeface="Calibri"/>
                <a:ea typeface="Calibri"/>
                <a:cs typeface="Calibri"/>
                <a:sym typeface="Calibri"/>
              </a:rPr>
              <a:t>Pay devrinde dikkat edilecek nokta: devir şirketin onayına bağlıysa onay kararının bilgileri, miras veya haciz gibi hallerde ise ilgili belgelerin bilgileri kaydın açıklama alanına yazılıyor.</a:t>
            </a:r>
            <a:endParaRPr/>
          </a:p>
          <a:p>
            <a:pPr marL="0" lvl="0" indent="0" algn="l" rtl="0">
              <a:lnSpc>
                <a:spcPct val="100000"/>
              </a:lnSpc>
              <a:spcBef>
                <a:spcPts val="0"/>
              </a:spcBef>
              <a:spcAft>
                <a:spcPts val="0"/>
              </a:spcAft>
              <a:buSzPts val="1400"/>
              <a:buNone/>
            </a:pPr>
            <a:endParaRPr sz="120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tr-TR" sz="1200">
                <a:solidFill>
                  <a:schemeClr val="dk1"/>
                </a:solidFill>
                <a:latin typeface="Calibri"/>
                <a:ea typeface="Calibri"/>
                <a:cs typeface="Calibri"/>
                <a:sym typeface="Calibri"/>
              </a:rPr>
              <a:t>Pay devri veya yönetimdeki değişiklikler sonrasında sistem kullanıcısının değişmesi gerekiyorsa, yeni kullanıcının tanımlanması ve eski kullanıcının yetkisinin kaldırılması Tebliğin Ek-2'sindeki Elektronik Defter Kullanıcısı Bildirim Formu ile yapılır.</a:t>
            </a:r>
            <a:endParaRPr/>
          </a:p>
          <a:p>
            <a:pPr marL="0" lvl="0" indent="0" algn="l" rtl="0">
              <a:lnSpc>
                <a:spcPct val="100000"/>
              </a:lnSpc>
              <a:spcBef>
                <a:spcPts val="0"/>
              </a:spcBef>
              <a:spcAft>
                <a:spcPts val="0"/>
              </a:spcAft>
              <a:buSzPts val="1400"/>
              <a:buNone/>
            </a:pPr>
            <a:endParaRPr sz="120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tr-TR" sz="1200">
                <a:solidFill>
                  <a:schemeClr val="dk1"/>
                </a:solidFill>
                <a:latin typeface="Calibri"/>
                <a:ea typeface="Calibri"/>
                <a:cs typeface="Calibri"/>
                <a:sym typeface="Calibri"/>
              </a:rPr>
              <a:t>Merkezi Kayıt Kuruluşunca kayden izlenen paylar bakımından Sermaye Piyasası Kanunu hükümleri saklı.</a:t>
            </a:r>
            <a:endParaRPr/>
          </a:p>
        </p:txBody>
      </p:sp>
      <p:sp>
        <p:nvSpPr>
          <p:cNvPr id="540" name="Google Shape;540;p2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3"/>
        <p:cNvGrpSpPr/>
        <p:nvPr/>
      </p:nvGrpSpPr>
      <p:grpSpPr>
        <a:xfrm>
          <a:off x="0" y="0"/>
          <a:ext cx="0" cy="0"/>
          <a:chOff x="0" y="0"/>
          <a:chExt cx="0" cy="0"/>
        </a:xfrm>
      </p:grpSpPr>
      <p:sp>
        <p:nvSpPr>
          <p:cNvPr id="564" name="Google Shape;564;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65" name="Google Shape;565;p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tr-TR" sz="1200" dirty="0">
                <a:solidFill>
                  <a:schemeClr val="dk1"/>
                </a:solidFill>
                <a:latin typeface="Calibri"/>
                <a:ea typeface="Calibri"/>
                <a:cs typeface="Calibri"/>
                <a:sym typeface="Calibri"/>
              </a:rPr>
              <a:t>Uygulamada en sık karşılaşılan işlemi, </a:t>
            </a:r>
            <a:r>
              <a:rPr lang="tr-TR" sz="1200" dirty="0" err="1">
                <a:solidFill>
                  <a:schemeClr val="dk1"/>
                </a:solidFill>
                <a:latin typeface="Calibri"/>
                <a:ea typeface="Calibri"/>
                <a:cs typeface="Calibri"/>
                <a:sym typeface="Calibri"/>
              </a:rPr>
              <a:t>limited</a:t>
            </a:r>
            <a:r>
              <a:rPr lang="tr-TR" sz="1200" dirty="0">
                <a:solidFill>
                  <a:schemeClr val="dk1"/>
                </a:solidFill>
                <a:latin typeface="Calibri"/>
                <a:ea typeface="Calibri"/>
                <a:cs typeface="Calibri"/>
                <a:sym typeface="Calibri"/>
              </a:rPr>
              <a:t> şirkette pay devrini, baştan sona birlikte görelim.</a:t>
            </a:r>
            <a:endParaRPr dirty="0"/>
          </a:p>
          <a:p>
            <a:pPr marL="0" lvl="0" indent="0" algn="l" rtl="0">
              <a:lnSpc>
                <a:spcPct val="100000"/>
              </a:lnSpc>
              <a:spcBef>
                <a:spcPts val="0"/>
              </a:spcBef>
              <a:spcAft>
                <a:spcPts val="0"/>
              </a:spcAft>
              <a:buSzPts val="1400"/>
              <a:buNone/>
            </a:pPr>
            <a:endParaRPr sz="1200" dirty="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tr-TR" sz="1200" dirty="0">
                <a:solidFill>
                  <a:schemeClr val="dk1"/>
                </a:solidFill>
                <a:latin typeface="Calibri"/>
                <a:ea typeface="Calibri"/>
                <a:cs typeface="Calibri"/>
                <a:sym typeface="Calibri"/>
              </a:rPr>
              <a:t>Birinci adım devir sözleşmesi: Türk Ticaret Kanunu'nun 595. maddesi uyarınca esas sermaye payının devri ve devir borcunu doğuran işlem yazılı şekilde yapılır ve tarafların imzaları noterce onaylanır.</a:t>
            </a:r>
            <a:endParaRPr dirty="0"/>
          </a:p>
          <a:p>
            <a:pPr marL="0" lvl="0" indent="0" algn="l" rtl="0">
              <a:lnSpc>
                <a:spcPct val="100000"/>
              </a:lnSpc>
              <a:spcBef>
                <a:spcPts val="0"/>
              </a:spcBef>
              <a:spcAft>
                <a:spcPts val="0"/>
              </a:spcAft>
              <a:buSzPts val="1400"/>
              <a:buNone/>
            </a:pPr>
            <a:endParaRPr sz="1200" dirty="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tr-TR" sz="1200" dirty="0">
                <a:solidFill>
                  <a:schemeClr val="dk1"/>
                </a:solidFill>
                <a:latin typeface="Calibri"/>
                <a:ea typeface="Calibri"/>
                <a:cs typeface="Calibri"/>
                <a:sym typeface="Calibri"/>
              </a:rPr>
              <a:t>İkinci adım genel kurul onayı: esas sözleşmede aksi öngörülmedikçe devir genel kurulun onayına bağlıdır. Genel kurul kararı </a:t>
            </a:r>
            <a:r>
              <a:rPr lang="tr-TR" sz="1200" dirty="0" err="1">
                <a:solidFill>
                  <a:schemeClr val="dk1"/>
                </a:solidFill>
                <a:latin typeface="Calibri"/>
                <a:ea typeface="Calibri"/>
                <a:cs typeface="Calibri"/>
                <a:sym typeface="Calibri"/>
              </a:rPr>
              <a:t>ETDS'deki</a:t>
            </a:r>
            <a:r>
              <a:rPr lang="tr-TR" sz="1200" dirty="0">
                <a:solidFill>
                  <a:schemeClr val="dk1"/>
                </a:solidFill>
                <a:latin typeface="Calibri"/>
                <a:ea typeface="Calibri"/>
                <a:cs typeface="Calibri"/>
                <a:sym typeface="Calibri"/>
              </a:rPr>
              <a:t> genel kurul toplantı ve müzakere defterine yüklenir.</a:t>
            </a:r>
            <a:endParaRPr dirty="0"/>
          </a:p>
          <a:p>
            <a:pPr marL="0" lvl="0" indent="0" algn="l" rtl="0">
              <a:lnSpc>
                <a:spcPct val="100000"/>
              </a:lnSpc>
              <a:spcBef>
                <a:spcPts val="0"/>
              </a:spcBef>
              <a:spcAft>
                <a:spcPts val="0"/>
              </a:spcAft>
              <a:buSzPts val="1400"/>
              <a:buNone/>
            </a:pPr>
            <a:endParaRPr sz="1200" dirty="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tr-TR" sz="1200" dirty="0">
                <a:solidFill>
                  <a:schemeClr val="dk1"/>
                </a:solidFill>
                <a:latin typeface="Calibri"/>
                <a:ea typeface="Calibri"/>
                <a:cs typeface="Calibri"/>
                <a:sym typeface="Calibri"/>
              </a:rPr>
              <a:t>Üçüncü adım pay defterine kayıt: sistem kullanıcısı, devralanı pay sahibi olarak ekler ve Devir İşlemleri ekranından payları aktarır, açıklama alanına genel kurul onay kararının bilgileri yazılır.</a:t>
            </a:r>
            <a:endParaRPr dirty="0"/>
          </a:p>
          <a:p>
            <a:pPr marL="0" lvl="0" indent="0" algn="l" rtl="0">
              <a:lnSpc>
                <a:spcPct val="100000"/>
              </a:lnSpc>
              <a:spcBef>
                <a:spcPts val="0"/>
              </a:spcBef>
              <a:spcAft>
                <a:spcPts val="0"/>
              </a:spcAft>
              <a:buSzPts val="1400"/>
              <a:buNone/>
            </a:pPr>
            <a:endParaRPr sz="1200" dirty="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tr-TR" sz="1200" dirty="0">
                <a:solidFill>
                  <a:schemeClr val="dk1"/>
                </a:solidFill>
                <a:latin typeface="Calibri"/>
                <a:ea typeface="Calibri"/>
                <a:cs typeface="Calibri"/>
                <a:sym typeface="Calibri"/>
              </a:rPr>
              <a:t>Dördüncü adım tescil: ticaret sicili müdürlüğüne yapılan başvuruda karar örneği </a:t>
            </a:r>
            <a:r>
              <a:rPr lang="tr-TR" sz="1200" dirty="0" err="1">
                <a:solidFill>
                  <a:schemeClr val="dk1"/>
                </a:solidFill>
                <a:latin typeface="Calibri"/>
                <a:ea typeface="Calibri"/>
                <a:cs typeface="Calibri"/>
                <a:sym typeface="Calibri"/>
              </a:rPr>
              <a:t>ETDS'den</a:t>
            </a:r>
            <a:r>
              <a:rPr lang="tr-TR" sz="1200" dirty="0">
                <a:solidFill>
                  <a:schemeClr val="dk1"/>
                </a:solidFill>
                <a:latin typeface="Calibri"/>
                <a:ea typeface="Calibri"/>
                <a:cs typeface="Calibri"/>
                <a:sym typeface="Calibri"/>
              </a:rPr>
              <a:t> alınan doğrulama kodlu nüsha ile sunulur, ayrıca noter onayı aranmaz.</a:t>
            </a:r>
            <a:endParaRPr dirty="0"/>
          </a:p>
          <a:p>
            <a:pPr marL="0" lvl="0" indent="0" algn="l" rtl="0">
              <a:lnSpc>
                <a:spcPct val="100000"/>
              </a:lnSpc>
              <a:spcBef>
                <a:spcPts val="0"/>
              </a:spcBef>
              <a:spcAft>
                <a:spcPts val="0"/>
              </a:spcAft>
              <a:buSzPts val="1400"/>
              <a:buNone/>
            </a:pPr>
            <a:endParaRPr sz="1200" dirty="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tr-TR" sz="1200" dirty="0">
                <a:solidFill>
                  <a:schemeClr val="dk1"/>
                </a:solidFill>
                <a:latin typeface="Calibri"/>
                <a:ea typeface="Calibri"/>
                <a:cs typeface="Calibri"/>
                <a:sym typeface="Calibri"/>
              </a:rPr>
              <a:t>Beşinci adım, gerekiyorsa yetki güncellemesi: pay devrinin pay defterine kaydedilmesi sistem kullanıcısı yetkisini kendiliğinden değiştirmez. Yetkinin yeni kişilere devri Tebliğin Ek-2'sindeki Bildirim Formu ile yapılır.</a:t>
            </a:r>
            <a:endParaRPr dirty="0"/>
          </a:p>
        </p:txBody>
      </p:sp>
      <p:sp>
        <p:nvSpPr>
          <p:cNvPr id="566" name="Google Shape;566;p2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3"/>
        <p:cNvGrpSpPr/>
        <p:nvPr/>
      </p:nvGrpSpPr>
      <p:grpSpPr>
        <a:xfrm>
          <a:off x="0" y="0"/>
          <a:ext cx="0" cy="0"/>
          <a:chOff x="0" y="0"/>
          <a:chExt cx="0" cy="0"/>
        </a:xfrm>
      </p:grpSpPr>
      <p:sp>
        <p:nvSpPr>
          <p:cNvPr id="614" name="Google Shape;614;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15" name="Google Shape;615;p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tr-TR" sz="1200">
                <a:solidFill>
                  <a:schemeClr val="dk1"/>
                </a:solidFill>
                <a:latin typeface="Calibri"/>
                <a:ea typeface="Calibri"/>
                <a:cs typeface="Calibri"/>
                <a:sym typeface="Calibri"/>
              </a:rPr>
              <a:t>Pay devrinin ETDS'de nasıl kaydedildiğini Pay Defteri Rehberi'ndeki ekranlar üzerinden gösteriyorum.</a:t>
            </a:r>
            <a:endParaRPr/>
          </a:p>
          <a:p>
            <a:pPr marL="0" lvl="0" indent="0" algn="l" rtl="0">
              <a:lnSpc>
                <a:spcPct val="100000"/>
              </a:lnSpc>
              <a:spcBef>
                <a:spcPts val="0"/>
              </a:spcBef>
              <a:spcAft>
                <a:spcPts val="0"/>
              </a:spcAft>
              <a:buSzPts val="1400"/>
              <a:buNone/>
            </a:pPr>
            <a:endParaRPr sz="120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tr-TR" sz="1200">
                <a:solidFill>
                  <a:schemeClr val="dk1"/>
                </a:solidFill>
                <a:latin typeface="Calibri"/>
                <a:ea typeface="Calibri"/>
                <a:cs typeface="Calibri"/>
                <a:sym typeface="Calibri"/>
              </a:rPr>
              <a:t>Birinci adım: devralan mevcut pay sahipleri arasında değilse, İşlemler menüsündeki Yeni butonuyla pay sahibi olarak eklenir. Bu aşamada pay bilgisi henüz girilmediği için 'Daha Sonra Ekle' kutucuğu işaretlenir.</a:t>
            </a:r>
            <a:endParaRPr/>
          </a:p>
          <a:p>
            <a:pPr marL="0" lvl="0" indent="0" algn="l" rtl="0">
              <a:lnSpc>
                <a:spcPct val="100000"/>
              </a:lnSpc>
              <a:spcBef>
                <a:spcPts val="0"/>
              </a:spcBef>
              <a:spcAft>
                <a:spcPts val="0"/>
              </a:spcAft>
              <a:buSzPts val="1400"/>
              <a:buNone/>
            </a:pPr>
            <a:endParaRPr sz="120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tr-TR" sz="1200">
                <a:solidFill>
                  <a:schemeClr val="dk1"/>
                </a:solidFill>
                <a:latin typeface="Calibri"/>
                <a:ea typeface="Calibri"/>
                <a:cs typeface="Calibri"/>
                <a:sym typeface="Calibri"/>
              </a:rPr>
              <a:t>İkinci adım: İşlemler menüsünden Devir İşlemleri seçilir. Devir yönü, devreden, devredilecek miktar ve devralan seçilir, açıklama alanına devrin dayanağı yazılır ve Ekle butonuna basılır.</a:t>
            </a:r>
            <a:endParaRPr/>
          </a:p>
          <a:p>
            <a:pPr marL="0" lvl="0" indent="0" algn="l" rtl="0">
              <a:lnSpc>
                <a:spcPct val="100000"/>
              </a:lnSpc>
              <a:spcBef>
                <a:spcPts val="0"/>
              </a:spcBef>
              <a:spcAft>
                <a:spcPts val="0"/>
              </a:spcAft>
              <a:buSzPts val="1400"/>
              <a:buNone/>
            </a:pPr>
            <a:endParaRPr sz="120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tr-TR" sz="1200">
                <a:solidFill>
                  <a:schemeClr val="dk1"/>
                </a:solidFill>
                <a:latin typeface="Calibri"/>
                <a:ea typeface="Calibri"/>
                <a:cs typeface="Calibri"/>
                <a:sym typeface="Calibri"/>
              </a:rPr>
              <a:t>Üçüncü adım: Devir İşlemleri Listesi kontrol edilir ve Listeyi Kaydet ile devir tamamlanır. Birden fazla devir varsa hepsi listeye eklendikten sonra tek seferde kaydedilebilir.</a:t>
            </a:r>
            <a:endParaRPr/>
          </a:p>
          <a:p>
            <a:pPr marL="0" lvl="0" indent="0" algn="l" rtl="0">
              <a:lnSpc>
                <a:spcPct val="100000"/>
              </a:lnSpc>
              <a:spcBef>
                <a:spcPts val="0"/>
              </a:spcBef>
              <a:spcAft>
                <a:spcPts val="0"/>
              </a:spcAft>
              <a:buSzPts val="1400"/>
              <a:buNone/>
            </a:pPr>
            <a:endParaRPr sz="120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tr-TR" sz="1200">
                <a:solidFill>
                  <a:schemeClr val="dk1"/>
                </a:solidFill>
                <a:latin typeface="Calibri"/>
                <a:ea typeface="Calibri"/>
                <a:cs typeface="Calibri"/>
                <a:sym typeface="Calibri"/>
              </a:rPr>
              <a:t>Miras gibi birlikte mülkiyet hallerinde mirasçılar birlikte mülkiyet grubu olarak eklenir ve 'Kişiden Gruba Devir' seçilir. Rehberin tamamına etds.ticaret.gov.tr adresindeki Kullanım Kılavuzu bölümünden ulaşılabilir.</a:t>
            </a:r>
            <a:endParaRPr/>
          </a:p>
        </p:txBody>
      </p:sp>
      <p:sp>
        <p:nvSpPr>
          <p:cNvPr id="616" name="Google Shape;616;p2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2"/>
        <p:cNvGrpSpPr/>
        <p:nvPr/>
      </p:nvGrpSpPr>
      <p:grpSpPr>
        <a:xfrm>
          <a:off x="0" y="0"/>
          <a:ext cx="0" cy="0"/>
          <a:chOff x="0" y="0"/>
          <a:chExt cx="0" cy="0"/>
        </a:xfrm>
      </p:grpSpPr>
      <p:sp>
        <p:nvSpPr>
          <p:cNvPr id="633" name="Google Shape;633;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34" name="Google Shape;634;p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tr-TR" sz="1200">
                <a:solidFill>
                  <a:schemeClr val="dk1"/>
                </a:solidFill>
                <a:latin typeface="Calibri"/>
                <a:ea typeface="Calibri"/>
                <a:cs typeface="Calibri"/>
                <a:sym typeface="Calibri"/>
              </a:rPr>
              <a:t>Önemli bir yanlış anlamayı düzeltmek istiyorum: ETDS bir toplantı sistemi değil. Genel kurul ya da yönetim kurulu kararı ETDS'de alınmıyor. ETDS, alınmış kararların saklandığı, yani depolandığı yer.</a:t>
            </a:r>
            <a:endParaRPr/>
          </a:p>
          <a:p>
            <a:pPr marL="0" lvl="0" indent="0" algn="l" rtl="0">
              <a:lnSpc>
                <a:spcPct val="100000"/>
              </a:lnSpc>
              <a:spcBef>
                <a:spcPts val="0"/>
              </a:spcBef>
              <a:spcAft>
                <a:spcPts val="0"/>
              </a:spcAft>
              <a:buSzPts val="1400"/>
              <a:buNone/>
            </a:pPr>
            <a:endParaRPr sz="120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tr-TR" sz="1200">
                <a:solidFill>
                  <a:schemeClr val="dk1"/>
                </a:solidFill>
                <a:latin typeface="Calibri"/>
                <a:ea typeface="Calibri"/>
                <a:cs typeface="Calibri"/>
                <a:sym typeface="Calibri"/>
              </a:rPr>
              <a:t>Genel kurul toplantı ve müzakere defterine, toplantı tutanağı ve ekleri sistem kullanıcısı tarafından yükleniyor. Toplantı elektronik genel kurul sistemiyle yapıldıysa tutanak ve ekleri entegrasyonla otomatik aktarılıyor.</a:t>
            </a:r>
            <a:endParaRPr/>
          </a:p>
          <a:p>
            <a:pPr marL="0" lvl="0" indent="0" algn="l" rtl="0">
              <a:lnSpc>
                <a:spcPct val="100000"/>
              </a:lnSpc>
              <a:spcBef>
                <a:spcPts val="0"/>
              </a:spcBef>
              <a:spcAft>
                <a:spcPts val="0"/>
              </a:spcAft>
              <a:buSzPts val="1400"/>
              <a:buNone/>
            </a:pPr>
            <a:endParaRPr sz="120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tr-TR" sz="1200">
                <a:solidFill>
                  <a:schemeClr val="dk1"/>
                </a:solidFill>
                <a:latin typeface="Calibri"/>
                <a:ea typeface="Calibri"/>
                <a:cs typeface="Calibri"/>
                <a:sym typeface="Calibri"/>
              </a:rPr>
              <a:t>Yönetim kurulu karar defterini ETDS'de tutmayı tercih eden şirketlerde kararlar yine sistem kullanıcısınca yükleniyor. Elektronik yönetim kurulu sistemini kullanan şirketlerde kararlar entegrasyonla aktarılıyor ve bu kararlar için ayrıca yükleme zorunluluğu yok.</a:t>
            </a:r>
            <a:endParaRPr/>
          </a:p>
          <a:p>
            <a:pPr marL="0" lvl="0" indent="0" algn="l" rtl="0">
              <a:lnSpc>
                <a:spcPct val="100000"/>
              </a:lnSpc>
              <a:spcBef>
                <a:spcPts val="0"/>
              </a:spcBef>
              <a:spcAft>
                <a:spcPts val="0"/>
              </a:spcAft>
              <a:buSzPts val="1400"/>
              <a:buNone/>
            </a:pPr>
            <a:endParaRPr sz="120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tr-TR" sz="1200">
                <a:solidFill>
                  <a:schemeClr val="dk1"/>
                </a:solidFill>
                <a:latin typeface="Calibri"/>
                <a:ea typeface="Calibri"/>
                <a:cs typeface="Calibri"/>
                <a:sym typeface="Calibri"/>
              </a:rPr>
              <a:t>Bir önceki oturumla bağlantıyı burada kuruyorum: elektronik kurullar kararın alındığı yeri, ETDS kararın saklandığı yeri dijitalleştiriyor. İkisi birlikte kullanıldığında süreç uçtan uca dijital hale geliyor.</a:t>
            </a:r>
            <a:endParaRPr/>
          </a:p>
        </p:txBody>
      </p:sp>
      <p:sp>
        <p:nvSpPr>
          <p:cNvPr id="635" name="Google Shape;635;p2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4"/>
        <p:cNvGrpSpPr/>
        <p:nvPr/>
      </p:nvGrpSpPr>
      <p:grpSpPr>
        <a:xfrm>
          <a:off x="0" y="0"/>
          <a:ext cx="0" cy="0"/>
          <a:chOff x="0" y="0"/>
          <a:chExt cx="0" cy="0"/>
        </a:xfrm>
      </p:grpSpPr>
      <p:sp>
        <p:nvSpPr>
          <p:cNvPr id="665" name="Google Shape;665;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66" name="Google Shape;666;p2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tr-TR" sz="1200">
                <a:solidFill>
                  <a:schemeClr val="dk1"/>
                </a:solidFill>
                <a:latin typeface="Calibri"/>
                <a:ea typeface="Calibri"/>
                <a:cs typeface="Calibri"/>
                <a:sym typeface="Calibri"/>
              </a:rPr>
              <a:t>Sistemde kullanıcının yaptığı tüm işlemler kayıt tarihlerine göre, üzerinde değişiklik yapılamayacak şekilde kayıt altında tutuluyor. Elektronik ortamda yapılan işlemlerin tespit ve tevsikinde ETDS kayıtları esas alınıyor.</a:t>
            </a:r>
            <a:endParaRPr/>
          </a:p>
          <a:p>
            <a:pPr marL="0" lvl="0" indent="0" algn="l" rtl="0">
              <a:lnSpc>
                <a:spcPct val="100000"/>
              </a:lnSpc>
              <a:spcBef>
                <a:spcPts val="0"/>
              </a:spcBef>
              <a:spcAft>
                <a:spcPts val="0"/>
              </a:spcAft>
              <a:buSzPts val="1400"/>
              <a:buNone/>
            </a:pPr>
            <a:endParaRPr sz="120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tr-TR" sz="1200">
                <a:solidFill>
                  <a:schemeClr val="dk1"/>
                </a:solidFill>
                <a:latin typeface="Calibri"/>
                <a:ea typeface="Calibri"/>
                <a:cs typeface="Calibri"/>
                <a:sym typeface="Calibri"/>
              </a:rPr>
              <a:t>Kayıt sırasında yapılan maddi hatalar sistem kullanıcısı tarafından düzeltilebiliyor, düzeltmenin maddi hata nedeniyle yapıldığı ilgili alanda belirtiliyor. Bu düzeltme bir süreyle sınırlı değil ve Bakanlık onayına tabi değil, ancak düzeltme izi de kalıcı olarak kayıtlı.</a:t>
            </a:r>
            <a:endParaRPr/>
          </a:p>
          <a:p>
            <a:pPr marL="0" lvl="0" indent="0" algn="l" rtl="0">
              <a:lnSpc>
                <a:spcPct val="100000"/>
              </a:lnSpc>
              <a:spcBef>
                <a:spcPts val="0"/>
              </a:spcBef>
              <a:spcAft>
                <a:spcPts val="0"/>
              </a:spcAft>
              <a:buSzPts val="1400"/>
              <a:buNone/>
            </a:pPr>
            <a:endParaRPr sz="120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tr-TR" sz="1200">
                <a:solidFill>
                  <a:schemeClr val="dk1"/>
                </a:solidFill>
                <a:latin typeface="Calibri"/>
                <a:ea typeface="Calibri"/>
                <a:cs typeface="Calibri"/>
                <a:sym typeface="Calibri"/>
              </a:rPr>
              <a:t>Kayıtların geciktirilmeksizin yapılması gerekiyor. Ve şunu unutmayın: deftere kayda dayanak fiziki karar tutanakları ve ilgili diğer belgeler, istenildiğinde ibraz edilmek üzere şirket tarafından saklanmalı.</a:t>
            </a:r>
            <a:endParaRPr/>
          </a:p>
        </p:txBody>
      </p:sp>
      <p:sp>
        <p:nvSpPr>
          <p:cNvPr id="667" name="Google Shape;667;p2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1"/>
        <p:cNvGrpSpPr/>
        <p:nvPr/>
      </p:nvGrpSpPr>
      <p:grpSpPr>
        <a:xfrm>
          <a:off x="0" y="0"/>
          <a:ext cx="0" cy="0"/>
          <a:chOff x="0" y="0"/>
          <a:chExt cx="0" cy="0"/>
        </a:xfrm>
      </p:grpSpPr>
      <p:sp>
        <p:nvSpPr>
          <p:cNvPr id="692" name="Google Shape;692;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93" name="Google Shape;693;p2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tr-TR" sz="1200">
                <a:solidFill>
                  <a:schemeClr val="dk1"/>
                </a:solidFill>
                <a:latin typeface="Calibri"/>
                <a:ea typeface="Calibri"/>
                <a:cs typeface="Calibri"/>
                <a:sym typeface="Calibri"/>
              </a:rPr>
              <a:t>Uygulamadaki en somut kolaylıklardan biri bu slaytta yer alıyor. Bir bankaya, kamu kurumuna ya da ticaret sicili müdürlüğüne yönetim kurulu veya genel kurul kararı örneği sunulması gerektiğinde ayrıca noter onayı aranmıyor.</a:t>
            </a:r>
            <a:endParaRPr/>
          </a:p>
          <a:p>
            <a:pPr marL="0" lvl="0" indent="0" algn="l" rtl="0">
              <a:lnSpc>
                <a:spcPct val="100000"/>
              </a:lnSpc>
              <a:spcBef>
                <a:spcPts val="0"/>
              </a:spcBef>
              <a:spcAft>
                <a:spcPts val="0"/>
              </a:spcAft>
              <a:buSzPts val="1400"/>
              <a:buNone/>
            </a:pPr>
            <a:endParaRPr sz="120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tr-TR" sz="1200">
                <a:solidFill>
                  <a:schemeClr val="dk1"/>
                </a:solidFill>
                <a:latin typeface="Calibri"/>
                <a:ea typeface="Calibri"/>
                <a:cs typeface="Calibri"/>
                <a:sym typeface="Calibri"/>
              </a:rPr>
              <a:t>Sistem kullanıcısı ETDS'den ilgili kayıt veya kararın doğrulama kodunu içeren nüshasını indiriyor. Belgeyi alan kurum, belgenin altındaki doğrulama koduyla ETDS üzerinden bu nüshanın elektronik defterdeki kaydın aynısı olduğunu teyit edebiliyor. Bu şekilde doğrulanabilen kayıt veya kararların aslına uygun olduğu kabul ediliyor.</a:t>
            </a:r>
            <a:endParaRPr/>
          </a:p>
          <a:p>
            <a:pPr marL="0" lvl="0" indent="0" algn="l" rtl="0">
              <a:lnSpc>
                <a:spcPct val="100000"/>
              </a:lnSpc>
              <a:spcBef>
                <a:spcPts val="0"/>
              </a:spcBef>
              <a:spcAft>
                <a:spcPts val="0"/>
              </a:spcAft>
              <a:buSzPts val="1400"/>
              <a:buNone/>
            </a:pPr>
            <a:endParaRPr sz="120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tr-TR" sz="1200">
                <a:solidFill>
                  <a:schemeClr val="dk1"/>
                </a:solidFill>
                <a:latin typeface="Calibri"/>
                <a:ea typeface="Calibri"/>
                <a:cs typeface="Calibri"/>
                <a:sym typeface="Calibri"/>
              </a:rPr>
              <a:t>Bakanlığımızın 28 Temmuz 2025 tarihli Genelgesiyle de ETDS kullanan şirketlerin organ kararı örneği sunduğu durumlarda ayrıca noter onayı aranmayacağı açıkça düzenlendi. </a:t>
            </a:r>
            <a:endParaRPr/>
          </a:p>
        </p:txBody>
      </p:sp>
      <p:sp>
        <p:nvSpPr>
          <p:cNvPr id="694" name="Google Shape;694;p2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9"/>
        <p:cNvGrpSpPr/>
        <p:nvPr/>
      </p:nvGrpSpPr>
      <p:grpSpPr>
        <a:xfrm>
          <a:off x="0" y="0"/>
          <a:ext cx="0" cy="0"/>
          <a:chOff x="0" y="0"/>
          <a:chExt cx="0" cy="0"/>
        </a:xfrm>
      </p:grpSpPr>
      <p:sp>
        <p:nvSpPr>
          <p:cNvPr id="720" name="Google Shape;720;p2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21" name="Google Shape;721;p2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tr-TR" sz="1200">
                <a:solidFill>
                  <a:schemeClr val="dk1"/>
                </a:solidFill>
                <a:latin typeface="Calibri"/>
                <a:ea typeface="Calibri"/>
                <a:cs typeface="Calibri"/>
                <a:sym typeface="Calibri"/>
              </a:rPr>
              <a:t>Defterler, şirketlerin kullanımına hazır halde elektronik defter dosyası formatında Bakanlığımızın bilgi sisteminde muhafaza ediliyor. Kanunen yetkili mercilerin erişim yetkileri saklı kalmak üzere, kayıtlara yalnızca şirketin yetkilendirdiği kişiler erişebiliyor. Yani Bakanlık defterleri saklıyor ama içeriğinden şirket sorumlu.</a:t>
            </a:r>
            <a:endParaRPr/>
          </a:p>
          <a:p>
            <a:pPr marL="0" lvl="0" indent="0" algn="l" rtl="0">
              <a:lnSpc>
                <a:spcPct val="100000"/>
              </a:lnSpc>
              <a:spcBef>
                <a:spcPts val="0"/>
              </a:spcBef>
              <a:spcAft>
                <a:spcPts val="0"/>
              </a:spcAft>
              <a:buSzPts val="1400"/>
              <a:buNone/>
            </a:pPr>
            <a:endParaRPr sz="120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tr-TR" sz="1200">
                <a:solidFill>
                  <a:schemeClr val="dk1"/>
                </a:solidFill>
                <a:latin typeface="Calibri"/>
                <a:ea typeface="Calibri"/>
                <a:cs typeface="Calibri"/>
                <a:sym typeface="Calibri"/>
              </a:rPr>
              <a:t>Defterlerin incelemeye sunulması ve ibrazı şirketin sorumluluğunda, inceleme ve ibrazda ETDS'den indirilen ve doğrulanabilen elektronik defter dosyası esas alınıyor.</a:t>
            </a:r>
            <a:endParaRPr/>
          </a:p>
          <a:p>
            <a:pPr marL="0" lvl="0" indent="0" algn="l" rtl="0">
              <a:lnSpc>
                <a:spcPct val="100000"/>
              </a:lnSpc>
              <a:spcBef>
                <a:spcPts val="0"/>
              </a:spcBef>
              <a:spcAft>
                <a:spcPts val="0"/>
              </a:spcAft>
              <a:buSzPts val="1400"/>
              <a:buNone/>
            </a:pPr>
            <a:endParaRPr sz="120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tr-TR" sz="1200">
                <a:solidFill>
                  <a:schemeClr val="dk1"/>
                </a:solidFill>
                <a:latin typeface="Calibri"/>
                <a:ea typeface="Calibri"/>
                <a:cs typeface="Calibri"/>
                <a:sym typeface="Calibri"/>
              </a:rPr>
              <a:t>Yaptırım boyutu: ETDS'de tutma yükümlülüğü bulunan bir şirket defterlerini fiziki ortamda tutmaya devam ederse defter tutmamış sayılır ve Türk Ticaret Kanunu'ndaki defter tutmamaya ilişkin yaptırımlar gündeme gelebilir.</a:t>
            </a:r>
            <a:endParaRPr/>
          </a:p>
        </p:txBody>
      </p:sp>
      <p:sp>
        <p:nvSpPr>
          <p:cNvPr id="722" name="Google Shape;722;p2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6"/>
        <p:cNvGrpSpPr/>
        <p:nvPr/>
      </p:nvGrpSpPr>
      <p:grpSpPr>
        <a:xfrm>
          <a:off x="0" y="0"/>
          <a:ext cx="0" cy="0"/>
          <a:chOff x="0" y="0"/>
          <a:chExt cx="0" cy="0"/>
        </a:xfrm>
      </p:grpSpPr>
      <p:sp>
        <p:nvSpPr>
          <p:cNvPr id="747" name="Google Shape;747;p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48" name="Google Shape;748;p2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tr-TR" sz="1200">
                <a:solidFill>
                  <a:schemeClr val="dk1"/>
                </a:solidFill>
                <a:latin typeface="Calibri"/>
                <a:ea typeface="Calibri"/>
                <a:cs typeface="Calibri"/>
                <a:sym typeface="Calibri"/>
              </a:rPr>
              <a:t>Uygulamada başvurulabilecek kaynaklar üç başlık altında toplanmış durumda.</a:t>
            </a:r>
            <a:endParaRPr/>
          </a:p>
          <a:p>
            <a:pPr marL="0" lvl="0" indent="0" algn="l" rtl="0">
              <a:lnSpc>
                <a:spcPct val="100000"/>
              </a:lnSpc>
              <a:spcBef>
                <a:spcPts val="0"/>
              </a:spcBef>
              <a:spcAft>
                <a:spcPts val="0"/>
              </a:spcAft>
              <a:buSzPts val="1400"/>
              <a:buNone/>
            </a:pPr>
            <a:endParaRPr sz="120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tr-TR" sz="1200">
                <a:solidFill>
                  <a:schemeClr val="dk1"/>
                </a:solidFill>
                <a:latin typeface="Calibri"/>
                <a:ea typeface="Calibri"/>
                <a:cs typeface="Calibri"/>
                <a:sym typeface="Calibri"/>
              </a:rPr>
              <a:t>Kullanım Kılavuzu bölümünde altı rehber yer alıyor: sisteme giriş, genel kurul toplantı ve müzakere defteri, yönetim kurulu karar defteri, pay defteri, şirket kuruluşunda e-deftere geçiş ve şirket yetkilisinin şirketteki sistem kullanıcısını sorgulaması.</a:t>
            </a:r>
            <a:endParaRPr/>
          </a:p>
          <a:p>
            <a:pPr marL="0" lvl="0" indent="0" algn="l" rtl="0">
              <a:lnSpc>
                <a:spcPct val="100000"/>
              </a:lnSpc>
              <a:spcBef>
                <a:spcPts val="0"/>
              </a:spcBef>
              <a:spcAft>
                <a:spcPts val="0"/>
              </a:spcAft>
              <a:buSzPts val="1400"/>
              <a:buNone/>
            </a:pPr>
            <a:endParaRPr sz="120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tr-TR" sz="1200">
                <a:solidFill>
                  <a:schemeClr val="dk1"/>
                </a:solidFill>
                <a:latin typeface="Calibri"/>
                <a:ea typeface="Calibri"/>
                <a:cs typeface="Calibri"/>
                <a:sym typeface="Calibri"/>
              </a:rPr>
              <a:t>Yardım bölümünde ETDS yol haritası şeması, karar örnekleri ile genel kurul ve yönetim/müdürler kurulu kararları için PDF ve Word formatında örnek şablonlar bulunuyor.</a:t>
            </a:r>
            <a:endParaRPr/>
          </a:p>
          <a:p>
            <a:pPr marL="0" lvl="0" indent="0" algn="l" rtl="0">
              <a:lnSpc>
                <a:spcPct val="100000"/>
              </a:lnSpc>
              <a:spcBef>
                <a:spcPts val="0"/>
              </a:spcBef>
              <a:spcAft>
                <a:spcPts val="0"/>
              </a:spcAft>
              <a:buSzPts val="1400"/>
              <a:buNone/>
            </a:pPr>
            <a:endParaRPr sz="120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tr-TR" sz="1200">
                <a:solidFill>
                  <a:schemeClr val="dk1"/>
                </a:solidFill>
                <a:latin typeface="Calibri"/>
                <a:ea typeface="Calibri"/>
                <a:cs typeface="Calibri"/>
                <a:sym typeface="Calibri"/>
              </a:rPr>
              <a:t>Video Eğitimleri bölümünde pay defterine ilk kayıt, pay devri işlemleri, sermaye artırımı ve azaltımı ile rehin ve intifa kaydına ilişkin kısa eğitim videoları yer alıyor.</a:t>
            </a:r>
            <a:endParaRPr/>
          </a:p>
        </p:txBody>
      </p:sp>
      <p:sp>
        <p:nvSpPr>
          <p:cNvPr id="749" name="Google Shape;749;p2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5"/>
        <p:cNvGrpSpPr/>
        <p:nvPr/>
      </p:nvGrpSpPr>
      <p:grpSpPr>
        <a:xfrm>
          <a:off x="0" y="0"/>
          <a:ext cx="0" cy="0"/>
          <a:chOff x="0" y="0"/>
          <a:chExt cx="0" cy="0"/>
        </a:xfrm>
      </p:grpSpPr>
      <p:sp>
        <p:nvSpPr>
          <p:cNvPr id="766" name="Google Shape;766;p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67" name="Google Shape;767;p2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tr-TR" sz="1200">
                <a:solidFill>
                  <a:schemeClr val="dk1"/>
                </a:solidFill>
                <a:latin typeface="Calibri"/>
                <a:ea typeface="Calibri"/>
                <a:cs typeface="Calibri"/>
                <a:sym typeface="Calibri"/>
              </a:rPr>
              <a:t>Bu ve bir sonraki slaytta, uygulamada en sık yöneltilen soruları ve cevaplarını derledik. Kaynak olarak Bakanlığımızın '100 Soruda ETDS' rehberi ile Pay Defteri Rehberi esas alınmıştır. Mali müşavirlerin sistem kullanıcısı olabilmesi, e-imza gerekmemesi, yönetim kurulu karar defterinin isteğe bağlı olması ve sistem kullanıcısı değişikliğinin Ek-2 formuyla yapılması en sık sorulan konulardır.</a:t>
            </a:r>
            <a:endParaRPr/>
          </a:p>
        </p:txBody>
      </p:sp>
      <p:sp>
        <p:nvSpPr>
          <p:cNvPr id="768" name="Google Shape;768;p2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2"/>
        <p:cNvGrpSpPr/>
        <p:nvPr/>
      </p:nvGrpSpPr>
      <p:grpSpPr>
        <a:xfrm>
          <a:off x="0" y="0"/>
          <a:ext cx="0" cy="0"/>
          <a:chOff x="0" y="0"/>
          <a:chExt cx="0" cy="0"/>
        </a:xfrm>
      </p:grpSpPr>
      <p:sp>
        <p:nvSpPr>
          <p:cNvPr id="793" name="Google Shape;793;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94" name="Google Shape;794;p2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tr-TR" sz="1200">
                <a:solidFill>
                  <a:schemeClr val="dk1"/>
                </a:solidFill>
                <a:latin typeface="Calibri"/>
                <a:ea typeface="Calibri"/>
                <a:cs typeface="Calibri"/>
                <a:sym typeface="Calibri"/>
              </a:rPr>
              <a:t>Kayıt hataları, sermaye artırımı, miras yoluyla intikal ve fiziki defterlerin saklanması da sıkça sorulan konular arasındadır. Sermaye artırımı ve miras işlemlerinin ekran adımları Pay Defteri Rehberi'nde ayrıntılı olarak yer almaktadır. Diğer sorular için '100 Soruda ETDS' rehberine ve etdsdestek@ticaret.gov.tr adresine başvurulabilir.</a:t>
            </a:r>
            <a:endParaRPr/>
          </a:p>
        </p:txBody>
      </p:sp>
      <p:sp>
        <p:nvSpPr>
          <p:cNvPr id="795" name="Google Shape;795;p2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9"/>
        <p:cNvGrpSpPr/>
        <p:nvPr/>
      </p:nvGrpSpPr>
      <p:grpSpPr>
        <a:xfrm>
          <a:off x="0" y="0"/>
          <a:ext cx="0" cy="0"/>
          <a:chOff x="0" y="0"/>
          <a:chExt cx="0" cy="0"/>
        </a:xfrm>
      </p:grpSpPr>
      <p:sp>
        <p:nvSpPr>
          <p:cNvPr id="820" name="Google Shape;820;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21" name="Google Shape;821;p3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22" name="Google Shape;822;p3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6"/>
        <p:cNvGrpSpPr/>
        <p:nvPr/>
      </p:nvGrpSpPr>
      <p:grpSpPr>
        <a:xfrm>
          <a:off x="0" y="0"/>
          <a:ext cx="0" cy="0"/>
          <a:chOff x="0" y="0"/>
          <a:chExt cx="0" cy="0"/>
        </a:xfrm>
      </p:grpSpPr>
      <p:sp>
        <p:nvSpPr>
          <p:cNvPr id="857" name="Google Shape;857;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58" name="Google Shape;858;p3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59" name="Google Shape;859;p3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aşlık Slaydı">
  <p:cSld name="Başlık Slaydı">
    <p:spTree>
      <p:nvGrpSpPr>
        <p:cNvPr id="1" name="Shape 12"/>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Yalnızca Başlık">
  <p:cSld name="Yalnızca Başlık">
    <p:spTree>
      <p:nvGrpSpPr>
        <p:cNvPr id="1" name="Shape 17"/>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Başlık Slaydı">
  <p:cSld name="Başlık Slaydı">
    <p:spTree>
      <p:nvGrpSpPr>
        <p:cNvPr id="1" name="Shape 20"/>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pic>
        <p:nvPicPr>
          <p:cNvPr id="10" name="Google Shape;10;p1"/>
          <p:cNvPicPr preferRelativeResize="0"/>
          <p:nvPr/>
        </p:nvPicPr>
        <p:blipFill rotWithShape="1">
          <a:blip r:embed="rId3">
            <a:alphaModFix/>
          </a:blip>
          <a:srcRect/>
          <a:stretch/>
        </p:blipFill>
        <p:spPr>
          <a:xfrm>
            <a:off x="-2" y="0"/>
            <a:ext cx="12191999" cy="6858000"/>
          </a:xfrm>
          <a:prstGeom prst="rect">
            <a:avLst/>
          </a:prstGeom>
          <a:noFill/>
          <a:ln>
            <a:noFill/>
          </a:ln>
        </p:spPr>
      </p:pic>
      <p:pic>
        <p:nvPicPr>
          <p:cNvPr id="11" name="Google Shape;11;p1" descr="Untitled-1.png"/>
          <p:cNvPicPr preferRelativeResize="0"/>
          <p:nvPr/>
        </p:nvPicPr>
        <p:blipFill rotWithShape="1">
          <a:blip r:embed="rId4">
            <a:alphaModFix/>
          </a:blip>
          <a:srcRect/>
          <a:stretch/>
        </p:blipFill>
        <p:spPr>
          <a:xfrm>
            <a:off x="4056158" y="1225111"/>
            <a:ext cx="4079681" cy="122616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48"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3"/>
        <p:cNvGrpSpPr/>
        <p:nvPr/>
      </p:nvGrpSpPr>
      <p:grpSpPr>
        <a:xfrm>
          <a:off x="0" y="0"/>
          <a:ext cx="0" cy="0"/>
          <a:chOff x="0" y="0"/>
          <a:chExt cx="0" cy="0"/>
        </a:xfrm>
      </p:grpSpPr>
      <p:sp>
        <p:nvSpPr>
          <p:cNvPr id="14" name="Google Shape;14;p3"/>
          <p:cNvSpPr/>
          <p:nvPr/>
        </p:nvSpPr>
        <p:spPr>
          <a:xfrm>
            <a:off x="0" y="6344877"/>
            <a:ext cx="12192000" cy="513124"/>
          </a:xfrm>
          <a:prstGeom prst="rect">
            <a:avLst/>
          </a:prstGeom>
          <a:solidFill>
            <a:srgbClr val="A00000"/>
          </a:solidFill>
          <a:ln w="12700" cap="flat" cmpd="sng">
            <a:solidFill>
              <a:srgbClr val="002060"/>
            </a:solidFill>
            <a:prstDash val="solid"/>
            <a:miter lim="8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5" name="Google Shape;15;p3" descr="Untitled-1.png"/>
          <p:cNvPicPr preferRelativeResize="0"/>
          <p:nvPr/>
        </p:nvPicPr>
        <p:blipFill rotWithShape="1">
          <a:blip r:embed="rId3">
            <a:alphaModFix/>
          </a:blip>
          <a:srcRect/>
          <a:stretch/>
        </p:blipFill>
        <p:spPr>
          <a:xfrm>
            <a:off x="209605" y="6409070"/>
            <a:ext cx="1260000" cy="384737"/>
          </a:xfrm>
          <a:prstGeom prst="rect">
            <a:avLst/>
          </a:prstGeom>
          <a:noFill/>
          <a:ln>
            <a:noFill/>
          </a:ln>
        </p:spPr>
      </p:pic>
      <p:sp>
        <p:nvSpPr>
          <p:cNvPr id="16" name="Google Shape;16;p3"/>
          <p:cNvSpPr/>
          <p:nvPr/>
        </p:nvSpPr>
        <p:spPr>
          <a:xfrm>
            <a:off x="11546378" y="6344877"/>
            <a:ext cx="436017" cy="543428"/>
          </a:xfrm>
          <a:prstGeom prst="round2SameRect">
            <a:avLst>
              <a:gd name="adj1" fmla="val 16667"/>
              <a:gd name="adj2" fmla="val 0"/>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200"/>
              <a:buFont typeface="Arial"/>
              <a:buNone/>
            </a:pPr>
            <a:fld id="{00000000-1234-1234-1234-123412341234}" type="slidenum">
              <a:rPr lang="tr-TR" sz="1200" b="1" i="0" u="none" strike="noStrike" cap="none">
                <a:solidFill>
                  <a:schemeClr val="lt1"/>
                </a:solidFill>
                <a:latin typeface="Calibri"/>
                <a:ea typeface="Calibri"/>
                <a:cs typeface="Calibri"/>
                <a:sym typeface="Calibri"/>
              </a:rPr>
              <a:t>‹#›</a:t>
            </a:fld>
            <a:endParaRPr sz="1200" b="1" i="0" u="none" strike="noStrike" cap="none">
              <a:solidFill>
                <a:schemeClr val="lt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sldLayoutIdLst>
    <p:sldLayoutId id="2147483649"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8"/>
        <p:cNvGrpSpPr/>
        <p:nvPr/>
      </p:nvGrpSpPr>
      <p:grpSpPr>
        <a:xfrm>
          <a:off x="0" y="0"/>
          <a:ext cx="0" cy="0"/>
          <a:chOff x="0" y="0"/>
          <a:chExt cx="0" cy="0"/>
        </a:xfrm>
      </p:grpSpPr>
      <p:pic>
        <p:nvPicPr>
          <p:cNvPr id="19" name="Google Shape;19;p5"/>
          <p:cNvPicPr preferRelativeResize="0"/>
          <p:nvPr/>
        </p:nvPicPr>
        <p:blipFill rotWithShape="1">
          <a:blip r:embed="rId3">
            <a:alphaModFix/>
          </a:blip>
          <a:srcRect/>
          <a:stretch/>
        </p:blipFill>
        <p:spPr>
          <a:xfrm>
            <a:off x="-2" y="0"/>
            <a:ext cx="12191999" cy="6858000"/>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50"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12"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2.png"/><Relationship Id="rId11" Type="http://schemas.openxmlformats.org/officeDocument/2006/relationships/image" Target="../media/image17.png"/><Relationship Id="rId5" Type="http://schemas.openxmlformats.org/officeDocument/2006/relationships/image" Target="../media/image11.pn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15.png"/><Relationship Id="rId4" Type="http://schemas.openxmlformats.org/officeDocument/2006/relationships/image" Target="../media/image22.png"/></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9.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27.png"/><Relationship Id="rId7" Type="http://schemas.openxmlformats.org/officeDocument/2006/relationships/image" Target="../media/image30.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29.png"/><Relationship Id="rId4" Type="http://schemas.openxmlformats.org/officeDocument/2006/relationships/image" Target="../media/image28.png"/></Relationships>
</file>

<file path=ppt/slides/_rels/slide1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1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1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13.png"/></Relationships>
</file>

<file path=ppt/slides/_rels/slide21.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31.png"/><Relationship Id="rId7" Type="http://schemas.openxmlformats.org/officeDocument/2006/relationships/image" Target="../media/image6.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7.png"/><Relationship Id="rId4" Type="http://schemas.openxmlformats.org/officeDocument/2006/relationships/image" Target="../media/image45.png"/></Relationships>
</file>

<file path=ppt/slides/_rels/slide2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49.png"/><Relationship Id="rId4" Type="http://schemas.openxmlformats.org/officeDocument/2006/relationships/image" Target="../media/image48.png"/></Relationships>
</file>

<file path=ppt/slides/_rels/slide2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29.png"/><Relationship Id="rId4" Type="http://schemas.openxmlformats.org/officeDocument/2006/relationships/image" Target="../media/image51.png"/></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2.png"/><Relationship Id="rId4" Type="http://schemas.openxmlformats.org/officeDocument/2006/relationships/image" Target="../media/image13.png"/></Relationships>
</file>

<file path=ppt/slides/_rels/slide2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16.png"/><Relationship Id="rId4" Type="http://schemas.openxmlformats.org/officeDocument/2006/relationships/image" Target="../media/image22.png"/></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52.png"/><Relationship Id="rId4" Type="http://schemas.openxmlformats.org/officeDocument/2006/relationships/image" Target="../media/image41.png"/></Relationships>
</file>

<file path=ppt/slides/_rels/slide2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55.png"/><Relationship Id="rId4" Type="http://schemas.openxmlformats.org/officeDocument/2006/relationships/image" Target="../media/image54.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405888"/>
        </a:solidFill>
        <a:effectLst/>
      </p:bgPr>
    </p:bg>
    <p:spTree>
      <p:nvGrpSpPr>
        <p:cNvPr id="1" name="Shape 25"/>
        <p:cNvGrpSpPr/>
        <p:nvPr/>
      </p:nvGrpSpPr>
      <p:grpSpPr>
        <a:xfrm>
          <a:off x="0" y="0"/>
          <a:ext cx="0" cy="0"/>
          <a:chOff x="0" y="0"/>
          <a:chExt cx="0" cy="0"/>
        </a:xfrm>
      </p:grpSpPr>
      <p:sp>
        <p:nvSpPr>
          <p:cNvPr id="26" name="Google Shape;26;p7"/>
          <p:cNvSpPr/>
          <p:nvPr/>
        </p:nvSpPr>
        <p:spPr>
          <a:xfrm>
            <a:off x="650656" y="2920668"/>
            <a:ext cx="11237719" cy="3137975"/>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2800"/>
              <a:buFont typeface="Arial"/>
              <a:buNone/>
            </a:pPr>
            <a:endParaRPr sz="2800" b="1" i="0" u="none" strike="noStrike" cap="none">
              <a:solidFill>
                <a:srgbClr val="FFFFFF"/>
              </a:solidFill>
              <a:latin typeface="Open Sans"/>
              <a:ea typeface="Open Sans"/>
              <a:cs typeface="Open Sans"/>
              <a:sym typeface="Open Sans"/>
            </a:endParaRPr>
          </a:p>
          <a:p>
            <a:pPr marL="0" marR="0" lvl="0" indent="0" algn="ctr" rtl="0">
              <a:lnSpc>
                <a:spcPct val="100000"/>
              </a:lnSpc>
              <a:spcBef>
                <a:spcPts val="0"/>
              </a:spcBef>
              <a:spcAft>
                <a:spcPts val="0"/>
              </a:spcAft>
              <a:buClr>
                <a:srgbClr val="000000"/>
              </a:buClr>
              <a:buSzPts val="2800"/>
              <a:buFont typeface="Arial"/>
              <a:buNone/>
            </a:pPr>
            <a:r>
              <a:rPr lang="tr-TR" sz="2800" b="1" i="0" u="none" strike="noStrike" cap="none">
                <a:solidFill>
                  <a:srgbClr val="FFFFFF"/>
                </a:solidFill>
                <a:latin typeface="Open Sans"/>
                <a:ea typeface="Open Sans"/>
                <a:cs typeface="Open Sans"/>
                <a:sym typeface="Open Sans"/>
              </a:rPr>
              <a:t>ELEKTRONİK TİCARİ DEFTER SİSTEMİ (ETDS)</a:t>
            </a:r>
            <a:endParaRPr sz="1800" b="1" i="0" u="none" strike="noStrike" cap="none">
              <a:solidFill>
                <a:srgbClr val="FFFFFF"/>
              </a:solidFill>
              <a:latin typeface="Open Sans"/>
              <a:ea typeface="Open Sans"/>
              <a:cs typeface="Open Sans"/>
              <a:sym typeface="Open Sans"/>
            </a:endParaRPr>
          </a:p>
          <a:p>
            <a:pPr marL="0" marR="0" lvl="0" indent="0" algn="ctr" rtl="0">
              <a:lnSpc>
                <a:spcPct val="114000"/>
              </a:lnSpc>
              <a:spcBef>
                <a:spcPts val="0"/>
              </a:spcBef>
              <a:spcAft>
                <a:spcPts val="0"/>
              </a:spcAft>
              <a:buClr>
                <a:schemeClr val="dk1"/>
              </a:buClr>
              <a:buSzPts val="1800"/>
              <a:buFont typeface="Calibri"/>
              <a:buNone/>
            </a:pPr>
            <a:endParaRPr sz="1800" b="1" i="0" u="none" strike="noStrike" cap="none">
              <a:solidFill>
                <a:srgbClr val="FFFFFF"/>
              </a:solidFill>
              <a:latin typeface="Open Sans"/>
              <a:ea typeface="Open Sans"/>
              <a:cs typeface="Open Sans"/>
              <a:sym typeface="Open Sans"/>
            </a:endParaRPr>
          </a:p>
          <a:p>
            <a:pPr marL="0" marR="0" lvl="0" indent="0" algn="ctr" rtl="0">
              <a:lnSpc>
                <a:spcPct val="114000"/>
              </a:lnSpc>
              <a:spcBef>
                <a:spcPts val="0"/>
              </a:spcBef>
              <a:spcAft>
                <a:spcPts val="0"/>
              </a:spcAft>
              <a:buClr>
                <a:schemeClr val="dk1"/>
              </a:buClr>
              <a:buSzPts val="1800"/>
              <a:buFont typeface="Calibri"/>
              <a:buNone/>
            </a:pPr>
            <a:endParaRPr sz="1800" b="1" i="0" u="none" strike="noStrike" cap="none">
              <a:solidFill>
                <a:srgbClr val="FFFFFF"/>
              </a:solidFill>
              <a:latin typeface="Open Sans"/>
              <a:ea typeface="Open Sans"/>
              <a:cs typeface="Open Sans"/>
              <a:sym typeface="Open Sans"/>
            </a:endParaRPr>
          </a:p>
          <a:p>
            <a:pPr marL="0" marR="0" lvl="0" indent="0" algn="ctr" rtl="0">
              <a:lnSpc>
                <a:spcPct val="114000"/>
              </a:lnSpc>
              <a:spcBef>
                <a:spcPts val="0"/>
              </a:spcBef>
              <a:spcAft>
                <a:spcPts val="0"/>
              </a:spcAft>
              <a:buClr>
                <a:srgbClr val="FFFFFF"/>
              </a:buClr>
              <a:buSzPts val="1800"/>
              <a:buFont typeface="Open Sans"/>
              <a:buNone/>
            </a:pPr>
            <a:r>
              <a:rPr lang="tr-TR" sz="1800" b="1" i="0" u="none" strike="noStrike" cap="none">
                <a:solidFill>
                  <a:srgbClr val="FFFFFF"/>
                </a:solidFill>
                <a:latin typeface="Open Sans"/>
                <a:ea typeface="Open Sans"/>
                <a:cs typeface="Open Sans"/>
                <a:sym typeface="Open Sans"/>
              </a:rPr>
              <a:t>Recep YILMAZ</a:t>
            </a:r>
            <a:endParaRPr sz="1400" b="0" i="0" u="none" strike="noStrike" cap="none">
              <a:solidFill>
                <a:srgbClr val="000000"/>
              </a:solidFill>
              <a:latin typeface="Arial"/>
              <a:ea typeface="Arial"/>
              <a:cs typeface="Arial"/>
              <a:sym typeface="Arial"/>
            </a:endParaRPr>
          </a:p>
          <a:p>
            <a:pPr marL="0" marR="0" lvl="0" indent="0" algn="ctr" rtl="0">
              <a:lnSpc>
                <a:spcPct val="114000"/>
              </a:lnSpc>
              <a:spcBef>
                <a:spcPts val="0"/>
              </a:spcBef>
              <a:spcAft>
                <a:spcPts val="0"/>
              </a:spcAft>
              <a:buClr>
                <a:srgbClr val="FFFFFF"/>
              </a:buClr>
              <a:buSzPts val="1800"/>
              <a:buFont typeface="Open Sans"/>
              <a:buNone/>
            </a:pPr>
            <a:r>
              <a:rPr lang="tr-TR" sz="1800" b="1" i="0" u="none" strike="noStrike" cap="none">
                <a:solidFill>
                  <a:srgbClr val="FFFFFF"/>
                </a:solidFill>
                <a:latin typeface="Open Sans"/>
                <a:ea typeface="Open Sans"/>
                <a:cs typeface="Open Sans"/>
                <a:sym typeface="Open Sans"/>
              </a:rPr>
              <a:t>Şirketler Dairesi Başkanı</a:t>
            </a:r>
            <a:endParaRPr sz="1800" b="1" i="0" u="none" strike="noStrike" cap="none">
              <a:solidFill>
                <a:srgbClr val="FFFFFF"/>
              </a:solidFill>
              <a:latin typeface="Open Sans"/>
              <a:ea typeface="Open Sans"/>
              <a:cs typeface="Open Sans"/>
              <a:sym typeface="Open Sans"/>
            </a:endParaRPr>
          </a:p>
          <a:p>
            <a:pPr marL="0" marR="0" lvl="0" indent="0" algn="ctr" rtl="0">
              <a:lnSpc>
                <a:spcPct val="114000"/>
              </a:lnSpc>
              <a:spcBef>
                <a:spcPts val="0"/>
              </a:spcBef>
              <a:spcAft>
                <a:spcPts val="0"/>
              </a:spcAft>
              <a:buClr>
                <a:schemeClr val="dk1"/>
              </a:buClr>
              <a:buSzPts val="1800"/>
              <a:buFont typeface="Calibri"/>
              <a:buNone/>
            </a:pPr>
            <a:endParaRPr sz="1800" b="1" i="0" u="none" strike="noStrike" cap="none">
              <a:solidFill>
                <a:srgbClr val="FFFFFF"/>
              </a:solidFill>
              <a:latin typeface="Open Sans"/>
              <a:ea typeface="Open Sans"/>
              <a:cs typeface="Open Sans"/>
              <a:sym typeface="Open Sans"/>
            </a:endParaRPr>
          </a:p>
          <a:p>
            <a:pPr marL="0" marR="0" lvl="0" indent="0" algn="ctr" rtl="0">
              <a:lnSpc>
                <a:spcPct val="114000"/>
              </a:lnSpc>
              <a:spcBef>
                <a:spcPts val="0"/>
              </a:spcBef>
              <a:spcAft>
                <a:spcPts val="0"/>
              </a:spcAft>
              <a:buClr>
                <a:schemeClr val="dk1"/>
              </a:buClr>
              <a:buSzPts val="1800"/>
              <a:buFont typeface="Calibri"/>
              <a:buNone/>
            </a:pPr>
            <a:endParaRPr sz="1800" b="1" i="0" u="none" strike="noStrike" cap="none">
              <a:solidFill>
                <a:srgbClr val="FFFFFF"/>
              </a:solidFill>
              <a:latin typeface="Open Sans"/>
              <a:ea typeface="Open Sans"/>
              <a:cs typeface="Open Sans"/>
              <a:sym typeface="Open Sans"/>
            </a:endParaRPr>
          </a:p>
          <a:p>
            <a:pPr marL="0" marR="0" lvl="0" indent="0" algn="ctr" rtl="0">
              <a:lnSpc>
                <a:spcPct val="114000"/>
              </a:lnSpc>
              <a:spcBef>
                <a:spcPts val="0"/>
              </a:spcBef>
              <a:spcAft>
                <a:spcPts val="0"/>
              </a:spcAft>
              <a:buClr>
                <a:srgbClr val="FFFFFF"/>
              </a:buClr>
              <a:buSzPts val="1800"/>
              <a:buFont typeface="Open Sans"/>
              <a:buNone/>
            </a:pPr>
            <a:r>
              <a:rPr lang="tr-TR" sz="1800" b="1" i="0" u="none" strike="noStrike" cap="none">
                <a:solidFill>
                  <a:srgbClr val="FFFFFF"/>
                </a:solidFill>
                <a:latin typeface="Open Sans"/>
                <a:ea typeface="Open Sans"/>
                <a:cs typeface="Open Sans"/>
                <a:sym typeface="Open Sans"/>
              </a:rPr>
              <a:t>İzmir SMMM Odası Semineri · 20 Ekim 2026</a:t>
            </a:r>
            <a:endParaRPr sz="1800" b="1" i="0" u="none" strike="noStrike" cap="none">
              <a:solidFill>
                <a:srgbClr val="FFFFFF"/>
              </a:solidFill>
              <a:latin typeface="Open Sans"/>
              <a:ea typeface="Open Sans"/>
              <a:cs typeface="Open Sans"/>
              <a:sym typeface="Open San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1"/>
        <p:cNvGrpSpPr/>
        <p:nvPr/>
      </p:nvGrpSpPr>
      <p:grpSpPr>
        <a:xfrm>
          <a:off x="0" y="0"/>
          <a:ext cx="0" cy="0"/>
          <a:chOff x="0" y="0"/>
          <a:chExt cx="0" cy="0"/>
        </a:xfrm>
      </p:grpSpPr>
      <p:sp>
        <p:nvSpPr>
          <p:cNvPr id="32" name="Google Shape;32;p8"/>
          <p:cNvSpPr/>
          <p:nvPr/>
        </p:nvSpPr>
        <p:spPr>
          <a:xfrm>
            <a:off x="569623" y="801182"/>
            <a:ext cx="11412772" cy="369332"/>
          </a:xfrm>
          <a:prstGeom prst="rect">
            <a:avLst/>
          </a:prstGeom>
          <a:solidFill>
            <a:srgbClr val="A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3" name="Google Shape;33;p8"/>
          <p:cNvSpPr txBox="1"/>
          <p:nvPr/>
        </p:nvSpPr>
        <p:spPr>
          <a:xfrm>
            <a:off x="566928" y="0"/>
            <a:ext cx="11338560" cy="749808"/>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000000"/>
              </a:buClr>
              <a:buSzPts val="2600"/>
              <a:buFont typeface="Arial"/>
              <a:buNone/>
            </a:pPr>
            <a:r>
              <a:rPr lang="tr-TR" sz="2600" b="1" i="0" u="none" strike="noStrike" cap="none">
                <a:solidFill>
                  <a:srgbClr val="A00000"/>
                </a:solidFill>
                <a:latin typeface="Open Sans"/>
                <a:ea typeface="Open Sans"/>
                <a:cs typeface="Open Sans"/>
                <a:sym typeface="Open Sans"/>
              </a:rPr>
              <a:t>İçindekiler</a:t>
            </a:r>
            <a:endParaRPr sz="1400" b="0" i="0" u="none" strike="noStrike" cap="none">
              <a:solidFill>
                <a:srgbClr val="000000"/>
              </a:solidFill>
              <a:latin typeface="Arial"/>
              <a:ea typeface="Arial"/>
              <a:cs typeface="Arial"/>
              <a:sym typeface="Arial"/>
            </a:endParaRPr>
          </a:p>
        </p:txBody>
      </p:sp>
      <p:sp>
        <p:nvSpPr>
          <p:cNvPr id="34" name="Google Shape;34;p8"/>
          <p:cNvSpPr/>
          <p:nvPr/>
        </p:nvSpPr>
        <p:spPr>
          <a:xfrm>
            <a:off x="1463040" y="1508760"/>
            <a:ext cx="9235440" cy="731520"/>
          </a:xfrm>
          <a:prstGeom prst="roundRect">
            <a:avLst>
              <a:gd name="adj" fmla="val 6000"/>
            </a:avLst>
          </a:prstGeom>
          <a:solidFill>
            <a:srgbClr val="F3F4F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5" name="Google Shape;35;p8"/>
          <p:cNvSpPr/>
          <p:nvPr/>
        </p:nvSpPr>
        <p:spPr>
          <a:xfrm>
            <a:off x="1600200" y="1609344"/>
            <a:ext cx="530352" cy="530352"/>
          </a:xfrm>
          <a:prstGeom prst="ellipse">
            <a:avLst/>
          </a:prstGeom>
          <a:solidFill>
            <a:srgbClr val="A00000"/>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tr-TR" sz="1800" b="1" i="0" u="none" strike="noStrike" cap="none">
                <a:solidFill>
                  <a:srgbClr val="FFFFFF"/>
                </a:solidFill>
                <a:latin typeface="Open Sans"/>
                <a:ea typeface="Open Sans"/>
                <a:cs typeface="Open Sans"/>
                <a:sym typeface="Open Sans"/>
              </a:rPr>
              <a:t>1</a:t>
            </a:r>
            <a:endParaRPr sz="1400" b="0" i="0" u="none" strike="noStrike" cap="none">
              <a:solidFill>
                <a:srgbClr val="000000"/>
              </a:solidFill>
              <a:latin typeface="Arial"/>
              <a:ea typeface="Arial"/>
              <a:cs typeface="Arial"/>
              <a:sym typeface="Arial"/>
            </a:endParaRPr>
          </a:p>
        </p:txBody>
      </p:sp>
      <p:sp>
        <p:nvSpPr>
          <p:cNvPr id="36" name="Google Shape;36;p8"/>
          <p:cNvSpPr txBox="1"/>
          <p:nvPr/>
        </p:nvSpPr>
        <p:spPr>
          <a:xfrm>
            <a:off x="2331720" y="1674485"/>
            <a:ext cx="7315200" cy="400069"/>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000000"/>
              </a:buClr>
              <a:buSzPts val="2000"/>
              <a:buFont typeface="Arial"/>
              <a:buNone/>
            </a:pPr>
            <a:r>
              <a:rPr lang="tr-TR" sz="2000" b="1" i="0" u="none" strike="noStrike" cap="none">
                <a:solidFill>
                  <a:srgbClr val="0C2340"/>
                </a:solidFill>
                <a:latin typeface="Open Sans"/>
                <a:ea typeface="Open Sans"/>
                <a:cs typeface="Open Sans"/>
                <a:sym typeface="Open Sans"/>
              </a:rPr>
              <a:t>Neden ETDS? </a:t>
            </a:r>
            <a:endParaRPr sz="1400" b="0" i="0" u="none" strike="noStrike" cap="none">
              <a:solidFill>
                <a:srgbClr val="000000"/>
              </a:solidFill>
              <a:latin typeface="Arial"/>
              <a:ea typeface="Arial"/>
              <a:cs typeface="Arial"/>
              <a:sym typeface="Arial"/>
            </a:endParaRPr>
          </a:p>
        </p:txBody>
      </p:sp>
      <p:pic>
        <p:nvPicPr>
          <p:cNvPr id="37" name="Google Shape;37;p8" descr="gavel_r.png"/>
          <p:cNvPicPr preferRelativeResize="0"/>
          <p:nvPr/>
        </p:nvPicPr>
        <p:blipFill rotWithShape="1">
          <a:blip r:embed="rId3">
            <a:alphaModFix/>
          </a:blip>
          <a:srcRect/>
          <a:stretch/>
        </p:blipFill>
        <p:spPr>
          <a:xfrm>
            <a:off x="10012680" y="1673351"/>
            <a:ext cx="402336" cy="402336"/>
          </a:xfrm>
          <a:prstGeom prst="rect">
            <a:avLst/>
          </a:prstGeom>
          <a:noFill/>
          <a:ln>
            <a:noFill/>
          </a:ln>
        </p:spPr>
      </p:pic>
      <p:sp>
        <p:nvSpPr>
          <p:cNvPr id="38" name="Google Shape;38;p8"/>
          <p:cNvSpPr/>
          <p:nvPr/>
        </p:nvSpPr>
        <p:spPr>
          <a:xfrm>
            <a:off x="1463040" y="2423160"/>
            <a:ext cx="9235440" cy="731520"/>
          </a:xfrm>
          <a:prstGeom prst="roundRect">
            <a:avLst>
              <a:gd name="adj" fmla="val 6000"/>
            </a:avLst>
          </a:prstGeom>
          <a:solidFill>
            <a:srgbClr val="F3F4F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9" name="Google Shape;39;p8"/>
          <p:cNvSpPr/>
          <p:nvPr/>
        </p:nvSpPr>
        <p:spPr>
          <a:xfrm>
            <a:off x="1600200" y="2523744"/>
            <a:ext cx="530352" cy="530352"/>
          </a:xfrm>
          <a:prstGeom prst="ellipse">
            <a:avLst/>
          </a:prstGeom>
          <a:solidFill>
            <a:srgbClr val="A00000"/>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tr-TR" sz="1800" b="1" i="0" u="none" strike="noStrike" cap="none">
                <a:solidFill>
                  <a:srgbClr val="FFFFFF"/>
                </a:solidFill>
                <a:latin typeface="Open Sans"/>
                <a:ea typeface="Open Sans"/>
                <a:cs typeface="Open Sans"/>
                <a:sym typeface="Open Sans"/>
              </a:rPr>
              <a:t>2</a:t>
            </a:r>
            <a:endParaRPr sz="1400" b="0" i="0" u="none" strike="noStrike" cap="none">
              <a:solidFill>
                <a:srgbClr val="000000"/>
              </a:solidFill>
              <a:latin typeface="Arial"/>
              <a:ea typeface="Arial"/>
              <a:cs typeface="Arial"/>
              <a:sym typeface="Arial"/>
            </a:endParaRPr>
          </a:p>
        </p:txBody>
      </p:sp>
      <p:sp>
        <p:nvSpPr>
          <p:cNvPr id="40" name="Google Shape;40;p8"/>
          <p:cNvSpPr txBox="1"/>
          <p:nvPr/>
        </p:nvSpPr>
        <p:spPr>
          <a:xfrm>
            <a:off x="2331720" y="2423160"/>
            <a:ext cx="7315200" cy="731520"/>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000000"/>
              </a:buClr>
              <a:buSzPts val="2000"/>
              <a:buFont typeface="Arial"/>
              <a:buNone/>
            </a:pPr>
            <a:r>
              <a:rPr lang="tr-TR" sz="2000" b="1" i="0" u="none" strike="noStrike" cap="none">
                <a:solidFill>
                  <a:srgbClr val="0C2340"/>
                </a:solidFill>
                <a:latin typeface="Open Sans"/>
                <a:ea typeface="Open Sans"/>
                <a:cs typeface="Open Sans"/>
                <a:sym typeface="Open Sans"/>
              </a:rPr>
              <a:t>Kapsam, geçiş yolları ve rakamlarla ETDS</a:t>
            </a:r>
            <a:endParaRPr sz="1400" b="0" i="0" u="none" strike="noStrike" cap="none">
              <a:solidFill>
                <a:srgbClr val="000000"/>
              </a:solidFill>
              <a:latin typeface="Arial"/>
              <a:ea typeface="Arial"/>
              <a:cs typeface="Arial"/>
              <a:sym typeface="Arial"/>
            </a:endParaRPr>
          </a:p>
        </p:txBody>
      </p:sp>
      <p:pic>
        <p:nvPicPr>
          <p:cNvPr id="41" name="Google Shape;41;p8" descr="chart_r.png"/>
          <p:cNvPicPr preferRelativeResize="0"/>
          <p:nvPr/>
        </p:nvPicPr>
        <p:blipFill rotWithShape="1">
          <a:blip r:embed="rId4">
            <a:alphaModFix/>
          </a:blip>
          <a:srcRect/>
          <a:stretch/>
        </p:blipFill>
        <p:spPr>
          <a:xfrm>
            <a:off x="10012680" y="2587752"/>
            <a:ext cx="402336" cy="402336"/>
          </a:xfrm>
          <a:prstGeom prst="rect">
            <a:avLst/>
          </a:prstGeom>
          <a:noFill/>
          <a:ln>
            <a:noFill/>
          </a:ln>
        </p:spPr>
      </p:pic>
      <p:sp>
        <p:nvSpPr>
          <p:cNvPr id="42" name="Google Shape;42;p8"/>
          <p:cNvSpPr/>
          <p:nvPr/>
        </p:nvSpPr>
        <p:spPr>
          <a:xfrm>
            <a:off x="1463040" y="3337560"/>
            <a:ext cx="9235440" cy="731520"/>
          </a:xfrm>
          <a:prstGeom prst="roundRect">
            <a:avLst>
              <a:gd name="adj" fmla="val 6000"/>
            </a:avLst>
          </a:prstGeom>
          <a:solidFill>
            <a:srgbClr val="F3F4F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3" name="Google Shape;43;p8"/>
          <p:cNvSpPr/>
          <p:nvPr/>
        </p:nvSpPr>
        <p:spPr>
          <a:xfrm>
            <a:off x="1600200" y="3438144"/>
            <a:ext cx="530352" cy="530352"/>
          </a:xfrm>
          <a:prstGeom prst="ellipse">
            <a:avLst/>
          </a:prstGeom>
          <a:solidFill>
            <a:srgbClr val="A00000"/>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tr-TR" sz="1800" b="1" i="0" u="none" strike="noStrike" cap="none">
                <a:solidFill>
                  <a:srgbClr val="FFFFFF"/>
                </a:solidFill>
                <a:latin typeface="Open Sans"/>
                <a:ea typeface="Open Sans"/>
                <a:cs typeface="Open Sans"/>
                <a:sym typeface="Open Sans"/>
              </a:rPr>
              <a:t>3</a:t>
            </a:r>
            <a:endParaRPr sz="1400" b="0" i="0" u="none" strike="noStrike" cap="none">
              <a:solidFill>
                <a:srgbClr val="000000"/>
              </a:solidFill>
              <a:latin typeface="Arial"/>
              <a:ea typeface="Arial"/>
              <a:cs typeface="Arial"/>
              <a:sym typeface="Arial"/>
            </a:endParaRPr>
          </a:p>
        </p:txBody>
      </p:sp>
      <p:sp>
        <p:nvSpPr>
          <p:cNvPr id="44" name="Google Shape;44;p8"/>
          <p:cNvSpPr txBox="1"/>
          <p:nvPr/>
        </p:nvSpPr>
        <p:spPr>
          <a:xfrm>
            <a:off x="2331720" y="3337560"/>
            <a:ext cx="7315200" cy="731520"/>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000000"/>
              </a:buClr>
              <a:buSzPts val="2000"/>
              <a:buFont typeface="Arial"/>
              <a:buNone/>
            </a:pPr>
            <a:r>
              <a:rPr lang="tr-TR" sz="2000" b="1" i="0" u="none" strike="noStrike" cap="none">
                <a:solidFill>
                  <a:srgbClr val="0C2340"/>
                </a:solidFill>
                <a:latin typeface="Open Sans"/>
                <a:ea typeface="Open Sans"/>
                <a:cs typeface="Open Sans"/>
                <a:sym typeface="Open Sans"/>
              </a:rPr>
              <a:t>Sisteme giriş, sistem kullanıcısı ve yetkiler</a:t>
            </a:r>
            <a:endParaRPr sz="1400" b="0" i="0" u="none" strike="noStrike" cap="none">
              <a:solidFill>
                <a:srgbClr val="000000"/>
              </a:solidFill>
              <a:latin typeface="Arial"/>
              <a:ea typeface="Arial"/>
              <a:cs typeface="Arial"/>
              <a:sym typeface="Arial"/>
            </a:endParaRPr>
          </a:p>
        </p:txBody>
      </p:sp>
      <p:pic>
        <p:nvPicPr>
          <p:cNvPr id="45" name="Google Shape;45;p8" descr="key_r.png"/>
          <p:cNvPicPr preferRelativeResize="0"/>
          <p:nvPr/>
        </p:nvPicPr>
        <p:blipFill rotWithShape="1">
          <a:blip r:embed="rId5">
            <a:alphaModFix/>
          </a:blip>
          <a:srcRect/>
          <a:stretch/>
        </p:blipFill>
        <p:spPr>
          <a:xfrm>
            <a:off x="10012680" y="3502152"/>
            <a:ext cx="402336" cy="402336"/>
          </a:xfrm>
          <a:prstGeom prst="rect">
            <a:avLst/>
          </a:prstGeom>
          <a:noFill/>
          <a:ln>
            <a:noFill/>
          </a:ln>
        </p:spPr>
      </p:pic>
      <p:sp>
        <p:nvSpPr>
          <p:cNvPr id="46" name="Google Shape;46;p8"/>
          <p:cNvSpPr/>
          <p:nvPr/>
        </p:nvSpPr>
        <p:spPr>
          <a:xfrm>
            <a:off x="1463040" y="4251960"/>
            <a:ext cx="9235440" cy="731520"/>
          </a:xfrm>
          <a:prstGeom prst="roundRect">
            <a:avLst>
              <a:gd name="adj" fmla="val 6000"/>
            </a:avLst>
          </a:prstGeom>
          <a:solidFill>
            <a:srgbClr val="F3F4F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7" name="Google Shape;47;p8"/>
          <p:cNvSpPr/>
          <p:nvPr/>
        </p:nvSpPr>
        <p:spPr>
          <a:xfrm>
            <a:off x="1600200" y="4352544"/>
            <a:ext cx="530352" cy="530352"/>
          </a:xfrm>
          <a:prstGeom prst="ellipse">
            <a:avLst/>
          </a:prstGeom>
          <a:solidFill>
            <a:srgbClr val="A00000"/>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tr-TR" sz="1800" b="1" i="0" u="none" strike="noStrike" cap="none">
                <a:solidFill>
                  <a:srgbClr val="FFFFFF"/>
                </a:solidFill>
                <a:latin typeface="Open Sans"/>
                <a:ea typeface="Open Sans"/>
                <a:cs typeface="Open Sans"/>
                <a:sym typeface="Open Sans"/>
              </a:rPr>
              <a:t>4</a:t>
            </a:r>
            <a:endParaRPr sz="1400" b="0" i="0" u="none" strike="noStrike" cap="none">
              <a:solidFill>
                <a:srgbClr val="000000"/>
              </a:solidFill>
              <a:latin typeface="Arial"/>
              <a:ea typeface="Arial"/>
              <a:cs typeface="Arial"/>
              <a:sym typeface="Arial"/>
            </a:endParaRPr>
          </a:p>
        </p:txBody>
      </p:sp>
      <p:sp>
        <p:nvSpPr>
          <p:cNvPr id="48" name="Google Shape;48;p8"/>
          <p:cNvSpPr txBox="1"/>
          <p:nvPr/>
        </p:nvSpPr>
        <p:spPr>
          <a:xfrm>
            <a:off x="2331720" y="4251960"/>
            <a:ext cx="7315200" cy="731520"/>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000000"/>
              </a:buClr>
              <a:buSzPts val="2000"/>
              <a:buFont typeface="Arial"/>
              <a:buNone/>
            </a:pPr>
            <a:r>
              <a:rPr lang="tr-TR" sz="2000" b="1" i="0" u="none" strike="noStrike" cap="none">
                <a:solidFill>
                  <a:srgbClr val="0C2340"/>
                </a:solidFill>
                <a:latin typeface="Open Sans"/>
                <a:ea typeface="Open Sans"/>
                <a:cs typeface="Open Sans"/>
                <a:sym typeface="Open Sans"/>
              </a:rPr>
              <a:t>Defterler ve pay devri uygulaması</a:t>
            </a:r>
            <a:endParaRPr sz="1400" b="0" i="0" u="none" strike="noStrike" cap="none">
              <a:solidFill>
                <a:srgbClr val="000000"/>
              </a:solidFill>
              <a:latin typeface="Arial"/>
              <a:ea typeface="Arial"/>
              <a:cs typeface="Arial"/>
              <a:sym typeface="Arial"/>
            </a:endParaRPr>
          </a:p>
        </p:txBody>
      </p:sp>
      <p:pic>
        <p:nvPicPr>
          <p:cNvPr id="49" name="Google Shape;49;p8" descr="book_r.png"/>
          <p:cNvPicPr preferRelativeResize="0"/>
          <p:nvPr/>
        </p:nvPicPr>
        <p:blipFill rotWithShape="1">
          <a:blip r:embed="rId6">
            <a:alphaModFix/>
          </a:blip>
          <a:srcRect/>
          <a:stretch/>
        </p:blipFill>
        <p:spPr>
          <a:xfrm>
            <a:off x="10012680" y="4416552"/>
            <a:ext cx="402336" cy="402336"/>
          </a:xfrm>
          <a:prstGeom prst="rect">
            <a:avLst/>
          </a:prstGeom>
          <a:noFill/>
          <a:ln>
            <a:noFill/>
          </a:ln>
        </p:spPr>
      </p:pic>
      <p:sp>
        <p:nvSpPr>
          <p:cNvPr id="50" name="Google Shape;50;p8"/>
          <p:cNvSpPr/>
          <p:nvPr/>
        </p:nvSpPr>
        <p:spPr>
          <a:xfrm>
            <a:off x="1463040" y="5166360"/>
            <a:ext cx="9235440" cy="731520"/>
          </a:xfrm>
          <a:prstGeom prst="roundRect">
            <a:avLst>
              <a:gd name="adj" fmla="val 6000"/>
            </a:avLst>
          </a:prstGeom>
          <a:solidFill>
            <a:srgbClr val="F3F4F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1" name="Google Shape;51;p8"/>
          <p:cNvSpPr/>
          <p:nvPr/>
        </p:nvSpPr>
        <p:spPr>
          <a:xfrm>
            <a:off x="1600200" y="5266944"/>
            <a:ext cx="530352" cy="530352"/>
          </a:xfrm>
          <a:prstGeom prst="ellipse">
            <a:avLst/>
          </a:prstGeom>
          <a:solidFill>
            <a:srgbClr val="A00000"/>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tr-TR" sz="1800" b="1" i="0" u="none" strike="noStrike" cap="none">
                <a:solidFill>
                  <a:srgbClr val="FFFFFF"/>
                </a:solidFill>
                <a:latin typeface="Open Sans"/>
                <a:ea typeface="Open Sans"/>
                <a:cs typeface="Open Sans"/>
                <a:sym typeface="Open Sans"/>
              </a:rPr>
              <a:t>5</a:t>
            </a:r>
            <a:endParaRPr sz="1400" b="0" i="0" u="none" strike="noStrike" cap="none">
              <a:solidFill>
                <a:srgbClr val="000000"/>
              </a:solidFill>
              <a:latin typeface="Arial"/>
              <a:ea typeface="Arial"/>
              <a:cs typeface="Arial"/>
              <a:sym typeface="Arial"/>
            </a:endParaRPr>
          </a:p>
        </p:txBody>
      </p:sp>
      <p:sp>
        <p:nvSpPr>
          <p:cNvPr id="52" name="Google Shape;52;p8"/>
          <p:cNvSpPr txBox="1"/>
          <p:nvPr/>
        </p:nvSpPr>
        <p:spPr>
          <a:xfrm>
            <a:off x="2331720" y="5166360"/>
            <a:ext cx="7315200" cy="731520"/>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000000"/>
              </a:buClr>
              <a:buSzPts val="2000"/>
              <a:buFont typeface="Arial"/>
              <a:buNone/>
            </a:pPr>
            <a:r>
              <a:rPr lang="tr-TR" sz="2000" b="1" i="0" u="none" strike="noStrike" cap="none">
                <a:solidFill>
                  <a:srgbClr val="0C2340"/>
                </a:solidFill>
                <a:latin typeface="Open Sans"/>
                <a:ea typeface="Open Sans"/>
                <a:cs typeface="Open Sans"/>
                <a:sym typeface="Open Sans"/>
              </a:rPr>
              <a:t>İbraz, doğrulama ve destek kaynakları</a:t>
            </a:r>
            <a:endParaRPr sz="1400" b="0" i="0" u="none" strike="noStrike" cap="none">
              <a:solidFill>
                <a:srgbClr val="000000"/>
              </a:solidFill>
              <a:latin typeface="Arial"/>
              <a:ea typeface="Arial"/>
              <a:cs typeface="Arial"/>
              <a:sym typeface="Arial"/>
            </a:endParaRPr>
          </a:p>
        </p:txBody>
      </p:sp>
      <p:pic>
        <p:nvPicPr>
          <p:cNvPr id="53" name="Google Shape;53;p8" descr="qr_r.png"/>
          <p:cNvPicPr preferRelativeResize="0"/>
          <p:nvPr/>
        </p:nvPicPr>
        <p:blipFill rotWithShape="1">
          <a:blip r:embed="rId7">
            <a:alphaModFix/>
          </a:blip>
          <a:srcRect/>
          <a:stretch/>
        </p:blipFill>
        <p:spPr>
          <a:xfrm>
            <a:off x="10012680" y="5330952"/>
            <a:ext cx="402336" cy="402336"/>
          </a:xfrm>
          <a:prstGeom prst="rect">
            <a:avLst/>
          </a:prstGeom>
          <a:noFill/>
          <a:ln>
            <a:noFill/>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8"/>
        <p:cNvGrpSpPr/>
        <p:nvPr/>
      </p:nvGrpSpPr>
      <p:grpSpPr>
        <a:xfrm>
          <a:off x="0" y="0"/>
          <a:ext cx="0" cy="0"/>
          <a:chOff x="0" y="0"/>
          <a:chExt cx="0" cy="0"/>
        </a:xfrm>
      </p:grpSpPr>
      <p:sp>
        <p:nvSpPr>
          <p:cNvPr id="59" name="Google Shape;59;p9"/>
          <p:cNvSpPr/>
          <p:nvPr/>
        </p:nvSpPr>
        <p:spPr>
          <a:xfrm>
            <a:off x="569623" y="801182"/>
            <a:ext cx="11412772" cy="369332"/>
          </a:xfrm>
          <a:prstGeom prst="rect">
            <a:avLst/>
          </a:prstGeom>
          <a:solidFill>
            <a:srgbClr val="A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0" name="Google Shape;60;p9"/>
          <p:cNvSpPr txBox="1"/>
          <p:nvPr/>
        </p:nvSpPr>
        <p:spPr>
          <a:xfrm>
            <a:off x="566928" y="0"/>
            <a:ext cx="11338560" cy="749808"/>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000000"/>
              </a:buClr>
              <a:buSzPts val="2600"/>
              <a:buFont typeface="Arial"/>
              <a:buNone/>
            </a:pPr>
            <a:r>
              <a:rPr lang="tr-TR" sz="2600" b="1" i="0" u="none" strike="noStrike" cap="none">
                <a:solidFill>
                  <a:srgbClr val="A00000"/>
                </a:solidFill>
                <a:latin typeface="Open Sans"/>
                <a:ea typeface="Open Sans"/>
                <a:cs typeface="Open Sans"/>
                <a:sym typeface="Open Sans"/>
              </a:rPr>
              <a:t>Neden ETDS?</a:t>
            </a:r>
            <a:endParaRPr sz="1400" b="0" i="0" u="none" strike="noStrike" cap="none">
              <a:solidFill>
                <a:srgbClr val="000000"/>
              </a:solidFill>
              <a:latin typeface="Arial"/>
              <a:ea typeface="Arial"/>
              <a:cs typeface="Arial"/>
              <a:sym typeface="Arial"/>
            </a:endParaRPr>
          </a:p>
        </p:txBody>
      </p:sp>
      <p:sp>
        <p:nvSpPr>
          <p:cNvPr id="61" name="Google Shape;61;p9"/>
          <p:cNvSpPr txBox="1"/>
          <p:nvPr/>
        </p:nvSpPr>
        <p:spPr>
          <a:xfrm>
            <a:off x="566928" y="1371600"/>
            <a:ext cx="5394960" cy="457200"/>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tr-TR" sz="2000" b="1" i="0" u="none" strike="noStrike" cap="none">
                <a:solidFill>
                  <a:srgbClr val="5A6370"/>
                </a:solidFill>
                <a:latin typeface="Open Sans"/>
                <a:ea typeface="Open Sans"/>
                <a:cs typeface="Open Sans"/>
                <a:sym typeface="Open Sans"/>
              </a:rPr>
              <a:t>Fiziki defterde</a:t>
            </a:r>
            <a:endParaRPr sz="1400" b="0" i="0" u="none" strike="noStrike" cap="none">
              <a:solidFill>
                <a:srgbClr val="000000"/>
              </a:solidFill>
              <a:latin typeface="Arial"/>
              <a:ea typeface="Arial"/>
              <a:cs typeface="Arial"/>
              <a:sym typeface="Arial"/>
            </a:endParaRPr>
          </a:p>
        </p:txBody>
      </p:sp>
      <p:sp>
        <p:nvSpPr>
          <p:cNvPr id="62" name="Google Shape;62;p9"/>
          <p:cNvSpPr txBox="1"/>
          <p:nvPr/>
        </p:nvSpPr>
        <p:spPr>
          <a:xfrm>
            <a:off x="6355080" y="1371600"/>
            <a:ext cx="5394960" cy="457200"/>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tr-TR" sz="2000" b="1" i="0" u="none" strike="noStrike" cap="none">
                <a:solidFill>
                  <a:srgbClr val="A00000"/>
                </a:solidFill>
                <a:latin typeface="Open Sans"/>
                <a:ea typeface="Open Sans"/>
                <a:cs typeface="Open Sans"/>
                <a:sym typeface="Open Sans"/>
              </a:rPr>
              <a:t>ETDS ile</a:t>
            </a:r>
            <a:endParaRPr sz="1400" b="0" i="0" u="none" strike="noStrike" cap="none">
              <a:solidFill>
                <a:srgbClr val="000000"/>
              </a:solidFill>
              <a:latin typeface="Arial"/>
              <a:ea typeface="Arial"/>
              <a:cs typeface="Arial"/>
              <a:sym typeface="Arial"/>
            </a:endParaRPr>
          </a:p>
        </p:txBody>
      </p:sp>
      <p:sp>
        <p:nvSpPr>
          <p:cNvPr id="63" name="Google Shape;63;p9"/>
          <p:cNvSpPr/>
          <p:nvPr/>
        </p:nvSpPr>
        <p:spPr>
          <a:xfrm>
            <a:off x="566928" y="1874519"/>
            <a:ext cx="5394960" cy="676656"/>
          </a:xfrm>
          <a:prstGeom prst="roundRect">
            <a:avLst>
              <a:gd name="adj" fmla="val 6000"/>
            </a:avLst>
          </a:prstGeom>
          <a:solidFill>
            <a:srgbClr val="F3F4F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4" name="Google Shape;64;p9"/>
          <p:cNvSpPr/>
          <p:nvPr/>
        </p:nvSpPr>
        <p:spPr>
          <a:xfrm>
            <a:off x="685800" y="1984248"/>
            <a:ext cx="457200" cy="457200"/>
          </a:xfrm>
          <a:prstGeom prst="ellipse">
            <a:avLst/>
          </a:prstGeom>
          <a:solidFill>
            <a:srgbClr val="5A637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65" name="Google Shape;65;p9" descr="lost_w.png"/>
          <p:cNvPicPr preferRelativeResize="0"/>
          <p:nvPr/>
        </p:nvPicPr>
        <p:blipFill rotWithShape="1">
          <a:blip r:embed="rId3">
            <a:alphaModFix/>
          </a:blip>
          <a:srcRect/>
          <a:stretch/>
        </p:blipFill>
        <p:spPr>
          <a:xfrm>
            <a:off x="795528" y="2093976"/>
            <a:ext cx="237744" cy="237744"/>
          </a:xfrm>
          <a:prstGeom prst="rect">
            <a:avLst/>
          </a:prstGeom>
          <a:noFill/>
          <a:ln>
            <a:noFill/>
          </a:ln>
        </p:spPr>
      </p:pic>
      <p:sp>
        <p:nvSpPr>
          <p:cNvPr id="66" name="Google Shape;66;p9"/>
          <p:cNvSpPr txBox="1"/>
          <p:nvPr/>
        </p:nvSpPr>
        <p:spPr>
          <a:xfrm>
            <a:off x="1280160" y="1874519"/>
            <a:ext cx="4572000" cy="676656"/>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000000"/>
              </a:buClr>
              <a:buSzPts val="1600"/>
              <a:buFont typeface="Arial"/>
              <a:buNone/>
            </a:pPr>
            <a:r>
              <a:rPr lang="tr-TR" sz="1600" b="0" i="0" u="none" strike="noStrike" cap="none">
                <a:solidFill>
                  <a:srgbClr val="5A6370"/>
                </a:solidFill>
                <a:latin typeface="Open Sans"/>
                <a:ea typeface="Open Sans"/>
                <a:cs typeface="Open Sans"/>
                <a:sym typeface="Open Sans"/>
              </a:rPr>
              <a:t>Kayıp, hasar, zayi belgesi süreci</a:t>
            </a:r>
            <a:endParaRPr sz="1400" b="0" i="0" u="none" strike="noStrike" cap="none">
              <a:solidFill>
                <a:srgbClr val="000000"/>
              </a:solidFill>
              <a:latin typeface="Arial"/>
              <a:ea typeface="Arial"/>
              <a:cs typeface="Arial"/>
              <a:sym typeface="Arial"/>
            </a:endParaRPr>
          </a:p>
        </p:txBody>
      </p:sp>
      <p:sp>
        <p:nvSpPr>
          <p:cNvPr id="67" name="Google Shape;67;p9"/>
          <p:cNvSpPr/>
          <p:nvPr/>
        </p:nvSpPr>
        <p:spPr>
          <a:xfrm>
            <a:off x="6355080" y="1874519"/>
            <a:ext cx="5394960" cy="676656"/>
          </a:xfrm>
          <a:prstGeom prst="roundRect">
            <a:avLst>
              <a:gd name="adj" fmla="val 6000"/>
            </a:avLst>
          </a:prstGeom>
          <a:solidFill>
            <a:srgbClr val="FBEEEE"/>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8" name="Google Shape;68;p9"/>
          <p:cNvSpPr/>
          <p:nvPr/>
        </p:nvSpPr>
        <p:spPr>
          <a:xfrm>
            <a:off x="6473952" y="1984248"/>
            <a:ext cx="457200" cy="457200"/>
          </a:xfrm>
          <a:prstGeom prst="ellipse">
            <a:avLst/>
          </a:prstGeom>
          <a:solidFill>
            <a:srgbClr val="A00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69" name="Google Shape;69;p9" descr="lock_w.png"/>
          <p:cNvPicPr preferRelativeResize="0"/>
          <p:nvPr/>
        </p:nvPicPr>
        <p:blipFill rotWithShape="1">
          <a:blip r:embed="rId4">
            <a:alphaModFix/>
          </a:blip>
          <a:srcRect/>
          <a:stretch/>
        </p:blipFill>
        <p:spPr>
          <a:xfrm>
            <a:off x="6583680" y="2093976"/>
            <a:ext cx="237744" cy="237744"/>
          </a:xfrm>
          <a:prstGeom prst="rect">
            <a:avLst/>
          </a:prstGeom>
          <a:noFill/>
          <a:ln>
            <a:noFill/>
          </a:ln>
        </p:spPr>
      </p:pic>
      <p:sp>
        <p:nvSpPr>
          <p:cNvPr id="70" name="Google Shape;70;p9"/>
          <p:cNvSpPr txBox="1"/>
          <p:nvPr/>
        </p:nvSpPr>
        <p:spPr>
          <a:xfrm>
            <a:off x="7068312" y="1874519"/>
            <a:ext cx="4572000" cy="676656"/>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000000"/>
              </a:buClr>
              <a:buSzPts val="1600"/>
              <a:buFont typeface="Arial"/>
              <a:buNone/>
            </a:pPr>
            <a:r>
              <a:rPr lang="tr-TR" sz="1600" b="1" i="0" u="none" strike="noStrike" cap="none">
                <a:solidFill>
                  <a:srgbClr val="0C2340"/>
                </a:solidFill>
                <a:latin typeface="Open Sans"/>
                <a:ea typeface="Open Sans"/>
                <a:cs typeface="Open Sans"/>
                <a:sym typeface="Open Sans"/>
              </a:rPr>
              <a:t>Bakanlık bilgi sisteminde güvenli muhafaza</a:t>
            </a:r>
            <a:endParaRPr sz="1400" b="0" i="0" u="none" strike="noStrike" cap="none">
              <a:solidFill>
                <a:srgbClr val="000000"/>
              </a:solidFill>
              <a:latin typeface="Arial"/>
              <a:ea typeface="Arial"/>
              <a:cs typeface="Arial"/>
              <a:sym typeface="Arial"/>
            </a:endParaRPr>
          </a:p>
        </p:txBody>
      </p:sp>
      <p:sp>
        <p:nvSpPr>
          <p:cNvPr id="71" name="Google Shape;71;p9"/>
          <p:cNvSpPr/>
          <p:nvPr/>
        </p:nvSpPr>
        <p:spPr>
          <a:xfrm>
            <a:off x="6007608" y="2103120"/>
            <a:ext cx="301752" cy="219456"/>
          </a:xfrm>
          <a:prstGeom prst="rightArrow">
            <a:avLst>
              <a:gd name="adj1" fmla="val 50000"/>
              <a:gd name="adj2" fmla="val 50000"/>
            </a:avLst>
          </a:prstGeom>
          <a:solidFill>
            <a:srgbClr val="A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2" name="Google Shape;72;p9"/>
          <p:cNvSpPr/>
          <p:nvPr/>
        </p:nvSpPr>
        <p:spPr>
          <a:xfrm>
            <a:off x="566928" y="2679191"/>
            <a:ext cx="5394960" cy="676656"/>
          </a:xfrm>
          <a:prstGeom prst="roundRect">
            <a:avLst>
              <a:gd name="adj" fmla="val 6000"/>
            </a:avLst>
          </a:prstGeom>
          <a:solidFill>
            <a:srgbClr val="F3F4F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3" name="Google Shape;73;p9"/>
          <p:cNvSpPr/>
          <p:nvPr/>
        </p:nvSpPr>
        <p:spPr>
          <a:xfrm>
            <a:off x="685800" y="2788920"/>
            <a:ext cx="457200" cy="457200"/>
          </a:xfrm>
          <a:prstGeom prst="ellipse">
            <a:avLst/>
          </a:prstGeom>
          <a:solidFill>
            <a:srgbClr val="5A637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74" name="Google Shape;74;p9" descr="stamp_w.png"/>
          <p:cNvPicPr preferRelativeResize="0"/>
          <p:nvPr/>
        </p:nvPicPr>
        <p:blipFill rotWithShape="1">
          <a:blip r:embed="rId5">
            <a:alphaModFix/>
          </a:blip>
          <a:srcRect/>
          <a:stretch/>
        </p:blipFill>
        <p:spPr>
          <a:xfrm>
            <a:off x="795528" y="2898648"/>
            <a:ext cx="237744" cy="237744"/>
          </a:xfrm>
          <a:prstGeom prst="rect">
            <a:avLst/>
          </a:prstGeom>
          <a:noFill/>
          <a:ln>
            <a:noFill/>
          </a:ln>
        </p:spPr>
      </p:pic>
      <p:sp>
        <p:nvSpPr>
          <p:cNvPr id="75" name="Google Shape;75;p9"/>
          <p:cNvSpPr txBox="1"/>
          <p:nvPr/>
        </p:nvSpPr>
        <p:spPr>
          <a:xfrm>
            <a:off x="1280160" y="2679191"/>
            <a:ext cx="4572000" cy="676656"/>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000000"/>
              </a:buClr>
              <a:buSzPts val="1600"/>
              <a:buFont typeface="Arial"/>
              <a:buNone/>
            </a:pPr>
            <a:r>
              <a:rPr lang="tr-TR" sz="1600" b="0" i="0" u="none" strike="noStrike" cap="none">
                <a:solidFill>
                  <a:srgbClr val="5A6370"/>
                </a:solidFill>
                <a:latin typeface="Open Sans"/>
                <a:ea typeface="Open Sans"/>
                <a:cs typeface="Open Sans"/>
                <a:sym typeface="Open Sans"/>
              </a:rPr>
              <a:t>Açılış ve kapanış onayı için noter</a:t>
            </a:r>
            <a:endParaRPr sz="1400" b="0" i="0" u="none" strike="noStrike" cap="none">
              <a:solidFill>
                <a:srgbClr val="000000"/>
              </a:solidFill>
              <a:latin typeface="Arial"/>
              <a:ea typeface="Arial"/>
              <a:cs typeface="Arial"/>
              <a:sym typeface="Arial"/>
            </a:endParaRPr>
          </a:p>
        </p:txBody>
      </p:sp>
      <p:sp>
        <p:nvSpPr>
          <p:cNvPr id="76" name="Google Shape;76;p9"/>
          <p:cNvSpPr/>
          <p:nvPr/>
        </p:nvSpPr>
        <p:spPr>
          <a:xfrm>
            <a:off x="6355080" y="2679191"/>
            <a:ext cx="5394960" cy="676656"/>
          </a:xfrm>
          <a:prstGeom prst="roundRect">
            <a:avLst>
              <a:gd name="adj" fmla="val 6000"/>
            </a:avLst>
          </a:prstGeom>
          <a:solidFill>
            <a:srgbClr val="FBEEEE"/>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7" name="Google Shape;77;p9"/>
          <p:cNvSpPr/>
          <p:nvPr/>
        </p:nvSpPr>
        <p:spPr>
          <a:xfrm>
            <a:off x="6473952" y="2788920"/>
            <a:ext cx="457200" cy="457200"/>
          </a:xfrm>
          <a:prstGeom prst="ellipse">
            <a:avLst/>
          </a:prstGeom>
          <a:solidFill>
            <a:srgbClr val="A00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78" name="Google Shape;78;p9" descr="check_w.png"/>
          <p:cNvPicPr preferRelativeResize="0"/>
          <p:nvPr/>
        </p:nvPicPr>
        <p:blipFill rotWithShape="1">
          <a:blip r:embed="rId6">
            <a:alphaModFix/>
          </a:blip>
          <a:srcRect/>
          <a:stretch/>
        </p:blipFill>
        <p:spPr>
          <a:xfrm>
            <a:off x="6583680" y="2898648"/>
            <a:ext cx="237744" cy="237744"/>
          </a:xfrm>
          <a:prstGeom prst="rect">
            <a:avLst/>
          </a:prstGeom>
          <a:noFill/>
          <a:ln>
            <a:noFill/>
          </a:ln>
        </p:spPr>
      </p:pic>
      <p:sp>
        <p:nvSpPr>
          <p:cNvPr id="79" name="Google Shape;79;p9"/>
          <p:cNvSpPr txBox="1"/>
          <p:nvPr/>
        </p:nvSpPr>
        <p:spPr>
          <a:xfrm>
            <a:off x="7068312" y="2679191"/>
            <a:ext cx="4572000" cy="676656"/>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000000"/>
              </a:buClr>
              <a:buSzPts val="1600"/>
              <a:buFont typeface="Arial"/>
              <a:buNone/>
            </a:pPr>
            <a:r>
              <a:rPr lang="tr-TR" sz="1600" b="1" i="0" u="none" strike="noStrike" cap="none">
                <a:solidFill>
                  <a:srgbClr val="0C2340"/>
                </a:solidFill>
                <a:latin typeface="Open Sans"/>
                <a:ea typeface="Open Sans"/>
                <a:cs typeface="Open Sans"/>
                <a:sym typeface="Open Sans"/>
              </a:rPr>
              <a:t>Açılış ve kapanış onayı aranmaz</a:t>
            </a:r>
            <a:endParaRPr sz="1400" b="0" i="0" u="none" strike="noStrike" cap="none">
              <a:solidFill>
                <a:srgbClr val="000000"/>
              </a:solidFill>
              <a:latin typeface="Arial"/>
              <a:ea typeface="Arial"/>
              <a:cs typeface="Arial"/>
              <a:sym typeface="Arial"/>
            </a:endParaRPr>
          </a:p>
        </p:txBody>
      </p:sp>
      <p:sp>
        <p:nvSpPr>
          <p:cNvPr id="80" name="Google Shape;80;p9"/>
          <p:cNvSpPr/>
          <p:nvPr/>
        </p:nvSpPr>
        <p:spPr>
          <a:xfrm>
            <a:off x="6007608" y="2907791"/>
            <a:ext cx="301752" cy="219456"/>
          </a:xfrm>
          <a:prstGeom prst="rightArrow">
            <a:avLst>
              <a:gd name="adj1" fmla="val 50000"/>
              <a:gd name="adj2" fmla="val 50000"/>
            </a:avLst>
          </a:prstGeom>
          <a:solidFill>
            <a:srgbClr val="A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1" name="Google Shape;81;p9"/>
          <p:cNvSpPr/>
          <p:nvPr/>
        </p:nvSpPr>
        <p:spPr>
          <a:xfrm>
            <a:off x="566928" y="3483863"/>
            <a:ext cx="5394960" cy="676656"/>
          </a:xfrm>
          <a:prstGeom prst="roundRect">
            <a:avLst>
              <a:gd name="adj" fmla="val 6000"/>
            </a:avLst>
          </a:prstGeom>
          <a:solidFill>
            <a:srgbClr val="F3F4F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2" name="Google Shape;82;p9"/>
          <p:cNvSpPr/>
          <p:nvPr/>
        </p:nvSpPr>
        <p:spPr>
          <a:xfrm>
            <a:off x="685800" y="3593591"/>
            <a:ext cx="457200" cy="457200"/>
          </a:xfrm>
          <a:prstGeom prst="ellipse">
            <a:avLst/>
          </a:prstGeom>
          <a:solidFill>
            <a:srgbClr val="5A637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83" name="Google Shape;83;p9" descr="edit_w.png"/>
          <p:cNvPicPr preferRelativeResize="0"/>
          <p:nvPr/>
        </p:nvPicPr>
        <p:blipFill rotWithShape="1">
          <a:blip r:embed="rId7">
            <a:alphaModFix/>
          </a:blip>
          <a:srcRect/>
          <a:stretch/>
        </p:blipFill>
        <p:spPr>
          <a:xfrm>
            <a:off x="795528" y="3703320"/>
            <a:ext cx="237744" cy="237744"/>
          </a:xfrm>
          <a:prstGeom prst="rect">
            <a:avLst/>
          </a:prstGeom>
          <a:noFill/>
          <a:ln>
            <a:noFill/>
          </a:ln>
        </p:spPr>
      </p:pic>
      <p:sp>
        <p:nvSpPr>
          <p:cNvPr id="84" name="Google Shape;84;p9"/>
          <p:cNvSpPr txBox="1"/>
          <p:nvPr/>
        </p:nvSpPr>
        <p:spPr>
          <a:xfrm>
            <a:off x="1280160" y="3529824"/>
            <a:ext cx="4572000" cy="584735"/>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000000"/>
              </a:buClr>
              <a:buSzPts val="1600"/>
              <a:buFont typeface="Arial"/>
              <a:buNone/>
            </a:pPr>
            <a:r>
              <a:rPr lang="tr-TR" sz="1600" b="0" i="0" u="none" strike="noStrike" cap="none">
                <a:solidFill>
                  <a:srgbClr val="5A6370"/>
                </a:solidFill>
                <a:latin typeface="Open Sans"/>
                <a:ea typeface="Open Sans"/>
                <a:cs typeface="Open Sans"/>
                <a:sym typeface="Open Sans"/>
              </a:rPr>
              <a:t>Geriye dönük kayıt şüphesi, çift defter tutulması</a:t>
            </a:r>
            <a:endParaRPr sz="1400" b="0" i="0" u="none" strike="noStrike" cap="none">
              <a:solidFill>
                <a:srgbClr val="000000"/>
              </a:solidFill>
              <a:latin typeface="Arial"/>
              <a:ea typeface="Arial"/>
              <a:cs typeface="Arial"/>
              <a:sym typeface="Arial"/>
            </a:endParaRPr>
          </a:p>
        </p:txBody>
      </p:sp>
      <p:sp>
        <p:nvSpPr>
          <p:cNvPr id="85" name="Google Shape;85;p9"/>
          <p:cNvSpPr/>
          <p:nvPr/>
        </p:nvSpPr>
        <p:spPr>
          <a:xfrm>
            <a:off x="6355080" y="3483863"/>
            <a:ext cx="5394960" cy="676656"/>
          </a:xfrm>
          <a:prstGeom prst="roundRect">
            <a:avLst>
              <a:gd name="adj" fmla="val 6000"/>
            </a:avLst>
          </a:prstGeom>
          <a:solidFill>
            <a:srgbClr val="FBEEEE"/>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6" name="Google Shape;86;p9"/>
          <p:cNvSpPr/>
          <p:nvPr/>
        </p:nvSpPr>
        <p:spPr>
          <a:xfrm>
            <a:off x="6473952" y="3593591"/>
            <a:ext cx="457200" cy="457200"/>
          </a:xfrm>
          <a:prstGeom prst="ellipse">
            <a:avLst/>
          </a:prstGeom>
          <a:solidFill>
            <a:srgbClr val="A00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87" name="Google Shape;87;p9" descr="clock_w.png"/>
          <p:cNvPicPr preferRelativeResize="0"/>
          <p:nvPr/>
        </p:nvPicPr>
        <p:blipFill rotWithShape="1">
          <a:blip r:embed="rId8">
            <a:alphaModFix/>
          </a:blip>
          <a:srcRect/>
          <a:stretch/>
        </p:blipFill>
        <p:spPr>
          <a:xfrm>
            <a:off x="6583680" y="3703320"/>
            <a:ext cx="237744" cy="237744"/>
          </a:xfrm>
          <a:prstGeom prst="rect">
            <a:avLst/>
          </a:prstGeom>
          <a:noFill/>
          <a:ln>
            <a:noFill/>
          </a:ln>
        </p:spPr>
      </p:pic>
      <p:sp>
        <p:nvSpPr>
          <p:cNvPr id="88" name="Google Shape;88;p9"/>
          <p:cNvSpPr txBox="1"/>
          <p:nvPr/>
        </p:nvSpPr>
        <p:spPr>
          <a:xfrm>
            <a:off x="7068312" y="3529824"/>
            <a:ext cx="4572000" cy="584735"/>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000000"/>
              </a:buClr>
              <a:buSzPts val="1600"/>
              <a:buFont typeface="Arial"/>
              <a:buNone/>
            </a:pPr>
            <a:r>
              <a:rPr lang="tr-TR" sz="1600" b="1" i="0" u="none" strike="noStrike" cap="none">
                <a:solidFill>
                  <a:srgbClr val="0C2340"/>
                </a:solidFill>
                <a:latin typeface="Open Sans"/>
                <a:ea typeface="Open Sans"/>
                <a:cs typeface="Open Sans"/>
                <a:sym typeface="Open Sans"/>
              </a:rPr>
              <a:t>Tarih damgalı, değiştirilemez kayıt izi, tek ve merkezi kayıt.</a:t>
            </a:r>
            <a:endParaRPr sz="1400" b="0" i="0" u="none" strike="noStrike" cap="none">
              <a:solidFill>
                <a:srgbClr val="000000"/>
              </a:solidFill>
              <a:latin typeface="Arial"/>
              <a:ea typeface="Arial"/>
              <a:cs typeface="Arial"/>
              <a:sym typeface="Arial"/>
            </a:endParaRPr>
          </a:p>
        </p:txBody>
      </p:sp>
      <p:sp>
        <p:nvSpPr>
          <p:cNvPr id="89" name="Google Shape;89;p9"/>
          <p:cNvSpPr/>
          <p:nvPr/>
        </p:nvSpPr>
        <p:spPr>
          <a:xfrm>
            <a:off x="6007608" y="3712463"/>
            <a:ext cx="301752" cy="219456"/>
          </a:xfrm>
          <a:prstGeom prst="rightArrow">
            <a:avLst>
              <a:gd name="adj1" fmla="val 50000"/>
              <a:gd name="adj2" fmla="val 50000"/>
            </a:avLst>
          </a:prstGeom>
          <a:solidFill>
            <a:srgbClr val="A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0" name="Google Shape;90;p9"/>
          <p:cNvSpPr/>
          <p:nvPr/>
        </p:nvSpPr>
        <p:spPr>
          <a:xfrm>
            <a:off x="566928" y="4288536"/>
            <a:ext cx="5394960" cy="676656"/>
          </a:xfrm>
          <a:prstGeom prst="roundRect">
            <a:avLst>
              <a:gd name="adj" fmla="val 6000"/>
            </a:avLst>
          </a:prstGeom>
          <a:solidFill>
            <a:srgbClr val="F3F4F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1" name="Google Shape;91;p9"/>
          <p:cNvSpPr/>
          <p:nvPr/>
        </p:nvSpPr>
        <p:spPr>
          <a:xfrm>
            <a:off x="685800" y="4398264"/>
            <a:ext cx="457200" cy="457200"/>
          </a:xfrm>
          <a:prstGeom prst="ellipse">
            <a:avLst/>
          </a:prstGeom>
          <a:solidFill>
            <a:srgbClr val="5A637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92" name="Google Shape;92;p9" descr="file_w.png"/>
          <p:cNvPicPr preferRelativeResize="0"/>
          <p:nvPr/>
        </p:nvPicPr>
        <p:blipFill rotWithShape="1">
          <a:blip r:embed="rId9">
            <a:alphaModFix/>
          </a:blip>
          <a:srcRect/>
          <a:stretch/>
        </p:blipFill>
        <p:spPr>
          <a:xfrm>
            <a:off x="795528" y="4507992"/>
            <a:ext cx="237744" cy="237744"/>
          </a:xfrm>
          <a:prstGeom prst="rect">
            <a:avLst/>
          </a:prstGeom>
          <a:noFill/>
          <a:ln>
            <a:noFill/>
          </a:ln>
        </p:spPr>
      </p:pic>
      <p:sp>
        <p:nvSpPr>
          <p:cNvPr id="93" name="Google Shape;93;p9"/>
          <p:cNvSpPr txBox="1"/>
          <p:nvPr/>
        </p:nvSpPr>
        <p:spPr>
          <a:xfrm>
            <a:off x="1280160" y="4288536"/>
            <a:ext cx="4572000" cy="676656"/>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000000"/>
              </a:buClr>
              <a:buSzPts val="1600"/>
              <a:buFont typeface="Arial"/>
              <a:buNone/>
            </a:pPr>
            <a:r>
              <a:rPr lang="tr-TR" sz="1600" b="0" i="0" u="none" strike="noStrike" cap="none">
                <a:solidFill>
                  <a:srgbClr val="5A6370"/>
                </a:solidFill>
                <a:latin typeface="Open Sans"/>
                <a:ea typeface="Open Sans"/>
                <a:cs typeface="Open Sans"/>
                <a:sym typeface="Open Sans"/>
              </a:rPr>
              <a:t>Her karar örneği için noter onayı</a:t>
            </a:r>
            <a:endParaRPr sz="1400" b="0" i="0" u="none" strike="noStrike" cap="none">
              <a:solidFill>
                <a:srgbClr val="000000"/>
              </a:solidFill>
              <a:latin typeface="Arial"/>
              <a:ea typeface="Arial"/>
              <a:cs typeface="Arial"/>
              <a:sym typeface="Arial"/>
            </a:endParaRPr>
          </a:p>
        </p:txBody>
      </p:sp>
      <p:sp>
        <p:nvSpPr>
          <p:cNvPr id="94" name="Google Shape;94;p9"/>
          <p:cNvSpPr/>
          <p:nvPr/>
        </p:nvSpPr>
        <p:spPr>
          <a:xfrm>
            <a:off x="6355080" y="4288536"/>
            <a:ext cx="5394960" cy="676656"/>
          </a:xfrm>
          <a:prstGeom prst="roundRect">
            <a:avLst>
              <a:gd name="adj" fmla="val 6000"/>
            </a:avLst>
          </a:prstGeom>
          <a:solidFill>
            <a:srgbClr val="FBEEEE"/>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5" name="Google Shape;95;p9"/>
          <p:cNvSpPr/>
          <p:nvPr/>
        </p:nvSpPr>
        <p:spPr>
          <a:xfrm>
            <a:off x="6473952" y="4398264"/>
            <a:ext cx="457200" cy="457200"/>
          </a:xfrm>
          <a:prstGeom prst="ellipse">
            <a:avLst/>
          </a:prstGeom>
          <a:solidFill>
            <a:srgbClr val="A00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96" name="Google Shape;96;p9" descr="qr_w.png"/>
          <p:cNvPicPr preferRelativeResize="0"/>
          <p:nvPr/>
        </p:nvPicPr>
        <p:blipFill rotWithShape="1">
          <a:blip r:embed="rId10">
            <a:alphaModFix/>
          </a:blip>
          <a:srcRect/>
          <a:stretch/>
        </p:blipFill>
        <p:spPr>
          <a:xfrm>
            <a:off x="6583680" y="4507992"/>
            <a:ext cx="237744" cy="237744"/>
          </a:xfrm>
          <a:prstGeom prst="rect">
            <a:avLst/>
          </a:prstGeom>
          <a:noFill/>
          <a:ln>
            <a:noFill/>
          </a:ln>
        </p:spPr>
      </p:pic>
      <p:sp>
        <p:nvSpPr>
          <p:cNvPr id="97" name="Google Shape;97;p9"/>
          <p:cNvSpPr txBox="1"/>
          <p:nvPr/>
        </p:nvSpPr>
        <p:spPr>
          <a:xfrm>
            <a:off x="7068312" y="4288536"/>
            <a:ext cx="4572000" cy="676656"/>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000000"/>
              </a:buClr>
              <a:buSzPts val="1600"/>
              <a:buFont typeface="Arial"/>
              <a:buNone/>
            </a:pPr>
            <a:r>
              <a:rPr lang="tr-TR" sz="1600" b="1" i="0" u="none" strike="noStrike" cap="none">
                <a:solidFill>
                  <a:srgbClr val="0C2340"/>
                </a:solidFill>
                <a:latin typeface="Open Sans"/>
                <a:ea typeface="Open Sans"/>
                <a:cs typeface="Open Sans"/>
                <a:sym typeface="Open Sans"/>
              </a:rPr>
              <a:t>Doğrulama kodlu nüsha, noter onayı gerekmez</a:t>
            </a:r>
            <a:endParaRPr sz="1400" b="0" i="0" u="none" strike="noStrike" cap="none">
              <a:solidFill>
                <a:srgbClr val="000000"/>
              </a:solidFill>
              <a:latin typeface="Arial"/>
              <a:ea typeface="Arial"/>
              <a:cs typeface="Arial"/>
              <a:sym typeface="Arial"/>
            </a:endParaRPr>
          </a:p>
        </p:txBody>
      </p:sp>
      <p:sp>
        <p:nvSpPr>
          <p:cNvPr id="98" name="Google Shape;98;p9"/>
          <p:cNvSpPr/>
          <p:nvPr/>
        </p:nvSpPr>
        <p:spPr>
          <a:xfrm>
            <a:off x="6007608" y="4517136"/>
            <a:ext cx="301752" cy="219456"/>
          </a:xfrm>
          <a:prstGeom prst="rightArrow">
            <a:avLst>
              <a:gd name="adj1" fmla="val 50000"/>
              <a:gd name="adj2" fmla="val 50000"/>
            </a:avLst>
          </a:prstGeom>
          <a:solidFill>
            <a:srgbClr val="A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99" name="Google Shape;99;p9"/>
          <p:cNvSpPr/>
          <p:nvPr/>
        </p:nvSpPr>
        <p:spPr>
          <a:xfrm>
            <a:off x="566928" y="5093208"/>
            <a:ext cx="5394960" cy="676656"/>
          </a:xfrm>
          <a:prstGeom prst="roundRect">
            <a:avLst>
              <a:gd name="adj" fmla="val 6000"/>
            </a:avLst>
          </a:prstGeom>
          <a:solidFill>
            <a:srgbClr val="F3F4F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00" name="Google Shape;100;p9"/>
          <p:cNvSpPr/>
          <p:nvPr/>
        </p:nvSpPr>
        <p:spPr>
          <a:xfrm>
            <a:off x="685800" y="5202936"/>
            <a:ext cx="457200" cy="457200"/>
          </a:xfrm>
          <a:prstGeom prst="ellipse">
            <a:avLst/>
          </a:prstGeom>
          <a:solidFill>
            <a:srgbClr val="5A637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101" name="Google Shape;101;p9" descr="archive_w.png"/>
          <p:cNvPicPr preferRelativeResize="0"/>
          <p:nvPr/>
        </p:nvPicPr>
        <p:blipFill rotWithShape="1">
          <a:blip r:embed="rId11">
            <a:alphaModFix/>
          </a:blip>
          <a:srcRect/>
          <a:stretch/>
        </p:blipFill>
        <p:spPr>
          <a:xfrm>
            <a:off x="795528" y="5312664"/>
            <a:ext cx="237744" cy="237744"/>
          </a:xfrm>
          <a:prstGeom prst="rect">
            <a:avLst/>
          </a:prstGeom>
          <a:noFill/>
          <a:ln>
            <a:noFill/>
          </a:ln>
        </p:spPr>
      </p:pic>
      <p:sp>
        <p:nvSpPr>
          <p:cNvPr id="102" name="Google Shape;102;p9"/>
          <p:cNvSpPr txBox="1"/>
          <p:nvPr/>
        </p:nvSpPr>
        <p:spPr>
          <a:xfrm>
            <a:off x="1280160" y="5093208"/>
            <a:ext cx="4572000" cy="676656"/>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000000"/>
              </a:buClr>
              <a:buSzPts val="1600"/>
              <a:buFont typeface="Arial"/>
              <a:buNone/>
            </a:pPr>
            <a:r>
              <a:rPr lang="tr-TR" sz="1600" b="0" i="0" u="none" strike="noStrike" cap="none">
                <a:solidFill>
                  <a:srgbClr val="5A6370"/>
                </a:solidFill>
                <a:latin typeface="Open Sans"/>
                <a:ea typeface="Open Sans"/>
                <a:cs typeface="Open Sans"/>
                <a:sym typeface="Open Sans"/>
              </a:rPr>
              <a:t>Basım, saklama ve arşiv maliyeti</a:t>
            </a:r>
            <a:endParaRPr sz="1400" b="0" i="0" u="none" strike="noStrike" cap="none">
              <a:solidFill>
                <a:srgbClr val="000000"/>
              </a:solidFill>
              <a:latin typeface="Arial"/>
              <a:ea typeface="Arial"/>
              <a:cs typeface="Arial"/>
              <a:sym typeface="Arial"/>
            </a:endParaRPr>
          </a:p>
        </p:txBody>
      </p:sp>
      <p:sp>
        <p:nvSpPr>
          <p:cNvPr id="103" name="Google Shape;103;p9"/>
          <p:cNvSpPr/>
          <p:nvPr/>
        </p:nvSpPr>
        <p:spPr>
          <a:xfrm>
            <a:off x="6355080" y="5093208"/>
            <a:ext cx="5394960" cy="676656"/>
          </a:xfrm>
          <a:prstGeom prst="roundRect">
            <a:avLst>
              <a:gd name="adj" fmla="val 6000"/>
            </a:avLst>
          </a:prstGeom>
          <a:solidFill>
            <a:srgbClr val="FBEEEE"/>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04" name="Google Shape;104;p9"/>
          <p:cNvSpPr/>
          <p:nvPr/>
        </p:nvSpPr>
        <p:spPr>
          <a:xfrm>
            <a:off x="6473952" y="5202936"/>
            <a:ext cx="457200" cy="457200"/>
          </a:xfrm>
          <a:prstGeom prst="ellipse">
            <a:avLst/>
          </a:prstGeom>
          <a:solidFill>
            <a:srgbClr val="A00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105" name="Google Shape;105;p9" descr="coins_w.png"/>
          <p:cNvPicPr preferRelativeResize="0"/>
          <p:nvPr/>
        </p:nvPicPr>
        <p:blipFill rotWithShape="1">
          <a:blip r:embed="rId12">
            <a:alphaModFix/>
          </a:blip>
          <a:srcRect/>
          <a:stretch/>
        </p:blipFill>
        <p:spPr>
          <a:xfrm>
            <a:off x="6583680" y="5312664"/>
            <a:ext cx="237744" cy="237744"/>
          </a:xfrm>
          <a:prstGeom prst="rect">
            <a:avLst/>
          </a:prstGeom>
          <a:noFill/>
          <a:ln>
            <a:noFill/>
          </a:ln>
        </p:spPr>
      </p:pic>
      <p:sp>
        <p:nvSpPr>
          <p:cNvPr id="106" name="Google Shape;106;p9"/>
          <p:cNvSpPr txBox="1"/>
          <p:nvPr/>
        </p:nvSpPr>
        <p:spPr>
          <a:xfrm>
            <a:off x="7068312" y="5139169"/>
            <a:ext cx="4572000" cy="584735"/>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000000"/>
              </a:buClr>
              <a:buSzPts val="1600"/>
              <a:buFont typeface="Arial"/>
              <a:buNone/>
            </a:pPr>
            <a:r>
              <a:rPr lang="tr-TR" sz="1600" b="1" i="0" u="none" strike="noStrike" cap="none">
                <a:solidFill>
                  <a:srgbClr val="0C2340"/>
                </a:solidFill>
                <a:latin typeface="Open Sans"/>
                <a:ea typeface="Open Sans"/>
                <a:cs typeface="Open Sans"/>
                <a:sym typeface="Open Sans"/>
              </a:rPr>
              <a:t>Ücretsiz kamu hizmeti, kağıt kullanımının azaltılması</a:t>
            </a:r>
            <a:endParaRPr sz="1400" b="0" i="0" u="none" strike="noStrike" cap="none">
              <a:solidFill>
                <a:srgbClr val="000000"/>
              </a:solidFill>
              <a:latin typeface="Arial"/>
              <a:ea typeface="Arial"/>
              <a:cs typeface="Arial"/>
              <a:sym typeface="Arial"/>
            </a:endParaRPr>
          </a:p>
        </p:txBody>
      </p:sp>
      <p:sp>
        <p:nvSpPr>
          <p:cNvPr id="107" name="Google Shape;107;p9"/>
          <p:cNvSpPr/>
          <p:nvPr/>
        </p:nvSpPr>
        <p:spPr>
          <a:xfrm>
            <a:off x="6007608" y="5321808"/>
            <a:ext cx="301752" cy="219456"/>
          </a:xfrm>
          <a:prstGeom prst="rightArrow">
            <a:avLst>
              <a:gd name="adj1" fmla="val 50000"/>
              <a:gd name="adj2" fmla="val 50000"/>
            </a:avLst>
          </a:prstGeom>
          <a:solidFill>
            <a:srgbClr val="A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10"/>
          <p:cNvSpPr/>
          <p:nvPr/>
        </p:nvSpPr>
        <p:spPr>
          <a:xfrm>
            <a:off x="569623" y="801182"/>
            <a:ext cx="11412772" cy="369332"/>
          </a:xfrm>
          <a:prstGeom prst="rect">
            <a:avLst/>
          </a:prstGeom>
          <a:solidFill>
            <a:srgbClr val="A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14" name="Google Shape;114;p10"/>
          <p:cNvSpPr txBox="1"/>
          <p:nvPr/>
        </p:nvSpPr>
        <p:spPr>
          <a:xfrm>
            <a:off x="566928" y="0"/>
            <a:ext cx="11338560" cy="749808"/>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000000"/>
              </a:buClr>
              <a:buSzPts val="2600"/>
              <a:buFont typeface="Arial"/>
              <a:buNone/>
            </a:pPr>
            <a:r>
              <a:rPr lang="tr-TR" sz="2600" b="1" i="0" u="none" strike="noStrike" cap="none">
                <a:solidFill>
                  <a:srgbClr val="A00000"/>
                </a:solidFill>
                <a:latin typeface="Open Sans"/>
                <a:ea typeface="Open Sans"/>
                <a:cs typeface="Open Sans"/>
                <a:sym typeface="Open Sans"/>
              </a:rPr>
              <a:t>Yasal Dayanak</a:t>
            </a:r>
            <a:endParaRPr sz="1400" b="0" i="0" u="none" strike="noStrike" cap="none">
              <a:solidFill>
                <a:srgbClr val="000000"/>
              </a:solidFill>
              <a:latin typeface="Arial"/>
              <a:ea typeface="Arial"/>
              <a:cs typeface="Arial"/>
              <a:sym typeface="Arial"/>
            </a:endParaRPr>
          </a:p>
        </p:txBody>
      </p:sp>
      <p:sp>
        <p:nvSpPr>
          <p:cNvPr id="115" name="Google Shape;115;p10"/>
          <p:cNvSpPr/>
          <p:nvPr/>
        </p:nvSpPr>
        <p:spPr>
          <a:xfrm>
            <a:off x="566928" y="1417320"/>
            <a:ext cx="3611880" cy="3017520"/>
          </a:xfrm>
          <a:prstGeom prst="roundRect">
            <a:avLst>
              <a:gd name="adj" fmla="val 6000"/>
            </a:avLst>
          </a:prstGeom>
          <a:solidFill>
            <a:srgbClr val="F3F4F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16" name="Google Shape;116;p10"/>
          <p:cNvSpPr txBox="1"/>
          <p:nvPr/>
        </p:nvSpPr>
        <p:spPr>
          <a:xfrm>
            <a:off x="749808" y="1554480"/>
            <a:ext cx="3291840" cy="457200"/>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tr-TR" sz="2000" b="1" i="0" u="none" strike="noStrike" cap="none">
                <a:solidFill>
                  <a:srgbClr val="A00000"/>
                </a:solidFill>
                <a:latin typeface="Open Sans"/>
                <a:ea typeface="Open Sans"/>
                <a:cs typeface="Open Sans"/>
                <a:sym typeface="Open Sans"/>
              </a:rPr>
              <a:t>TTK md. 64/3</a:t>
            </a:r>
            <a:endParaRPr sz="1400" b="0" i="0" u="none" strike="noStrike" cap="none">
              <a:solidFill>
                <a:srgbClr val="000000"/>
              </a:solidFill>
              <a:latin typeface="Arial"/>
              <a:ea typeface="Arial"/>
              <a:cs typeface="Arial"/>
              <a:sym typeface="Arial"/>
            </a:endParaRPr>
          </a:p>
        </p:txBody>
      </p:sp>
      <p:sp>
        <p:nvSpPr>
          <p:cNvPr id="117" name="Google Shape;117;p10"/>
          <p:cNvSpPr txBox="1"/>
          <p:nvPr/>
        </p:nvSpPr>
        <p:spPr>
          <a:xfrm>
            <a:off x="749808" y="2057400"/>
            <a:ext cx="3291840" cy="2560320"/>
          </a:xfrm>
          <a:prstGeom prst="rect">
            <a:avLst/>
          </a:prstGeom>
          <a:noFill/>
          <a:ln>
            <a:noFill/>
          </a:ln>
        </p:spPr>
        <p:txBody>
          <a:bodyPr spcFirstLastPara="1" wrap="square" lIns="45700" tIns="45700" rIns="45700" bIns="45700" anchor="t" anchorCtr="0">
            <a:spAutoFit/>
          </a:bodyPr>
          <a:lstStyle/>
          <a:p>
            <a:pPr marL="0" marR="0" lvl="0" indent="0" algn="l" rtl="0">
              <a:lnSpc>
                <a:spcPct val="105000"/>
              </a:lnSpc>
              <a:spcBef>
                <a:spcPts val="0"/>
              </a:spcBef>
              <a:spcAft>
                <a:spcPts val="0"/>
              </a:spcAft>
              <a:buClr>
                <a:srgbClr val="000000"/>
              </a:buClr>
              <a:buSzPts val="1500"/>
              <a:buFont typeface="Arial"/>
              <a:buNone/>
            </a:pPr>
            <a:r>
              <a:rPr lang="tr-TR" sz="1500" b="0" i="0" u="none" strike="noStrike" cap="none">
                <a:solidFill>
                  <a:srgbClr val="0C2340"/>
                </a:solidFill>
                <a:latin typeface="Open Sans"/>
                <a:ea typeface="Open Sans"/>
                <a:cs typeface="Open Sans"/>
                <a:sym typeface="Open Sans"/>
              </a:rPr>
              <a:t>Fiziki veya elektronik ortamda tutulan ticari defterlerin nasıl tutulacağı, kayıt zamanı, açılış ve kapanış onaylarının şekli ve esasları Ticaret Bakanlığı ile Hazine ve Maliye Bakanlığınca müştereken çıkarılan tebliğle belirlenir.</a:t>
            </a:r>
            <a:endParaRPr sz="1400" b="0" i="0" u="none" strike="noStrike" cap="none">
              <a:solidFill>
                <a:srgbClr val="000000"/>
              </a:solidFill>
              <a:latin typeface="Arial"/>
              <a:ea typeface="Arial"/>
              <a:cs typeface="Arial"/>
              <a:sym typeface="Arial"/>
            </a:endParaRPr>
          </a:p>
        </p:txBody>
      </p:sp>
      <p:sp>
        <p:nvSpPr>
          <p:cNvPr id="118" name="Google Shape;118;p10"/>
          <p:cNvSpPr/>
          <p:nvPr/>
        </p:nvSpPr>
        <p:spPr>
          <a:xfrm>
            <a:off x="4389120" y="1417320"/>
            <a:ext cx="3611880" cy="3017520"/>
          </a:xfrm>
          <a:prstGeom prst="roundRect">
            <a:avLst>
              <a:gd name="adj" fmla="val 6000"/>
            </a:avLst>
          </a:prstGeom>
          <a:solidFill>
            <a:srgbClr val="F3F4F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19" name="Google Shape;119;p10"/>
          <p:cNvSpPr txBox="1"/>
          <p:nvPr/>
        </p:nvSpPr>
        <p:spPr>
          <a:xfrm>
            <a:off x="4572000" y="1554480"/>
            <a:ext cx="3291840" cy="457200"/>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tr-TR" sz="2000" b="1" i="0" u="none" strike="noStrike" cap="none">
                <a:solidFill>
                  <a:srgbClr val="A00000"/>
                </a:solidFill>
                <a:latin typeface="Open Sans"/>
                <a:ea typeface="Open Sans"/>
                <a:cs typeface="Open Sans"/>
                <a:sym typeface="Open Sans"/>
              </a:rPr>
              <a:t>TTK md. 64/4</a:t>
            </a:r>
            <a:endParaRPr sz="1400" b="0" i="0" u="none" strike="noStrike" cap="none">
              <a:solidFill>
                <a:srgbClr val="000000"/>
              </a:solidFill>
              <a:latin typeface="Arial"/>
              <a:ea typeface="Arial"/>
              <a:cs typeface="Arial"/>
              <a:sym typeface="Arial"/>
            </a:endParaRPr>
          </a:p>
        </p:txBody>
      </p:sp>
      <p:sp>
        <p:nvSpPr>
          <p:cNvPr id="120" name="Google Shape;120;p10"/>
          <p:cNvSpPr txBox="1"/>
          <p:nvPr/>
        </p:nvSpPr>
        <p:spPr>
          <a:xfrm>
            <a:off x="4572000" y="2057400"/>
            <a:ext cx="3291840" cy="2560320"/>
          </a:xfrm>
          <a:prstGeom prst="rect">
            <a:avLst/>
          </a:prstGeom>
          <a:noFill/>
          <a:ln>
            <a:noFill/>
          </a:ln>
        </p:spPr>
        <p:txBody>
          <a:bodyPr spcFirstLastPara="1" wrap="square" lIns="45700" tIns="45700" rIns="45700" bIns="45700" anchor="t" anchorCtr="0">
            <a:spAutoFit/>
          </a:bodyPr>
          <a:lstStyle/>
          <a:p>
            <a:pPr marL="0" marR="0" lvl="0" indent="0" algn="l" rtl="0">
              <a:lnSpc>
                <a:spcPct val="105000"/>
              </a:lnSpc>
              <a:spcBef>
                <a:spcPts val="0"/>
              </a:spcBef>
              <a:spcAft>
                <a:spcPts val="0"/>
              </a:spcAft>
              <a:buClr>
                <a:srgbClr val="000000"/>
              </a:buClr>
              <a:buSzPts val="1500"/>
              <a:buFont typeface="Arial"/>
              <a:buNone/>
            </a:pPr>
            <a:r>
              <a:rPr lang="tr-TR" sz="1500" b="0" i="0" u="none" strike="noStrike" cap="none">
                <a:solidFill>
                  <a:srgbClr val="0C2340"/>
                </a:solidFill>
                <a:latin typeface="Open Sans"/>
                <a:ea typeface="Open Sans"/>
                <a:cs typeface="Open Sans"/>
                <a:sym typeface="Open Sans"/>
              </a:rPr>
              <a:t>Ticaret Bakanlığı, pay defteri, yönetim kurulu karar defteri ile genel kurul toplantı ve müzakere defterinin elektronik ortamda tutulmasını zorunlu kılabilir.</a:t>
            </a:r>
            <a:endParaRPr sz="1400" b="0" i="0" u="none" strike="noStrike" cap="none">
              <a:solidFill>
                <a:srgbClr val="000000"/>
              </a:solidFill>
              <a:latin typeface="Arial"/>
              <a:ea typeface="Arial"/>
              <a:cs typeface="Arial"/>
              <a:sym typeface="Arial"/>
            </a:endParaRPr>
          </a:p>
        </p:txBody>
      </p:sp>
      <p:sp>
        <p:nvSpPr>
          <p:cNvPr id="121" name="Google Shape;121;p10"/>
          <p:cNvSpPr/>
          <p:nvPr/>
        </p:nvSpPr>
        <p:spPr>
          <a:xfrm>
            <a:off x="8211311" y="1417320"/>
            <a:ext cx="3611880" cy="3017520"/>
          </a:xfrm>
          <a:prstGeom prst="roundRect">
            <a:avLst>
              <a:gd name="adj" fmla="val 6000"/>
            </a:avLst>
          </a:prstGeom>
          <a:solidFill>
            <a:srgbClr val="F3F4F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22" name="Google Shape;122;p10"/>
          <p:cNvSpPr txBox="1"/>
          <p:nvPr/>
        </p:nvSpPr>
        <p:spPr>
          <a:xfrm>
            <a:off x="8394191" y="1554480"/>
            <a:ext cx="3291840" cy="457200"/>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tr-TR" sz="2000" b="1" i="0" u="none" strike="noStrike" cap="none">
                <a:solidFill>
                  <a:srgbClr val="5A6370"/>
                </a:solidFill>
                <a:latin typeface="Open Sans"/>
                <a:ea typeface="Open Sans"/>
                <a:cs typeface="Open Sans"/>
                <a:sym typeface="Open Sans"/>
              </a:rPr>
              <a:t>VUK mük. md. 242</a:t>
            </a:r>
            <a:endParaRPr sz="1400" b="0" i="0" u="none" strike="noStrike" cap="none">
              <a:solidFill>
                <a:srgbClr val="000000"/>
              </a:solidFill>
              <a:latin typeface="Arial"/>
              <a:ea typeface="Arial"/>
              <a:cs typeface="Arial"/>
              <a:sym typeface="Arial"/>
            </a:endParaRPr>
          </a:p>
        </p:txBody>
      </p:sp>
      <p:sp>
        <p:nvSpPr>
          <p:cNvPr id="123" name="Google Shape;123;p10"/>
          <p:cNvSpPr txBox="1"/>
          <p:nvPr/>
        </p:nvSpPr>
        <p:spPr>
          <a:xfrm>
            <a:off x="8394191" y="2057400"/>
            <a:ext cx="3291840" cy="2560320"/>
          </a:xfrm>
          <a:prstGeom prst="rect">
            <a:avLst/>
          </a:prstGeom>
          <a:noFill/>
          <a:ln>
            <a:noFill/>
          </a:ln>
        </p:spPr>
        <p:txBody>
          <a:bodyPr spcFirstLastPara="1" wrap="square" lIns="45700" tIns="45700" rIns="45700" bIns="45700" anchor="t" anchorCtr="0">
            <a:spAutoFit/>
          </a:bodyPr>
          <a:lstStyle/>
          <a:p>
            <a:pPr marL="0" marR="0" lvl="0" indent="0" algn="l" rtl="0">
              <a:lnSpc>
                <a:spcPct val="105000"/>
              </a:lnSpc>
              <a:spcBef>
                <a:spcPts val="0"/>
              </a:spcBef>
              <a:spcAft>
                <a:spcPts val="0"/>
              </a:spcAft>
              <a:buClr>
                <a:srgbClr val="000000"/>
              </a:buClr>
              <a:buSzPts val="1500"/>
              <a:buFont typeface="Arial"/>
              <a:buNone/>
            </a:pPr>
            <a:r>
              <a:rPr lang="tr-TR" sz="1500" b="0" i="0" u="none" strike="noStrike" cap="none">
                <a:solidFill>
                  <a:srgbClr val="0C2340"/>
                </a:solidFill>
                <a:latin typeface="Open Sans"/>
                <a:ea typeface="Open Sans"/>
                <a:cs typeface="Open Sans"/>
                <a:sym typeface="Open Sans"/>
              </a:rPr>
              <a:t>Muhasebe defterlerinin (yevmiye, defter-i kebir) elektronik ortamda tutulmasına ilişkin usul ve esasları Hazine ve Maliye Bakanlığı belirler: GİB e-Defter uygulaması.</a:t>
            </a:r>
            <a:endParaRPr sz="1400" b="0" i="0" u="none" strike="noStrike" cap="none">
              <a:solidFill>
                <a:srgbClr val="000000"/>
              </a:solidFill>
              <a:latin typeface="Arial"/>
              <a:ea typeface="Arial"/>
              <a:cs typeface="Arial"/>
              <a:sym typeface="Arial"/>
            </a:endParaRPr>
          </a:p>
        </p:txBody>
      </p:sp>
      <p:sp>
        <p:nvSpPr>
          <p:cNvPr id="124" name="Google Shape;124;p10"/>
          <p:cNvSpPr/>
          <p:nvPr/>
        </p:nvSpPr>
        <p:spPr>
          <a:xfrm>
            <a:off x="566928" y="4663440"/>
            <a:ext cx="11256264" cy="960120"/>
          </a:xfrm>
          <a:prstGeom prst="roundRect">
            <a:avLst>
              <a:gd name="adj" fmla="val 6000"/>
            </a:avLst>
          </a:prstGeom>
          <a:solidFill>
            <a:srgbClr val="FBEEEE"/>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125" name="Google Shape;125;p10" descr="book_r.png"/>
          <p:cNvPicPr preferRelativeResize="0"/>
          <p:nvPr/>
        </p:nvPicPr>
        <p:blipFill rotWithShape="1">
          <a:blip r:embed="rId3">
            <a:alphaModFix/>
          </a:blip>
          <a:srcRect/>
          <a:stretch/>
        </p:blipFill>
        <p:spPr>
          <a:xfrm>
            <a:off x="777240" y="4892040"/>
            <a:ext cx="502920" cy="502920"/>
          </a:xfrm>
          <a:prstGeom prst="rect">
            <a:avLst/>
          </a:prstGeom>
          <a:noFill/>
          <a:ln>
            <a:noFill/>
          </a:ln>
        </p:spPr>
      </p:pic>
      <p:sp>
        <p:nvSpPr>
          <p:cNvPr id="126" name="Google Shape;126;p10"/>
          <p:cNvSpPr txBox="1"/>
          <p:nvPr/>
        </p:nvSpPr>
        <p:spPr>
          <a:xfrm>
            <a:off x="1463040" y="4853697"/>
            <a:ext cx="10241280" cy="579605"/>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000000"/>
              </a:buClr>
              <a:buSzPts val="1500"/>
              <a:buFont typeface="Arial"/>
              <a:buNone/>
            </a:pPr>
            <a:r>
              <a:rPr lang="tr-TR" sz="1500" b="1" i="0" u="none" strike="noStrike" cap="none" dirty="0">
                <a:solidFill>
                  <a:srgbClr val="0C2340"/>
                </a:solidFill>
                <a:latin typeface="Open Sans"/>
                <a:ea typeface="Open Sans"/>
                <a:cs typeface="Open Sans"/>
                <a:sym typeface="Open Sans"/>
              </a:rPr>
              <a:t>İşletmenin Muhasebesiyle İlgili Olmayan Ticari Defterlerin Elektronik Ortamda Tutulması Hakkında Tebliğ</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200"/>
              </a:spcBef>
              <a:spcAft>
                <a:spcPts val="0"/>
              </a:spcAft>
              <a:buClr>
                <a:srgbClr val="000000"/>
              </a:buClr>
              <a:buSzPts val="1500"/>
              <a:buFont typeface="Arial"/>
              <a:buNone/>
            </a:pPr>
            <a:r>
              <a:rPr lang="tr-TR" sz="1500" b="0" i="0" u="none" strike="noStrike" cap="none" dirty="0">
                <a:solidFill>
                  <a:srgbClr val="0C2340"/>
                </a:solidFill>
                <a:latin typeface="Open Sans"/>
                <a:ea typeface="Open Sans"/>
                <a:cs typeface="Open Sans"/>
                <a:sym typeface="Open Sans"/>
              </a:rPr>
              <a:t>RG 14.02.2025 / 32813 · Yürürlük: </a:t>
            </a:r>
            <a:r>
              <a:rPr lang="tr-TR" sz="1500" b="0" i="0" u="none" strike="noStrike" cap="none">
                <a:solidFill>
                  <a:srgbClr val="0C2340"/>
                </a:solidFill>
                <a:latin typeface="Open Sans"/>
                <a:ea typeface="Open Sans"/>
                <a:cs typeface="Open Sans"/>
                <a:sym typeface="Open Sans"/>
              </a:rPr>
              <a:t>01.07.2025 </a:t>
            </a:r>
            <a:endParaRPr sz="1400" b="0" i="0" u="none" strike="noStrike" cap="none" dirty="0">
              <a:solidFill>
                <a:srgbClr val="000000"/>
              </a:solidFill>
              <a:latin typeface="Arial"/>
              <a:ea typeface="Arial"/>
              <a:cs typeface="Arial"/>
              <a:sym typeface="Aria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11"/>
          <p:cNvSpPr/>
          <p:nvPr/>
        </p:nvSpPr>
        <p:spPr>
          <a:xfrm>
            <a:off x="569623" y="801182"/>
            <a:ext cx="11412772" cy="369332"/>
          </a:xfrm>
          <a:prstGeom prst="rect">
            <a:avLst/>
          </a:prstGeom>
          <a:solidFill>
            <a:srgbClr val="A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33" name="Google Shape;133;p11"/>
          <p:cNvSpPr txBox="1"/>
          <p:nvPr/>
        </p:nvSpPr>
        <p:spPr>
          <a:xfrm>
            <a:off x="566928" y="0"/>
            <a:ext cx="11338560" cy="749808"/>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000000"/>
              </a:buClr>
              <a:buSzPts val="2600"/>
              <a:buFont typeface="Arial"/>
              <a:buNone/>
            </a:pPr>
            <a:r>
              <a:rPr lang="tr-TR" sz="2600" b="1" i="0" u="none" strike="noStrike" cap="none">
                <a:solidFill>
                  <a:srgbClr val="A00000"/>
                </a:solidFill>
                <a:latin typeface="Open Sans"/>
                <a:ea typeface="Open Sans"/>
                <a:cs typeface="Open Sans"/>
                <a:sym typeface="Open Sans"/>
              </a:rPr>
              <a:t>Mevzuat Zaman Çizelgesi</a:t>
            </a:r>
            <a:endParaRPr sz="1400" b="0" i="0" u="none" strike="noStrike" cap="none">
              <a:solidFill>
                <a:srgbClr val="000000"/>
              </a:solidFill>
              <a:latin typeface="Arial"/>
              <a:ea typeface="Arial"/>
              <a:cs typeface="Arial"/>
              <a:sym typeface="Arial"/>
            </a:endParaRPr>
          </a:p>
        </p:txBody>
      </p:sp>
      <p:sp>
        <p:nvSpPr>
          <p:cNvPr id="134" name="Google Shape;134;p11"/>
          <p:cNvSpPr/>
          <p:nvPr/>
        </p:nvSpPr>
        <p:spPr>
          <a:xfrm>
            <a:off x="822960" y="2395728"/>
            <a:ext cx="10607040" cy="54864"/>
          </a:xfrm>
          <a:prstGeom prst="rect">
            <a:avLst/>
          </a:prstGeom>
          <a:solidFill>
            <a:srgbClr val="5A637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35" name="Google Shape;135;p11"/>
          <p:cNvSpPr/>
          <p:nvPr/>
        </p:nvSpPr>
        <p:spPr>
          <a:xfrm>
            <a:off x="1298448" y="2212848"/>
            <a:ext cx="411480" cy="411480"/>
          </a:xfrm>
          <a:prstGeom prst="ellipse">
            <a:avLst/>
          </a:prstGeom>
          <a:solidFill>
            <a:srgbClr val="0C234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36" name="Google Shape;136;p11"/>
          <p:cNvSpPr txBox="1"/>
          <p:nvPr/>
        </p:nvSpPr>
        <p:spPr>
          <a:xfrm>
            <a:off x="566928" y="1508760"/>
            <a:ext cx="1828800" cy="502920"/>
          </a:xfrm>
          <a:prstGeom prst="rect">
            <a:avLst/>
          </a:prstGeom>
          <a:noFill/>
          <a:ln>
            <a:noFill/>
          </a:ln>
        </p:spPr>
        <p:txBody>
          <a:bodyPr spcFirstLastPara="1" wrap="square" lIns="45700" tIns="45700" rIns="45700"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tr-TR" sz="1800" b="1" i="0" u="none" strike="noStrike" cap="none">
                <a:solidFill>
                  <a:srgbClr val="A00000"/>
                </a:solidFill>
                <a:latin typeface="Open Sans"/>
                <a:ea typeface="Open Sans"/>
                <a:cs typeface="Open Sans"/>
                <a:sym typeface="Open Sans"/>
              </a:rPr>
              <a:t>14.02.2025</a:t>
            </a:r>
            <a:endParaRPr sz="1400" b="0" i="0" u="none" strike="noStrike" cap="none">
              <a:solidFill>
                <a:srgbClr val="000000"/>
              </a:solidFill>
              <a:latin typeface="Arial"/>
              <a:ea typeface="Arial"/>
              <a:cs typeface="Arial"/>
              <a:sym typeface="Arial"/>
            </a:endParaRPr>
          </a:p>
        </p:txBody>
      </p:sp>
      <p:sp>
        <p:nvSpPr>
          <p:cNvPr id="137" name="Google Shape;137;p11"/>
          <p:cNvSpPr/>
          <p:nvPr/>
        </p:nvSpPr>
        <p:spPr>
          <a:xfrm>
            <a:off x="594360" y="2880360"/>
            <a:ext cx="1773936" cy="2240280"/>
          </a:xfrm>
          <a:prstGeom prst="roundRect">
            <a:avLst>
              <a:gd name="adj" fmla="val 6000"/>
            </a:avLst>
          </a:prstGeom>
          <a:solidFill>
            <a:srgbClr val="F3F4F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38" name="Google Shape;138;p11"/>
          <p:cNvSpPr txBox="1"/>
          <p:nvPr/>
        </p:nvSpPr>
        <p:spPr>
          <a:xfrm>
            <a:off x="658368" y="2971800"/>
            <a:ext cx="1645920" cy="548640"/>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tr-TR" sz="1600" b="1" i="0" u="none" strike="noStrike" cap="none">
                <a:solidFill>
                  <a:srgbClr val="0C2340"/>
                </a:solidFill>
                <a:latin typeface="Open Sans"/>
                <a:ea typeface="Open Sans"/>
                <a:cs typeface="Open Sans"/>
                <a:sym typeface="Open Sans"/>
              </a:rPr>
              <a:t>Tebliğ yayımlandı</a:t>
            </a:r>
            <a:endParaRPr sz="1400" b="0" i="0" u="none" strike="noStrike" cap="none">
              <a:solidFill>
                <a:srgbClr val="000000"/>
              </a:solidFill>
              <a:latin typeface="Arial"/>
              <a:ea typeface="Arial"/>
              <a:cs typeface="Arial"/>
              <a:sym typeface="Arial"/>
            </a:endParaRPr>
          </a:p>
        </p:txBody>
      </p:sp>
      <p:sp>
        <p:nvSpPr>
          <p:cNvPr id="140" name="Google Shape;140;p11"/>
          <p:cNvSpPr/>
          <p:nvPr/>
        </p:nvSpPr>
        <p:spPr>
          <a:xfrm>
            <a:off x="3182112" y="2212848"/>
            <a:ext cx="411480" cy="411480"/>
          </a:xfrm>
          <a:prstGeom prst="ellipse">
            <a:avLst/>
          </a:prstGeom>
          <a:solidFill>
            <a:srgbClr val="A00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41" name="Google Shape;141;p11"/>
          <p:cNvSpPr txBox="1"/>
          <p:nvPr/>
        </p:nvSpPr>
        <p:spPr>
          <a:xfrm>
            <a:off x="2450592" y="1508760"/>
            <a:ext cx="1828800" cy="502920"/>
          </a:xfrm>
          <a:prstGeom prst="rect">
            <a:avLst/>
          </a:prstGeom>
          <a:noFill/>
          <a:ln>
            <a:noFill/>
          </a:ln>
        </p:spPr>
        <p:txBody>
          <a:bodyPr spcFirstLastPara="1" wrap="square" lIns="45700" tIns="45700" rIns="45700"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tr-TR" sz="1800" b="1" i="0" u="none" strike="noStrike" cap="none">
                <a:solidFill>
                  <a:srgbClr val="A00000"/>
                </a:solidFill>
                <a:latin typeface="Open Sans"/>
                <a:ea typeface="Open Sans"/>
                <a:cs typeface="Open Sans"/>
                <a:sym typeface="Open Sans"/>
              </a:rPr>
              <a:t>01.07.2025</a:t>
            </a:r>
            <a:endParaRPr sz="1400" b="0" i="0" u="none" strike="noStrike" cap="none">
              <a:solidFill>
                <a:srgbClr val="000000"/>
              </a:solidFill>
              <a:latin typeface="Arial"/>
              <a:ea typeface="Arial"/>
              <a:cs typeface="Arial"/>
              <a:sym typeface="Arial"/>
            </a:endParaRPr>
          </a:p>
        </p:txBody>
      </p:sp>
      <p:sp>
        <p:nvSpPr>
          <p:cNvPr id="142" name="Google Shape;142;p11"/>
          <p:cNvSpPr/>
          <p:nvPr/>
        </p:nvSpPr>
        <p:spPr>
          <a:xfrm>
            <a:off x="2478024" y="2880360"/>
            <a:ext cx="1773936" cy="2240280"/>
          </a:xfrm>
          <a:prstGeom prst="roundRect">
            <a:avLst>
              <a:gd name="adj" fmla="val 6000"/>
            </a:avLst>
          </a:prstGeom>
          <a:solidFill>
            <a:srgbClr val="F3F4F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43" name="Google Shape;143;p11"/>
          <p:cNvSpPr txBox="1"/>
          <p:nvPr/>
        </p:nvSpPr>
        <p:spPr>
          <a:xfrm>
            <a:off x="2542032" y="2971800"/>
            <a:ext cx="1645920" cy="584735"/>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tr-TR" sz="1600" b="1" i="0" u="none" strike="noStrike" cap="none" dirty="0">
                <a:solidFill>
                  <a:srgbClr val="0C2340"/>
                </a:solidFill>
                <a:latin typeface="Open Sans"/>
                <a:ea typeface="Open Sans"/>
                <a:cs typeface="Open Sans"/>
                <a:sym typeface="Open Sans"/>
              </a:rPr>
              <a:t>ETDS hizmete alındı</a:t>
            </a:r>
            <a:endParaRPr sz="1400" b="0" i="0" u="none" strike="noStrike" cap="none" dirty="0">
              <a:solidFill>
                <a:srgbClr val="000000"/>
              </a:solidFill>
              <a:latin typeface="Arial"/>
              <a:ea typeface="Arial"/>
              <a:cs typeface="Arial"/>
              <a:sym typeface="Arial"/>
            </a:endParaRPr>
          </a:p>
        </p:txBody>
      </p:sp>
      <p:sp>
        <p:nvSpPr>
          <p:cNvPr id="144" name="Google Shape;144;p11"/>
          <p:cNvSpPr txBox="1"/>
          <p:nvPr/>
        </p:nvSpPr>
        <p:spPr>
          <a:xfrm>
            <a:off x="2542032" y="3520440"/>
            <a:ext cx="1645920" cy="2148840"/>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tr-TR" sz="1400" b="0" i="0" u="none" strike="noStrike" cap="none">
                <a:solidFill>
                  <a:srgbClr val="0C2340"/>
                </a:solidFill>
                <a:latin typeface="Open Sans"/>
                <a:ea typeface="Open Sans"/>
                <a:cs typeface="Open Sans"/>
                <a:sym typeface="Open Sans"/>
              </a:rPr>
              <a:t>İzne tabi şirketler ve ihtiyari geçiş</a:t>
            </a:r>
            <a:endParaRPr sz="1400" b="0" i="0" u="none" strike="noStrike" cap="none">
              <a:solidFill>
                <a:srgbClr val="000000"/>
              </a:solidFill>
              <a:latin typeface="Arial"/>
              <a:ea typeface="Arial"/>
              <a:cs typeface="Arial"/>
              <a:sym typeface="Arial"/>
            </a:endParaRPr>
          </a:p>
        </p:txBody>
      </p:sp>
      <p:sp>
        <p:nvSpPr>
          <p:cNvPr id="145" name="Google Shape;145;p11"/>
          <p:cNvSpPr/>
          <p:nvPr/>
        </p:nvSpPr>
        <p:spPr>
          <a:xfrm>
            <a:off x="5065776" y="2212848"/>
            <a:ext cx="411480" cy="411480"/>
          </a:xfrm>
          <a:prstGeom prst="ellipse">
            <a:avLst/>
          </a:prstGeom>
          <a:solidFill>
            <a:srgbClr val="0C234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46" name="Google Shape;146;p11"/>
          <p:cNvSpPr txBox="1"/>
          <p:nvPr/>
        </p:nvSpPr>
        <p:spPr>
          <a:xfrm>
            <a:off x="4334256" y="1508760"/>
            <a:ext cx="1828800" cy="502920"/>
          </a:xfrm>
          <a:prstGeom prst="rect">
            <a:avLst/>
          </a:prstGeom>
          <a:noFill/>
          <a:ln>
            <a:noFill/>
          </a:ln>
        </p:spPr>
        <p:txBody>
          <a:bodyPr spcFirstLastPara="1" wrap="square" lIns="45700" tIns="45700" rIns="45700"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tr-TR" sz="1800" b="1" i="0" u="none" strike="noStrike" cap="none">
                <a:solidFill>
                  <a:srgbClr val="A00000"/>
                </a:solidFill>
                <a:latin typeface="Open Sans"/>
                <a:ea typeface="Open Sans"/>
                <a:cs typeface="Open Sans"/>
                <a:sym typeface="Open Sans"/>
              </a:rPr>
              <a:t>28.07.2025</a:t>
            </a:r>
            <a:endParaRPr sz="1400" b="0" i="0" u="none" strike="noStrike" cap="none">
              <a:solidFill>
                <a:srgbClr val="000000"/>
              </a:solidFill>
              <a:latin typeface="Arial"/>
              <a:ea typeface="Arial"/>
              <a:cs typeface="Arial"/>
              <a:sym typeface="Arial"/>
            </a:endParaRPr>
          </a:p>
        </p:txBody>
      </p:sp>
      <p:sp>
        <p:nvSpPr>
          <p:cNvPr id="147" name="Google Shape;147;p11"/>
          <p:cNvSpPr/>
          <p:nvPr/>
        </p:nvSpPr>
        <p:spPr>
          <a:xfrm>
            <a:off x="4361688" y="2880360"/>
            <a:ext cx="1773936" cy="2240280"/>
          </a:xfrm>
          <a:prstGeom prst="roundRect">
            <a:avLst>
              <a:gd name="adj" fmla="val 6000"/>
            </a:avLst>
          </a:prstGeom>
          <a:solidFill>
            <a:srgbClr val="F3F4F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48" name="Google Shape;148;p11"/>
          <p:cNvSpPr txBox="1"/>
          <p:nvPr/>
        </p:nvSpPr>
        <p:spPr>
          <a:xfrm>
            <a:off x="4425696" y="2971800"/>
            <a:ext cx="1645920" cy="548640"/>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tr-TR" sz="1600" b="1" i="0" u="none" strike="noStrike" cap="none">
                <a:solidFill>
                  <a:srgbClr val="0C2340"/>
                </a:solidFill>
                <a:latin typeface="Open Sans"/>
                <a:ea typeface="Open Sans"/>
                <a:cs typeface="Open Sans"/>
                <a:sym typeface="Open Sans"/>
              </a:rPr>
              <a:t>Bakanlık Genelgesi</a:t>
            </a:r>
            <a:endParaRPr sz="1400" b="0" i="0" u="none" strike="noStrike" cap="none">
              <a:solidFill>
                <a:srgbClr val="000000"/>
              </a:solidFill>
              <a:latin typeface="Arial"/>
              <a:ea typeface="Arial"/>
              <a:cs typeface="Arial"/>
              <a:sym typeface="Arial"/>
            </a:endParaRPr>
          </a:p>
        </p:txBody>
      </p:sp>
      <p:sp>
        <p:nvSpPr>
          <p:cNvPr id="149" name="Google Shape;149;p11"/>
          <p:cNvSpPr txBox="1"/>
          <p:nvPr/>
        </p:nvSpPr>
        <p:spPr>
          <a:xfrm>
            <a:off x="4425696" y="3520440"/>
            <a:ext cx="1645920" cy="738623"/>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tr-TR" sz="1400" b="0" i="0" u="none" strike="noStrike" cap="none" dirty="0">
                <a:solidFill>
                  <a:srgbClr val="0C2340"/>
                </a:solidFill>
                <a:latin typeface="Open Sans"/>
                <a:ea typeface="Open Sans"/>
                <a:cs typeface="Open Sans"/>
                <a:sym typeface="Open Sans"/>
              </a:rPr>
              <a:t>Doğrulama kodlu örnekte noter onayı </a:t>
            </a:r>
            <a:r>
              <a:rPr lang="tr-TR" sz="1400" b="0" i="0" u="none" strike="noStrike" cap="none" dirty="0" smtClean="0">
                <a:solidFill>
                  <a:srgbClr val="0C2340"/>
                </a:solidFill>
                <a:latin typeface="Open Sans"/>
                <a:ea typeface="Open Sans"/>
                <a:cs typeface="Open Sans"/>
                <a:sym typeface="Open Sans"/>
              </a:rPr>
              <a:t>aranmaz.</a:t>
            </a:r>
            <a:endParaRPr sz="1400" b="0" i="0" u="none" strike="noStrike" cap="none" dirty="0">
              <a:solidFill>
                <a:srgbClr val="000000"/>
              </a:solidFill>
              <a:latin typeface="Arial"/>
              <a:ea typeface="Arial"/>
              <a:cs typeface="Arial"/>
              <a:sym typeface="Arial"/>
            </a:endParaRPr>
          </a:p>
        </p:txBody>
      </p:sp>
      <p:sp>
        <p:nvSpPr>
          <p:cNvPr id="150" name="Google Shape;150;p11"/>
          <p:cNvSpPr/>
          <p:nvPr/>
        </p:nvSpPr>
        <p:spPr>
          <a:xfrm>
            <a:off x="6949440" y="2212848"/>
            <a:ext cx="411480" cy="411480"/>
          </a:xfrm>
          <a:prstGeom prst="ellipse">
            <a:avLst/>
          </a:prstGeom>
          <a:solidFill>
            <a:srgbClr val="0C234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51" name="Google Shape;151;p11"/>
          <p:cNvSpPr txBox="1"/>
          <p:nvPr/>
        </p:nvSpPr>
        <p:spPr>
          <a:xfrm>
            <a:off x="6217920" y="1508760"/>
            <a:ext cx="1828800" cy="502920"/>
          </a:xfrm>
          <a:prstGeom prst="rect">
            <a:avLst/>
          </a:prstGeom>
          <a:noFill/>
          <a:ln>
            <a:noFill/>
          </a:ln>
        </p:spPr>
        <p:txBody>
          <a:bodyPr spcFirstLastPara="1" wrap="square" lIns="45700" tIns="45700" rIns="45700"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tr-TR" sz="1800" b="1" i="0" u="none" strike="noStrike" cap="none">
                <a:solidFill>
                  <a:srgbClr val="A00000"/>
                </a:solidFill>
                <a:latin typeface="Open Sans"/>
                <a:ea typeface="Open Sans"/>
                <a:cs typeface="Open Sans"/>
                <a:sym typeface="Open Sans"/>
              </a:rPr>
              <a:t>14.08.2025</a:t>
            </a:r>
            <a:endParaRPr sz="1400" b="0" i="0" u="none" strike="noStrike" cap="none">
              <a:solidFill>
                <a:srgbClr val="000000"/>
              </a:solidFill>
              <a:latin typeface="Arial"/>
              <a:ea typeface="Arial"/>
              <a:cs typeface="Arial"/>
              <a:sym typeface="Arial"/>
            </a:endParaRPr>
          </a:p>
        </p:txBody>
      </p:sp>
      <p:sp>
        <p:nvSpPr>
          <p:cNvPr id="152" name="Google Shape;152;p11"/>
          <p:cNvSpPr/>
          <p:nvPr/>
        </p:nvSpPr>
        <p:spPr>
          <a:xfrm>
            <a:off x="6245352" y="2880360"/>
            <a:ext cx="1773936" cy="2240280"/>
          </a:xfrm>
          <a:prstGeom prst="roundRect">
            <a:avLst>
              <a:gd name="adj" fmla="val 6000"/>
            </a:avLst>
          </a:prstGeom>
          <a:solidFill>
            <a:srgbClr val="F3F4F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53" name="Google Shape;153;p11"/>
          <p:cNvSpPr txBox="1"/>
          <p:nvPr/>
        </p:nvSpPr>
        <p:spPr>
          <a:xfrm>
            <a:off x="6309359" y="2971800"/>
            <a:ext cx="1645920" cy="548640"/>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tr-TR" sz="1600" b="1" i="0" u="none" strike="noStrike" cap="none">
                <a:solidFill>
                  <a:srgbClr val="0C2340"/>
                </a:solidFill>
                <a:latin typeface="Open Sans"/>
                <a:ea typeface="Open Sans"/>
                <a:cs typeface="Open Sans"/>
                <a:sym typeface="Open Sans"/>
              </a:rPr>
              <a:t>1. değişiklik</a:t>
            </a:r>
            <a:endParaRPr sz="1400" b="0" i="0" u="none" strike="noStrike" cap="none">
              <a:solidFill>
                <a:srgbClr val="000000"/>
              </a:solidFill>
              <a:latin typeface="Arial"/>
              <a:ea typeface="Arial"/>
              <a:cs typeface="Arial"/>
              <a:sym typeface="Arial"/>
            </a:endParaRPr>
          </a:p>
        </p:txBody>
      </p:sp>
      <p:sp>
        <p:nvSpPr>
          <p:cNvPr id="154" name="Google Shape;154;p11"/>
          <p:cNvSpPr txBox="1"/>
          <p:nvPr/>
        </p:nvSpPr>
        <p:spPr>
          <a:xfrm>
            <a:off x="6353605" y="3333135"/>
            <a:ext cx="1601673" cy="1815841"/>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tr-TR" sz="1400" b="0" i="0" u="none" strike="noStrike" cap="none" dirty="0">
                <a:solidFill>
                  <a:srgbClr val="0C2340"/>
                </a:solidFill>
                <a:latin typeface="Open Sans"/>
                <a:ea typeface="Open Sans"/>
                <a:cs typeface="Open Sans"/>
                <a:sym typeface="Open Sans"/>
              </a:rPr>
              <a:t>BDDK'ya tabi kuruluşların YK defteri kapsam dışı bırakıldı. </a:t>
            </a:r>
            <a:r>
              <a:rPr lang="tr-TR" dirty="0">
                <a:solidFill>
                  <a:srgbClr val="0C2340"/>
                </a:solidFill>
                <a:latin typeface="Open Sans"/>
                <a:ea typeface="Open Sans"/>
                <a:cs typeface="Open Sans"/>
                <a:sym typeface="Open Sans"/>
              </a:rPr>
              <a:t>S</a:t>
            </a:r>
            <a:r>
              <a:rPr lang="tr-TR" sz="1400" b="0" i="0" u="none" strike="noStrike" cap="none" dirty="0" smtClean="0">
                <a:solidFill>
                  <a:srgbClr val="0C2340"/>
                </a:solidFill>
                <a:latin typeface="Open Sans"/>
                <a:ea typeface="Open Sans"/>
                <a:cs typeface="Open Sans"/>
                <a:sym typeface="Open Sans"/>
              </a:rPr>
              <a:t>avunma sanayii şirketleri için özel düzenleme getirildi.</a:t>
            </a:r>
            <a:endParaRPr sz="1400" b="0" i="0" u="none" strike="noStrike" cap="none" dirty="0">
              <a:solidFill>
                <a:srgbClr val="000000"/>
              </a:solidFill>
              <a:latin typeface="Arial"/>
              <a:ea typeface="Arial"/>
              <a:cs typeface="Arial"/>
              <a:sym typeface="Arial"/>
            </a:endParaRPr>
          </a:p>
        </p:txBody>
      </p:sp>
      <p:sp>
        <p:nvSpPr>
          <p:cNvPr id="155" name="Google Shape;155;p11"/>
          <p:cNvSpPr/>
          <p:nvPr/>
        </p:nvSpPr>
        <p:spPr>
          <a:xfrm>
            <a:off x="8833104" y="2212848"/>
            <a:ext cx="411480" cy="411480"/>
          </a:xfrm>
          <a:prstGeom prst="ellipse">
            <a:avLst/>
          </a:prstGeom>
          <a:solidFill>
            <a:srgbClr val="A00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56" name="Google Shape;156;p11"/>
          <p:cNvSpPr txBox="1"/>
          <p:nvPr/>
        </p:nvSpPr>
        <p:spPr>
          <a:xfrm>
            <a:off x="8101583" y="1508760"/>
            <a:ext cx="1828800" cy="502920"/>
          </a:xfrm>
          <a:prstGeom prst="rect">
            <a:avLst/>
          </a:prstGeom>
          <a:noFill/>
          <a:ln>
            <a:noFill/>
          </a:ln>
        </p:spPr>
        <p:txBody>
          <a:bodyPr spcFirstLastPara="1" wrap="square" lIns="45700" tIns="45700" rIns="45700"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tr-TR" sz="1800" b="1" i="0" u="none" strike="noStrike" cap="none">
                <a:solidFill>
                  <a:srgbClr val="A00000"/>
                </a:solidFill>
                <a:latin typeface="Open Sans"/>
                <a:ea typeface="Open Sans"/>
                <a:cs typeface="Open Sans"/>
                <a:sym typeface="Open Sans"/>
              </a:rPr>
              <a:t>20.09.2025</a:t>
            </a:r>
            <a:endParaRPr sz="1400" b="0" i="0" u="none" strike="noStrike" cap="none">
              <a:solidFill>
                <a:srgbClr val="000000"/>
              </a:solidFill>
              <a:latin typeface="Arial"/>
              <a:ea typeface="Arial"/>
              <a:cs typeface="Arial"/>
              <a:sym typeface="Arial"/>
            </a:endParaRPr>
          </a:p>
        </p:txBody>
      </p:sp>
      <p:sp>
        <p:nvSpPr>
          <p:cNvPr id="157" name="Google Shape;157;p11"/>
          <p:cNvSpPr/>
          <p:nvPr/>
        </p:nvSpPr>
        <p:spPr>
          <a:xfrm>
            <a:off x="8129015" y="2880360"/>
            <a:ext cx="1773936" cy="2240280"/>
          </a:xfrm>
          <a:prstGeom prst="roundRect">
            <a:avLst>
              <a:gd name="adj" fmla="val 6000"/>
            </a:avLst>
          </a:prstGeom>
          <a:solidFill>
            <a:srgbClr val="FBEEEE"/>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58" name="Google Shape;158;p11"/>
          <p:cNvSpPr txBox="1"/>
          <p:nvPr/>
        </p:nvSpPr>
        <p:spPr>
          <a:xfrm>
            <a:off x="8193023" y="2971800"/>
            <a:ext cx="1645920" cy="548640"/>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tr-TR" sz="1600" b="1" i="0" u="none" strike="noStrike" cap="none">
                <a:solidFill>
                  <a:srgbClr val="A00000"/>
                </a:solidFill>
                <a:latin typeface="Open Sans"/>
                <a:ea typeface="Open Sans"/>
                <a:cs typeface="Open Sans"/>
                <a:sym typeface="Open Sans"/>
              </a:rPr>
              <a:t>2. değişiklik</a:t>
            </a:r>
            <a:endParaRPr sz="1400" b="0" i="0" u="none" strike="noStrike" cap="none">
              <a:solidFill>
                <a:srgbClr val="000000"/>
              </a:solidFill>
              <a:latin typeface="Arial"/>
              <a:ea typeface="Arial"/>
              <a:cs typeface="Arial"/>
              <a:sym typeface="Arial"/>
            </a:endParaRPr>
          </a:p>
        </p:txBody>
      </p:sp>
      <p:sp>
        <p:nvSpPr>
          <p:cNvPr id="159" name="Google Shape;159;p11"/>
          <p:cNvSpPr txBox="1"/>
          <p:nvPr/>
        </p:nvSpPr>
        <p:spPr>
          <a:xfrm>
            <a:off x="8193023" y="3520440"/>
            <a:ext cx="1645920" cy="1169511"/>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tr-TR" sz="1400" b="0" i="0" u="none" strike="noStrike" cap="none" dirty="0">
                <a:solidFill>
                  <a:srgbClr val="0C2340"/>
                </a:solidFill>
                <a:latin typeface="Open Sans"/>
                <a:ea typeface="Open Sans"/>
                <a:cs typeface="Open Sans"/>
                <a:sym typeface="Open Sans"/>
              </a:rPr>
              <a:t>YK karar defteri isteğe bağlı hale getirildi, geçiş süresi 2 ay → 6 </a:t>
            </a:r>
            <a:r>
              <a:rPr lang="tr-TR" sz="1400" b="0" i="0" u="none" strike="noStrike" cap="none" dirty="0" smtClean="0">
                <a:solidFill>
                  <a:srgbClr val="0C2340"/>
                </a:solidFill>
                <a:latin typeface="Open Sans"/>
                <a:ea typeface="Open Sans"/>
                <a:cs typeface="Open Sans"/>
                <a:sym typeface="Open Sans"/>
              </a:rPr>
              <a:t>ay olarak değiştirildi.</a:t>
            </a:r>
            <a:endParaRPr sz="1400" b="0" i="0" u="none" strike="noStrike" cap="none" dirty="0">
              <a:solidFill>
                <a:srgbClr val="000000"/>
              </a:solidFill>
              <a:latin typeface="Arial"/>
              <a:ea typeface="Arial"/>
              <a:cs typeface="Arial"/>
              <a:sym typeface="Arial"/>
            </a:endParaRPr>
          </a:p>
        </p:txBody>
      </p:sp>
      <p:sp>
        <p:nvSpPr>
          <p:cNvPr id="160" name="Google Shape;160;p11"/>
          <p:cNvSpPr/>
          <p:nvPr/>
        </p:nvSpPr>
        <p:spPr>
          <a:xfrm>
            <a:off x="10716768" y="2212848"/>
            <a:ext cx="411480" cy="411480"/>
          </a:xfrm>
          <a:prstGeom prst="ellipse">
            <a:avLst/>
          </a:prstGeom>
          <a:solidFill>
            <a:srgbClr val="A00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61" name="Google Shape;161;p11"/>
          <p:cNvSpPr txBox="1"/>
          <p:nvPr/>
        </p:nvSpPr>
        <p:spPr>
          <a:xfrm>
            <a:off x="9985248" y="1508760"/>
            <a:ext cx="1828800" cy="502920"/>
          </a:xfrm>
          <a:prstGeom prst="rect">
            <a:avLst/>
          </a:prstGeom>
          <a:noFill/>
          <a:ln>
            <a:noFill/>
          </a:ln>
        </p:spPr>
        <p:txBody>
          <a:bodyPr spcFirstLastPara="1" wrap="square" lIns="45700" tIns="45700" rIns="45700"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tr-TR" sz="1800" b="1" i="0" u="none" strike="noStrike" cap="none">
                <a:solidFill>
                  <a:srgbClr val="A00000"/>
                </a:solidFill>
                <a:latin typeface="Open Sans"/>
                <a:ea typeface="Open Sans"/>
                <a:cs typeface="Open Sans"/>
                <a:sym typeface="Open Sans"/>
              </a:rPr>
              <a:t>01.01.2026</a:t>
            </a:r>
            <a:endParaRPr sz="1400" b="0" i="0" u="none" strike="noStrike" cap="none">
              <a:solidFill>
                <a:srgbClr val="000000"/>
              </a:solidFill>
              <a:latin typeface="Arial"/>
              <a:ea typeface="Arial"/>
              <a:cs typeface="Arial"/>
              <a:sym typeface="Arial"/>
            </a:endParaRPr>
          </a:p>
        </p:txBody>
      </p:sp>
      <p:sp>
        <p:nvSpPr>
          <p:cNvPr id="162" name="Google Shape;162;p11"/>
          <p:cNvSpPr/>
          <p:nvPr/>
        </p:nvSpPr>
        <p:spPr>
          <a:xfrm>
            <a:off x="10012680" y="2880360"/>
            <a:ext cx="1773936" cy="2240280"/>
          </a:xfrm>
          <a:prstGeom prst="roundRect">
            <a:avLst>
              <a:gd name="adj" fmla="val 6000"/>
            </a:avLst>
          </a:prstGeom>
          <a:solidFill>
            <a:srgbClr val="FBEEEE"/>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63" name="Google Shape;163;p11"/>
          <p:cNvSpPr txBox="1"/>
          <p:nvPr/>
        </p:nvSpPr>
        <p:spPr>
          <a:xfrm>
            <a:off x="10076688" y="2971800"/>
            <a:ext cx="1645920" cy="548640"/>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tr-TR" sz="1600" b="1" i="0" u="none" strike="noStrike" cap="none">
                <a:solidFill>
                  <a:srgbClr val="A00000"/>
                </a:solidFill>
                <a:latin typeface="Open Sans"/>
                <a:ea typeface="Open Sans"/>
                <a:cs typeface="Open Sans"/>
                <a:sym typeface="Open Sans"/>
              </a:rPr>
              <a:t>Yeni kuruluşlar</a:t>
            </a:r>
            <a:endParaRPr sz="1400" b="0" i="0" u="none" strike="noStrike" cap="none">
              <a:solidFill>
                <a:srgbClr val="000000"/>
              </a:solidFill>
              <a:latin typeface="Arial"/>
              <a:ea typeface="Arial"/>
              <a:cs typeface="Arial"/>
              <a:sym typeface="Arial"/>
            </a:endParaRPr>
          </a:p>
        </p:txBody>
      </p:sp>
      <p:sp>
        <p:nvSpPr>
          <p:cNvPr id="164" name="Google Shape;164;p11"/>
          <p:cNvSpPr txBox="1"/>
          <p:nvPr/>
        </p:nvSpPr>
        <p:spPr>
          <a:xfrm>
            <a:off x="10076688" y="3520440"/>
            <a:ext cx="1645920" cy="1169511"/>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tr-TR" sz="1400" b="0" i="0" u="none" strike="noStrike" cap="none" dirty="0">
                <a:solidFill>
                  <a:srgbClr val="0C2340"/>
                </a:solidFill>
                <a:latin typeface="Open Sans"/>
                <a:ea typeface="Open Sans"/>
                <a:cs typeface="Open Sans"/>
                <a:sym typeface="Open Sans"/>
              </a:rPr>
              <a:t>Pay ve GK defteri zorunlu, YK / müdürler kurulu defteri isteğe </a:t>
            </a:r>
            <a:r>
              <a:rPr lang="tr-TR" sz="1400" b="0" i="0" u="none" strike="noStrike" cap="none" dirty="0" smtClean="0">
                <a:solidFill>
                  <a:srgbClr val="0C2340"/>
                </a:solidFill>
                <a:latin typeface="Open Sans"/>
                <a:ea typeface="Open Sans"/>
                <a:cs typeface="Open Sans"/>
                <a:sym typeface="Open Sans"/>
              </a:rPr>
              <a:t>bağlı durumdadır.</a:t>
            </a:r>
            <a:endParaRPr sz="1400" b="0" i="0" u="none" strike="noStrike" cap="none" dirty="0">
              <a:solidFill>
                <a:srgbClr val="000000"/>
              </a:solidFill>
              <a:latin typeface="Arial"/>
              <a:ea typeface="Arial"/>
              <a:cs typeface="Arial"/>
              <a:sym typeface="Aria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Google Shape;170;p12"/>
          <p:cNvSpPr/>
          <p:nvPr/>
        </p:nvSpPr>
        <p:spPr>
          <a:xfrm>
            <a:off x="569623" y="801182"/>
            <a:ext cx="11412772" cy="369332"/>
          </a:xfrm>
          <a:prstGeom prst="rect">
            <a:avLst/>
          </a:prstGeom>
          <a:solidFill>
            <a:srgbClr val="A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71" name="Google Shape;171;p12"/>
          <p:cNvSpPr txBox="1"/>
          <p:nvPr/>
        </p:nvSpPr>
        <p:spPr>
          <a:xfrm>
            <a:off x="566928" y="0"/>
            <a:ext cx="11338560" cy="749808"/>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000000"/>
              </a:buClr>
              <a:buSzPts val="2600"/>
              <a:buFont typeface="Arial"/>
              <a:buNone/>
            </a:pPr>
            <a:r>
              <a:rPr lang="tr-TR" sz="2600" b="1" i="0" u="none" strike="noStrike" cap="none">
                <a:solidFill>
                  <a:srgbClr val="A00000"/>
                </a:solidFill>
                <a:latin typeface="Open Sans"/>
                <a:ea typeface="Open Sans"/>
                <a:cs typeface="Open Sans"/>
                <a:sym typeface="Open Sans"/>
              </a:rPr>
              <a:t>E-Defter mi, ETDS mi?</a:t>
            </a:r>
            <a:endParaRPr sz="1400" b="0" i="0" u="none" strike="noStrike" cap="none">
              <a:solidFill>
                <a:srgbClr val="000000"/>
              </a:solidFill>
              <a:latin typeface="Arial"/>
              <a:ea typeface="Arial"/>
              <a:cs typeface="Arial"/>
              <a:sym typeface="Arial"/>
            </a:endParaRPr>
          </a:p>
        </p:txBody>
      </p:sp>
      <p:sp>
        <p:nvSpPr>
          <p:cNvPr id="172" name="Google Shape;172;p12"/>
          <p:cNvSpPr/>
          <p:nvPr/>
        </p:nvSpPr>
        <p:spPr>
          <a:xfrm>
            <a:off x="566928" y="1417320"/>
            <a:ext cx="5532120" cy="3291840"/>
          </a:xfrm>
          <a:prstGeom prst="roundRect">
            <a:avLst>
              <a:gd name="adj" fmla="val 6000"/>
            </a:avLst>
          </a:prstGeom>
          <a:solidFill>
            <a:srgbClr val="F3F4F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73" name="Google Shape;173;p12"/>
          <p:cNvSpPr/>
          <p:nvPr/>
        </p:nvSpPr>
        <p:spPr>
          <a:xfrm>
            <a:off x="749808" y="1572768"/>
            <a:ext cx="566928" cy="566928"/>
          </a:xfrm>
          <a:prstGeom prst="ellipse">
            <a:avLst/>
          </a:prstGeom>
          <a:solidFill>
            <a:srgbClr val="5A637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174" name="Google Shape;174;p12" descr="db_w.png"/>
          <p:cNvPicPr preferRelativeResize="0"/>
          <p:nvPr/>
        </p:nvPicPr>
        <p:blipFill rotWithShape="1">
          <a:blip r:embed="rId3">
            <a:alphaModFix/>
          </a:blip>
          <a:srcRect/>
          <a:stretch/>
        </p:blipFill>
        <p:spPr>
          <a:xfrm>
            <a:off x="885870" y="1708830"/>
            <a:ext cx="294802" cy="294802"/>
          </a:xfrm>
          <a:prstGeom prst="rect">
            <a:avLst/>
          </a:prstGeom>
          <a:noFill/>
          <a:ln>
            <a:noFill/>
          </a:ln>
        </p:spPr>
      </p:pic>
      <p:sp>
        <p:nvSpPr>
          <p:cNvPr id="175" name="Google Shape;175;p12"/>
          <p:cNvSpPr txBox="1"/>
          <p:nvPr/>
        </p:nvSpPr>
        <p:spPr>
          <a:xfrm>
            <a:off x="1481328" y="1508760"/>
            <a:ext cx="4480560" cy="457200"/>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tr-TR" sz="2200" b="1" i="0" u="none" strike="noStrike" cap="none">
                <a:solidFill>
                  <a:srgbClr val="5A6370"/>
                </a:solidFill>
                <a:latin typeface="Open Sans"/>
                <a:ea typeface="Open Sans"/>
                <a:cs typeface="Open Sans"/>
                <a:sym typeface="Open Sans"/>
              </a:rPr>
              <a:t>e-Defter (GİB)</a:t>
            </a:r>
            <a:endParaRPr sz="1400" b="0" i="0" u="none" strike="noStrike" cap="none">
              <a:solidFill>
                <a:srgbClr val="000000"/>
              </a:solidFill>
              <a:latin typeface="Arial"/>
              <a:ea typeface="Arial"/>
              <a:cs typeface="Arial"/>
              <a:sym typeface="Arial"/>
            </a:endParaRPr>
          </a:p>
        </p:txBody>
      </p:sp>
      <p:sp>
        <p:nvSpPr>
          <p:cNvPr id="176" name="Google Shape;176;p12"/>
          <p:cNvSpPr txBox="1"/>
          <p:nvPr/>
        </p:nvSpPr>
        <p:spPr>
          <a:xfrm>
            <a:off x="1481328" y="1965960"/>
            <a:ext cx="4480560" cy="365760"/>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tr-TR" sz="1400" b="0" i="0" u="none" strike="noStrike" cap="none">
                <a:solidFill>
                  <a:srgbClr val="5A6370"/>
                </a:solidFill>
                <a:latin typeface="Open Sans"/>
                <a:ea typeface="Open Sans"/>
                <a:cs typeface="Open Sans"/>
                <a:sym typeface="Open Sans"/>
              </a:rPr>
              <a:t>İşletmenin muhasebesiyle ilgili defterler</a:t>
            </a:r>
            <a:endParaRPr sz="1400" b="0" i="0" u="none" strike="noStrike" cap="none">
              <a:solidFill>
                <a:srgbClr val="000000"/>
              </a:solidFill>
              <a:latin typeface="Arial"/>
              <a:ea typeface="Arial"/>
              <a:cs typeface="Arial"/>
              <a:sym typeface="Arial"/>
            </a:endParaRPr>
          </a:p>
        </p:txBody>
      </p:sp>
      <p:sp>
        <p:nvSpPr>
          <p:cNvPr id="177" name="Google Shape;177;p12"/>
          <p:cNvSpPr txBox="1"/>
          <p:nvPr/>
        </p:nvSpPr>
        <p:spPr>
          <a:xfrm>
            <a:off x="795528" y="2514600"/>
            <a:ext cx="5120640" cy="2148840"/>
          </a:xfrm>
          <a:prstGeom prst="rect">
            <a:avLst/>
          </a:prstGeom>
          <a:noFill/>
          <a:ln>
            <a:noFill/>
          </a:ln>
        </p:spPr>
        <p:txBody>
          <a:bodyPr spcFirstLastPara="1" wrap="square" lIns="45700" tIns="45700" rIns="45700" bIns="45700" anchor="t" anchorCtr="0">
            <a:spAutoFit/>
          </a:bodyPr>
          <a:lstStyle/>
          <a:p>
            <a:pPr marL="228600" marR="0" lvl="0" indent="-201168" algn="l" rtl="0">
              <a:lnSpc>
                <a:spcPct val="100000"/>
              </a:lnSpc>
              <a:spcBef>
                <a:spcPts val="0"/>
              </a:spcBef>
              <a:spcAft>
                <a:spcPts val="0"/>
              </a:spcAft>
              <a:buClr>
                <a:srgbClr val="A00000"/>
              </a:buClr>
              <a:buSzPts val="1600"/>
              <a:buFont typeface="Arial"/>
              <a:buChar char="•"/>
            </a:pPr>
            <a:r>
              <a:rPr lang="tr-TR" sz="1600" b="0" i="0" u="none" strike="noStrike" cap="none">
                <a:solidFill>
                  <a:srgbClr val="0C2340"/>
                </a:solidFill>
                <a:latin typeface="Open Sans"/>
                <a:ea typeface="Open Sans"/>
                <a:cs typeface="Open Sans"/>
                <a:sym typeface="Open Sans"/>
              </a:rPr>
              <a:t>Yevmiye defteri</a:t>
            </a:r>
            <a:endParaRPr sz="1400" b="0" i="0" u="none" strike="noStrike" cap="none">
              <a:solidFill>
                <a:srgbClr val="000000"/>
              </a:solidFill>
              <a:latin typeface="Arial"/>
              <a:ea typeface="Arial"/>
              <a:cs typeface="Arial"/>
              <a:sym typeface="Arial"/>
            </a:endParaRPr>
          </a:p>
          <a:p>
            <a:pPr marL="228600" marR="0" lvl="0" indent="-201168" algn="l" rtl="0">
              <a:lnSpc>
                <a:spcPct val="100000"/>
              </a:lnSpc>
              <a:spcBef>
                <a:spcPts val="400"/>
              </a:spcBef>
              <a:spcAft>
                <a:spcPts val="0"/>
              </a:spcAft>
              <a:buClr>
                <a:srgbClr val="A00000"/>
              </a:buClr>
              <a:buSzPts val="1600"/>
              <a:buFont typeface="Arial"/>
              <a:buChar char="•"/>
            </a:pPr>
            <a:r>
              <a:rPr lang="tr-TR" sz="1600" b="0" i="0" u="none" strike="noStrike" cap="none">
                <a:solidFill>
                  <a:srgbClr val="0C2340"/>
                </a:solidFill>
                <a:latin typeface="Open Sans"/>
                <a:ea typeface="Open Sans"/>
                <a:cs typeface="Open Sans"/>
                <a:sym typeface="Open Sans"/>
              </a:rPr>
              <a:t>Defter-i kebir</a:t>
            </a:r>
            <a:endParaRPr sz="1400" b="0" i="0" u="none" strike="noStrike" cap="none">
              <a:solidFill>
                <a:srgbClr val="000000"/>
              </a:solidFill>
              <a:latin typeface="Arial"/>
              <a:ea typeface="Arial"/>
              <a:cs typeface="Arial"/>
              <a:sym typeface="Arial"/>
            </a:endParaRPr>
          </a:p>
          <a:p>
            <a:pPr marL="228600" marR="0" lvl="0" indent="-201168" algn="l" rtl="0">
              <a:lnSpc>
                <a:spcPct val="100000"/>
              </a:lnSpc>
              <a:spcBef>
                <a:spcPts val="400"/>
              </a:spcBef>
              <a:spcAft>
                <a:spcPts val="0"/>
              </a:spcAft>
              <a:buClr>
                <a:srgbClr val="A00000"/>
              </a:buClr>
              <a:buSzPts val="1600"/>
              <a:buFont typeface="Arial"/>
              <a:buChar char="•"/>
            </a:pPr>
            <a:r>
              <a:rPr lang="tr-TR" sz="1600" b="0" i="0" u="none" strike="noStrike" cap="none">
                <a:solidFill>
                  <a:srgbClr val="0C2340"/>
                </a:solidFill>
                <a:latin typeface="Open Sans"/>
                <a:ea typeface="Open Sans"/>
                <a:cs typeface="Open Sans"/>
                <a:sym typeface="Open Sans"/>
              </a:rPr>
              <a:t>Envanter defteri</a:t>
            </a:r>
            <a:endParaRPr sz="1400" b="0" i="0" u="none" strike="noStrike" cap="none">
              <a:solidFill>
                <a:srgbClr val="000000"/>
              </a:solidFill>
              <a:latin typeface="Arial"/>
              <a:ea typeface="Arial"/>
              <a:cs typeface="Arial"/>
              <a:sym typeface="Arial"/>
            </a:endParaRPr>
          </a:p>
          <a:p>
            <a:pPr marL="228600" marR="0" lvl="0" indent="-201168" algn="l" rtl="0">
              <a:lnSpc>
                <a:spcPct val="100000"/>
              </a:lnSpc>
              <a:spcBef>
                <a:spcPts val="400"/>
              </a:spcBef>
              <a:spcAft>
                <a:spcPts val="0"/>
              </a:spcAft>
              <a:buClr>
                <a:srgbClr val="A00000"/>
              </a:buClr>
              <a:buSzPts val="1600"/>
              <a:buFont typeface="Arial"/>
              <a:buChar char="•"/>
            </a:pPr>
            <a:r>
              <a:rPr lang="tr-TR" sz="1600" b="0" i="0" u="none" strike="noStrike" cap="none">
                <a:solidFill>
                  <a:srgbClr val="0C2340"/>
                </a:solidFill>
                <a:latin typeface="Open Sans"/>
                <a:ea typeface="Open Sans"/>
                <a:cs typeface="Open Sans"/>
                <a:sym typeface="Open Sans"/>
              </a:rPr>
              <a:t>Dayanak: VUK mük. md. 242</a:t>
            </a:r>
            <a:endParaRPr sz="1400" b="0" i="0" u="none" strike="noStrike" cap="none">
              <a:solidFill>
                <a:srgbClr val="000000"/>
              </a:solidFill>
              <a:latin typeface="Arial"/>
              <a:ea typeface="Arial"/>
              <a:cs typeface="Arial"/>
              <a:sym typeface="Arial"/>
            </a:endParaRPr>
          </a:p>
          <a:p>
            <a:pPr marL="228600" marR="0" lvl="0" indent="-201168" algn="l" rtl="0">
              <a:lnSpc>
                <a:spcPct val="100000"/>
              </a:lnSpc>
              <a:spcBef>
                <a:spcPts val="400"/>
              </a:spcBef>
              <a:spcAft>
                <a:spcPts val="0"/>
              </a:spcAft>
              <a:buClr>
                <a:srgbClr val="A00000"/>
              </a:buClr>
              <a:buSzPts val="1600"/>
              <a:buFont typeface="Arial"/>
              <a:buChar char="•"/>
            </a:pPr>
            <a:r>
              <a:rPr lang="tr-TR" sz="1600" b="0" i="0" u="none" strike="noStrike" cap="none">
                <a:solidFill>
                  <a:srgbClr val="0C2340"/>
                </a:solidFill>
                <a:latin typeface="Open Sans"/>
                <a:ea typeface="Open Sans"/>
                <a:cs typeface="Open Sans"/>
                <a:sym typeface="Open Sans"/>
              </a:rPr>
              <a:t>Hazine ve Maliye Bakanlığı</a:t>
            </a:r>
            <a:endParaRPr sz="1400" b="0" i="0" u="none" strike="noStrike" cap="none">
              <a:solidFill>
                <a:srgbClr val="000000"/>
              </a:solidFill>
              <a:latin typeface="Arial"/>
              <a:ea typeface="Arial"/>
              <a:cs typeface="Arial"/>
              <a:sym typeface="Arial"/>
            </a:endParaRPr>
          </a:p>
        </p:txBody>
      </p:sp>
      <p:sp>
        <p:nvSpPr>
          <p:cNvPr id="178" name="Google Shape;178;p12"/>
          <p:cNvSpPr/>
          <p:nvPr/>
        </p:nvSpPr>
        <p:spPr>
          <a:xfrm>
            <a:off x="6281928" y="1417320"/>
            <a:ext cx="5532120" cy="3291840"/>
          </a:xfrm>
          <a:prstGeom prst="roundRect">
            <a:avLst>
              <a:gd name="adj" fmla="val 6000"/>
            </a:avLst>
          </a:prstGeom>
          <a:solidFill>
            <a:srgbClr val="FBEEEE"/>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79" name="Google Shape;179;p12"/>
          <p:cNvSpPr/>
          <p:nvPr/>
        </p:nvSpPr>
        <p:spPr>
          <a:xfrm>
            <a:off x="6464808" y="1572768"/>
            <a:ext cx="566928" cy="566928"/>
          </a:xfrm>
          <a:prstGeom prst="ellipse">
            <a:avLst/>
          </a:prstGeom>
          <a:solidFill>
            <a:srgbClr val="A00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180" name="Google Shape;180;p12" descr="book_w.png"/>
          <p:cNvPicPr preferRelativeResize="0"/>
          <p:nvPr/>
        </p:nvPicPr>
        <p:blipFill rotWithShape="1">
          <a:blip r:embed="rId4">
            <a:alphaModFix/>
          </a:blip>
          <a:srcRect/>
          <a:stretch/>
        </p:blipFill>
        <p:spPr>
          <a:xfrm>
            <a:off x="6600870" y="1708830"/>
            <a:ext cx="294802" cy="294802"/>
          </a:xfrm>
          <a:prstGeom prst="rect">
            <a:avLst/>
          </a:prstGeom>
          <a:noFill/>
          <a:ln>
            <a:noFill/>
          </a:ln>
        </p:spPr>
      </p:pic>
      <p:sp>
        <p:nvSpPr>
          <p:cNvPr id="181" name="Google Shape;181;p12"/>
          <p:cNvSpPr txBox="1"/>
          <p:nvPr/>
        </p:nvSpPr>
        <p:spPr>
          <a:xfrm>
            <a:off x="7196328" y="1508760"/>
            <a:ext cx="4480560" cy="457200"/>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2200"/>
              <a:buFont typeface="Arial"/>
              <a:buNone/>
            </a:pPr>
            <a:r>
              <a:rPr lang="tr-TR" sz="2200" b="1" i="0" u="none" strike="noStrike" cap="none">
                <a:solidFill>
                  <a:srgbClr val="A00000"/>
                </a:solidFill>
                <a:latin typeface="Open Sans"/>
                <a:ea typeface="Open Sans"/>
                <a:cs typeface="Open Sans"/>
                <a:sym typeface="Open Sans"/>
              </a:rPr>
              <a:t>ETDS (Ticaret Bakanlığı)</a:t>
            </a:r>
            <a:endParaRPr sz="1400" b="0" i="0" u="none" strike="noStrike" cap="none">
              <a:solidFill>
                <a:srgbClr val="000000"/>
              </a:solidFill>
              <a:latin typeface="Arial"/>
              <a:ea typeface="Arial"/>
              <a:cs typeface="Arial"/>
              <a:sym typeface="Arial"/>
            </a:endParaRPr>
          </a:p>
        </p:txBody>
      </p:sp>
      <p:sp>
        <p:nvSpPr>
          <p:cNvPr id="182" name="Google Shape;182;p12"/>
          <p:cNvSpPr txBox="1"/>
          <p:nvPr/>
        </p:nvSpPr>
        <p:spPr>
          <a:xfrm>
            <a:off x="7196328" y="1965960"/>
            <a:ext cx="4480560" cy="365760"/>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tr-TR" sz="1400" b="0" i="0" u="none" strike="noStrike" cap="none">
                <a:solidFill>
                  <a:srgbClr val="5A6370"/>
                </a:solidFill>
                <a:latin typeface="Open Sans"/>
                <a:ea typeface="Open Sans"/>
                <a:cs typeface="Open Sans"/>
                <a:sym typeface="Open Sans"/>
              </a:rPr>
              <a:t>İşletmenin muhasebesiyle ilgili olmayan defterler</a:t>
            </a:r>
            <a:endParaRPr sz="1400" b="0" i="0" u="none" strike="noStrike" cap="none">
              <a:solidFill>
                <a:srgbClr val="000000"/>
              </a:solidFill>
              <a:latin typeface="Arial"/>
              <a:ea typeface="Arial"/>
              <a:cs typeface="Arial"/>
              <a:sym typeface="Arial"/>
            </a:endParaRPr>
          </a:p>
        </p:txBody>
      </p:sp>
      <p:sp>
        <p:nvSpPr>
          <p:cNvPr id="183" name="Google Shape;183;p12"/>
          <p:cNvSpPr txBox="1"/>
          <p:nvPr/>
        </p:nvSpPr>
        <p:spPr>
          <a:xfrm>
            <a:off x="6510528" y="2514600"/>
            <a:ext cx="5120640" cy="2148840"/>
          </a:xfrm>
          <a:prstGeom prst="rect">
            <a:avLst/>
          </a:prstGeom>
          <a:noFill/>
          <a:ln>
            <a:noFill/>
          </a:ln>
        </p:spPr>
        <p:txBody>
          <a:bodyPr spcFirstLastPara="1" wrap="square" lIns="45700" tIns="45700" rIns="45700" bIns="45700" anchor="t" anchorCtr="0">
            <a:spAutoFit/>
          </a:bodyPr>
          <a:lstStyle/>
          <a:p>
            <a:pPr marL="228600" marR="0" lvl="0" indent="-201168" algn="l" rtl="0">
              <a:lnSpc>
                <a:spcPct val="100000"/>
              </a:lnSpc>
              <a:spcBef>
                <a:spcPts val="0"/>
              </a:spcBef>
              <a:spcAft>
                <a:spcPts val="0"/>
              </a:spcAft>
              <a:buClr>
                <a:srgbClr val="A00000"/>
              </a:buClr>
              <a:buSzPts val="1600"/>
              <a:buFont typeface="Arial"/>
              <a:buChar char="•"/>
            </a:pPr>
            <a:r>
              <a:rPr lang="tr-TR" sz="1600" b="0" i="0" u="none" strike="noStrike" cap="none">
                <a:solidFill>
                  <a:srgbClr val="0C2340"/>
                </a:solidFill>
                <a:latin typeface="Open Sans"/>
                <a:ea typeface="Open Sans"/>
                <a:cs typeface="Open Sans"/>
                <a:sym typeface="Open Sans"/>
              </a:rPr>
              <a:t>Pay defteri</a:t>
            </a:r>
            <a:endParaRPr sz="1400" b="0" i="0" u="none" strike="noStrike" cap="none">
              <a:solidFill>
                <a:srgbClr val="000000"/>
              </a:solidFill>
              <a:latin typeface="Arial"/>
              <a:ea typeface="Arial"/>
              <a:cs typeface="Arial"/>
              <a:sym typeface="Arial"/>
            </a:endParaRPr>
          </a:p>
          <a:p>
            <a:pPr marL="228600" marR="0" lvl="0" indent="-201168" algn="l" rtl="0">
              <a:lnSpc>
                <a:spcPct val="100000"/>
              </a:lnSpc>
              <a:spcBef>
                <a:spcPts val="400"/>
              </a:spcBef>
              <a:spcAft>
                <a:spcPts val="0"/>
              </a:spcAft>
              <a:buClr>
                <a:srgbClr val="A00000"/>
              </a:buClr>
              <a:buSzPts val="1600"/>
              <a:buFont typeface="Arial"/>
              <a:buChar char="•"/>
            </a:pPr>
            <a:r>
              <a:rPr lang="tr-TR" sz="1600" b="0" i="0" u="none" strike="noStrike" cap="none">
                <a:solidFill>
                  <a:srgbClr val="0C2340"/>
                </a:solidFill>
                <a:latin typeface="Open Sans"/>
                <a:ea typeface="Open Sans"/>
                <a:cs typeface="Open Sans"/>
                <a:sym typeface="Open Sans"/>
              </a:rPr>
              <a:t>Genel kurul toplantı ve müzakere defteri</a:t>
            </a:r>
            <a:endParaRPr sz="1400" b="0" i="0" u="none" strike="noStrike" cap="none">
              <a:solidFill>
                <a:srgbClr val="000000"/>
              </a:solidFill>
              <a:latin typeface="Arial"/>
              <a:ea typeface="Arial"/>
              <a:cs typeface="Arial"/>
              <a:sym typeface="Arial"/>
            </a:endParaRPr>
          </a:p>
          <a:p>
            <a:pPr marL="228600" marR="0" lvl="0" indent="-201168" algn="l" rtl="0">
              <a:lnSpc>
                <a:spcPct val="100000"/>
              </a:lnSpc>
              <a:spcBef>
                <a:spcPts val="400"/>
              </a:spcBef>
              <a:spcAft>
                <a:spcPts val="0"/>
              </a:spcAft>
              <a:buClr>
                <a:srgbClr val="A00000"/>
              </a:buClr>
              <a:buSzPts val="1600"/>
              <a:buFont typeface="Arial"/>
              <a:buChar char="•"/>
            </a:pPr>
            <a:r>
              <a:rPr lang="tr-TR" sz="1600" b="0" i="0" u="none" strike="noStrike" cap="none">
                <a:solidFill>
                  <a:srgbClr val="0C2340"/>
                </a:solidFill>
                <a:latin typeface="Open Sans"/>
                <a:ea typeface="Open Sans"/>
                <a:cs typeface="Open Sans"/>
                <a:sym typeface="Open Sans"/>
              </a:rPr>
              <a:t>Yönetim / müdürler kurulu karar defteri (isteğe bağlı)</a:t>
            </a:r>
            <a:endParaRPr sz="1400" b="0" i="0" u="none" strike="noStrike" cap="none">
              <a:solidFill>
                <a:srgbClr val="000000"/>
              </a:solidFill>
              <a:latin typeface="Arial"/>
              <a:ea typeface="Arial"/>
              <a:cs typeface="Arial"/>
              <a:sym typeface="Arial"/>
            </a:endParaRPr>
          </a:p>
          <a:p>
            <a:pPr marL="228600" marR="0" lvl="0" indent="-201168" algn="l" rtl="0">
              <a:lnSpc>
                <a:spcPct val="100000"/>
              </a:lnSpc>
              <a:spcBef>
                <a:spcPts val="400"/>
              </a:spcBef>
              <a:spcAft>
                <a:spcPts val="0"/>
              </a:spcAft>
              <a:buClr>
                <a:srgbClr val="A00000"/>
              </a:buClr>
              <a:buSzPts val="1600"/>
              <a:buFont typeface="Arial"/>
              <a:buChar char="•"/>
            </a:pPr>
            <a:r>
              <a:rPr lang="tr-TR" sz="1600" b="0" i="0" u="none" strike="noStrike" cap="none">
                <a:solidFill>
                  <a:srgbClr val="0C2340"/>
                </a:solidFill>
                <a:latin typeface="Open Sans"/>
                <a:ea typeface="Open Sans"/>
                <a:cs typeface="Open Sans"/>
                <a:sym typeface="Open Sans"/>
              </a:rPr>
              <a:t>Dayanak: TTK md. 64/3-4 ve 14.02.2025 tarihli Tebliğ</a:t>
            </a:r>
            <a:endParaRPr sz="1400" b="0" i="0" u="none" strike="noStrike" cap="none">
              <a:solidFill>
                <a:srgbClr val="000000"/>
              </a:solidFill>
              <a:latin typeface="Arial"/>
              <a:ea typeface="Arial"/>
              <a:cs typeface="Arial"/>
              <a:sym typeface="Arial"/>
            </a:endParaRPr>
          </a:p>
          <a:p>
            <a:pPr marL="228600" marR="0" lvl="0" indent="-201168" algn="l" rtl="0">
              <a:lnSpc>
                <a:spcPct val="100000"/>
              </a:lnSpc>
              <a:spcBef>
                <a:spcPts val="400"/>
              </a:spcBef>
              <a:spcAft>
                <a:spcPts val="0"/>
              </a:spcAft>
              <a:buClr>
                <a:srgbClr val="A00000"/>
              </a:buClr>
              <a:buSzPts val="1600"/>
              <a:buFont typeface="Arial"/>
              <a:buChar char="•"/>
            </a:pPr>
            <a:r>
              <a:rPr lang="tr-TR" sz="1600" b="0" i="0" u="none" strike="noStrike" cap="none">
                <a:solidFill>
                  <a:srgbClr val="0C2340"/>
                </a:solidFill>
                <a:latin typeface="Open Sans"/>
                <a:ea typeface="Open Sans"/>
                <a:cs typeface="Open Sans"/>
                <a:sym typeface="Open Sans"/>
              </a:rPr>
              <a:t>Ticaret Bakanlığı</a:t>
            </a:r>
            <a:endParaRPr sz="1400" b="0" i="0" u="none" strike="noStrike" cap="none">
              <a:solidFill>
                <a:srgbClr val="000000"/>
              </a:solidFill>
              <a:latin typeface="Arial"/>
              <a:ea typeface="Arial"/>
              <a:cs typeface="Arial"/>
              <a:sym typeface="Arial"/>
            </a:endParaRPr>
          </a:p>
        </p:txBody>
      </p:sp>
      <p:sp>
        <p:nvSpPr>
          <p:cNvPr id="184" name="Google Shape;184;p12"/>
          <p:cNvSpPr txBox="1"/>
          <p:nvPr/>
        </p:nvSpPr>
        <p:spPr>
          <a:xfrm>
            <a:off x="566928" y="4892040"/>
            <a:ext cx="11247120" cy="411480"/>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tr-TR" sz="1600" b="1" i="0" u="none" strike="noStrike" cap="none">
                <a:solidFill>
                  <a:srgbClr val="0C2340"/>
                </a:solidFill>
                <a:latin typeface="Open Sans"/>
                <a:ea typeface="Open Sans"/>
                <a:cs typeface="Open Sans"/>
                <a:sym typeface="Open Sans"/>
              </a:rPr>
              <a:t>ETDS'nin entegre çalıştığı sistemler</a:t>
            </a:r>
            <a:endParaRPr sz="1400" b="0" i="0" u="none" strike="noStrike" cap="none">
              <a:solidFill>
                <a:srgbClr val="000000"/>
              </a:solidFill>
              <a:latin typeface="Arial"/>
              <a:ea typeface="Arial"/>
              <a:cs typeface="Arial"/>
              <a:sym typeface="Arial"/>
            </a:endParaRPr>
          </a:p>
        </p:txBody>
      </p:sp>
      <p:sp>
        <p:nvSpPr>
          <p:cNvPr id="185" name="Google Shape;185;p12"/>
          <p:cNvSpPr/>
          <p:nvPr/>
        </p:nvSpPr>
        <p:spPr>
          <a:xfrm>
            <a:off x="566928" y="5321808"/>
            <a:ext cx="2103120" cy="502920"/>
          </a:xfrm>
          <a:prstGeom prst="roundRect">
            <a:avLst>
              <a:gd name="adj" fmla="val 6000"/>
            </a:avLst>
          </a:prstGeom>
          <a:solidFill>
            <a:srgbClr val="0C234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86" name="Google Shape;186;p12"/>
          <p:cNvSpPr txBox="1"/>
          <p:nvPr/>
        </p:nvSpPr>
        <p:spPr>
          <a:xfrm>
            <a:off x="566928" y="5321808"/>
            <a:ext cx="2103120" cy="502920"/>
          </a:xfrm>
          <a:prstGeom prst="rect">
            <a:avLst/>
          </a:prstGeom>
          <a:noFill/>
          <a:ln>
            <a:noFill/>
          </a:ln>
        </p:spPr>
        <p:txBody>
          <a:bodyPr spcFirstLastPara="1" wrap="square" lIns="45700" tIns="45700" rIns="45700" bIns="45700" anchor="ctr" anchorCtr="0">
            <a:spAutoFit/>
          </a:bodyPr>
          <a:lstStyle/>
          <a:p>
            <a:pPr marL="0" marR="0" lvl="0" indent="0" algn="ctr" rtl="0">
              <a:lnSpc>
                <a:spcPct val="100000"/>
              </a:lnSpc>
              <a:spcBef>
                <a:spcPts val="0"/>
              </a:spcBef>
              <a:spcAft>
                <a:spcPts val="0"/>
              </a:spcAft>
              <a:buClr>
                <a:srgbClr val="000000"/>
              </a:buClr>
              <a:buSzPts val="1500"/>
              <a:buFont typeface="Arial"/>
              <a:buNone/>
            </a:pPr>
            <a:r>
              <a:rPr lang="tr-TR" sz="1500" b="1" i="0" u="none" strike="noStrike" cap="none">
                <a:solidFill>
                  <a:srgbClr val="FFFFFF"/>
                </a:solidFill>
                <a:latin typeface="Open Sans"/>
                <a:ea typeface="Open Sans"/>
                <a:cs typeface="Open Sans"/>
                <a:sym typeface="Open Sans"/>
              </a:rPr>
              <a:t>MERSİS</a:t>
            </a:r>
            <a:endParaRPr sz="1400" b="0" i="0" u="none" strike="noStrike" cap="none">
              <a:solidFill>
                <a:srgbClr val="000000"/>
              </a:solidFill>
              <a:latin typeface="Arial"/>
              <a:ea typeface="Arial"/>
              <a:cs typeface="Arial"/>
              <a:sym typeface="Arial"/>
            </a:endParaRPr>
          </a:p>
        </p:txBody>
      </p:sp>
      <p:sp>
        <p:nvSpPr>
          <p:cNvPr id="187" name="Google Shape;187;p12"/>
          <p:cNvSpPr/>
          <p:nvPr/>
        </p:nvSpPr>
        <p:spPr>
          <a:xfrm>
            <a:off x="2834640" y="5321808"/>
            <a:ext cx="2103120" cy="502920"/>
          </a:xfrm>
          <a:prstGeom prst="roundRect">
            <a:avLst>
              <a:gd name="adj" fmla="val 6000"/>
            </a:avLst>
          </a:prstGeom>
          <a:solidFill>
            <a:srgbClr val="0C234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88" name="Google Shape;188;p12"/>
          <p:cNvSpPr txBox="1"/>
          <p:nvPr/>
        </p:nvSpPr>
        <p:spPr>
          <a:xfrm>
            <a:off x="2834640" y="5321808"/>
            <a:ext cx="2103120" cy="502920"/>
          </a:xfrm>
          <a:prstGeom prst="rect">
            <a:avLst/>
          </a:prstGeom>
          <a:noFill/>
          <a:ln>
            <a:noFill/>
          </a:ln>
        </p:spPr>
        <p:txBody>
          <a:bodyPr spcFirstLastPara="1" wrap="square" lIns="45700" tIns="45700" rIns="45700" bIns="45700" anchor="ctr" anchorCtr="0">
            <a:spAutoFit/>
          </a:bodyPr>
          <a:lstStyle/>
          <a:p>
            <a:pPr marL="0" marR="0" lvl="0" indent="0" algn="ctr" rtl="0">
              <a:lnSpc>
                <a:spcPct val="100000"/>
              </a:lnSpc>
              <a:spcBef>
                <a:spcPts val="0"/>
              </a:spcBef>
              <a:spcAft>
                <a:spcPts val="0"/>
              </a:spcAft>
              <a:buClr>
                <a:srgbClr val="000000"/>
              </a:buClr>
              <a:buSzPts val="1500"/>
              <a:buFont typeface="Arial"/>
              <a:buNone/>
            </a:pPr>
            <a:r>
              <a:rPr lang="tr-TR" sz="1500" b="1" i="0" u="none" strike="noStrike" cap="none">
                <a:solidFill>
                  <a:srgbClr val="FFFFFF"/>
                </a:solidFill>
                <a:latin typeface="Open Sans"/>
                <a:ea typeface="Open Sans"/>
                <a:cs typeface="Open Sans"/>
                <a:sym typeface="Open Sans"/>
              </a:rPr>
              <a:t>Türkiye Noterler Birliği</a:t>
            </a:r>
            <a:endParaRPr sz="1400" b="0" i="0" u="none" strike="noStrike" cap="none">
              <a:solidFill>
                <a:srgbClr val="000000"/>
              </a:solidFill>
              <a:latin typeface="Arial"/>
              <a:ea typeface="Arial"/>
              <a:cs typeface="Arial"/>
              <a:sym typeface="Arial"/>
            </a:endParaRPr>
          </a:p>
        </p:txBody>
      </p:sp>
      <p:sp>
        <p:nvSpPr>
          <p:cNvPr id="189" name="Google Shape;189;p12"/>
          <p:cNvSpPr/>
          <p:nvPr/>
        </p:nvSpPr>
        <p:spPr>
          <a:xfrm>
            <a:off x="5102352" y="5321808"/>
            <a:ext cx="2103120" cy="502920"/>
          </a:xfrm>
          <a:prstGeom prst="roundRect">
            <a:avLst>
              <a:gd name="adj" fmla="val 6000"/>
            </a:avLst>
          </a:prstGeom>
          <a:solidFill>
            <a:srgbClr val="0C234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90" name="Google Shape;190;p12"/>
          <p:cNvSpPr txBox="1"/>
          <p:nvPr/>
        </p:nvSpPr>
        <p:spPr>
          <a:xfrm>
            <a:off x="5102352" y="5321808"/>
            <a:ext cx="2103120" cy="502920"/>
          </a:xfrm>
          <a:prstGeom prst="rect">
            <a:avLst/>
          </a:prstGeom>
          <a:noFill/>
          <a:ln>
            <a:noFill/>
          </a:ln>
        </p:spPr>
        <p:txBody>
          <a:bodyPr spcFirstLastPara="1" wrap="square" lIns="45700" tIns="45700" rIns="45700" bIns="45700" anchor="ctr" anchorCtr="0">
            <a:spAutoFit/>
          </a:bodyPr>
          <a:lstStyle/>
          <a:p>
            <a:pPr marL="0" marR="0" lvl="0" indent="0" algn="ctr" rtl="0">
              <a:lnSpc>
                <a:spcPct val="100000"/>
              </a:lnSpc>
              <a:spcBef>
                <a:spcPts val="0"/>
              </a:spcBef>
              <a:spcAft>
                <a:spcPts val="0"/>
              </a:spcAft>
              <a:buClr>
                <a:srgbClr val="000000"/>
              </a:buClr>
              <a:buSzPts val="1500"/>
              <a:buFont typeface="Arial"/>
              <a:buNone/>
            </a:pPr>
            <a:r>
              <a:rPr lang="tr-TR" sz="1500" b="1" i="0" u="none" strike="noStrike" cap="none">
                <a:solidFill>
                  <a:srgbClr val="FFFFFF"/>
                </a:solidFill>
                <a:latin typeface="Open Sans"/>
                <a:ea typeface="Open Sans"/>
                <a:cs typeface="Open Sans"/>
                <a:sym typeface="Open Sans"/>
              </a:rPr>
              <a:t>Merkezi Kayıt Kuruluşu</a:t>
            </a:r>
            <a:endParaRPr sz="1400" b="0" i="0" u="none" strike="noStrike" cap="none">
              <a:solidFill>
                <a:srgbClr val="000000"/>
              </a:solidFill>
              <a:latin typeface="Arial"/>
              <a:ea typeface="Arial"/>
              <a:cs typeface="Arial"/>
              <a:sym typeface="Arial"/>
            </a:endParaRPr>
          </a:p>
        </p:txBody>
      </p:sp>
      <p:sp>
        <p:nvSpPr>
          <p:cNvPr id="191" name="Google Shape;191;p12"/>
          <p:cNvSpPr/>
          <p:nvPr/>
        </p:nvSpPr>
        <p:spPr>
          <a:xfrm>
            <a:off x="7370063" y="5321808"/>
            <a:ext cx="2103120" cy="502920"/>
          </a:xfrm>
          <a:prstGeom prst="roundRect">
            <a:avLst>
              <a:gd name="adj" fmla="val 6000"/>
            </a:avLst>
          </a:prstGeom>
          <a:solidFill>
            <a:srgbClr val="0C234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92" name="Google Shape;192;p12"/>
          <p:cNvSpPr txBox="1"/>
          <p:nvPr/>
        </p:nvSpPr>
        <p:spPr>
          <a:xfrm>
            <a:off x="7370063" y="5321808"/>
            <a:ext cx="2103120" cy="502920"/>
          </a:xfrm>
          <a:prstGeom prst="rect">
            <a:avLst/>
          </a:prstGeom>
          <a:noFill/>
          <a:ln>
            <a:noFill/>
          </a:ln>
        </p:spPr>
        <p:txBody>
          <a:bodyPr spcFirstLastPara="1" wrap="square" lIns="45700" tIns="45700" rIns="45700" bIns="45700" anchor="ctr" anchorCtr="0">
            <a:spAutoFit/>
          </a:bodyPr>
          <a:lstStyle/>
          <a:p>
            <a:pPr marL="0" marR="0" lvl="0" indent="0" algn="ctr" rtl="0">
              <a:lnSpc>
                <a:spcPct val="100000"/>
              </a:lnSpc>
              <a:spcBef>
                <a:spcPts val="0"/>
              </a:spcBef>
              <a:spcAft>
                <a:spcPts val="0"/>
              </a:spcAft>
              <a:buClr>
                <a:srgbClr val="000000"/>
              </a:buClr>
              <a:buSzPts val="1500"/>
              <a:buFont typeface="Arial"/>
              <a:buNone/>
            </a:pPr>
            <a:r>
              <a:rPr lang="tr-TR" sz="1500" b="1" i="0" u="none" strike="noStrike" cap="none">
                <a:solidFill>
                  <a:srgbClr val="FFFFFF"/>
                </a:solidFill>
                <a:latin typeface="Open Sans"/>
                <a:ea typeface="Open Sans"/>
                <a:cs typeface="Open Sans"/>
                <a:sym typeface="Open Sans"/>
              </a:rPr>
              <a:t>e-GKS</a:t>
            </a:r>
            <a:endParaRPr sz="1400" b="0" i="0" u="none" strike="noStrike" cap="none">
              <a:solidFill>
                <a:srgbClr val="000000"/>
              </a:solidFill>
              <a:latin typeface="Arial"/>
              <a:ea typeface="Arial"/>
              <a:cs typeface="Arial"/>
              <a:sym typeface="Arial"/>
            </a:endParaRPr>
          </a:p>
        </p:txBody>
      </p:sp>
      <p:sp>
        <p:nvSpPr>
          <p:cNvPr id="193" name="Google Shape;193;p12"/>
          <p:cNvSpPr/>
          <p:nvPr/>
        </p:nvSpPr>
        <p:spPr>
          <a:xfrm>
            <a:off x="9637776" y="5321808"/>
            <a:ext cx="2103120" cy="502920"/>
          </a:xfrm>
          <a:prstGeom prst="roundRect">
            <a:avLst>
              <a:gd name="adj" fmla="val 6000"/>
            </a:avLst>
          </a:prstGeom>
          <a:solidFill>
            <a:srgbClr val="0C234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194" name="Google Shape;194;p12"/>
          <p:cNvSpPr txBox="1"/>
          <p:nvPr/>
        </p:nvSpPr>
        <p:spPr>
          <a:xfrm>
            <a:off x="9637776" y="5321808"/>
            <a:ext cx="2103120" cy="502920"/>
          </a:xfrm>
          <a:prstGeom prst="rect">
            <a:avLst/>
          </a:prstGeom>
          <a:noFill/>
          <a:ln>
            <a:noFill/>
          </a:ln>
        </p:spPr>
        <p:txBody>
          <a:bodyPr spcFirstLastPara="1" wrap="square" lIns="45700" tIns="45700" rIns="45700" bIns="45700" anchor="ctr" anchorCtr="0">
            <a:spAutoFit/>
          </a:bodyPr>
          <a:lstStyle/>
          <a:p>
            <a:pPr marL="0" marR="0" lvl="0" indent="0" algn="ctr" rtl="0">
              <a:lnSpc>
                <a:spcPct val="100000"/>
              </a:lnSpc>
              <a:spcBef>
                <a:spcPts val="0"/>
              </a:spcBef>
              <a:spcAft>
                <a:spcPts val="0"/>
              </a:spcAft>
              <a:buClr>
                <a:srgbClr val="000000"/>
              </a:buClr>
              <a:buSzPts val="1500"/>
              <a:buFont typeface="Arial"/>
              <a:buNone/>
            </a:pPr>
            <a:r>
              <a:rPr lang="tr-TR" sz="1500" b="1" i="0" u="none" strike="noStrike" cap="none">
                <a:solidFill>
                  <a:srgbClr val="FFFFFF"/>
                </a:solidFill>
                <a:latin typeface="Open Sans"/>
                <a:ea typeface="Open Sans"/>
                <a:cs typeface="Open Sans"/>
                <a:sym typeface="Open Sans"/>
              </a:rPr>
              <a:t>e-YKS</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13"/>
          <p:cNvSpPr/>
          <p:nvPr/>
        </p:nvSpPr>
        <p:spPr>
          <a:xfrm>
            <a:off x="569623" y="801182"/>
            <a:ext cx="11412772" cy="369332"/>
          </a:xfrm>
          <a:prstGeom prst="rect">
            <a:avLst/>
          </a:prstGeom>
          <a:solidFill>
            <a:srgbClr val="A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01" name="Google Shape;201;p13"/>
          <p:cNvSpPr txBox="1"/>
          <p:nvPr/>
        </p:nvSpPr>
        <p:spPr>
          <a:xfrm>
            <a:off x="566928" y="0"/>
            <a:ext cx="11338560" cy="749808"/>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000000"/>
              </a:buClr>
              <a:buSzPts val="2600"/>
              <a:buFont typeface="Arial"/>
              <a:buNone/>
            </a:pPr>
            <a:r>
              <a:rPr lang="tr-TR" sz="2600" b="1" i="0" u="none" strike="noStrike" cap="none">
                <a:solidFill>
                  <a:srgbClr val="A00000"/>
                </a:solidFill>
                <a:latin typeface="Open Sans"/>
                <a:ea typeface="Open Sans"/>
                <a:cs typeface="Open Sans"/>
                <a:sym typeface="Open Sans"/>
              </a:rPr>
              <a:t>Zorunlu ve İsteğe Bağlı Defterler</a:t>
            </a:r>
            <a:endParaRPr sz="1400" b="0" i="0" u="none" strike="noStrike" cap="none">
              <a:solidFill>
                <a:srgbClr val="000000"/>
              </a:solidFill>
              <a:latin typeface="Arial"/>
              <a:ea typeface="Arial"/>
              <a:cs typeface="Arial"/>
              <a:sym typeface="Arial"/>
            </a:endParaRPr>
          </a:p>
        </p:txBody>
      </p:sp>
      <p:sp>
        <p:nvSpPr>
          <p:cNvPr id="202" name="Google Shape;202;p13"/>
          <p:cNvSpPr/>
          <p:nvPr/>
        </p:nvSpPr>
        <p:spPr>
          <a:xfrm>
            <a:off x="566928" y="1417320"/>
            <a:ext cx="3611880" cy="3429000"/>
          </a:xfrm>
          <a:prstGeom prst="roundRect">
            <a:avLst>
              <a:gd name="adj" fmla="val 6000"/>
            </a:avLst>
          </a:prstGeom>
          <a:solidFill>
            <a:srgbClr val="F3F4F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03" name="Google Shape;203;p13"/>
          <p:cNvSpPr/>
          <p:nvPr/>
        </p:nvSpPr>
        <p:spPr>
          <a:xfrm>
            <a:off x="795528" y="1600200"/>
            <a:ext cx="685800" cy="685800"/>
          </a:xfrm>
          <a:prstGeom prst="ellipse">
            <a:avLst/>
          </a:prstGeom>
          <a:solidFill>
            <a:srgbClr val="A00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204" name="Google Shape;204;p13" descr="users_w.png"/>
          <p:cNvPicPr preferRelativeResize="0"/>
          <p:nvPr/>
        </p:nvPicPr>
        <p:blipFill rotWithShape="1">
          <a:blip r:embed="rId3">
            <a:alphaModFix/>
          </a:blip>
          <a:srcRect/>
          <a:stretch/>
        </p:blipFill>
        <p:spPr>
          <a:xfrm>
            <a:off x="960120" y="1764792"/>
            <a:ext cx="356616" cy="356616"/>
          </a:xfrm>
          <a:prstGeom prst="rect">
            <a:avLst/>
          </a:prstGeom>
          <a:noFill/>
          <a:ln>
            <a:noFill/>
          </a:ln>
        </p:spPr>
      </p:pic>
      <p:sp>
        <p:nvSpPr>
          <p:cNvPr id="205" name="Google Shape;205;p13"/>
          <p:cNvSpPr/>
          <p:nvPr/>
        </p:nvSpPr>
        <p:spPr>
          <a:xfrm>
            <a:off x="2441448" y="1737360"/>
            <a:ext cx="1554480" cy="411480"/>
          </a:xfrm>
          <a:prstGeom prst="roundRect">
            <a:avLst>
              <a:gd name="adj" fmla="val 50000"/>
            </a:avLst>
          </a:prstGeom>
          <a:solidFill>
            <a:srgbClr val="A00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06" name="Google Shape;206;p13"/>
          <p:cNvSpPr txBox="1"/>
          <p:nvPr/>
        </p:nvSpPr>
        <p:spPr>
          <a:xfrm>
            <a:off x="2441448" y="1737360"/>
            <a:ext cx="1554480" cy="411480"/>
          </a:xfrm>
          <a:prstGeom prst="rect">
            <a:avLst/>
          </a:prstGeom>
          <a:noFill/>
          <a:ln>
            <a:noFill/>
          </a:ln>
        </p:spPr>
        <p:txBody>
          <a:bodyPr spcFirstLastPara="1" wrap="square" lIns="45700" tIns="45700" rIns="45700" bIns="45700" anchor="ctr" anchorCtr="0">
            <a:spAutoFit/>
          </a:bodyPr>
          <a:lstStyle/>
          <a:p>
            <a:pPr marL="0" marR="0" lvl="0" indent="0" algn="ctr" rtl="0">
              <a:lnSpc>
                <a:spcPct val="100000"/>
              </a:lnSpc>
              <a:spcBef>
                <a:spcPts val="0"/>
              </a:spcBef>
              <a:spcAft>
                <a:spcPts val="0"/>
              </a:spcAft>
              <a:buClr>
                <a:srgbClr val="000000"/>
              </a:buClr>
              <a:buSzPts val="1400"/>
              <a:buFont typeface="Arial"/>
              <a:buNone/>
            </a:pPr>
            <a:r>
              <a:rPr lang="tr-TR" sz="1400" b="1" i="0" u="none" strike="noStrike" cap="none">
                <a:solidFill>
                  <a:srgbClr val="FFFFFF"/>
                </a:solidFill>
                <a:latin typeface="Open Sans"/>
                <a:ea typeface="Open Sans"/>
                <a:cs typeface="Open Sans"/>
                <a:sym typeface="Open Sans"/>
              </a:rPr>
              <a:t>ZORUNLU</a:t>
            </a:r>
            <a:endParaRPr sz="1400" b="0" i="0" u="none" strike="noStrike" cap="none">
              <a:solidFill>
                <a:srgbClr val="000000"/>
              </a:solidFill>
              <a:latin typeface="Arial"/>
              <a:ea typeface="Arial"/>
              <a:cs typeface="Arial"/>
              <a:sym typeface="Arial"/>
            </a:endParaRPr>
          </a:p>
        </p:txBody>
      </p:sp>
      <p:sp>
        <p:nvSpPr>
          <p:cNvPr id="207" name="Google Shape;207;p13"/>
          <p:cNvSpPr txBox="1"/>
          <p:nvPr/>
        </p:nvSpPr>
        <p:spPr>
          <a:xfrm>
            <a:off x="795528" y="2468880"/>
            <a:ext cx="3200400" cy="822960"/>
          </a:xfrm>
          <a:prstGeom prst="rect">
            <a:avLst/>
          </a:prstGeom>
          <a:noFill/>
          <a:ln>
            <a:noFill/>
          </a:ln>
        </p:spPr>
        <p:txBody>
          <a:bodyPr spcFirstLastPara="1" wrap="square" lIns="45700" tIns="45700" rIns="45700" bIns="45700" anchor="t" anchorCtr="0">
            <a:spAutoFit/>
          </a:bodyPr>
          <a:lstStyle/>
          <a:p>
            <a:pPr marL="0" marR="0" lvl="0" indent="0" algn="l" rtl="0">
              <a:lnSpc>
                <a:spcPct val="95000"/>
              </a:lnSpc>
              <a:spcBef>
                <a:spcPts val="0"/>
              </a:spcBef>
              <a:spcAft>
                <a:spcPts val="0"/>
              </a:spcAft>
              <a:buClr>
                <a:srgbClr val="000000"/>
              </a:buClr>
              <a:buSzPts val="1900"/>
              <a:buFont typeface="Arial"/>
              <a:buNone/>
            </a:pPr>
            <a:r>
              <a:rPr lang="tr-TR" sz="1900" b="1" i="0" u="none" strike="noStrike" cap="none">
                <a:solidFill>
                  <a:srgbClr val="A00000"/>
                </a:solidFill>
                <a:latin typeface="Open Sans"/>
                <a:ea typeface="Open Sans"/>
                <a:cs typeface="Open Sans"/>
                <a:sym typeface="Open Sans"/>
              </a:rPr>
              <a:t>Pay Defteri</a:t>
            </a:r>
            <a:endParaRPr sz="1400" b="0" i="0" u="none" strike="noStrike" cap="none">
              <a:solidFill>
                <a:srgbClr val="000000"/>
              </a:solidFill>
              <a:latin typeface="Arial"/>
              <a:ea typeface="Arial"/>
              <a:cs typeface="Arial"/>
              <a:sym typeface="Arial"/>
            </a:endParaRPr>
          </a:p>
        </p:txBody>
      </p:sp>
      <p:sp>
        <p:nvSpPr>
          <p:cNvPr id="208" name="Google Shape;208;p13"/>
          <p:cNvSpPr txBox="1"/>
          <p:nvPr/>
        </p:nvSpPr>
        <p:spPr>
          <a:xfrm>
            <a:off x="795528" y="3291840"/>
            <a:ext cx="3200400" cy="553957"/>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1500"/>
              <a:buFont typeface="Arial"/>
              <a:buNone/>
            </a:pPr>
            <a:r>
              <a:rPr lang="tr-TR" sz="1500" b="0" i="0" u="none" strike="noStrike" cap="none" dirty="0">
                <a:solidFill>
                  <a:srgbClr val="0C2340"/>
                </a:solidFill>
                <a:latin typeface="Open Sans"/>
                <a:ea typeface="Open Sans"/>
                <a:cs typeface="Open Sans"/>
                <a:sym typeface="Open Sans"/>
              </a:rPr>
              <a:t>Ortaklık yapısı, pay devirleri ve ortaklara ilişkin </a:t>
            </a:r>
            <a:r>
              <a:rPr lang="tr-TR" sz="1500" b="0" i="0" u="none" strike="noStrike" cap="none" dirty="0" smtClean="0">
                <a:solidFill>
                  <a:srgbClr val="0C2340"/>
                </a:solidFill>
                <a:latin typeface="Open Sans"/>
                <a:ea typeface="Open Sans"/>
                <a:cs typeface="Open Sans"/>
                <a:sym typeface="Open Sans"/>
              </a:rPr>
              <a:t>kayıtlar yer alır.</a:t>
            </a:r>
            <a:endParaRPr sz="1400" b="0" i="0" u="none" strike="noStrike" cap="none" dirty="0">
              <a:solidFill>
                <a:srgbClr val="000000"/>
              </a:solidFill>
              <a:latin typeface="Arial"/>
              <a:ea typeface="Arial"/>
              <a:cs typeface="Arial"/>
              <a:sym typeface="Arial"/>
            </a:endParaRPr>
          </a:p>
        </p:txBody>
      </p:sp>
      <p:sp>
        <p:nvSpPr>
          <p:cNvPr id="209" name="Google Shape;209;p13"/>
          <p:cNvSpPr/>
          <p:nvPr/>
        </p:nvSpPr>
        <p:spPr>
          <a:xfrm>
            <a:off x="4389120" y="1417320"/>
            <a:ext cx="3611880" cy="3429000"/>
          </a:xfrm>
          <a:prstGeom prst="roundRect">
            <a:avLst>
              <a:gd name="adj" fmla="val 6000"/>
            </a:avLst>
          </a:prstGeom>
          <a:solidFill>
            <a:srgbClr val="F3F4F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10" name="Google Shape;210;p13"/>
          <p:cNvSpPr/>
          <p:nvPr/>
        </p:nvSpPr>
        <p:spPr>
          <a:xfrm>
            <a:off x="4617720" y="1600200"/>
            <a:ext cx="685800" cy="685800"/>
          </a:xfrm>
          <a:prstGeom prst="ellipse">
            <a:avLst/>
          </a:prstGeom>
          <a:solidFill>
            <a:srgbClr val="A00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211" name="Google Shape;211;p13" descr="handshake_w.png"/>
          <p:cNvPicPr preferRelativeResize="0"/>
          <p:nvPr/>
        </p:nvPicPr>
        <p:blipFill rotWithShape="1">
          <a:blip r:embed="rId4">
            <a:alphaModFix/>
          </a:blip>
          <a:srcRect/>
          <a:stretch/>
        </p:blipFill>
        <p:spPr>
          <a:xfrm>
            <a:off x="4782312" y="1764792"/>
            <a:ext cx="356616" cy="356616"/>
          </a:xfrm>
          <a:prstGeom prst="rect">
            <a:avLst/>
          </a:prstGeom>
          <a:noFill/>
          <a:ln>
            <a:noFill/>
          </a:ln>
        </p:spPr>
      </p:pic>
      <p:sp>
        <p:nvSpPr>
          <p:cNvPr id="212" name="Google Shape;212;p13"/>
          <p:cNvSpPr/>
          <p:nvPr/>
        </p:nvSpPr>
        <p:spPr>
          <a:xfrm>
            <a:off x="6263640" y="1737360"/>
            <a:ext cx="1554480" cy="411480"/>
          </a:xfrm>
          <a:prstGeom prst="roundRect">
            <a:avLst>
              <a:gd name="adj" fmla="val 50000"/>
            </a:avLst>
          </a:prstGeom>
          <a:solidFill>
            <a:srgbClr val="A00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13" name="Google Shape;213;p13"/>
          <p:cNvSpPr txBox="1"/>
          <p:nvPr/>
        </p:nvSpPr>
        <p:spPr>
          <a:xfrm>
            <a:off x="6263640" y="1737360"/>
            <a:ext cx="1554480" cy="411480"/>
          </a:xfrm>
          <a:prstGeom prst="rect">
            <a:avLst/>
          </a:prstGeom>
          <a:noFill/>
          <a:ln>
            <a:noFill/>
          </a:ln>
        </p:spPr>
        <p:txBody>
          <a:bodyPr spcFirstLastPara="1" wrap="square" lIns="45700" tIns="45700" rIns="45700" bIns="45700" anchor="ctr" anchorCtr="0">
            <a:spAutoFit/>
          </a:bodyPr>
          <a:lstStyle/>
          <a:p>
            <a:pPr marL="0" marR="0" lvl="0" indent="0" algn="ctr" rtl="0">
              <a:lnSpc>
                <a:spcPct val="100000"/>
              </a:lnSpc>
              <a:spcBef>
                <a:spcPts val="0"/>
              </a:spcBef>
              <a:spcAft>
                <a:spcPts val="0"/>
              </a:spcAft>
              <a:buClr>
                <a:srgbClr val="000000"/>
              </a:buClr>
              <a:buSzPts val="1400"/>
              <a:buFont typeface="Arial"/>
              <a:buNone/>
            </a:pPr>
            <a:r>
              <a:rPr lang="tr-TR" sz="1400" b="1" i="0" u="none" strike="noStrike" cap="none">
                <a:solidFill>
                  <a:srgbClr val="FFFFFF"/>
                </a:solidFill>
                <a:latin typeface="Open Sans"/>
                <a:ea typeface="Open Sans"/>
                <a:cs typeface="Open Sans"/>
                <a:sym typeface="Open Sans"/>
              </a:rPr>
              <a:t>ZORUNLU</a:t>
            </a:r>
            <a:endParaRPr sz="1400" b="0" i="0" u="none" strike="noStrike" cap="none">
              <a:solidFill>
                <a:srgbClr val="000000"/>
              </a:solidFill>
              <a:latin typeface="Arial"/>
              <a:ea typeface="Arial"/>
              <a:cs typeface="Arial"/>
              <a:sym typeface="Arial"/>
            </a:endParaRPr>
          </a:p>
        </p:txBody>
      </p:sp>
      <p:sp>
        <p:nvSpPr>
          <p:cNvPr id="214" name="Google Shape;214;p13"/>
          <p:cNvSpPr txBox="1"/>
          <p:nvPr/>
        </p:nvSpPr>
        <p:spPr>
          <a:xfrm>
            <a:off x="4617720" y="2468880"/>
            <a:ext cx="3200400" cy="822960"/>
          </a:xfrm>
          <a:prstGeom prst="rect">
            <a:avLst/>
          </a:prstGeom>
          <a:noFill/>
          <a:ln>
            <a:noFill/>
          </a:ln>
        </p:spPr>
        <p:txBody>
          <a:bodyPr spcFirstLastPara="1" wrap="square" lIns="45700" tIns="45700" rIns="45700" bIns="45700" anchor="t" anchorCtr="0">
            <a:spAutoFit/>
          </a:bodyPr>
          <a:lstStyle/>
          <a:p>
            <a:pPr marL="0" marR="0" lvl="0" indent="0" algn="l" rtl="0">
              <a:lnSpc>
                <a:spcPct val="95000"/>
              </a:lnSpc>
              <a:spcBef>
                <a:spcPts val="0"/>
              </a:spcBef>
              <a:spcAft>
                <a:spcPts val="0"/>
              </a:spcAft>
              <a:buClr>
                <a:srgbClr val="000000"/>
              </a:buClr>
              <a:buSzPts val="1900"/>
              <a:buFont typeface="Arial"/>
              <a:buNone/>
            </a:pPr>
            <a:r>
              <a:rPr lang="tr-TR" sz="1900" b="1" i="0" u="none" strike="noStrike" cap="none">
                <a:solidFill>
                  <a:srgbClr val="A00000"/>
                </a:solidFill>
                <a:latin typeface="Open Sans"/>
                <a:ea typeface="Open Sans"/>
                <a:cs typeface="Open Sans"/>
                <a:sym typeface="Open Sans"/>
              </a:rPr>
              <a:t>Genel Kurul Toplantı ve Müzakere Defteri</a:t>
            </a:r>
            <a:endParaRPr sz="1400" b="0" i="0" u="none" strike="noStrike" cap="none">
              <a:solidFill>
                <a:srgbClr val="000000"/>
              </a:solidFill>
              <a:latin typeface="Arial"/>
              <a:ea typeface="Arial"/>
              <a:cs typeface="Arial"/>
              <a:sym typeface="Arial"/>
            </a:endParaRPr>
          </a:p>
        </p:txBody>
      </p:sp>
      <p:sp>
        <p:nvSpPr>
          <p:cNvPr id="215" name="Google Shape;215;p13"/>
          <p:cNvSpPr txBox="1"/>
          <p:nvPr/>
        </p:nvSpPr>
        <p:spPr>
          <a:xfrm>
            <a:off x="4617720" y="3291840"/>
            <a:ext cx="3200400" cy="784790"/>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1500"/>
              <a:buFont typeface="Arial"/>
              <a:buNone/>
            </a:pPr>
            <a:r>
              <a:rPr lang="tr-TR" sz="1500" b="0" i="0" u="none" strike="noStrike" cap="none" dirty="0">
                <a:solidFill>
                  <a:srgbClr val="0C2340"/>
                </a:solidFill>
                <a:latin typeface="Open Sans"/>
                <a:ea typeface="Open Sans"/>
                <a:cs typeface="Open Sans"/>
                <a:sym typeface="Open Sans"/>
              </a:rPr>
              <a:t>Genel kurul tutanakları ve ekleri, </a:t>
            </a:r>
            <a:r>
              <a:rPr lang="tr-TR" sz="1500" dirty="0" err="1" smtClean="0">
                <a:solidFill>
                  <a:srgbClr val="0C2340"/>
                </a:solidFill>
                <a:latin typeface="Open Sans"/>
                <a:ea typeface="Open Sans"/>
                <a:cs typeface="Open Sans"/>
                <a:sym typeface="Open Sans"/>
              </a:rPr>
              <a:t>limited</a:t>
            </a:r>
            <a:r>
              <a:rPr lang="tr-TR" sz="1500" b="0" i="0" u="none" strike="noStrike" cap="none" dirty="0" smtClean="0">
                <a:solidFill>
                  <a:srgbClr val="0C2340"/>
                </a:solidFill>
                <a:latin typeface="Open Sans"/>
                <a:ea typeface="Open Sans"/>
                <a:cs typeface="Open Sans"/>
                <a:sym typeface="Open Sans"/>
              </a:rPr>
              <a:t> </a:t>
            </a:r>
            <a:r>
              <a:rPr lang="tr-TR" sz="1500" b="0" i="0" u="none" strike="noStrike" cap="none" dirty="0">
                <a:solidFill>
                  <a:srgbClr val="0C2340"/>
                </a:solidFill>
                <a:latin typeface="Open Sans"/>
                <a:ea typeface="Open Sans"/>
                <a:cs typeface="Open Sans"/>
                <a:sym typeface="Open Sans"/>
              </a:rPr>
              <a:t>şirkette ayrı defter yoksa müdür </a:t>
            </a:r>
            <a:r>
              <a:rPr lang="tr-TR" sz="1500" b="0" i="0" u="none" strike="noStrike" cap="none" dirty="0" smtClean="0">
                <a:solidFill>
                  <a:srgbClr val="0C2340"/>
                </a:solidFill>
                <a:latin typeface="Open Sans"/>
                <a:ea typeface="Open Sans"/>
                <a:cs typeface="Open Sans"/>
                <a:sym typeface="Open Sans"/>
              </a:rPr>
              <a:t>kurulu kararları yer alır.</a:t>
            </a:r>
            <a:endParaRPr sz="1400" b="0" i="0" u="none" strike="noStrike" cap="none" dirty="0">
              <a:solidFill>
                <a:srgbClr val="000000"/>
              </a:solidFill>
              <a:latin typeface="Arial"/>
              <a:ea typeface="Arial"/>
              <a:cs typeface="Arial"/>
              <a:sym typeface="Arial"/>
            </a:endParaRPr>
          </a:p>
        </p:txBody>
      </p:sp>
      <p:sp>
        <p:nvSpPr>
          <p:cNvPr id="216" name="Google Shape;216;p13"/>
          <p:cNvSpPr/>
          <p:nvPr/>
        </p:nvSpPr>
        <p:spPr>
          <a:xfrm>
            <a:off x="8211311" y="1417320"/>
            <a:ext cx="3611880" cy="3429000"/>
          </a:xfrm>
          <a:prstGeom prst="roundRect">
            <a:avLst>
              <a:gd name="adj" fmla="val 6000"/>
            </a:avLst>
          </a:prstGeom>
          <a:solidFill>
            <a:srgbClr val="F3F4F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17" name="Google Shape;217;p13"/>
          <p:cNvSpPr/>
          <p:nvPr/>
        </p:nvSpPr>
        <p:spPr>
          <a:xfrm>
            <a:off x="8439911" y="1600200"/>
            <a:ext cx="685800" cy="685800"/>
          </a:xfrm>
          <a:prstGeom prst="ellipse">
            <a:avLst/>
          </a:prstGeom>
          <a:solidFill>
            <a:srgbClr val="0C234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218" name="Google Shape;218;p13" descr="file_w.png"/>
          <p:cNvPicPr preferRelativeResize="0"/>
          <p:nvPr/>
        </p:nvPicPr>
        <p:blipFill rotWithShape="1">
          <a:blip r:embed="rId5">
            <a:alphaModFix/>
          </a:blip>
          <a:srcRect/>
          <a:stretch/>
        </p:blipFill>
        <p:spPr>
          <a:xfrm>
            <a:off x="8604503" y="1764792"/>
            <a:ext cx="356616" cy="356616"/>
          </a:xfrm>
          <a:prstGeom prst="rect">
            <a:avLst/>
          </a:prstGeom>
          <a:noFill/>
          <a:ln>
            <a:noFill/>
          </a:ln>
        </p:spPr>
      </p:pic>
      <p:sp>
        <p:nvSpPr>
          <p:cNvPr id="219" name="Google Shape;219;p13"/>
          <p:cNvSpPr/>
          <p:nvPr/>
        </p:nvSpPr>
        <p:spPr>
          <a:xfrm>
            <a:off x="10085831" y="1737360"/>
            <a:ext cx="1554480" cy="411480"/>
          </a:xfrm>
          <a:prstGeom prst="roundRect">
            <a:avLst>
              <a:gd name="adj" fmla="val 50000"/>
            </a:avLst>
          </a:prstGeom>
          <a:solidFill>
            <a:srgbClr val="0C234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20" name="Google Shape;220;p13"/>
          <p:cNvSpPr txBox="1"/>
          <p:nvPr/>
        </p:nvSpPr>
        <p:spPr>
          <a:xfrm>
            <a:off x="10085831" y="1737360"/>
            <a:ext cx="1554480" cy="411480"/>
          </a:xfrm>
          <a:prstGeom prst="rect">
            <a:avLst/>
          </a:prstGeom>
          <a:noFill/>
          <a:ln>
            <a:noFill/>
          </a:ln>
        </p:spPr>
        <p:txBody>
          <a:bodyPr spcFirstLastPara="1" wrap="square" lIns="45700" tIns="45700" rIns="45700" bIns="45700" anchor="ctr" anchorCtr="0">
            <a:spAutoFit/>
          </a:bodyPr>
          <a:lstStyle/>
          <a:p>
            <a:pPr marL="0" marR="0" lvl="0" indent="0" algn="ctr" rtl="0">
              <a:lnSpc>
                <a:spcPct val="100000"/>
              </a:lnSpc>
              <a:spcBef>
                <a:spcPts val="0"/>
              </a:spcBef>
              <a:spcAft>
                <a:spcPts val="0"/>
              </a:spcAft>
              <a:buClr>
                <a:srgbClr val="000000"/>
              </a:buClr>
              <a:buSzPts val="1400"/>
              <a:buFont typeface="Arial"/>
              <a:buNone/>
            </a:pPr>
            <a:r>
              <a:rPr lang="tr-TR" sz="1400" b="1" i="0" u="none" strike="noStrike" cap="none">
                <a:solidFill>
                  <a:srgbClr val="FFFFFF"/>
                </a:solidFill>
                <a:latin typeface="Open Sans"/>
                <a:ea typeface="Open Sans"/>
                <a:cs typeface="Open Sans"/>
                <a:sym typeface="Open Sans"/>
              </a:rPr>
              <a:t>İSTEĞE BAĞLI</a:t>
            </a:r>
            <a:endParaRPr sz="1400" b="0" i="0" u="none" strike="noStrike" cap="none">
              <a:solidFill>
                <a:srgbClr val="000000"/>
              </a:solidFill>
              <a:latin typeface="Arial"/>
              <a:ea typeface="Arial"/>
              <a:cs typeface="Arial"/>
              <a:sym typeface="Arial"/>
            </a:endParaRPr>
          </a:p>
        </p:txBody>
      </p:sp>
      <p:sp>
        <p:nvSpPr>
          <p:cNvPr id="221" name="Google Shape;221;p13"/>
          <p:cNvSpPr txBox="1"/>
          <p:nvPr/>
        </p:nvSpPr>
        <p:spPr>
          <a:xfrm>
            <a:off x="8439911" y="2468880"/>
            <a:ext cx="3200400" cy="822960"/>
          </a:xfrm>
          <a:prstGeom prst="rect">
            <a:avLst/>
          </a:prstGeom>
          <a:noFill/>
          <a:ln>
            <a:noFill/>
          </a:ln>
        </p:spPr>
        <p:txBody>
          <a:bodyPr spcFirstLastPara="1" wrap="square" lIns="45700" tIns="45700" rIns="45700" bIns="45700" anchor="t" anchorCtr="0">
            <a:spAutoFit/>
          </a:bodyPr>
          <a:lstStyle/>
          <a:p>
            <a:pPr marL="0" marR="0" lvl="0" indent="0" algn="l" rtl="0">
              <a:lnSpc>
                <a:spcPct val="95000"/>
              </a:lnSpc>
              <a:spcBef>
                <a:spcPts val="0"/>
              </a:spcBef>
              <a:spcAft>
                <a:spcPts val="0"/>
              </a:spcAft>
              <a:buClr>
                <a:srgbClr val="000000"/>
              </a:buClr>
              <a:buSzPts val="1900"/>
              <a:buFont typeface="Arial"/>
              <a:buNone/>
            </a:pPr>
            <a:r>
              <a:rPr lang="tr-TR" sz="1900" b="1" i="0" u="none" strike="noStrike" cap="none">
                <a:solidFill>
                  <a:srgbClr val="0C2340"/>
                </a:solidFill>
                <a:latin typeface="Open Sans"/>
                <a:ea typeface="Open Sans"/>
                <a:cs typeface="Open Sans"/>
                <a:sym typeface="Open Sans"/>
              </a:rPr>
              <a:t>Yönetim / Müdürler Kurulu Karar Defteri</a:t>
            </a:r>
            <a:endParaRPr sz="1400" b="0" i="0" u="none" strike="noStrike" cap="none">
              <a:solidFill>
                <a:srgbClr val="000000"/>
              </a:solidFill>
              <a:latin typeface="Arial"/>
              <a:ea typeface="Arial"/>
              <a:cs typeface="Arial"/>
              <a:sym typeface="Arial"/>
            </a:endParaRPr>
          </a:p>
        </p:txBody>
      </p:sp>
      <p:sp>
        <p:nvSpPr>
          <p:cNvPr id="222" name="Google Shape;222;p13"/>
          <p:cNvSpPr txBox="1"/>
          <p:nvPr/>
        </p:nvSpPr>
        <p:spPr>
          <a:xfrm>
            <a:off x="8439911" y="3291840"/>
            <a:ext cx="3200400" cy="1015622"/>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1500"/>
              <a:buFont typeface="Arial"/>
              <a:buNone/>
            </a:pPr>
            <a:r>
              <a:rPr lang="tr-TR" sz="1500" b="0" i="0" u="none" strike="noStrike" cap="none" dirty="0">
                <a:solidFill>
                  <a:srgbClr val="0C2340"/>
                </a:solidFill>
                <a:latin typeface="Open Sans"/>
                <a:ea typeface="Open Sans"/>
                <a:cs typeface="Open Sans"/>
                <a:sym typeface="Open Sans"/>
              </a:rPr>
              <a:t>1 Ocak 2026 sonrası kurulan şirketler dahil, şirketin tercihine bağlıdır: </a:t>
            </a:r>
            <a:r>
              <a:rPr lang="tr-TR" sz="1500" b="0" i="0" u="none" strike="noStrike" cap="none" dirty="0" err="1">
                <a:solidFill>
                  <a:srgbClr val="0C2340"/>
                </a:solidFill>
                <a:latin typeface="Open Sans"/>
                <a:ea typeface="Open Sans"/>
                <a:cs typeface="Open Sans"/>
                <a:sym typeface="Open Sans"/>
              </a:rPr>
              <a:t>ETDS'de</a:t>
            </a:r>
            <a:r>
              <a:rPr lang="tr-TR" sz="1500" b="0" i="0" u="none" strike="noStrike" cap="none" dirty="0">
                <a:solidFill>
                  <a:srgbClr val="0C2340"/>
                </a:solidFill>
                <a:latin typeface="Open Sans"/>
                <a:ea typeface="Open Sans"/>
                <a:cs typeface="Open Sans"/>
                <a:sym typeface="Open Sans"/>
              </a:rPr>
              <a:t> veya fiziki </a:t>
            </a:r>
            <a:r>
              <a:rPr lang="tr-TR" sz="1500" b="0" i="0" u="none" strike="noStrike" cap="none" dirty="0" smtClean="0">
                <a:solidFill>
                  <a:srgbClr val="0C2340"/>
                </a:solidFill>
                <a:latin typeface="Open Sans"/>
                <a:ea typeface="Open Sans"/>
                <a:cs typeface="Open Sans"/>
                <a:sym typeface="Open Sans"/>
              </a:rPr>
              <a:t>ortamda tutulabilir.</a:t>
            </a:r>
            <a:endParaRPr sz="1400" b="0" i="0" u="none" strike="noStrike" cap="none" dirty="0">
              <a:solidFill>
                <a:srgbClr val="000000"/>
              </a:solidFill>
              <a:latin typeface="Arial"/>
              <a:ea typeface="Arial"/>
              <a:cs typeface="Arial"/>
              <a:sym typeface="Arial"/>
            </a:endParaRPr>
          </a:p>
        </p:txBody>
      </p:sp>
      <p:sp>
        <p:nvSpPr>
          <p:cNvPr id="223" name="Google Shape;223;p13"/>
          <p:cNvSpPr/>
          <p:nvPr/>
        </p:nvSpPr>
        <p:spPr>
          <a:xfrm>
            <a:off x="566928" y="5029200"/>
            <a:ext cx="11256264" cy="777240"/>
          </a:xfrm>
          <a:prstGeom prst="roundRect">
            <a:avLst>
              <a:gd name="adj" fmla="val 6000"/>
            </a:avLst>
          </a:prstGeom>
          <a:solidFill>
            <a:srgbClr val="FBEEEE"/>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224" name="Google Shape;224;p13" descr="ban_r.png"/>
          <p:cNvPicPr preferRelativeResize="0"/>
          <p:nvPr/>
        </p:nvPicPr>
        <p:blipFill rotWithShape="1">
          <a:blip r:embed="rId6">
            <a:alphaModFix/>
          </a:blip>
          <a:srcRect/>
          <a:stretch/>
        </p:blipFill>
        <p:spPr>
          <a:xfrm>
            <a:off x="777240" y="5184648"/>
            <a:ext cx="457200" cy="457200"/>
          </a:xfrm>
          <a:prstGeom prst="rect">
            <a:avLst/>
          </a:prstGeom>
          <a:noFill/>
          <a:ln>
            <a:noFill/>
          </a:ln>
        </p:spPr>
      </p:pic>
      <p:sp>
        <p:nvSpPr>
          <p:cNvPr id="225" name="Google Shape;225;p13"/>
          <p:cNvSpPr txBox="1"/>
          <p:nvPr/>
        </p:nvSpPr>
        <p:spPr>
          <a:xfrm>
            <a:off x="1417320" y="5125452"/>
            <a:ext cx="10241280" cy="584735"/>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000000"/>
              </a:buClr>
              <a:buSzPts val="1600"/>
              <a:buFont typeface="Arial"/>
              <a:buNone/>
            </a:pPr>
            <a:r>
              <a:rPr lang="tr-TR" sz="1600" b="1" i="0" u="none" strike="noStrike" cap="none" dirty="0">
                <a:solidFill>
                  <a:srgbClr val="A00000"/>
                </a:solidFill>
                <a:latin typeface="Open Sans"/>
                <a:ea typeface="Open Sans"/>
                <a:cs typeface="Open Sans"/>
                <a:sym typeface="Open Sans"/>
              </a:rPr>
              <a:t>Hatırlatma: </a:t>
            </a:r>
            <a:r>
              <a:rPr lang="tr-TR" sz="1600" dirty="0">
                <a:solidFill>
                  <a:srgbClr val="0C2340"/>
                </a:solidFill>
                <a:latin typeface="Open Sans"/>
                <a:ea typeface="Open Sans"/>
                <a:cs typeface="Open Sans"/>
                <a:sym typeface="Open Sans"/>
              </a:rPr>
              <a:t>E</a:t>
            </a:r>
            <a:r>
              <a:rPr lang="tr-TR" sz="1600" b="0" i="0" u="none" strike="noStrike" cap="none" dirty="0" smtClean="0">
                <a:solidFill>
                  <a:srgbClr val="0C2340"/>
                </a:solidFill>
                <a:latin typeface="Open Sans"/>
                <a:ea typeface="Open Sans"/>
                <a:cs typeface="Open Sans"/>
                <a:sym typeface="Open Sans"/>
              </a:rPr>
              <a:t>lektronik </a:t>
            </a:r>
            <a:r>
              <a:rPr lang="tr-TR" sz="1600" b="0" i="0" u="none" strike="noStrike" cap="none" dirty="0">
                <a:solidFill>
                  <a:srgbClr val="0C2340"/>
                </a:solidFill>
                <a:latin typeface="Open Sans"/>
                <a:ea typeface="Open Sans"/>
                <a:cs typeface="Open Sans"/>
                <a:sym typeface="Open Sans"/>
              </a:rPr>
              <a:t>ortama geçiş yapan şirketlerin fiziki deftere dönmesi mümkün değildir (YK karar defteri için tanınan geçici dönüş imkânı </a:t>
            </a:r>
            <a:r>
              <a:rPr lang="tr-TR" sz="1600" b="1" i="0" u="none" strike="noStrike" cap="none" dirty="0">
                <a:solidFill>
                  <a:srgbClr val="0C2340"/>
                </a:solidFill>
                <a:latin typeface="Open Sans"/>
                <a:ea typeface="Open Sans"/>
                <a:cs typeface="Open Sans"/>
                <a:sym typeface="Open Sans"/>
              </a:rPr>
              <a:t>01.01.2026</a:t>
            </a:r>
            <a:r>
              <a:rPr lang="tr-TR" sz="1600" b="0" i="0" u="none" strike="noStrike" cap="none" dirty="0">
                <a:solidFill>
                  <a:srgbClr val="0C2340"/>
                </a:solidFill>
                <a:latin typeface="Open Sans"/>
                <a:ea typeface="Open Sans"/>
                <a:cs typeface="Open Sans"/>
                <a:sym typeface="Open Sans"/>
              </a:rPr>
              <a:t> tarihinde sona ermiştir).</a:t>
            </a:r>
            <a:endParaRPr sz="1400" b="0" i="0" u="none" strike="noStrike" cap="none" dirty="0">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sp>
        <p:nvSpPr>
          <p:cNvPr id="231" name="Google Shape;231;p14"/>
          <p:cNvSpPr/>
          <p:nvPr/>
        </p:nvSpPr>
        <p:spPr>
          <a:xfrm>
            <a:off x="569623" y="801182"/>
            <a:ext cx="11412772" cy="369332"/>
          </a:xfrm>
          <a:prstGeom prst="rect">
            <a:avLst/>
          </a:prstGeom>
          <a:solidFill>
            <a:srgbClr val="A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32" name="Google Shape;232;p14"/>
          <p:cNvSpPr txBox="1"/>
          <p:nvPr/>
        </p:nvSpPr>
        <p:spPr>
          <a:xfrm>
            <a:off x="566928" y="0"/>
            <a:ext cx="11338560" cy="749808"/>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000000"/>
              </a:buClr>
              <a:buSzPts val="2600"/>
              <a:buFont typeface="Arial"/>
              <a:buNone/>
            </a:pPr>
            <a:r>
              <a:rPr lang="tr-TR" sz="2600" b="1" i="0" u="none" strike="noStrike" cap="none">
                <a:solidFill>
                  <a:srgbClr val="A00000"/>
                </a:solidFill>
                <a:latin typeface="Open Sans"/>
                <a:ea typeface="Open Sans"/>
                <a:cs typeface="Open Sans"/>
                <a:sym typeface="Open Sans"/>
              </a:rPr>
              <a:t>Kimler, Hangi Yolla Geçiyor?</a:t>
            </a:r>
            <a:endParaRPr sz="1400" b="0" i="0" u="none" strike="noStrike" cap="none">
              <a:solidFill>
                <a:srgbClr val="000000"/>
              </a:solidFill>
              <a:latin typeface="Arial"/>
              <a:ea typeface="Arial"/>
              <a:cs typeface="Arial"/>
              <a:sym typeface="Arial"/>
            </a:endParaRPr>
          </a:p>
        </p:txBody>
      </p:sp>
      <p:sp>
        <p:nvSpPr>
          <p:cNvPr id="233" name="Google Shape;233;p14"/>
          <p:cNvSpPr/>
          <p:nvPr/>
        </p:nvSpPr>
        <p:spPr>
          <a:xfrm>
            <a:off x="566928" y="1417320"/>
            <a:ext cx="3611880" cy="777240"/>
          </a:xfrm>
          <a:prstGeom prst="roundRect">
            <a:avLst>
              <a:gd name="adj" fmla="val 6000"/>
            </a:avLst>
          </a:prstGeom>
          <a:solidFill>
            <a:srgbClr val="A00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34" name="Google Shape;234;p14"/>
          <p:cNvSpPr/>
          <p:nvPr/>
        </p:nvSpPr>
        <p:spPr>
          <a:xfrm>
            <a:off x="749808" y="1527048"/>
            <a:ext cx="548640" cy="548640"/>
          </a:xfrm>
          <a:prstGeom prst="ellipse">
            <a:avLst/>
          </a:pr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235" name="Google Shape;235;p14" descr="building_r.png"/>
          <p:cNvPicPr preferRelativeResize="0"/>
          <p:nvPr/>
        </p:nvPicPr>
        <p:blipFill rotWithShape="1">
          <a:blip r:embed="rId3">
            <a:alphaModFix/>
          </a:blip>
          <a:srcRect/>
          <a:stretch/>
        </p:blipFill>
        <p:spPr>
          <a:xfrm>
            <a:off x="881481" y="1658721"/>
            <a:ext cx="285292" cy="285292"/>
          </a:xfrm>
          <a:prstGeom prst="rect">
            <a:avLst/>
          </a:prstGeom>
          <a:noFill/>
          <a:ln>
            <a:noFill/>
          </a:ln>
        </p:spPr>
      </p:pic>
      <p:sp>
        <p:nvSpPr>
          <p:cNvPr id="236" name="Google Shape;236;p14"/>
          <p:cNvSpPr txBox="1"/>
          <p:nvPr/>
        </p:nvSpPr>
        <p:spPr>
          <a:xfrm>
            <a:off x="1435607" y="1417320"/>
            <a:ext cx="2697480" cy="777240"/>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000000"/>
              </a:buClr>
              <a:buSzPts val="2000"/>
              <a:buFont typeface="Arial"/>
              <a:buNone/>
            </a:pPr>
            <a:r>
              <a:rPr lang="tr-TR" sz="2000" b="1" i="0" u="none" strike="noStrike" cap="none">
                <a:solidFill>
                  <a:srgbClr val="FFFFFF"/>
                </a:solidFill>
                <a:latin typeface="Open Sans"/>
                <a:ea typeface="Open Sans"/>
                <a:cs typeface="Open Sans"/>
                <a:sym typeface="Open Sans"/>
              </a:rPr>
              <a:t>Kuruluşta</a:t>
            </a:r>
            <a:endParaRPr sz="1400" b="0" i="0" u="none" strike="noStrike" cap="none">
              <a:solidFill>
                <a:srgbClr val="000000"/>
              </a:solidFill>
              <a:latin typeface="Arial"/>
              <a:ea typeface="Arial"/>
              <a:cs typeface="Arial"/>
              <a:sym typeface="Arial"/>
            </a:endParaRPr>
          </a:p>
        </p:txBody>
      </p:sp>
      <p:sp>
        <p:nvSpPr>
          <p:cNvPr id="237" name="Google Shape;237;p14"/>
          <p:cNvSpPr/>
          <p:nvPr/>
        </p:nvSpPr>
        <p:spPr>
          <a:xfrm>
            <a:off x="566928" y="2286000"/>
            <a:ext cx="3611880" cy="2788920"/>
          </a:xfrm>
          <a:prstGeom prst="roundRect">
            <a:avLst>
              <a:gd name="adj" fmla="val 6000"/>
            </a:avLst>
          </a:prstGeom>
          <a:solidFill>
            <a:srgbClr val="F3F4F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38" name="Google Shape;238;p14"/>
          <p:cNvSpPr txBox="1"/>
          <p:nvPr/>
        </p:nvSpPr>
        <p:spPr>
          <a:xfrm>
            <a:off x="749808" y="2395728"/>
            <a:ext cx="3291840" cy="1913304"/>
          </a:xfrm>
          <a:prstGeom prst="rect">
            <a:avLst/>
          </a:prstGeom>
          <a:noFill/>
          <a:ln>
            <a:noFill/>
          </a:ln>
        </p:spPr>
        <p:txBody>
          <a:bodyPr spcFirstLastPara="1" wrap="square" lIns="45700" tIns="45700" rIns="45700" bIns="45700" anchor="t" anchorCtr="0">
            <a:spAutoFit/>
          </a:bodyPr>
          <a:lstStyle/>
          <a:p>
            <a:pPr marL="228600" marR="0" lvl="0" indent="-201168" algn="l" rtl="0">
              <a:lnSpc>
                <a:spcPct val="100000"/>
              </a:lnSpc>
              <a:spcBef>
                <a:spcPts val="0"/>
              </a:spcBef>
              <a:spcAft>
                <a:spcPts val="0"/>
              </a:spcAft>
              <a:buClr>
                <a:srgbClr val="A00000"/>
              </a:buClr>
              <a:buSzPts val="1500"/>
              <a:buFont typeface="Arial"/>
              <a:buChar char="•"/>
            </a:pPr>
            <a:r>
              <a:rPr lang="tr-TR" sz="1500" b="0" i="0" u="none" strike="noStrike" cap="none" dirty="0">
                <a:solidFill>
                  <a:srgbClr val="0C2340"/>
                </a:solidFill>
                <a:latin typeface="Open Sans"/>
                <a:ea typeface="Open Sans"/>
                <a:cs typeface="Open Sans"/>
                <a:sym typeface="Open Sans"/>
              </a:rPr>
              <a:t>01.01.2026'dan itibaren tescil edilen tüm </a:t>
            </a:r>
            <a:r>
              <a:rPr lang="tr-TR" sz="1500" b="0" i="0" u="none" strike="noStrike" cap="none" dirty="0" smtClean="0">
                <a:solidFill>
                  <a:srgbClr val="0C2340"/>
                </a:solidFill>
                <a:latin typeface="Open Sans"/>
                <a:ea typeface="Open Sans"/>
                <a:cs typeface="Open Sans"/>
                <a:sym typeface="Open Sans"/>
              </a:rPr>
              <a:t>şirketler sisteme geçmek zorundadır. </a:t>
            </a:r>
            <a:endParaRPr sz="1400" b="0" i="0" u="none" strike="noStrike" cap="none" dirty="0">
              <a:solidFill>
                <a:srgbClr val="000000"/>
              </a:solidFill>
              <a:latin typeface="Arial"/>
              <a:ea typeface="Arial"/>
              <a:cs typeface="Arial"/>
              <a:sym typeface="Arial"/>
            </a:endParaRPr>
          </a:p>
          <a:p>
            <a:pPr marL="228600" marR="0" lvl="0" indent="-201168" algn="l" rtl="0">
              <a:lnSpc>
                <a:spcPct val="100000"/>
              </a:lnSpc>
              <a:spcBef>
                <a:spcPts val="800"/>
              </a:spcBef>
              <a:spcAft>
                <a:spcPts val="0"/>
              </a:spcAft>
              <a:buClr>
                <a:srgbClr val="A00000"/>
              </a:buClr>
              <a:buSzPts val="1500"/>
              <a:buFont typeface="Arial"/>
              <a:buChar char="•"/>
            </a:pPr>
            <a:r>
              <a:rPr lang="tr-TR" sz="1500" b="0" i="0" u="none" strike="noStrike" cap="none" dirty="0">
                <a:solidFill>
                  <a:srgbClr val="0C2340"/>
                </a:solidFill>
                <a:latin typeface="Open Sans"/>
                <a:ea typeface="Open Sans"/>
                <a:cs typeface="Open Sans"/>
                <a:sym typeface="Open Sans"/>
              </a:rPr>
              <a:t>Pay ve GK defteri </a:t>
            </a:r>
            <a:r>
              <a:rPr lang="tr-TR" sz="1500" b="0" i="0" u="none" strike="noStrike" cap="none" dirty="0" err="1">
                <a:solidFill>
                  <a:srgbClr val="0C2340"/>
                </a:solidFill>
                <a:latin typeface="Open Sans"/>
                <a:ea typeface="Open Sans"/>
                <a:cs typeface="Open Sans"/>
                <a:sym typeface="Open Sans"/>
              </a:rPr>
              <a:t>MERSİS'te</a:t>
            </a:r>
            <a:r>
              <a:rPr lang="tr-TR" sz="1500" b="0" i="0" u="none" strike="noStrike" cap="none" dirty="0">
                <a:solidFill>
                  <a:srgbClr val="0C2340"/>
                </a:solidFill>
                <a:latin typeface="Open Sans"/>
                <a:ea typeface="Open Sans"/>
                <a:cs typeface="Open Sans"/>
                <a:sym typeface="Open Sans"/>
              </a:rPr>
              <a:t> </a:t>
            </a:r>
            <a:r>
              <a:rPr lang="tr-TR" sz="1500" b="0" i="0" u="none" strike="noStrike" cap="none" dirty="0" smtClean="0">
                <a:solidFill>
                  <a:srgbClr val="0C2340"/>
                </a:solidFill>
                <a:latin typeface="Open Sans"/>
                <a:ea typeface="Open Sans"/>
                <a:cs typeface="Open Sans"/>
                <a:sym typeface="Open Sans"/>
              </a:rPr>
              <a:t>şirketin tesciliyle </a:t>
            </a:r>
            <a:r>
              <a:rPr lang="tr-TR" sz="1500" b="0" i="0" u="none" strike="noStrike" cap="none" dirty="0">
                <a:solidFill>
                  <a:srgbClr val="0C2340"/>
                </a:solidFill>
                <a:latin typeface="Open Sans"/>
                <a:ea typeface="Open Sans"/>
                <a:cs typeface="Open Sans"/>
                <a:sym typeface="Open Sans"/>
              </a:rPr>
              <a:t>eş zamanlı </a:t>
            </a:r>
            <a:r>
              <a:rPr lang="tr-TR" sz="1500" b="0" i="0" u="none" strike="noStrike" cap="none" dirty="0" smtClean="0">
                <a:solidFill>
                  <a:srgbClr val="0C2340"/>
                </a:solidFill>
                <a:latin typeface="Open Sans"/>
                <a:ea typeface="Open Sans"/>
                <a:cs typeface="Open Sans"/>
                <a:sym typeface="Open Sans"/>
              </a:rPr>
              <a:t>açılır.</a:t>
            </a:r>
            <a:endParaRPr sz="1400" b="0" i="0" u="none" strike="noStrike" cap="none" dirty="0">
              <a:solidFill>
                <a:srgbClr val="000000"/>
              </a:solidFill>
              <a:latin typeface="Arial"/>
              <a:ea typeface="Arial"/>
              <a:cs typeface="Arial"/>
              <a:sym typeface="Arial"/>
            </a:endParaRPr>
          </a:p>
          <a:p>
            <a:pPr marL="228600" marR="0" lvl="0" indent="-201168" algn="l" rtl="0">
              <a:lnSpc>
                <a:spcPct val="100000"/>
              </a:lnSpc>
              <a:spcBef>
                <a:spcPts val="800"/>
              </a:spcBef>
              <a:spcAft>
                <a:spcPts val="0"/>
              </a:spcAft>
              <a:buClr>
                <a:srgbClr val="A00000"/>
              </a:buClr>
              <a:buSzPts val="1500"/>
              <a:buFont typeface="Arial"/>
              <a:buChar char="•"/>
            </a:pPr>
            <a:r>
              <a:rPr lang="tr-TR" sz="1500" b="0" i="0" u="none" strike="noStrike" cap="none" dirty="0" smtClean="0">
                <a:solidFill>
                  <a:srgbClr val="0C2340"/>
                </a:solidFill>
                <a:latin typeface="Open Sans"/>
                <a:ea typeface="Open Sans"/>
                <a:cs typeface="Open Sans"/>
                <a:sym typeface="Open Sans"/>
              </a:rPr>
              <a:t>Defter yetkilisi bildirimi dışında ek </a:t>
            </a:r>
            <a:r>
              <a:rPr lang="tr-TR" sz="1500" b="0" i="0" u="none" strike="noStrike" cap="none" dirty="0">
                <a:solidFill>
                  <a:srgbClr val="0C2340"/>
                </a:solidFill>
                <a:latin typeface="Open Sans"/>
                <a:ea typeface="Open Sans"/>
                <a:cs typeface="Open Sans"/>
                <a:sym typeface="Open Sans"/>
              </a:rPr>
              <a:t>bir işlem </a:t>
            </a:r>
            <a:r>
              <a:rPr lang="tr-TR" sz="1500" b="0" i="0" u="none" strike="noStrike" cap="none" dirty="0" smtClean="0">
                <a:solidFill>
                  <a:srgbClr val="0C2340"/>
                </a:solidFill>
                <a:latin typeface="Open Sans"/>
                <a:ea typeface="Open Sans"/>
                <a:cs typeface="Open Sans"/>
                <a:sym typeface="Open Sans"/>
              </a:rPr>
              <a:t>gerekmez.</a:t>
            </a:r>
            <a:endParaRPr sz="1400" b="0" i="0" u="none" strike="noStrike" cap="none" dirty="0">
              <a:solidFill>
                <a:srgbClr val="000000"/>
              </a:solidFill>
              <a:latin typeface="Arial"/>
              <a:ea typeface="Arial"/>
              <a:cs typeface="Arial"/>
              <a:sym typeface="Arial"/>
            </a:endParaRPr>
          </a:p>
        </p:txBody>
      </p:sp>
      <p:sp>
        <p:nvSpPr>
          <p:cNvPr id="239" name="Google Shape;239;p14"/>
          <p:cNvSpPr/>
          <p:nvPr/>
        </p:nvSpPr>
        <p:spPr>
          <a:xfrm>
            <a:off x="4389120" y="1417320"/>
            <a:ext cx="3611880" cy="777240"/>
          </a:xfrm>
          <a:prstGeom prst="roundRect">
            <a:avLst>
              <a:gd name="adj" fmla="val 6000"/>
            </a:avLst>
          </a:prstGeom>
          <a:solidFill>
            <a:srgbClr val="0C234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40" name="Google Shape;240;p14"/>
          <p:cNvSpPr/>
          <p:nvPr/>
        </p:nvSpPr>
        <p:spPr>
          <a:xfrm>
            <a:off x="4572000" y="1527048"/>
            <a:ext cx="548640" cy="548640"/>
          </a:xfrm>
          <a:prstGeom prst="ellipse">
            <a:avLst/>
          </a:pr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241" name="Google Shape;241;p14" descr="gavel_n.png"/>
          <p:cNvPicPr preferRelativeResize="0"/>
          <p:nvPr/>
        </p:nvPicPr>
        <p:blipFill rotWithShape="1">
          <a:blip r:embed="rId4">
            <a:alphaModFix/>
          </a:blip>
          <a:srcRect/>
          <a:stretch/>
        </p:blipFill>
        <p:spPr>
          <a:xfrm>
            <a:off x="4703673" y="1658721"/>
            <a:ext cx="285292" cy="285292"/>
          </a:xfrm>
          <a:prstGeom prst="rect">
            <a:avLst/>
          </a:prstGeom>
          <a:noFill/>
          <a:ln>
            <a:noFill/>
          </a:ln>
        </p:spPr>
      </p:pic>
      <p:sp>
        <p:nvSpPr>
          <p:cNvPr id="242" name="Google Shape;242;p14"/>
          <p:cNvSpPr txBox="1"/>
          <p:nvPr/>
        </p:nvSpPr>
        <p:spPr>
          <a:xfrm>
            <a:off x="5257800" y="1417320"/>
            <a:ext cx="2697480" cy="777240"/>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000000"/>
              </a:buClr>
              <a:buSzPts val="2000"/>
              <a:buFont typeface="Arial"/>
              <a:buNone/>
            </a:pPr>
            <a:r>
              <a:rPr lang="tr-TR" sz="2000" b="1" i="0" u="none" strike="noStrike" cap="none">
                <a:solidFill>
                  <a:srgbClr val="FFFFFF"/>
                </a:solidFill>
                <a:latin typeface="Open Sans"/>
                <a:ea typeface="Open Sans"/>
                <a:cs typeface="Open Sans"/>
                <a:sym typeface="Open Sans"/>
              </a:rPr>
              <a:t>Yükümlülük kapsamında</a:t>
            </a:r>
            <a:endParaRPr sz="1400" b="0" i="0" u="none" strike="noStrike" cap="none">
              <a:solidFill>
                <a:srgbClr val="000000"/>
              </a:solidFill>
              <a:latin typeface="Arial"/>
              <a:ea typeface="Arial"/>
              <a:cs typeface="Arial"/>
              <a:sym typeface="Arial"/>
            </a:endParaRPr>
          </a:p>
        </p:txBody>
      </p:sp>
      <p:sp>
        <p:nvSpPr>
          <p:cNvPr id="243" name="Google Shape;243;p14"/>
          <p:cNvSpPr/>
          <p:nvPr/>
        </p:nvSpPr>
        <p:spPr>
          <a:xfrm>
            <a:off x="4389120" y="2286000"/>
            <a:ext cx="3611880" cy="2788920"/>
          </a:xfrm>
          <a:prstGeom prst="roundRect">
            <a:avLst>
              <a:gd name="adj" fmla="val 6000"/>
            </a:avLst>
          </a:prstGeom>
          <a:solidFill>
            <a:srgbClr val="F3F4F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44" name="Google Shape;244;p14"/>
          <p:cNvSpPr txBox="1"/>
          <p:nvPr/>
        </p:nvSpPr>
        <p:spPr>
          <a:xfrm>
            <a:off x="4572000" y="2395728"/>
            <a:ext cx="3291840" cy="2144136"/>
          </a:xfrm>
          <a:prstGeom prst="rect">
            <a:avLst/>
          </a:prstGeom>
          <a:noFill/>
          <a:ln>
            <a:noFill/>
          </a:ln>
        </p:spPr>
        <p:txBody>
          <a:bodyPr spcFirstLastPara="1" wrap="square" lIns="45700" tIns="45700" rIns="45700" bIns="45700" anchor="t" anchorCtr="0">
            <a:spAutoFit/>
          </a:bodyPr>
          <a:lstStyle/>
          <a:p>
            <a:pPr marL="228600" marR="0" lvl="0" indent="-201168" algn="l" rtl="0">
              <a:lnSpc>
                <a:spcPct val="100000"/>
              </a:lnSpc>
              <a:spcBef>
                <a:spcPts val="0"/>
              </a:spcBef>
              <a:spcAft>
                <a:spcPts val="0"/>
              </a:spcAft>
              <a:buClr>
                <a:srgbClr val="A00000"/>
              </a:buClr>
              <a:buSzPts val="1500"/>
              <a:buFont typeface="Arial"/>
              <a:buChar char="•"/>
            </a:pPr>
            <a:r>
              <a:rPr lang="tr-TR" sz="1500" b="0" i="0" u="none" strike="noStrike" cap="none" dirty="0">
                <a:solidFill>
                  <a:srgbClr val="0C2340"/>
                </a:solidFill>
                <a:latin typeface="Open Sans"/>
                <a:ea typeface="Open Sans"/>
                <a:cs typeface="Open Sans"/>
                <a:sym typeface="Open Sans"/>
              </a:rPr>
              <a:t>Kuruluşu ve esas sözleşme değişikliği Bakanlık iznine tabi şirketler (01.07.2025)</a:t>
            </a:r>
            <a:endParaRPr sz="1400" b="0" i="0" u="none" strike="noStrike" cap="none" dirty="0">
              <a:solidFill>
                <a:srgbClr val="000000"/>
              </a:solidFill>
              <a:latin typeface="Arial"/>
              <a:ea typeface="Arial"/>
              <a:cs typeface="Arial"/>
              <a:sym typeface="Arial"/>
            </a:endParaRPr>
          </a:p>
          <a:p>
            <a:pPr marL="228600" marR="0" lvl="0" indent="-201168" algn="l" rtl="0">
              <a:lnSpc>
                <a:spcPct val="100000"/>
              </a:lnSpc>
              <a:spcBef>
                <a:spcPts val="800"/>
              </a:spcBef>
              <a:spcAft>
                <a:spcPts val="0"/>
              </a:spcAft>
              <a:buClr>
                <a:srgbClr val="A00000"/>
              </a:buClr>
              <a:buSzPts val="1500"/>
              <a:buFont typeface="Arial"/>
              <a:buChar char="•"/>
            </a:pPr>
            <a:r>
              <a:rPr lang="tr-TR" sz="1500" b="0" i="0" u="none" strike="noStrike" cap="none" dirty="0">
                <a:solidFill>
                  <a:srgbClr val="0C2340"/>
                </a:solidFill>
                <a:latin typeface="Open Sans"/>
                <a:ea typeface="Open Sans"/>
                <a:cs typeface="Open Sans"/>
                <a:sym typeface="Open Sans"/>
              </a:rPr>
              <a:t>Sonradan kapsama girenler: en geç 6 ay içinde noterde kapanış </a:t>
            </a:r>
            <a:r>
              <a:rPr lang="tr-TR" sz="1500" b="0" i="0" u="none" strike="noStrike" cap="none" dirty="0" smtClean="0">
                <a:solidFill>
                  <a:srgbClr val="0C2340"/>
                </a:solidFill>
                <a:latin typeface="Open Sans"/>
                <a:ea typeface="Open Sans"/>
                <a:cs typeface="Open Sans"/>
                <a:sym typeface="Open Sans"/>
              </a:rPr>
              <a:t>onayı yaptırıp sisteme geçmelidir.</a:t>
            </a:r>
            <a:endParaRPr sz="1400" b="0" i="0" u="none" strike="noStrike" cap="none" dirty="0">
              <a:solidFill>
                <a:srgbClr val="000000"/>
              </a:solidFill>
              <a:latin typeface="Arial"/>
              <a:ea typeface="Arial"/>
              <a:cs typeface="Arial"/>
              <a:sym typeface="Arial"/>
            </a:endParaRPr>
          </a:p>
          <a:p>
            <a:pPr marL="228600" marR="0" lvl="0" indent="-201168" algn="l" rtl="0">
              <a:lnSpc>
                <a:spcPct val="100000"/>
              </a:lnSpc>
              <a:spcBef>
                <a:spcPts val="800"/>
              </a:spcBef>
              <a:spcAft>
                <a:spcPts val="0"/>
              </a:spcAft>
              <a:buClr>
                <a:srgbClr val="A00000"/>
              </a:buClr>
              <a:buSzPts val="1500"/>
              <a:buFont typeface="Arial"/>
              <a:buChar char="•"/>
            </a:pPr>
            <a:r>
              <a:rPr lang="tr-TR" sz="1500" b="0" i="0" u="none" strike="noStrike" cap="none" dirty="0">
                <a:solidFill>
                  <a:srgbClr val="0C2340"/>
                </a:solidFill>
                <a:latin typeface="Open Sans"/>
                <a:ea typeface="Open Sans"/>
                <a:cs typeface="Open Sans"/>
                <a:sym typeface="Open Sans"/>
              </a:rPr>
              <a:t>Kapanış onayıyla </a:t>
            </a:r>
            <a:r>
              <a:rPr lang="tr-TR" sz="1500" b="0" i="0" u="none" strike="noStrike" cap="none" dirty="0" smtClean="0">
                <a:solidFill>
                  <a:srgbClr val="0C2340"/>
                </a:solidFill>
                <a:latin typeface="Open Sans"/>
                <a:ea typeface="Open Sans"/>
                <a:cs typeface="Open Sans"/>
                <a:sym typeface="Open Sans"/>
              </a:rPr>
              <a:t>defterler </a:t>
            </a:r>
            <a:r>
              <a:rPr lang="tr-TR" sz="1500" b="0" i="0" u="none" strike="noStrike" cap="none" dirty="0" err="1" smtClean="0">
                <a:solidFill>
                  <a:srgbClr val="0C2340"/>
                </a:solidFill>
                <a:latin typeface="Open Sans"/>
                <a:ea typeface="Open Sans"/>
                <a:cs typeface="Open Sans"/>
                <a:sym typeface="Open Sans"/>
              </a:rPr>
              <a:t>ETDS'de</a:t>
            </a:r>
            <a:r>
              <a:rPr lang="tr-TR" sz="1500" b="0" i="0" u="none" strike="noStrike" cap="none" dirty="0" smtClean="0">
                <a:solidFill>
                  <a:srgbClr val="0C2340"/>
                </a:solidFill>
                <a:latin typeface="Open Sans"/>
                <a:ea typeface="Open Sans"/>
                <a:cs typeface="Open Sans"/>
                <a:sym typeface="Open Sans"/>
              </a:rPr>
              <a:t> aktif hale gelir.</a:t>
            </a:r>
            <a:endParaRPr sz="1400" b="0" i="0" u="none" strike="noStrike" cap="none" dirty="0">
              <a:solidFill>
                <a:srgbClr val="000000"/>
              </a:solidFill>
              <a:latin typeface="Arial"/>
              <a:ea typeface="Arial"/>
              <a:cs typeface="Arial"/>
              <a:sym typeface="Arial"/>
            </a:endParaRPr>
          </a:p>
        </p:txBody>
      </p:sp>
      <p:sp>
        <p:nvSpPr>
          <p:cNvPr id="245" name="Google Shape;245;p14"/>
          <p:cNvSpPr/>
          <p:nvPr/>
        </p:nvSpPr>
        <p:spPr>
          <a:xfrm>
            <a:off x="8211311" y="1417320"/>
            <a:ext cx="3611880" cy="777240"/>
          </a:xfrm>
          <a:prstGeom prst="roundRect">
            <a:avLst>
              <a:gd name="adj" fmla="val 6000"/>
            </a:avLst>
          </a:prstGeom>
          <a:solidFill>
            <a:srgbClr val="5A637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46" name="Google Shape;246;p14"/>
          <p:cNvSpPr/>
          <p:nvPr/>
        </p:nvSpPr>
        <p:spPr>
          <a:xfrm>
            <a:off x="8394191" y="1527048"/>
            <a:ext cx="548640" cy="548640"/>
          </a:xfrm>
          <a:prstGeom prst="ellipse">
            <a:avLst/>
          </a:pr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247" name="Google Shape;247;p14" descr="handshake_n.png"/>
          <p:cNvPicPr preferRelativeResize="0"/>
          <p:nvPr/>
        </p:nvPicPr>
        <p:blipFill rotWithShape="1">
          <a:blip r:embed="rId5">
            <a:alphaModFix/>
          </a:blip>
          <a:srcRect/>
          <a:stretch/>
        </p:blipFill>
        <p:spPr>
          <a:xfrm>
            <a:off x="8525865" y="1658721"/>
            <a:ext cx="285292" cy="285292"/>
          </a:xfrm>
          <a:prstGeom prst="rect">
            <a:avLst/>
          </a:prstGeom>
          <a:noFill/>
          <a:ln>
            <a:noFill/>
          </a:ln>
        </p:spPr>
      </p:pic>
      <p:sp>
        <p:nvSpPr>
          <p:cNvPr id="248" name="Google Shape;248;p14"/>
          <p:cNvSpPr txBox="1"/>
          <p:nvPr/>
        </p:nvSpPr>
        <p:spPr>
          <a:xfrm>
            <a:off x="9079991" y="1417320"/>
            <a:ext cx="2697480" cy="777240"/>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000000"/>
              </a:buClr>
              <a:buSzPts val="2000"/>
              <a:buFont typeface="Arial"/>
              <a:buNone/>
            </a:pPr>
            <a:r>
              <a:rPr lang="tr-TR" sz="2000" b="1" i="0" u="none" strike="noStrike" cap="none">
                <a:solidFill>
                  <a:srgbClr val="FFFFFF"/>
                </a:solidFill>
                <a:latin typeface="Open Sans"/>
                <a:ea typeface="Open Sans"/>
                <a:cs typeface="Open Sans"/>
                <a:sym typeface="Open Sans"/>
              </a:rPr>
              <a:t>İhtiyari geçiş</a:t>
            </a:r>
            <a:endParaRPr sz="1400" b="0" i="0" u="none" strike="noStrike" cap="none">
              <a:solidFill>
                <a:srgbClr val="000000"/>
              </a:solidFill>
              <a:latin typeface="Arial"/>
              <a:ea typeface="Arial"/>
              <a:cs typeface="Arial"/>
              <a:sym typeface="Arial"/>
            </a:endParaRPr>
          </a:p>
        </p:txBody>
      </p:sp>
      <p:sp>
        <p:nvSpPr>
          <p:cNvPr id="249" name="Google Shape;249;p14"/>
          <p:cNvSpPr/>
          <p:nvPr/>
        </p:nvSpPr>
        <p:spPr>
          <a:xfrm>
            <a:off x="8211311" y="2286000"/>
            <a:ext cx="3611880" cy="2788920"/>
          </a:xfrm>
          <a:prstGeom prst="roundRect">
            <a:avLst>
              <a:gd name="adj" fmla="val 6000"/>
            </a:avLst>
          </a:prstGeom>
          <a:solidFill>
            <a:srgbClr val="F3F4F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50" name="Google Shape;250;p14"/>
          <p:cNvSpPr txBox="1"/>
          <p:nvPr/>
        </p:nvSpPr>
        <p:spPr>
          <a:xfrm>
            <a:off x="8394191" y="2395728"/>
            <a:ext cx="3291840" cy="2015896"/>
          </a:xfrm>
          <a:prstGeom prst="rect">
            <a:avLst/>
          </a:prstGeom>
          <a:noFill/>
          <a:ln>
            <a:noFill/>
          </a:ln>
        </p:spPr>
        <p:txBody>
          <a:bodyPr spcFirstLastPara="1" wrap="square" lIns="45700" tIns="45700" rIns="45700" bIns="45700" anchor="t" anchorCtr="0">
            <a:spAutoFit/>
          </a:bodyPr>
          <a:lstStyle/>
          <a:p>
            <a:pPr marL="228600" marR="0" lvl="0" indent="-201168" algn="l" rtl="0">
              <a:lnSpc>
                <a:spcPct val="100000"/>
              </a:lnSpc>
              <a:spcBef>
                <a:spcPts val="0"/>
              </a:spcBef>
              <a:spcAft>
                <a:spcPts val="0"/>
              </a:spcAft>
              <a:buClr>
                <a:srgbClr val="A00000"/>
              </a:buClr>
              <a:buSzPts val="1500"/>
              <a:buFont typeface="Arial"/>
              <a:buChar char="•"/>
            </a:pPr>
            <a:r>
              <a:rPr lang="tr-TR" sz="1500" b="0" i="0" u="none" strike="noStrike" cap="none" dirty="0">
                <a:solidFill>
                  <a:srgbClr val="0C2340"/>
                </a:solidFill>
                <a:latin typeface="Open Sans"/>
                <a:ea typeface="Open Sans"/>
                <a:cs typeface="Open Sans"/>
                <a:sym typeface="Open Sans"/>
              </a:rPr>
              <a:t>Diğer </a:t>
            </a:r>
            <a:r>
              <a:rPr lang="tr-TR" sz="1500" b="0" i="0" u="none" strike="noStrike" cap="none" dirty="0" smtClean="0">
                <a:solidFill>
                  <a:srgbClr val="0C2340"/>
                </a:solidFill>
                <a:latin typeface="Open Sans"/>
                <a:ea typeface="Open Sans"/>
                <a:cs typeface="Open Sans"/>
                <a:sym typeface="Open Sans"/>
              </a:rPr>
              <a:t>tüm </a:t>
            </a:r>
            <a:r>
              <a:rPr lang="tr-TR" sz="1500" b="0" i="0" u="none" strike="noStrike" cap="none" dirty="0">
                <a:solidFill>
                  <a:srgbClr val="0C2340"/>
                </a:solidFill>
                <a:latin typeface="Open Sans"/>
                <a:ea typeface="Open Sans"/>
                <a:cs typeface="Open Sans"/>
                <a:sym typeface="Open Sans"/>
              </a:rPr>
              <a:t>şirketler</a:t>
            </a:r>
            <a:endParaRPr sz="1400" b="0" i="0" u="none" strike="noStrike" cap="none" dirty="0">
              <a:solidFill>
                <a:srgbClr val="000000"/>
              </a:solidFill>
              <a:latin typeface="Arial"/>
              <a:ea typeface="Arial"/>
              <a:cs typeface="Arial"/>
              <a:sym typeface="Arial"/>
            </a:endParaRPr>
          </a:p>
          <a:p>
            <a:pPr marL="228600" marR="0" lvl="0" indent="-201168" algn="l" rtl="0">
              <a:lnSpc>
                <a:spcPct val="100000"/>
              </a:lnSpc>
              <a:spcBef>
                <a:spcPts val="800"/>
              </a:spcBef>
              <a:spcAft>
                <a:spcPts val="0"/>
              </a:spcAft>
              <a:buClr>
                <a:srgbClr val="A00000"/>
              </a:buClr>
              <a:buSzPts val="1500"/>
              <a:buFont typeface="Arial"/>
              <a:buChar char="•"/>
            </a:pPr>
            <a:r>
              <a:rPr lang="tr-TR" sz="1500" b="0" i="0" u="none" strike="noStrike" cap="none" dirty="0">
                <a:solidFill>
                  <a:srgbClr val="0C2340"/>
                </a:solidFill>
                <a:latin typeface="Open Sans"/>
                <a:ea typeface="Open Sans"/>
                <a:cs typeface="Open Sans"/>
                <a:sym typeface="Open Sans"/>
              </a:rPr>
              <a:t>Yönetim organı kararı</a:t>
            </a:r>
            <a:endParaRPr sz="1400" b="0" i="0" u="none" strike="noStrike" cap="none" dirty="0">
              <a:solidFill>
                <a:srgbClr val="000000"/>
              </a:solidFill>
              <a:latin typeface="Arial"/>
              <a:ea typeface="Arial"/>
              <a:cs typeface="Arial"/>
              <a:sym typeface="Arial"/>
            </a:endParaRPr>
          </a:p>
          <a:p>
            <a:pPr marL="228600" marR="0" lvl="0" indent="-201168" algn="l" rtl="0">
              <a:lnSpc>
                <a:spcPct val="100000"/>
              </a:lnSpc>
              <a:spcBef>
                <a:spcPts val="800"/>
              </a:spcBef>
              <a:spcAft>
                <a:spcPts val="0"/>
              </a:spcAft>
              <a:buClr>
                <a:srgbClr val="A00000"/>
              </a:buClr>
              <a:buSzPts val="1500"/>
              <a:buFont typeface="Arial"/>
              <a:buChar char="•"/>
            </a:pPr>
            <a:r>
              <a:rPr lang="tr-TR" sz="1500" b="0" i="0" u="none" strike="noStrike" cap="none" dirty="0">
                <a:solidFill>
                  <a:srgbClr val="0C2340"/>
                </a:solidFill>
                <a:latin typeface="Open Sans"/>
                <a:ea typeface="Open Sans"/>
                <a:cs typeface="Open Sans"/>
                <a:sym typeface="Open Sans"/>
              </a:rPr>
              <a:t>Karar hesap dönemi içinde </a:t>
            </a:r>
            <a:r>
              <a:rPr lang="tr-TR" sz="1500" b="0" i="0" u="none" strike="noStrike" cap="none" dirty="0" smtClean="0">
                <a:solidFill>
                  <a:srgbClr val="0C2340"/>
                </a:solidFill>
                <a:latin typeface="Open Sans"/>
                <a:ea typeface="Open Sans"/>
                <a:cs typeface="Open Sans"/>
                <a:sym typeface="Open Sans"/>
              </a:rPr>
              <a:t>alınmalıdı</a:t>
            </a:r>
            <a:r>
              <a:rPr lang="tr-TR" sz="1500" dirty="0" smtClean="0">
                <a:solidFill>
                  <a:srgbClr val="0C2340"/>
                </a:solidFill>
                <a:latin typeface="Open Sans"/>
                <a:ea typeface="Open Sans"/>
                <a:cs typeface="Open Sans"/>
                <a:sym typeface="Open Sans"/>
              </a:rPr>
              <a:t>r ve </a:t>
            </a:r>
            <a:r>
              <a:rPr lang="tr-TR" sz="1500" b="0" i="0" u="none" strike="noStrike" cap="none" dirty="0" smtClean="0">
                <a:solidFill>
                  <a:srgbClr val="0C2340"/>
                </a:solidFill>
                <a:latin typeface="Open Sans"/>
                <a:ea typeface="Open Sans"/>
                <a:cs typeface="Open Sans"/>
                <a:sym typeface="Open Sans"/>
              </a:rPr>
              <a:t>noterde </a:t>
            </a:r>
            <a:r>
              <a:rPr lang="tr-TR" sz="1500" b="0" i="0" u="none" strike="noStrike" cap="none" dirty="0">
                <a:solidFill>
                  <a:srgbClr val="0C2340"/>
                </a:solidFill>
                <a:latin typeface="Open Sans"/>
                <a:ea typeface="Open Sans"/>
                <a:cs typeface="Open Sans"/>
                <a:sym typeface="Open Sans"/>
              </a:rPr>
              <a:t>kapanış </a:t>
            </a:r>
            <a:r>
              <a:rPr lang="tr-TR" sz="1500" b="0" i="0" u="none" strike="noStrike" cap="none" dirty="0" smtClean="0">
                <a:solidFill>
                  <a:srgbClr val="0C2340"/>
                </a:solidFill>
                <a:latin typeface="Open Sans"/>
                <a:ea typeface="Open Sans"/>
                <a:cs typeface="Open Sans"/>
                <a:sym typeface="Open Sans"/>
              </a:rPr>
              <a:t>onayı yaptırılmalıdır.</a:t>
            </a:r>
            <a:endParaRPr sz="1400" b="0" i="0" u="none" strike="noStrike" cap="none" dirty="0">
              <a:solidFill>
                <a:srgbClr val="000000"/>
              </a:solidFill>
              <a:latin typeface="Arial"/>
              <a:ea typeface="Arial"/>
              <a:cs typeface="Arial"/>
              <a:sym typeface="Arial"/>
            </a:endParaRPr>
          </a:p>
          <a:p>
            <a:pPr marL="228600" marR="0" lvl="0" indent="-201168" algn="l" rtl="0">
              <a:lnSpc>
                <a:spcPct val="100000"/>
              </a:lnSpc>
              <a:spcBef>
                <a:spcPts val="800"/>
              </a:spcBef>
              <a:spcAft>
                <a:spcPts val="0"/>
              </a:spcAft>
              <a:buClr>
                <a:srgbClr val="A00000"/>
              </a:buClr>
              <a:buSzPts val="1500"/>
              <a:buFont typeface="Arial"/>
              <a:buChar char="•"/>
            </a:pPr>
            <a:r>
              <a:rPr lang="tr-TR" sz="1500" b="0" i="0" u="none" strike="noStrike" cap="none" dirty="0">
                <a:solidFill>
                  <a:srgbClr val="0C2340"/>
                </a:solidFill>
                <a:latin typeface="Open Sans"/>
                <a:ea typeface="Open Sans"/>
                <a:cs typeface="Open Sans"/>
                <a:sym typeface="Open Sans"/>
              </a:rPr>
              <a:t>Kapanış onayıyla </a:t>
            </a:r>
            <a:r>
              <a:rPr lang="tr-TR" sz="1500" b="0" i="0" u="none" strike="noStrike" cap="none" dirty="0" smtClean="0">
                <a:solidFill>
                  <a:srgbClr val="0C2340"/>
                </a:solidFill>
                <a:latin typeface="Open Sans"/>
                <a:ea typeface="Open Sans"/>
                <a:cs typeface="Open Sans"/>
                <a:sym typeface="Open Sans"/>
              </a:rPr>
              <a:t>defterler </a:t>
            </a:r>
            <a:r>
              <a:rPr lang="tr-TR" sz="1500" b="0" i="0" u="none" strike="noStrike" cap="none" dirty="0" err="1" smtClean="0">
                <a:solidFill>
                  <a:srgbClr val="0C2340"/>
                </a:solidFill>
                <a:latin typeface="Open Sans"/>
                <a:ea typeface="Open Sans"/>
                <a:cs typeface="Open Sans"/>
                <a:sym typeface="Open Sans"/>
              </a:rPr>
              <a:t>ETDS'de</a:t>
            </a:r>
            <a:r>
              <a:rPr lang="tr-TR" sz="1500" b="0" i="0" u="none" strike="noStrike" cap="none" dirty="0" smtClean="0">
                <a:solidFill>
                  <a:srgbClr val="0C2340"/>
                </a:solidFill>
                <a:latin typeface="Open Sans"/>
                <a:ea typeface="Open Sans"/>
                <a:cs typeface="Open Sans"/>
                <a:sym typeface="Open Sans"/>
              </a:rPr>
              <a:t> aktif hale gelir.</a:t>
            </a:r>
            <a:endParaRPr sz="1400" b="0" i="0" u="none" strike="noStrike" cap="none" dirty="0">
              <a:solidFill>
                <a:srgbClr val="000000"/>
              </a:solidFill>
              <a:latin typeface="Arial"/>
              <a:ea typeface="Arial"/>
              <a:cs typeface="Arial"/>
              <a:sym typeface="Arial"/>
            </a:endParaRPr>
          </a:p>
        </p:txBody>
      </p:sp>
      <p:sp>
        <p:nvSpPr>
          <p:cNvPr id="251" name="Google Shape;251;p14"/>
          <p:cNvSpPr/>
          <p:nvPr/>
        </p:nvSpPr>
        <p:spPr>
          <a:xfrm>
            <a:off x="566928" y="5212080"/>
            <a:ext cx="11256264" cy="621792"/>
          </a:xfrm>
          <a:prstGeom prst="roundRect">
            <a:avLst>
              <a:gd name="adj" fmla="val 6000"/>
            </a:avLst>
          </a:prstGeom>
          <a:solidFill>
            <a:srgbClr val="0C234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52" name="Google Shape;252;p14"/>
          <p:cNvSpPr txBox="1"/>
          <p:nvPr/>
        </p:nvSpPr>
        <p:spPr>
          <a:xfrm>
            <a:off x="777240" y="5361413"/>
            <a:ext cx="10881360" cy="323125"/>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000000"/>
              </a:buClr>
              <a:buSzPts val="1500"/>
              <a:buFont typeface="Arial"/>
              <a:buNone/>
            </a:pPr>
            <a:r>
              <a:rPr lang="tr-TR" sz="1500" b="1" i="0" u="none" strike="noStrike" cap="none" dirty="0">
                <a:solidFill>
                  <a:srgbClr val="FFFFFF"/>
                </a:solidFill>
                <a:latin typeface="Open Sans"/>
                <a:ea typeface="Open Sans"/>
                <a:cs typeface="Open Sans"/>
                <a:sym typeface="Open Sans"/>
              </a:rPr>
              <a:t>Zorunlu: </a:t>
            </a:r>
            <a:r>
              <a:rPr lang="tr-TR" sz="1500" dirty="0">
                <a:solidFill>
                  <a:srgbClr val="FFFFFF"/>
                </a:solidFill>
                <a:latin typeface="Open Sans"/>
                <a:ea typeface="Open Sans"/>
                <a:cs typeface="Open Sans"/>
                <a:sym typeface="Open Sans"/>
              </a:rPr>
              <a:t>P</a:t>
            </a:r>
            <a:r>
              <a:rPr lang="tr-TR" sz="1500" b="0" i="0" u="none" strike="noStrike" cap="none" dirty="0" smtClean="0">
                <a:solidFill>
                  <a:srgbClr val="FFFFFF"/>
                </a:solidFill>
                <a:latin typeface="Open Sans"/>
                <a:ea typeface="Open Sans"/>
                <a:cs typeface="Open Sans"/>
                <a:sym typeface="Open Sans"/>
              </a:rPr>
              <a:t>ay </a:t>
            </a:r>
            <a:r>
              <a:rPr lang="tr-TR" sz="1500" b="0" i="0" u="none" strike="noStrike" cap="none" dirty="0">
                <a:solidFill>
                  <a:srgbClr val="FFFFFF"/>
                </a:solidFill>
                <a:latin typeface="Open Sans"/>
                <a:ea typeface="Open Sans"/>
                <a:cs typeface="Open Sans"/>
                <a:sym typeface="Open Sans"/>
              </a:rPr>
              <a:t>defteri ve GK toplantı ve müzakere defteri   ·   </a:t>
            </a:r>
            <a:r>
              <a:rPr lang="tr-TR" sz="1500" b="1" i="0" u="none" strike="noStrike" cap="none" dirty="0">
                <a:solidFill>
                  <a:srgbClr val="FFFFFF"/>
                </a:solidFill>
                <a:latin typeface="Open Sans"/>
                <a:ea typeface="Open Sans"/>
                <a:cs typeface="Open Sans"/>
                <a:sym typeface="Open Sans"/>
              </a:rPr>
              <a:t>İsteğe bağlı: </a:t>
            </a:r>
            <a:r>
              <a:rPr lang="tr-TR" sz="1500" b="0" i="0" u="none" strike="noStrike" cap="none" dirty="0">
                <a:solidFill>
                  <a:srgbClr val="FFFFFF"/>
                </a:solidFill>
                <a:latin typeface="Open Sans"/>
                <a:ea typeface="Open Sans"/>
                <a:cs typeface="Open Sans"/>
                <a:sym typeface="Open Sans"/>
              </a:rPr>
              <a:t>YK / müdürler kurulu karar defteri</a:t>
            </a:r>
            <a:endParaRPr sz="1400" b="0" i="0" u="none" strike="noStrike" cap="none" dirty="0">
              <a:solidFill>
                <a:srgbClr val="00000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sp>
        <p:nvSpPr>
          <p:cNvPr id="258" name="Google Shape;258;p15"/>
          <p:cNvSpPr/>
          <p:nvPr/>
        </p:nvSpPr>
        <p:spPr>
          <a:xfrm>
            <a:off x="569623" y="801182"/>
            <a:ext cx="11412772" cy="369332"/>
          </a:xfrm>
          <a:prstGeom prst="rect">
            <a:avLst/>
          </a:prstGeom>
          <a:solidFill>
            <a:srgbClr val="A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59" name="Google Shape;259;p15"/>
          <p:cNvSpPr txBox="1"/>
          <p:nvPr/>
        </p:nvSpPr>
        <p:spPr>
          <a:xfrm>
            <a:off x="566928" y="0"/>
            <a:ext cx="11338560" cy="749808"/>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000000"/>
              </a:buClr>
              <a:buSzPts val="2600"/>
              <a:buFont typeface="Arial"/>
              <a:buNone/>
            </a:pPr>
            <a:r>
              <a:rPr lang="tr-TR" sz="2600" b="1" i="0" u="none" strike="noStrike" cap="none">
                <a:solidFill>
                  <a:srgbClr val="A00000"/>
                </a:solidFill>
                <a:latin typeface="Open Sans"/>
                <a:ea typeface="Open Sans"/>
                <a:cs typeface="Open Sans"/>
                <a:sym typeface="Open Sans"/>
              </a:rPr>
              <a:t>Kapsam Dışı ve Özel Durumlar</a:t>
            </a:r>
            <a:endParaRPr sz="1400" b="0" i="0" u="none" strike="noStrike" cap="none">
              <a:solidFill>
                <a:srgbClr val="000000"/>
              </a:solidFill>
              <a:latin typeface="Arial"/>
              <a:ea typeface="Arial"/>
              <a:cs typeface="Arial"/>
              <a:sym typeface="Arial"/>
            </a:endParaRPr>
          </a:p>
        </p:txBody>
      </p:sp>
      <p:sp>
        <p:nvSpPr>
          <p:cNvPr id="260" name="Google Shape;260;p15"/>
          <p:cNvSpPr/>
          <p:nvPr/>
        </p:nvSpPr>
        <p:spPr>
          <a:xfrm>
            <a:off x="566928" y="1417320"/>
            <a:ext cx="3611880" cy="2057400"/>
          </a:xfrm>
          <a:prstGeom prst="roundRect">
            <a:avLst>
              <a:gd name="adj" fmla="val 6000"/>
            </a:avLst>
          </a:prstGeom>
          <a:solidFill>
            <a:srgbClr val="F3F4F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61" name="Google Shape;261;p15"/>
          <p:cNvSpPr/>
          <p:nvPr/>
        </p:nvSpPr>
        <p:spPr>
          <a:xfrm>
            <a:off x="749808" y="1600200"/>
            <a:ext cx="548640" cy="548640"/>
          </a:xfrm>
          <a:prstGeom prst="ellipse">
            <a:avLst/>
          </a:prstGeom>
          <a:solidFill>
            <a:srgbClr val="0C234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262" name="Google Shape;262;p15" descr="building_w.png"/>
          <p:cNvPicPr preferRelativeResize="0"/>
          <p:nvPr/>
        </p:nvPicPr>
        <p:blipFill rotWithShape="1">
          <a:blip r:embed="rId3">
            <a:alphaModFix/>
          </a:blip>
          <a:srcRect/>
          <a:stretch/>
        </p:blipFill>
        <p:spPr>
          <a:xfrm>
            <a:off x="881481" y="1731873"/>
            <a:ext cx="285292" cy="285292"/>
          </a:xfrm>
          <a:prstGeom prst="rect">
            <a:avLst/>
          </a:prstGeom>
          <a:noFill/>
          <a:ln>
            <a:noFill/>
          </a:ln>
        </p:spPr>
      </p:pic>
      <p:sp>
        <p:nvSpPr>
          <p:cNvPr id="263" name="Google Shape;263;p15"/>
          <p:cNvSpPr txBox="1"/>
          <p:nvPr/>
        </p:nvSpPr>
        <p:spPr>
          <a:xfrm>
            <a:off x="1435607" y="1554480"/>
            <a:ext cx="2651760" cy="640080"/>
          </a:xfrm>
          <a:prstGeom prst="rect">
            <a:avLst/>
          </a:prstGeom>
          <a:noFill/>
          <a:ln>
            <a:noFill/>
          </a:ln>
        </p:spPr>
        <p:txBody>
          <a:bodyPr spcFirstLastPara="1" wrap="square" lIns="45700" tIns="45700" rIns="45700" bIns="45700" anchor="ctr" anchorCtr="0">
            <a:spAutoFit/>
          </a:bodyPr>
          <a:lstStyle/>
          <a:p>
            <a:pPr marL="0" marR="0" lvl="0" indent="0" algn="l" rtl="0">
              <a:lnSpc>
                <a:spcPct val="95000"/>
              </a:lnSpc>
              <a:spcBef>
                <a:spcPts val="0"/>
              </a:spcBef>
              <a:spcAft>
                <a:spcPts val="0"/>
              </a:spcAft>
              <a:buClr>
                <a:srgbClr val="000000"/>
              </a:buClr>
              <a:buSzPts val="1700"/>
              <a:buFont typeface="Arial"/>
              <a:buNone/>
            </a:pPr>
            <a:r>
              <a:rPr lang="tr-TR" sz="1700" b="1" i="0" u="none" strike="noStrike" cap="none">
                <a:solidFill>
                  <a:srgbClr val="0C2340"/>
                </a:solidFill>
                <a:latin typeface="Open Sans"/>
                <a:ea typeface="Open Sans"/>
                <a:cs typeface="Open Sans"/>
                <a:sym typeface="Open Sans"/>
              </a:rPr>
              <a:t>BDDK'ya tabi kuruluşlar</a:t>
            </a:r>
            <a:endParaRPr sz="1400" b="0" i="0" u="none" strike="noStrike" cap="none">
              <a:solidFill>
                <a:srgbClr val="000000"/>
              </a:solidFill>
              <a:latin typeface="Arial"/>
              <a:ea typeface="Arial"/>
              <a:cs typeface="Arial"/>
              <a:sym typeface="Arial"/>
            </a:endParaRPr>
          </a:p>
        </p:txBody>
      </p:sp>
      <p:sp>
        <p:nvSpPr>
          <p:cNvPr id="264" name="Google Shape;264;p15"/>
          <p:cNvSpPr txBox="1"/>
          <p:nvPr/>
        </p:nvSpPr>
        <p:spPr>
          <a:xfrm>
            <a:off x="749808" y="2286000"/>
            <a:ext cx="3291840" cy="954067"/>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tr-TR" sz="1400" b="0" i="0" u="none" strike="noStrike" cap="none" dirty="0">
                <a:solidFill>
                  <a:srgbClr val="0C2340"/>
                </a:solidFill>
                <a:latin typeface="Open Sans"/>
                <a:ea typeface="Open Sans"/>
                <a:cs typeface="Open Sans"/>
                <a:sym typeface="Open Sans"/>
              </a:rPr>
              <a:t>Bankalar, varlık yönetim, finansal kiralama, </a:t>
            </a:r>
            <a:r>
              <a:rPr lang="tr-TR" sz="1400" b="0" i="0" u="none" strike="noStrike" cap="none" dirty="0" err="1">
                <a:solidFill>
                  <a:srgbClr val="0C2340"/>
                </a:solidFill>
                <a:latin typeface="Open Sans"/>
                <a:ea typeface="Open Sans"/>
                <a:cs typeface="Open Sans"/>
                <a:sym typeface="Open Sans"/>
              </a:rPr>
              <a:t>faktoring</a:t>
            </a:r>
            <a:r>
              <a:rPr lang="tr-TR" sz="1400" b="0" i="0" u="none" strike="noStrike" cap="none" dirty="0">
                <a:solidFill>
                  <a:srgbClr val="0C2340"/>
                </a:solidFill>
                <a:latin typeface="Open Sans"/>
                <a:ea typeface="Open Sans"/>
                <a:cs typeface="Open Sans"/>
                <a:sym typeface="Open Sans"/>
              </a:rPr>
              <a:t>, finansman ve tasarruf finansman şirketlerinde YK karar defteri kapsam dışıdır.</a:t>
            </a:r>
            <a:endParaRPr sz="1400" b="0" i="0" u="none" strike="noStrike" cap="none" dirty="0">
              <a:solidFill>
                <a:srgbClr val="000000"/>
              </a:solidFill>
              <a:latin typeface="Arial"/>
              <a:ea typeface="Arial"/>
              <a:cs typeface="Arial"/>
              <a:sym typeface="Arial"/>
            </a:endParaRPr>
          </a:p>
        </p:txBody>
      </p:sp>
      <p:sp>
        <p:nvSpPr>
          <p:cNvPr id="265" name="Google Shape;265;p15"/>
          <p:cNvSpPr/>
          <p:nvPr/>
        </p:nvSpPr>
        <p:spPr>
          <a:xfrm>
            <a:off x="4389120" y="1417320"/>
            <a:ext cx="3611880" cy="2057400"/>
          </a:xfrm>
          <a:prstGeom prst="roundRect">
            <a:avLst>
              <a:gd name="adj" fmla="val 6000"/>
            </a:avLst>
          </a:prstGeom>
          <a:solidFill>
            <a:srgbClr val="F3F4F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66" name="Google Shape;266;p15"/>
          <p:cNvSpPr/>
          <p:nvPr/>
        </p:nvSpPr>
        <p:spPr>
          <a:xfrm>
            <a:off x="4572000" y="1600200"/>
            <a:ext cx="548640" cy="548640"/>
          </a:xfrm>
          <a:prstGeom prst="ellipse">
            <a:avLst/>
          </a:prstGeom>
          <a:solidFill>
            <a:srgbClr val="0C234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267" name="Google Shape;267;p15" descr="shield_w.png"/>
          <p:cNvPicPr preferRelativeResize="0"/>
          <p:nvPr/>
        </p:nvPicPr>
        <p:blipFill rotWithShape="1">
          <a:blip r:embed="rId4">
            <a:alphaModFix/>
          </a:blip>
          <a:srcRect/>
          <a:stretch/>
        </p:blipFill>
        <p:spPr>
          <a:xfrm>
            <a:off x="4703673" y="1731873"/>
            <a:ext cx="285292" cy="285292"/>
          </a:xfrm>
          <a:prstGeom prst="rect">
            <a:avLst/>
          </a:prstGeom>
          <a:noFill/>
          <a:ln>
            <a:noFill/>
          </a:ln>
        </p:spPr>
      </p:pic>
      <p:sp>
        <p:nvSpPr>
          <p:cNvPr id="268" name="Google Shape;268;p15"/>
          <p:cNvSpPr txBox="1"/>
          <p:nvPr/>
        </p:nvSpPr>
        <p:spPr>
          <a:xfrm>
            <a:off x="5257800" y="1554480"/>
            <a:ext cx="2651760" cy="640080"/>
          </a:xfrm>
          <a:prstGeom prst="rect">
            <a:avLst/>
          </a:prstGeom>
          <a:noFill/>
          <a:ln>
            <a:noFill/>
          </a:ln>
        </p:spPr>
        <p:txBody>
          <a:bodyPr spcFirstLastPara="1" wrap="square" lIns="45700" tIns="45700" rIns="45700" bIns="45700" anchor="ctr" anchorCtr="0">
            <a:spAutoFit/>
          </a:bodyPr>
          <a:lstStyle/>
          <a:p>
            <a:pPr marL="0" marR="0" lvl="0" indent="0" algn="l" rtl="0">
              <a:lnSpc>
                <a:spcPct val="95000"/>
              </a:lnSpc>
              <a:spcBef>
                <a:spcPts val="0"/>
              </a:spcBef>
              <a:spcAft>
                <a:spcPts val="0"/>
              </a:spcAft>
              <a:buClr>
                <a:srgbClr val="000000"/>
              </a:buClr>
              <a:buSzPts val="1700"/>
              <a:buFont typeface="Arial"/>
              <a:buNone/>
            </a:pPr>
            <a:r>
              <a:rPr lang="tr-TR" sz="1700" b="1" i="0" u="none" strike="noStrike" cap="none">
                <a:solidFill>
                  <a:srgbClr val="0C2340"/>
                </a:solidFill>
                <a:latin typeface="Open Sans"/>
                <a:ea typeface="Open Sans"/>
                <a:cs typeface="Open Sans"/>
                <a:sym typeface="Open Sans"/>
              </a:rPr>
              <a:t>Savunma sanayii</a:t>
            </a:r>
            <a:endParaRPr sz="1400" b="0" i="0" u="none" strike="noStrike" cap="none">
              <a:solidFill>
                <a:srgbClr val="000000"/>
              </a:solidFill>
              <a:latin typeface="Arial"/>
              <a:ea typeface="Arial"/>
              <a:cs typeface="Arial"/>
              <a:sym typeface="Arial"/>
            </a:endParaRPr>
          </a:p>
        </p:txBody>
      </p:sp>
      <p:sp>
        <p:nvSpPr>
          <p:cNvPr id="269" name="Google Shape;269;p15"/>
          <p:cNvSpPr txBox="1"/>
          <p:nvPr/>
        </p:nvSpPr>
        <p:spPr>
          <a:xfrm>
            <a:off x="4572000" y="2286000"/>
            <a:ext cx="3291840" cy="523180"/>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tr-TR" sz="1400" b="0" i="0" u="none" strike="noStrike" cap="none" dirty="0">
                <a:solidFill>
                  <a:srgbClr val="0C2340"/>
                </a:solidFill>
                <a:latin typeface="Open Sans"/>
                <a:ea typeface="Open Sans"/>
                <a:cs typeface="Open Sans"/>
                <a:sym typeface="Open Sans"/>
              </a:rPr>
              <a:t>Tebliğ </a:t>
            </a:r>
            <a:r>
              <a:rPr lang="tr-TR" sz="1400" b="0" i="0" u="none" strike="noStrike" cap="none" dirty="0" err="1">
                <a:solidFill>
                  <a:srgbClr val="0C2340"/>
                </a:solidFill>
                <a:latin typeface="Open Sans"/>
                <a:ea typeface="Open Sans"/>
                <a:cs typeface="Open Sans"/>
                <a:sym typeface="Open Sans"/>
              </a:rPr>
              <a:t>md.</a:t>
            </a:r>
            <a:r>
              <a:rPr lang="tr-TR" sz="1400" b="0" i="0" u="none" strike="noStrike" cap="none" dirty="0">
                <a:solidFill>
                  <a:srgbClr val="0C2340"/>
                </a:solidFill>
                <a:latin typeface="Open Sans"/>
                <a:ea typeface="Open Sans"/>
                <a:cs typeface="Open Sans"/>
                <a:sym typeface="Open Sans"/>
              </a:rPr>
              <a:t> 5'te sayılan şirketler için özel hükümler, fiziki defter tutulabilir.</a:t>
            </a:r>
            <a:endParaRPr sz="1400" b="0" i="0" u="none" strike="noStrike" cap="none" dirty="0">
              <a:solidFill>
                <a:srgbClr val="000000"/>
              </a:solidFill>
              <a:latin typeface="Arial"/>
              <a:ea typeface="Arial"/>
              <a:cs typeface="Arial"/>
              <a:sym typeface="Arial"/>
            </a:endParaRPr>
          </a:p>
        </p:txBody>
      </p:sp>
      <p:sp>
        <p:nvSpPr>
          <p:cNvPr id="270" name="Google Shape;270;p15"/>
          <p:cNvSpPr/>
          <p:nvPr/>
        </p:nvSpPr>
        <p:spPr>
          <a:xfrm>
            <a:off x="8211311" y="1417320"/>
            <a:ext cx="3611880" cy="2057400"/>
          </a:xfrm>
          <a:prstGeom prst="roundRect">
            <a:avLst>
              <a:gd name="adj" fmla="val 6000"/>
            </a:avLst>
          </a:prstGeom>
          <a:solidFill>
            <a:srgbClr val="F3F4F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71" name="Google Shape;271;p15"/>
          <p:cNvSpPr/>
          <p:nvPr/>
        </p:nvSpPr>
        <p:spPr>
          <a:xfrm>
            <a:off x="8394191" y="1600200"/>
            <a:ext cx="548640" cy="548640"/>
          </a:xfrm>
          <a:prstGeom prst="ellipse">
            <a:avLst/>
          </a:prstGeom>
          <a:solidFill>
            <a:srgbClr val="0C234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272" name="Google Shape;272;p15" descr="link_w.png"/>
          <p:cNvPicPr preferRelativeResize="0"/>
          <p:nvPr/>
        </p:nvPicPr>
        <p:blipFill rotWithShape="1">
          <a:blip r:embed="rId5">
            <a:alphaModFix/>
          </a:blip>
          <a:srcRect/>
          <a:stretch/>
        </p:blipFill>
        <p:spPr>
          <a:xfrm>
            <a:off x="8525865" y="1731873"/>
            <a:ext cx="285292" cy="285292"/>
          </a:xfrm>
          <a:prstGeom prst="rect">
            <a:avLst/>
          </a:prstGeom>
          <a:noFill/>
          <a:ln>
            <a:noFill/>
          </a:ln>
        </p:spPr>
      </p:pic>
      <p:sp>
        <p:nvSpPr>
          <p:cNvPr id="273" name="Google Shape;273;p15"/>
          <p:cNvSpPr txBox="1"/>
          <p:nvPr/>
        </p:nvSpPr>
        <p:spPr>
          <a:xfrm>
            <a:off x="9079991" y="1554480"/>
            <a:ext cx="2651760" cy="640080"/>
          </a:xfrm>
          <a:prstGeom prst="rect">
            <a:avLst/>
          </a:prstGeom>
          <a:noFill/>
          <a:ln>
            <a:noFill/>
          </a:ln>
        </p:spPr>
        <p:txBody>
          <a:bodyPr spcFirstLastPara="1" wrap="square" lIns="45700" tIns="45700" rIns="45700" bIns="45700" anchor="ctr" anchorCtr="0">
            <a:spAutoFit/>
          </a:bodyPr>
          <a:lstStyle/>
          <a:p>
            <a:pPr marL="0" marR="0" lvl="0" indent="0" algn="l" rtl="0">
              <a:lnSpc>
                <a:spcPct val="95000"/>
              </a:lnSpc>
              <a:spcBef>
                <a:spcPts val="0"/>
              </a:spcBef>
              <a:spcAft>
                <a:spcPts val="0"/>
              </a:spcAft>
              <a:buClr>
                <a:srgbClr val="000000"/>
              </a:buClr>
              <a:buSzPts val="1700"/>
              <a:buFont typeface="Arial"/>
              <a:buNone/>
            </a:pPr>
            <a:r>
              <a:rPr lang="tr-TR" sz="1700" b="1" i="0" u="none" strike="noStrike" cap="none">
                <a:solidFill>
                  <a:srgbClr val="0C2340"/>
                </a:solidFill>
                <a:latin typeface="Open Sans"/>
                <a:ea typeface="Open Sans"/>
                <a:cs typeface="Open Sans"/>
                <a:sym typeface="Open Sans"/>
              </a:rPr>
              <a:t>Yabancı şirket şubeleri</a:t>
            </a:r>
            <a:endParaRPr sz="1400" b="0" i="0" u="none" strike="noStrike" cap="none">
              <a:solidFill>
                <a:srgbClr val="000000"/>
              </a:solidFill>
              <a:latin typeface="Arial"/>
              <a:ea typeface="Arial"/>
              <a:cs typeface="Arial"/>
              <a:sym typeface="Arial"/>
            </a:endParaRPr>
          </a:p>
        </p:txBody>
      </p:sp>
      <p:sp>
        <p:nvSpPr>
          <p:cNvPr id="274" name="Google Shape;274;p15"/>
          <p:cNvSpPr txBox="1"/>
          <p:nvPr/>
        </p:nvSpPr>
        <p:spPr>
          <a:xfrm>
            <a:off x="8394191" y="2286000"/>
            <a:ext cx="3291840" cy="307736"/>
          </a:xfrm>
          <a:prstGeom prst="rect">
            <a:avLst/>
          </a:prstGeom>
          <a:noFill/>
          <a:ln>
            <a:noFill/>
          </a:ln>
        </p:spPr>
        <p:txBody>
          <a:bodyPr spcFirstLastPara="1" wrap="square" lIns="45700" tIns="45700" rIns="45700" bIns="45700" anchor="t" anchorCtr="0">
            <a:spAutoFit/>
          </a:bodyPr>
          <a:lstStyle/>
          <a:p>
            <a:pPr lvl="0">
              <a:buSzPts val="1400"/>
            </a:pPr>
            <a:r>
              <a:rPr lang="tr-TR" sz="1400" b="0" i="0" u="none" strike="noStrike" cap="none" dirty="0" err="1" smtClean="0">
                <a:solidFill>
                  <a:srgbClr val="0C2340"/>
                </a:solidFill>
                <a:latin typeface="Open Sans"/>
                <a:ea typeface="Open Sans"/>
                <a:cs typeface="Open Sans"/>
                <a:sym typeface="Open Sans"/>
              </a:rPr>
              <a:t>ETDS’de</a:t>
            </a:r>
            <a:r>
              <a:rPr lang="tr-TR" sz="1400" b="0" i="0" u="none" strike="noStrike" cap="none" dirty="0" smtClean="0">
                <a:solidFill>
                  <a:srgbClr val="0C2340"/>
                </a:solidFill>
                <a:latin typeface="Open Sans"/>
                <a:ea typeface="Open Sans"/>
                <a:cs typeface="Open Sans"/>
                <a:sym typeface="Open Sans"/>
              </a:rPr>
              <a:t> defter </a:t>
            </a:r>
            <a:r>
              <a:rPr lang="tr-TR" sz="1400" b="0" i="0" u="none" strike="noStrike" cap="none" dirty="0" err="1" smtClean="0">
                <a:solidFill>
                  <a:srgbClr val="0C2340"/>
                </a:solidFill>
                <a:latin typeface="Open Sans"/>
                <a:ea typeface="Open Sans"/>
                <a:cs typeface="Open Sans"/>
                <a:sym typeface="Open Sans"/>
              </a:rPr>
              <a:t>tutumaz</a:t>
            </a:r>
            <a:r>
              <a:rPr lang="tr-TR" dirty="0" smtClean="0">
                <a:solidFill>
                  <a:srgbClr val="0C2340"/>
                </a:solidFill>
                <a:latin typeface="Open Sans"/>
                <a:ea typeface="Open Sans"/>
                <a:cs typeface="Open Sans"/>
                <a:sym typeface="Open Sans"/>
              </a:rPr>
              <a:t>.</a:t>
            </a:r>
            <a:endParaRPr sz="1400" b="0" i="0" u="none" strike="noStrike" cap="none" dirty="0">
              <a:solidFill>
                <a:srgbClr val="000000"/>
              </a:solidFill>
              <a:latin typeface="Arial"/>
              <a:ea typeface="Arial"/>
              <a:cs typeface="Arial"/>
              <a:sym typeface="Arial"/>
            </a:endParaRPr>
          </a:p>
        </p:txBody>
      </p:sp>
      <p:sp>
        <p:nvSpPr>
          <p:cNvPr id="275" name="Google Shape;275;p15"/>
          <p:cNvSpPr/>
          <p:nvPr/>
        </p:nvSpPr>
        <p:spPr>
          <a:xfrm>
            <a:off x="566928" y="3657600"/>
            <a:ext cx="3611880" cy="2057400"/>
          </a:xfrm>
          <a:prstGeom prst="roundRect">
            <a:avLst>
              <a:gd name="adj" fmla="val 6000"/>
            </a:avLst>
          </a:prstGeom>
          <a:solidFill>
            <a:srgbClr val="F3F4F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76" name="Google Shape;276;p15"/>
          <p:cNvSpPr/>
          <p:nvPr/>
        </p:nvSpPr>
        <p:spPr>
          <a:xfrm>
            <a:off x="749808" y="3840480"/>
            <a:ext cx="548640" cy="548640"/>
          </a:xfrm>
          <a:prstGeom prst="ellipse">
            <a:avLst/>
          </a:prstGeom>
          <a:solidFill>
            <a:srgbClr val="0C234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277" name="Google Shape;277;p15" descr="archive_w.png"/>
          <p:cNvPicPr preferRelativeResize="0"/>
          <p:nvPr/>
        </p:nvPicPr>
        <p:blipFill rotWithShape="1">
          <a:blip r:embed="rId6">
            <a:alphaModFix/>
          </a:blip>
          <a:srcRect/>
          <a:stretch/>
        </p:blipFill>
        <p:spPr>
          <a:xfrm>
            <a:off x="881481" y="3972153"/>
            <a:ext cx="285292" cy="285292"/>
          </a:xfrm>
          <a:prstGeom prst="rect">
            <a:avLst/>
          </a:prstGeom>
          <a:noFill/>
          <a:ln>
            <a:noFill/>
          </a:ln>
        </p:spPr>
      </p:pic>
      <p:sp>
        <p:nvSpPr>
          <p:cNvPr id="278" name="Google Shape;278;p15"/>
          <p:cNvSpPr txBox="1"/>
          <p:nvPr/>
        </p:nvSpPr>
        <p:spPr>
          <a:xfrm>
            <a:off x="1435607" y="3794760"/>
            <a:ext cx="2651760" cy="640080"/>
          </a:xfrm>
          <a:prstGeom prst="rect">
            <a:avLst/>
          </a:prstGeom>
          <a:noFill/>
          <a:ln>
            <a:noFill/>
          </a:ln>
        </p:spPr>
        <p:txBody>
          <a:bodyPr spcFirstLastPara="1" wrap="square" lIns="45700" tIns="45700" rIns="45700" bIns="45700" anchor="ctr" anchorCtr="0">
            <a:spAutoFit/>
          </a:bodyPr>
          <a:lstStyle/>
          <a:p>
            <a:pPr marL="0" marR="0" lvl="0" indent="0" algn="l" rtl="0">
              <a:lnSpc>
                <a:spcPct val="95000"/>
              </a:lnSpc>
              <a:spcBef>
                <a:spcPts val="0"/>
              </a:spcBef>
              <a:spcAft>
                <a:spcPts val="0"/>
              </a:spcAft>
              <a:buClr>
                <a:srgbClr val="000000"/>
              </a:buClr>
              <a:buSzPts val="1700"/>
              <a:buFont typeface="Arial"/>
              <a:buNone/>
            </a:pPr>
            <a:r>
              <a:rPr lang="tr-TR" sz="1700" b="1" i="0" u="none" strike="noStrike" cap="none">
                <a:solidFill>
                  <a:srgbClr val="0C2340"/>
                </a:solidFill>
                <a:latin typeface="Open Sans"/>
                <a:ea typeface="Open Sans"/>
                <a:cs typeface="Open Sans"/>
                <a:sym typeface="Open Sans"/>
              </a:rPr>
              <a:t>Tasfiye halindeki şirketler</a:t>
            </a:r>
            <a:endParaRPr sz="1400" b="0" i="0" u="none" strike="noStrike" cap="none">
              <a:solidFill>
                <a:srgbClr val="000000"/>
              </a:solidFill>
              <a:latin typeface="Arial"/>
              <a:ea typeface="Arial"/>
              <a:cs typeface="Arial"/>
              <a:sym typeface="Arial"/>
            </a:endParaRPr>
          </a:p>
        </p:txBody>
      </p:sp>
      <p:sp>
        <p:nvSpPr>
          <p:cNvPr id="279" name="Google Shape;279;p15"/>
          <p:cNvSpPr txBox="1"/>
          <p:nvPr/>
        </p:nvSpPr>
        <p:spPr>
          <a:xfrm>
            <a:off x="749808" y="4526280"/>
            <a:ext cx="3291840" cy="523180"/>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tr-TR" sz="1400" b="0" i="0" u="none" strike="noStrike" cap="none" dirty="0">
                <a:solidFill>
                  <a:srgbClr val="0C2340"/>
                </a:solidFill>
                <a:latin typeface="Open Sans"/>
                <a:ea typeface="Open Sans"/>
                <a:cs typeface="Open Sans"/>
                <a:sym typeface="Open Sans"/>
              </a:rPr>
              <a:t>Tasfiye hali, kapsamdaki şirketin yükümlülüğünü kaldırmaz.</a:t>
            </a:r>
            <a:endParaRPr sz="1400" b="0" i="0" u="none" strike="noStrike" cap="none" dirty="0">
              <a:solidFill>
                <a:srgbClr val="000000"/>
              </a:solidFill>
              <a:latin typeface="Arial"/>
              <a:ea typeface="Arial"/>
              <a:cs typeface="Arial"/>
              <a:sym typeface="Arial"/>
            </a:endParaRPr>
          </a:p>
        </p:txBody>
      </p:sp>
      <p:sp>
        <p:nvSpPr>
          <p:cNvPr id="280" name="Google Shape;280;p15"/>
          <p:cNvSpPr/>
          <p:nvPr/>
        </p:nvSpPr>
        <p:spPr>
          <a:xfrm>
            <a:off x="4389120" y="3657600"/>
            <a:ext cx="3611880" cy="2057400"/>
          </a:xfrm>
          <a:prstGeom prst="roundRect">
            <a:avLst>
              <a:gd name="adj" fmla="val 6000"/>
            </a:avLst>
          </a:prstGeom>
          <a:solidFill>
            <a:srgbClr val="F3F4F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81" name="Google Shape;281;p15"/>
          <p:cNvSpPr/>
          <p:nvPr/>
        </p:nvSpPr>
        <p:spPr>
          <a:xfrm>
            <a:off x="4572000" y="3840480"/>
            <a:ext cx="548640" cy="548640"/>
          </a:xfrm>
          <a:prstGeom prst="ellipse">
            <a:avLst/>
          </a:prstGeom>
          <a:solidFill>
            <a:srgbClr val="0C234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282" name="Google Shape;282;p15" descr="sync_w.png"/>
          <p:cNvPicPr preferRelativeResize="0"/>
          <p:nvPr/>
        </p:nvPicPr>
        <p:blipFill rotWithShape="1">
          <a:blip r:embed="rId7">
            <a:alphaModFix/>
          </a:blip>
          <a:srcRect/>
          <a:stretch/>
        </p:blipFill>
        <p:spPr>
          <a:xfrm>
            <a:off x="4703673" y="3972153"/>
            <a:ext cx="285292" cy="285292"/>
          </a:xfrm>
          <a:prstGeom prst="rect">
            <a:avLst/>
          </a:prstGeom>
          <a:noFill/>
          <a:ln>
            <a:noFill/>
          </a:ln>
        </p:spPr>
      </p:pic>
      <p:sp>
        <p:nvSpPr>
          <p:cNvPr id="283" name="Google Shape;283;p15"/>
          <p:cNvSpPr txBox="1"/>
          <p:nvPr/>
        </p:nvSpPr>
        <p:spPr>
          <a:xfrm>
            <a:off x="5257800" y="3794760"/>
            <a:ext cx="2651760" cy="640080"/>
          </a:xfrm>
          <a:prstGeom prst="rect">
            <a:avLst/>
          </a:prstGeom>
          <a:noFill/>
          <a:ln>
            <a:noFill/>
          </a:ln>
        </p:spPr>
        <p:txBody>
          <a:bodyPr spcFirstLastPara="1" wrap="square" lIns="45700" tIns="45700" rIns="45700" bIns="45700" anchor="ctr" anchorCtr="0">
            <a:spAutoFit/>
          </a:bodyPr>
          <a:lstStyle/>
          <a:p>
            <a:pPr marL="0" marR="0" lvl="0" indent="0" algn="l" rtl="0">
              <a:lnSpc>
                <a:spcPct val="95000"/>
              </a:lnSpc>
              <a:spcBef>
                <a:spcPts val="0"/>
              </a:spcBef>
              <a:spcAft>
                <a:spcPts val="0"/>
              </a:spcAft>
              <a:buClr>
                <a:srgbClr val="000000"/>
              </a:buClr>
              <a:buSzPts val="1700"/>
              <a:buFont typeface="Arial"/>
              <a:buNone/>
            </a:pPr>
            <a:r>
              <a:rPr lang="tr-TR" sz="1700" b="1" i="0" u="none" strike="noStrike" cap="none">
                <a:solidFill>
                  <a:srgbClr val="0C2340"/>
                </a:solidFill>
                <a:latin typeface="Open Sans"/>
                <a:ea typeface="Open Sans"/>
                <a:cs typeface="Open Sans"/>
                <a:sym typeface="Open Sans"/>
              </a:rPr>
              <a:t>Birleşme ve devralma</a:t>
            </a:r>
            <a:endParaRPr sz="1400" b="0" i="0" u="none" strike="noStrike" cap="none">
              <a:solidFill>
                <a:srgbClr val="000000"/>
              </a:solidFill>
              <a:latin typeface="Arial"/>
              <a:ea typeface="Arial"/>
              <a:cs typeface="Arial"/>
              <a:sym typeface="Arial"/>
            </a:endParaRPr>
          </a:p>
        </p:txBody>
      </p:sp>
      <p:sp>
        <p:nvSpPr>
          <p:cNvPr id="284" name="Google Shape;284;p15"/>
          <p:cNvSpPr txBox="1"/>
          <p:nvPr/>
        </p:nvSpPr>
        <p:spPr>
          <a:xfrm>
            <a:off x="4572000" y="4526280"/>
            <a:ext cx="3291840" cy="307736"/>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tr-TR" sz="1400" b="0" i="0" u="none" strike="noStrike" cap="none" dirty="0">
                <a:solidFill>
                  <a:srgbClr val="0C2340"/>
                </a:solidFill>
                <a:latin typeface="Open Sans"/>
                <a:ea typeface="Open Sans"/>
                <a:cs typeface="Open Sans"/>
                <a:sym typeface="Open Sans"/>
              </a:rPr>
              <a:t>Devralan şirketin statüsü esas alınır.</a:t>
            </a:r>
            <a:endParaRPr sz="1400" b="0" i="0" u="none" strike="noStrike" cap="none" dirty="0">
              <a:solidFill>
                <a:srgbClr val="000000"/>
              </a:solidFill>
              <a:latin typeface="Arial"/>
              <a:ea typeface="Arial"/>
              <a:cs typeface="Arial"/>
              <a:sym typeface="Arial"/>
            </a:endParaRPr>
          </a:p>
        </p:txBody>
      </p:sp>
      <p:sp>
        <p:nvSpPr>
          <p:cNvPr id="285" name="Google Shape;285;p15"/>
          <p:cNvSpPr/>
          <p:nvPr/>
        </p:nvSpPr>
        <p:spPr>
          <a:xfrm>
            <a:off x="8211311" y="3657600"/>
            <a:ext cx="3611880" cy="2057400"/>
          </a:xfrm>
          <a:prstGeom prst="roundRect">
            <a:avLst>
              <a:gd name="adj" fmla="val 6000"/>
            </a:avLst>
          </a:prstGeom>
          <a:solidFill>
            <a:srgbClr val="F3F4F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86" name="Google Shape;286;p15"/>
          <p:cNvSpPr/>
          <p:nvPr/>
        </p:nvSpPr>
        <p:spPr>
          <a:xfrm>
            <a:off x="8394191" y="3840480"/>
            <a:ext cx="548640" cy="548640"/>
          </a:xfrm>
          <a:prstGeom prst="ellipse">
            <a:avLst/>
          </a:prstGeom>
          <a:solidFill>
            <a:srgbClr val="0C234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287" name="Google Shape;287;p15" descr="db_w.png"/>
          <p:cNvPicPr preferRelativeResize="0"/>
          <p:nvPr/>
        </p:nvPicPr>
        <p:blipFill rotWithShape="1">
          <a:blip r:embed="rId8">
            <a:alphaModFix/>
          </a:blip>
          <a:srcRect/>
          <a:stretch/>
        </p:blipFill>
        <p:spPr>
          <a:xfrm>
            <a:off x="8525865" y="3972153"/>
            <a:ext cx="285292" cy="285292"/>
          </a:xfrm>
          <a:prstGeom prst="rect">
            <a:avLst/>
          </a:prstGeom>
          <a:noFill/>
          <a:ln>
            <a:noFill/>
          </a:ln>
        </p:spPr>
      </p:pic>
      <p:sp>
        <p:nvSpPr>
          <p:cNvPr id="288" name="Google Shape;288;p15"/>
          <p:cNvSpPr txBox="1"/>
          <p:nvPr/>
        </p:nvSpPr>
        <p:spPr>
          <a:xfrm>
            <a:off x="9079991" y="3794760"/>
            <a:ext cx="2651760" cy="640080"/>
          </a:xfrm>
          <a:prstGeom prst="rect">
            <a:avLst/>
          </a:prstGeom>
          <a:noFill/>
          <a:ln>
            <a:noFill/>
          </a:ln>
        </p:spPr>
        <p:txBody>
          <a:bodyPr spcFirstLastPara="1" wrap="square" lIns="45700" tIns="45700" rIns="45700" bIns="45700" anchor="ctr" anchorCtr="0">
            <a:spAutoFit/>
          </a:bodyPr>
          <a:lstStyle/>
          <a:p>
            <a:pPr marL="0" marR="0" lvl="0" indent="0" algn="l" rtl="0">
              <a:lnSpc>
                <a:spcPct val="95000"/>
              </a:lnSpc>
              <a:spcBef>
                <a:spcPts val="0"/>
              </a:spcBef>
              <a:spcAft>
                <a:spcPts val="0"/>
              </a:spcAft>
              <a:buClr>
                <a:srgbClr val="000000"/>
              </a:buClr>
              <a:buSzPts val="1700"/>
              <a:buFont typeface="Arial"/>
              <a:buNone/>
            </a:pPr>
            <a:r>
              <a:rPr lang="tr-TR" sz="1700" b="1" i="0" u="none" strike="noStrike" cap="none">
                <a:solidFill>
                  <a:srgbClr val="0C2340"/>
                </a:solidFill>
                <a:latin typeface="Open Sans"/>
                <a:ea typeface="Open Sans"/>
                <a:cs typeface="Open Sans"/>
                <a:sym typeface="Open Sans"/>
              </a:rPr>
              <a:t>Kayden izlenen paylar</a:t>
            </a:r>
            <a:endParaRPr sz="1400" b="0" i="0" u="none" strike="noStrike" cap="none">
              <a:solidFill>
                <a:srgbClr val="000000"/>
              </a:solidFill>
              <a:latin typeface="Arial"/>
              <a:ea typeface="Arial"/>
              <a:cs typeface="Arial"/>
              <a:sym typeface="Arial"/>
            </a:endParaRPr>
          </a:p>
        </p:txBody>
      </p:sp>
      <p:sp>
        <p:nvSpPr>
          <p:cNvPr id="289" name="Google Shape;289;p15"/>
          <p:cNvSpPr txBox="1"/>
          <p:nvPr/>
        </p:nvSpPr>
        <p:spPr>
          <a:xfrm>
            <a:off x="8394191" y="4526280"/>
            <a:ext cx="3291840" cy="523180"/>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tr-TR" sz="1400" b="0" i="0" u="none" strike="noStrike" cap="none" dirty="0" err="1">
                <a:solidFill>
                  <a:srgbClr val="0C2340"/>
                </a:solidFill>
                <a:latin typeface="Open Sans"/>
                <a:ea typeface="Open Sans"/>
                <a:cs typeface="Open Sans"/>
                <a:sym typeface="Open Sans"/>
              </a:rPr>
              <a:t>MKK'da</a:t>
            </a:r>
            <a:r>
              <a:rPr lang="tr-TR" sz="1400" b="0" i="0" u="none" strike="noStrike" cap="none" dirty="0">
                <a:solidFill>
                  <a:srgbClr val="0C2340"/>
                </a:solidFill>
                <a:latin typeface="Open Sans"/>
                <a:ea typeface="Open Sans"/>
                <a:cs typeface="Open Sans"/>
                <a:sym typeface="Open Sans"/>
              </a:rPr>
              <a:t> izlenen paylar için 6362 sayılı </a:t>
            </a:r>
            <a:r>
              <a:rPr lang="tr-TR" sz="1400" b="0" i="0" u="none" strike="noStrike" cap="none" dirty="0" err="1">
                <a:solidFill>
                  <a:srgbClr val="0C2340"/>
                </a:solidFill>
                <a:latin typeface="Open Sans"/>
                <a:ea typeface="Open Sans"/>
                <a:cs typeface="Open Sans"/>
                <a:sym typeface="Open Sans"/>
              </a:rPr>
              <a:t>SPKn</a:t>
            </a:r>
            <a:r>
              <a:rPr lang="tr-TR" sz="1400" b="0" i="0" u="none" strike="noStrike" cap="none" dirty="0">
                <a:solidFill>
                  <a:srgbClr val="0C2340"/>
                </a:solidFill>
                <a:latin typeface="Open Sans"/>
                <a:ea typeface="Open Sans"/>
                <a:cs typeface="Open Sans"/>
                <a:sym typeface="Open Sans"/>
              </a:rPr>
              <a:t> hükümleri saklıdır.</a:t>
            </a:r>
            <a:endParaRPr sz="1400" b="0" i="0" u="none" strike="noStrike" cap="none" dirty="0">
              <a:solidFill>
                <a:srgbClr val="000000"/>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sp>
        <p:nvSpPr>
          <p:cNvPr id="295" name="Google Shape;295;p16"/>
          <p:cNvSpPr/>
          <p:nvPr/>
        </p:nvSpPr>
        <p:spPr>
          <a:xfrm>
            <a:off x="569623" y="801182"/>
            <a:ext cx="11412772" cy="369332"/>
          </a:xfrm>
          <a:prstGeom prst="rect">
            <a:avLst/>
          </a:prstGeom>
          <a:solidFill>
            <a:srgbClr val="A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96" name="Google Shape;296;p16"/>
          <p:cNvSpPr txBox="1"/>
          <p:nvPr/>
        </p:nvSpPr>
        <p:spPr>
          <a:xfrm>
            <a:off x="566928" y="0"/>
            <a:ext cx="11338560" cy="749808"/>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000000"/>
              </a:buClr>
              <a:buSzPts val="2600"/>
              <a:buFont typeface="Arial"/>
              <a:buNone/>
            </a:pPr>
            <a:r>
              <a:rPr lang="tr-TR" sz="2600" b="1" i="0" u="none" strike="noStrike" cap="none">
                <a:solidFill>
                  <a:srgbClr val="A00000"/>
                </a:solidFill>
                <a:latin typeface="Open Sans"/>
                <a:ea typeface="Open Sans"/>
                <a:cs typeface="Open Sans"/>
                <a:sym typeface="Open Sans"/>
              </a:rPr>
              <a:t>Mevcut Şirketler İçin Geçiş Adımları</a:t>
            </a:r>
            <a:endParaRPr sz="1400" b="0" i="0" u="none" strike="noStrike" cap="none">
              <a:solidFill>
                <a:srgbClr val="000000"/>
              </a:solidFill>
              <a:latin typeface="Arial"/>
              <a:ea typeface="Arial"/>
              <a:cs typeface="Arial"/>
              <a:sym typeface="Arial"/>
            </a:endParaRPr>
          </a:p>
        </p:txBody>
      </p:sp>
      <p:sp>
        <p:nvSpPr>
          <p:cNvPr id="297" name="Google Shape;297;p16"/>
          <p:cNvSpPr/>
          <p:nvPr/>
        </p:nvSpPr>
        <p:spPr>
          <a:xfrm>
            <a:off x="566928" y="1417320"/>
            <a:ext cx="2606040" cy="2926080"/>
          </a:xfrm>
          <a:prstGeom prst="roundRect">
            <a:avLst>
              <a:gd name="adj" fmla="val 6000"/>
            </a:avLst>
          </a:prstGeom>
          <a:solidFill>
            <a:srgbClr val="FBEEEE"/>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298" name="Google Shape;298;p16"/>
          <p:cNvSpPr/>
          <p:nvPr/>
        </p:nvSpPr>
        <p:spPr>
          <a:xfrm>
            <a:off x="749808" y="1572768"/>
            <a:ext cx="502920" cy="502920"/>
          </a:xfrm>
          <a:prstGeom prst="ellipse">
            <a:avLst/>
          </a:prstGeom>
          <a:solidFill>
            <a:srgbClr val="A00000"/>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tr-TR" sz="1800" b="1" i="0" u="none" strike="noStrike" cap="none">
                <a:solidFill>
                  <a:srgbClr val="FFFFFF"/>
                </a:solidFill>
                <a:latin typeface="Open Sans"/>
                <a:ea typeface="Open Sans"/>
                <a:cs typeface="Open Sans"/>
                <a:sym typeface="Open Sans"/>
              </a:rPr>
              <a:t>1</a:t>
            </a:r>
            <a:endParaRPr sz="1400" b="0" i="0" u="none" strike="noStrike" cap="none">
              <a:solidFill>
                <a:srgbClr val="000000"/>
              </a:solidFill>
              <a:latin typeface="Arial"/>
              <a:ea typeface="Arial"/>
              <a:cs typeface="Arial"/>
              <a:sym typeface="Arial"/>
            </a:endParaRPr>
          </a:p>
        </p:txBody>
      </p:sp>
      <p:pic>
        <p:nvPicPr>
          <p:cNvPr id="299" name="Google Shape;299;p16" descr="file_r.png"/>
          <p:cNvPicPr preferRelativeResize="0"/>
          <p:nvPr/>
        </p:nvPicPr>
        <p:blipFill rotWithShape="1">
          <a:blip r:embed="rId3">
            <a:alphaModFix/>
          </a:blip>
          <a:srcRect/>
          <a:stretch/>
        </p:blipFill>
        <p:spPr>
          <a:xfrm>
            <a:off x="2487168" y="1600200"/>
            <a:ext cx="457200" cy="457200"/>
          </a:xfrm>
          <a:prstGeom prst="rect">
            <a:avLst/>
          </a:prstGeom>
          <a:noFill/>
          <a:ln>
            <a:noFill/>
          </a:ln>
        </p:spPr>
      </p:pic>
      <p:sp>
        <p:nvSpPr>
          <p:cNvPr id="300" name="Google Shape;300;p16"/>
          <p:cNvSpPr txBox="1"/>
          <p:nvPr/>
        </p:nvSpPr>
        <p:spPr>
          <a:xfrm>
            <a:off x="749808" y="2240280"/>
            <a:ext cx="2286000" cy="457200"/>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tr-TR" sz="2000" b="1" i="0" u="none" strike="noStrike" cap="none">
                <a:solidFill>
                  <a:srgbClr val="A00000"/>
                </a:solidFill>
                <a:latin typeface="Open Sans"/>
                <a:ea typeface="Open Sans"/>
                <a:cs typeface="Open Sans"/>
                <a:sym typeface="Open Sans"/>
              </a:rPr>
              <a:t>Karar</a:t>
            </a:r>
            <a:endParaRPr sz="1400" b="0" i="0" u="none" strike="noStrike" cap="none">
              <a:solidFill>
                <a:srgbClr val="000000"/>
              </a:solidFill>
              <a:latin typeface="Arial"/>
              <a:ea typeface="Arial"/>
              <a:cs typeface="Arial"/>
              <a:sym typeface="Arial"/>
            </a:endParaRPr>
          </a:p>
        </p:txBody>
      </p:sp>
      <p:sp>
        <p:nvSpPr>
          <p:cNvPr id="301" name="Google Shape;301;p16"/>
          <p:cNvSpPr txBox="1"/>
          <p:nvPr/>
        </p:nvSpPr>
        <p:spPr>
          <a:xfrm>
            <a:off x="749808" y="2743200"/>
            <a:ext cx="2286000" cy="1015622"/>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1500"/>
              <a:buFont typeface="Arial"/>
              <a:buNone/>
            </a:pPr>
            <a:r>
              <a:rPr lang="tr-TR" sz="1500" b="0" i="0" u="none" strike="noStrike" cap="none" dirty="0">
                <a:solidFill>
                  <a:srgbClr val="0C2340"/>
                </a:solidFill>
                <a:latin typeface="Open Sans"/>
                <a:ea typeface="Open Sans"/>
                <a:cs typeface="Open Sans"/>
                <a:sym typeface="Open Sans"/>
              </a:rPr>
              <a:t>Yönetim organı kararı (Tebliğ Ek-1 örneği), sistem kullanıcısı </a:t>
            </a:r>
            <a:r>
              <a:rPr lang="tr-TR" sz="1500" b="0" i="0" u="none" strike="noStrike" cap="none" dirty="0" smtClean="0">
                <a:solidFill>
                  <a:srgbClr val="0C2340"/>
                </a:solidFill>
                <a:latin typeface="Open Sans"/>
                <a:ea typeface="Open Sans"/>
                <a:cs typeface="Open Sans"/>
                <a:sym typeface="Open Sans"/>
              </a:rPr>
              <a:t>belirlenir.</a:t>
            </a:r>
            <a:endParaRPr sz="1400" b="0" i="0" u="none" strike="noStrike" cap="none" dirty="0">
              <a:solidFill>
                <a:srgbClr val="000000"/>
              </a:solidFill>
              <a:latin typeface="Arial"/>
              <a:ea typeface="Arial"/>
              <a:cs typeface="Arial"/>
              <a:sym typeface="Arial"/>
            </a:endParaRPr>
          </a:p>
        </p:txBody>
      </p:sp>
      <p:sp>
        <p:nvSpPr>
          <p:cNvPr id="302" name="Google Shape;302;p16"/>
          <p:cNvSpPr/>
          <p:nvPr/>
        </p:nvSpPr>
        <p:spPr>
          <a:xfrm>
            <a:off x="3200400" y="2743200"/>
            <a:ext cx="201168" cy="274320"/>
          </a:xfrm>
          <a:prstGeom prst="rightArrow">
            <a:avLst>
              <a:gd name="adj1" fmla="val 50000"/>
              <a:gd name="adj2" fmla="val 50000"/>
            </a:avLst>
          </a:prstGeom>
          <a:solidFill>
            <a:srgbClr val="A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03" name="Google Shape;303;p16"/>
          <p:cNvSpPr/>
          <p:nvPr/>
        </p:nvSpPr>
        <p:spPr>
          <a:xfrm>
            <a:off x="3429000" y="1417320"/>
            <a:ext cx="2606040" cy="2926080"/>
          </a:xfrm>
          <a:prstGeom prst="roundRect">
            <a:avLst>
              <a:gd name="adj" fmla="val 6000"/>
            </a:avLst>
          </a:prstGeom>
          <a:solidFill>
            <a:srgbClr val="F3F4F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04" name="Google Shape;304;p16"/>
          <p:cNvSpPr/>
          <p:nvPr/>
        </p:nvSpPr>
        <p:spPr>
          <a:xfrm>
            <a:off x="3611880" y="1572768"/>
            <a:ext cx="502920" cy="502920"/>
          </a:xfrm>
          <a:prstGeom prst="ellipse">
            <a:avLst/>
          </a:prstGeom>
          <a:solidFill>
            <a:srgbClr val="A00000"/>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tr-TR" sz="1800" b="1" i="0" u="none" strike="noStrike" cap="none">
                <a:solidFill>
                  <a:srgbClr val="FFFFFF"/>
                </a:solidFill>
                <a:latin typeface="Open Sans"/>
                <a:ea typeface="Open Sans"/>
                <a:cs typeface="Open Sans"/>
                <a:sym typeface="Open Sans"/>
              </a:rPr>
              <a:t>2</a:t>
            </a:r>
            <a:endParaRPr sz="1400" b="0" i="0" u="none" strike="noStrike" cap="none">
              <a:solidFill>
                <a:srgbClr val="000000"/>
              </a:solidFill>
              <a:latin typeface="Arial"/>
              <a:ea typeface="Arial"/>
              <a:cs typeface="Arial"/>
              <a:sym typeface="Arial"/>
            </a:endParaRPr>
          </a:p>
        </p:txBody>
      </p:sp>
      <p:pic>
        <p:nvPicPr>
          <p:cNvPr id="305" name="Google Shape;305;p16" descr="stamp_r.png"/>
          <p:cNvPicPr preferRelativeResize="0"/>
          <p:nvPr/>
        </p:nvPicPr>
        <p:blipFill rotWithShape="1">
          <a:blip r:embed="rId4">
            <a:alphaModFix/>
          </a:blip>
          <a:srcRect/>
          <a:stretch/>
        </p:blipFill>
        <p:spPr>
          <a:xfrm>
            <a:off x="5349240" y="1600200"/>
            <a:ext cx="457200" cy="457200"/>
          </a:xfrm>
          <a:prstGeom prst="rect">
            <a:avLst/>
          </a:prstGeom>
          <a:noFill/>
          <a:ln>
            <a:noFill/>
          </a:ln>
        </p:spPr>
      </p:pic>
      <p:sp>
        <p:nvSpPr>
          <p:cNvPr id="306" name="Google Shape;306;p16"/>
          <p:cNvSpPr txBox="1"/>
          <p:nvPr/>
        </p:nvSpPr>
        <p:spPr>
          <a:xfrm>
            <a:off x="3611880" y="2240280"/>
            <a:ext cx="2286000" cy="457200"/>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tr-TR" sz="2000" b="1" i="0" u="none" strike="noStrike" cap="none">
                <a:solidFill>
                  <a:srgbClr val="A00000"/>
                </a:solidFill>
                <a:latin typeface="Open Sans"/>
                <a:ea typeface="Open Sans"/>
                <a:cs typeface="Open Sans"/>
                <a:sym typeface="Open Sans"/>
              </a:rPr>
              <a:t>Noter</a:t>
            </a:r>
            <a:endParaRPr sz="1400" b="0" i="0" u="none" strike="noStrike" cap="none">
              <a:solidFill>
                <a:srgbClr val="000000"/>
              </a:solidFill>
              <a:latin typeface="Arial"/>
              <a:ea typeface="Arial"/>
              <a:cs typeface="Arial"/>
              <a:sym typeface="Arial"/>
            </a:endParaRPr>
          </a:p>
        </p:txBody>
      </p:sp>
      <p:sp>
        <p:nvSpPr>
          <p:cNvPr id="307" name="Google Shape;307;p16"/>
          <p:cNvSpPr txBox="1"/>
          <p:nvPr/>
        </p:nvSpPr>
        <p:spPr>
          <a:xfrm>
            <a:off x="3611880" y="2743200"/>
            <a:ext cx="2286000" cy="784790"/>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1500"/>
              <a:buFont typeface="Arial"/>
              <a:buNone/>
            </a:pPr>
            <a:r>
              <a:rPr lang="tr-TR" sz="1500" b="0" i="0" u="none" strike="noStrike" cap="none" dirty="0">
                <a:solidFill>
                  <a:srgbClr val="0C2340"/>
                </a:solidFill>
                <a:latin typeface="Open Sans"/>
                <a:ea typeface="Open Sans"/>
                <a:cs typeface="Open Sans"/>
                <a:sym typeface="Open Sans"/>
              </a:rPr>
              <a:t>Fiziki defterlerin kapanış onayı, geçiş amacı deftere şerh </a:t>
            </a:r>
            <a:r>
              <a:rPr lang="tr-TR" sz="1500" b="0" i="0" u="none" strike="noStrike" cap="none" dirty="0" smtClean="0">
                <a:solidFill>
                  <a:srgbClr val="0C2340"/>
                </a:solidFill>
                <a:latin typeface="Open Sans"/>
                <a:ea typeface="Open Sans"/>
                <a:cs typeface="Open Sans"/>
                <a:sym typeface="Open Sans"/>
              </a:rPr>
              <a:t>edilir.</a:t>
            </a:r>
            <a:endParaRPr sz="1400" b="0" i="0" u="none" strike="noStrike" cap="none" dirty="0">
              <a:solidFill>
                <a:srgbClr val="000000"/>
              </a:solidFill>
              <a:latin typeface="Arial"/>
              <a:ea typeface="Arial"/>
              <a:cs typeface="Arial"/>
              <a:sym typeface="Arial"/>
            </a:endParaRPr>
          </a:p>
        </p:txBody>
      </p:sp>
      <p:sp>
        <p:nvSpPr>
          <p:cNvPr id="308" name="Google Shape;308;p16"/>
          <p:cNvSpPr/>
          <p:nvPr/>
        </p:nvSpPr>
        <p:spPr>
          <a:xfrm>
            <a:off x="6062472" y="2743200"/>
            <a:ext cx="201168" cy="274320"/>
          </a:xfrm>
          <a:prstGeom prst="rightArrow">
            <a:avLst>
              <a:gd name="adj1" fmla="val 50000"/>
              <a:gd name="adj2" fmla="val 50000"/>
            </a:avLst>
          </a:prstGeom>
          <a:solidFill>
            <a:srgbClr val="A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09" name="Google Shape;309;p16"/>
          <p:cNvSpPr/>
          <p:nvPr/>
        </p:nvSpPr>
        <p:spPr>
          <a:xfrm>
            <a:off x="6291072" y="1417320"/>
            <a:ext cx="2606040" cy="2926080"/>
          </a:xfrm>
          <a:prstGeom prst="roundRect">
            <a:avLst>
              <a:gd name="adj" fmla="val 6000"/>
            </a:avLst>
          </a:prstGeom>
          <a:solidFill>
            <a:srgbClr val="FBEEEE"/>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10" name="Google Shape;310;p16"/>
          <p:cNvSpPr/>
          <p:nvPr/>
        </p:nvSpPr>
        <p:spPr>
          <a:xfrm>
            <a:off x="6473952" y="1572768"/>
            <a:ext cx="502920" cy="502920"/>
          </a:xfrm>
          <a:prstGeom prst="ellipse">
            <a:avLst/>
          </a:prstGeom>
          <a:solidFill>
            <a:srgbClr val="A00000"/>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tr-TR" sz="1800" b="1" i="0" u="none" strike="noStrike" cap="none">
                <a:solidFill>
                  <a:srgbClr val="FFFFFF"/>
                </a:solidFill>
                <a:latin typeface="Open Sans"/>
                <a:ea typeface="Open Sans"/>
                <a:cs typeface="Open Sans"/>
                <a:sym typeface="Open Sans"/>
              </a:rPr>
              <a:t>3</a:t>
            </a:r>
            <a:endParaRPr sz="1400" b="0" i="0" u="none" strike="noStrike" cap="none">
              <a:solidFill>
                <a:srgbClr val="000000"/>
              </a:solidFill>
              <a:latin typeface="Arial"/>
              <a:ea typeface="Arial"/>
              <a:cs typeface="Arial"/>
              <a:sym typeface="Arial"/>
            </a:endParaRPr>
          </a:p>
        </p:txBody>
      </p:sp>
      <p:pic>
        <p:nvPicPr>
          <p:cNvPr id="311" name="Google Shape;311;p16" descr="laptop_r.png"/>
          <p:cNvPicPr preferRelativeResize="0"/>
          <p:nvPr/>
        </p:nvPicPr>
        <p:blipFill rotWithShape="1">
          <a:blip r:embed="rId5">
            <a:alphaModFix/>
          </a:blip>
          <a:srcRect/>
          <a:stretch/>
        </p:blipFill>
        <p:spPr>
          <a:xfrm>
            <a:off x="8211312" y="1600200"/>
            <a:ext cx="457200" cy="457200"/>
          </a:xfrm>
          <a:prstGeom prst="rect">
            <a:avLst/>
          </a:prstGeom>
          <a:noFill/>
          <a:ln>
            <a:noFill/>
          </a:ln>
        </p:spPr>
      </p:pic>
      <p:sp>
        <p:nvSpPr>
          <p:cNvPr id="312" name="Google Shape;312;p16"/>
          <p:cNvSpPr txBox="1"/>
          <p:nvPr/>
        </p:nvSpPr>
        <p:spPr>
          <a:xfrm>
            <a:off x="6473952" y="2240280"/>
            <a:ext cx="2286000" cy="457200"/>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tr-TR" sz="2000" b="1" i="0" u="none" strike="noStrike" cap="none">
                <a:solidFill>
                  <a:srgbClr val="A00000"/>
                </a:solidFill>
                <a:latin typeface="Open Sans"/>
                <a:ea typeface="Open Sans"/>
                <a:cs typeface="Open Sans"/>
                <a:sym typeface="Open Sans"/>
              </a:rPr>
              <a:t>Aktivasyon</a:t>
            </a:r>
            <a:endParaRPr sz="1400" b="0" i="0" u="none" strike="noStrike" cap="none">
              <a:solidFill>
                <a:srgbClr val="000000"/>
              </a:solidFill>
              <a:latin typeface="Arial"/>
              <a:ea typeface="Arial"/>
              <a:cs typeface="Arial"/>
              <a:sym typeface="Arial"/>
            </a:endParaRPr>
          </a:p>
        </p:txBody>
      </p:sp>
      <p:sp>
        <p:nvSpPr>
          <p:cNvPr id="313" name="Google Shape;313;p16"/>
          <p:cNvSpPr txBox="1"/>
          <p:nvPr/>
        </p:nvSpPr>
        <p:spPr>
          <a:xfrm>
            <a:off x="6473952" y="2743200"/>
            <a:ext cx="2286000" cy="784790"/>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1500"/>
              <a:buFont typeface="Arial"/>
              <a:buNone/>
            </a:pPr>
            <a:r>
              <a:rPr lang="tr-TR" sz="1500" b="0" i="0" u="none" strike="noStrike" cap="none" dirty="0">
                <a:solidFill>
                  <a:srgbClr val="0C2340"/>
                </a:solidFill>
                <a:latin typeface="Open Sans"/>
                <a:ea typeface="Open Sans"/>
                <a:cs typeface="Open Sans"/>
                <a:sym typeface="Open Sans"/>
              </a:rPr>
              <a:t>TNB entegrasyonuyla defterler </a:t>
            </a:r>
            <a:r>
              <a:rPr lang="tr-TR" sz="1500" b="0" i="0" u="none" strike="noStrike" cap="none" dirty="0" err="1">
                <a:solidFill>
                  <a:srgbClr val="0C2340"/>
                </a:solidFill>
                <a:latin typeface="Open Sans"/>
                <a:ea typeface="Open Sans"/>
                <a:cs typeface="Open Sans"/>
                <a:sym typeface="Open Sans"/>
              </a:rPr>
              <a:t>ETDS'de</a:t>
            </a:r>
            <a:r>
              <a:rPr lang="tr-TR" sz="1500" b="0" i="0" u="none" strike="noStrike" cap="none" dirty="0">
                <a:solidFill>
                  <a:srgbClr val="0C2340"/>
                </a:solidFill>
                <a:latin typeface="Open Sans"/>
                <a:ea typeface="Open Sans"/>
                <a:cs typeface="Open Sans"/>
                <a:sym typeface="Open Sans"/>
              </a:rPr>
              <a:t> </a:t>
            </a:r>
            <a:r>
              <a:rPr lang="tr-TR" sz="1500" b="1" i="0" u="none" strike="noStrike" cap="none" dirty="0">
                <a:solidFill>
                  <a:srgbClr val="0C2340"/>
                </a:solidFill>
                <a:latin typeface="Open Sans"/>
                <a:ea typeface="Open Sans"/>
                <a:cs typeface="Open Sans"/>
                <a:sym typeface="Open Sans"/>
              </a:rPr>
              <a:t>eş zamanlı aktif </a:t>
            </a:r>
            <a:r>
              <a:rPr lang="tr-TR" sz="1500" b="1" i="0" u="none" strike="noStrike" cap="none" dirty="0" smtClean="0">
                <a:solidFill>
                  <a:srgbClr val="0C2340"/>
                </a:solidFill>
                <a:latin typeface="Open Sans"/>
                <a:ea typeface="Open Sans"/>
                <a:cs typeface="Open Sans"/>
                <a:sym typeface="Open Sans"/>
              </a:rPr>
              <a:t>olur.</a:t>
            </a:r>
            <a:endParaRPr sz="1400" b="1" i="0" u="none" strike="noStrike" cap="none" dirty="0">
              <a:solidFill>
                <a:srgbClr val="000000"/>
              </a:solidFill>
              <a:latin typeface="Arial"/>
              <a:ea typeface="Arial"/>
              <a:cs typeface="Arial"/>
              <a:sym typeface="Arial"/>
            </a:endParaRPr>
          </a:p>
        </p:txBody>
      </p:sp>
      <p:sp>
        <p:nvSpPr>
          <p:cNvPr id="314" name="Google Shape;314;p16"/>
          <p:cNvSpPr/>
          <p:nvPr/>
        </p:nvSpPr>
        <p:spPr>
          <a:xfrm>
            <a:off x="8924544" y="2743200"/>
            <a:ext cx="201168" cy="274320"/>
          </a:xfrm>
          <a:prstGeom prst="rightArrow">
            <a:avLst>
              <a:gd name="adj1" fmla="val 50000"/>
              <a:gd name="adj2" fmla="val 50000"/>
            </a:avLst>
          </a:prstGeom>
          <a:solidFill>
            <a:srgbClr val="A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15" name="Google Shape;315;p16"/>
          <p:cNvSpPr/>
          <p:nvPr/>
        </p:nvSpPr>
        <p:spPr>
          <a:xfrm>
            <a:off x="9153144" y="1417320"/>
            <a:ext cx="2606040" cy="2926080"/>
          </a:xfrm>
          <a:prstGeom prst="roundRect">
            <a:avLst>
              <a:gd name="adj" fmla="val 6000"/>
            </a:avLst>
          </a:prstGeom>
          <a:solidFill>
            <a:srgbClr val="F3F4F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16" name="Google Shape;316;p16"/>
          <p:cNvSpPr/>
          <p:nvPr/>
        </p:nvSpPr>
        <p:spPr>
          <a:xfrm>
            <a:off x="9336024" y="1572768"/>
            <a:ext cx="502920" cy="502920"/>
          </a:xfrm>
          <a:prstGeom prst="ellipse">
            <a:avLst/>
          </a:prstGeom>
          <a:solidFill>
            <a:srgbClr val="A00000"/>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tr-TR" sz="1800" b="1" i="0" u="none" strike="noStrike" cap="none">
                <a:solidFill>
                  <a:srgbClr val="FFFFFF"/>
                </a:solidFill>
                <a:latin typeface="Open Sans"/>
                <a:ea typeface="Open Sans"/>
                <a:cs typeface="Open Sans"/>
                <a:sym typeface="Open Sans"/>
              </a:rPr>
              <a:t>4</a:t>
            </a:r>
            <a:endParaRPr sz="1400" b="0" i="0" u="none" strike="noStrike" cap="none">
              <a:solidFill>
                <a:srgbClr val="000000"/>
              </a:solidFill>
              <a:latin typeface="Arial"/>
              <a:ea typeface="Arial"/>
              <a:cs typeface="Arial"/>
              <a:sym typeface="Arial"/>
            </a:endParaRPr>
          </a:p>
        </p:txBody>
      </p:sp>
      <p:pic>
        <p:nvPicPr>
          <p:cNvPr id="317" name="Google Shape;317;p16" descr="sync_r.png"/>
          <p:cNvPicPr preferRelativeResize="0"/>
          <p:nvPr/>
        </p:nvPicPr>
        <p:blipFill rotWithShape="1">
          <a:blip r:embed="rId6">
            <a:alphaModFix/>
          </a:blip>
          <a:srcRect/>
          <a:stretch/>
        </p:blipFill>
        <p:spPr>
          <a:xfrm>
            <a:off x="11073384" y="1600200"/>
            <a:ext cx="457200" cy="457200"/>
          </a:xfrm>
          <a:prstGeom prst="rect">
            <a:avLst/>
          </a:prstGeom>
          <a:noFill/>
          <a:ln>
            <a:noFill/>
          </a:ln>
        </p:spPr>
      </p:pic>
      <p:sp>
        <p:nvSpPr>
          <p:cNvPr id="318" name="Google Shape;318;p16"/>
          <p:cNvSpPr txBox="1"/>
          <p:nvPr/>
        </p:nvSpPr>
        <p:spPr>
          <a:xfrm>
            <a:off x="9336024" y="2240280"/>
            <a:ext cx="2286000" cy="457200"/>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tr-TR" sz="2000" b="1" i="0" u="none" strike="noStrike" cap="none">
                <a:solidFill>
                  <a:srgbClr val="A00000"/>
                </a:solidFill>
                <a:latin typeface="Open Sans"/>
                <a:ea typeface="Open Sans"/>
                <a:cs typeface="Open Sans"/>
                <a:sym typeface="Open Sans"/>
              </a:rPr>
              <a:t>Aktarım</a:t>
            </a:r>
            <a:endParaRPr sz="1400" b="0" i="0" u="none" strike="noStrike" cap="none">
              <a:solidFill>
                <a:srgbClr val="000000"/>
              </a:solidFill>
              <a:latin typeface="Arial"/>
              <a:ea typeface="Arial"/>
              <a:cs typeface="Arial"/>
              <a:sym typeface="Arial"/>
            </a:endParaRPr>
          </a:p>
        </p:txBody>
      </p:sp>
      <p:sp>
        <p:nvSpPr>
          <p:cNvPr id="319" name="Google Shape;319;p16"/>
          <p:cNvSpPr txBox="1"/>
          <p:nvPr/>
        </p:nvSpPr>
        <p:spPr>
          <a:xfrm>
            <a:off x="9336024" y="2743200"/>
            <a:ext cx="2286000" cy="784790"/>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1500"/>
              <a:buFont typeface="Arial"/>
              <a:buNone/>
            </a:pPr>
            <a:r>
              <a:rPr lang="tr-TR" sz="1500" b="0" i="0" u="none" strike="noStrike" cap="none" dirty="0">
                <a:solidFill>
                  <a:srgbClr val="0C2340"/>
                </a:solidFill>
                <a:latin typeface="Open Sans"/>
                <a:ea typeface="Open Sans"/>
                <a:cs typeface="Open Sans"/>
                <a:sym typeface="Open Sans"/>
              </a:rPr>
              <a:t>Sistem kullanıcısı </a:t>
            </a:r>
            <a:r>
              <a:rPr lang="tr-TR" sz="1500" b="1" i="0" u="none" strike="noStrike" cap="none" dirty="0">
                <a:solidFill>
                  <a:srgbClr val="0C2340"/>
                </a:solidFill>
                <a:latin typeface="Open Sans"/>
                <a:ea typeface="Open Sans"/>
                <a:cs typeface="Open Sans"/>
                <a:sym typeface="Open Sans"/>
              </a:rPr>
              <a:t>pay defterinin güncel durumunu </a:t>
            </a:r>
            <a:r>
              <a:rPr lang="tr-TR" sz="1500" b="0" i="0" u="none" strike="noStrike" cap="none" dirty="0" smtClean="0">
                <a:solidFill>
                  <a:srgbClr val="0C2340"/>
                </a:solidFill>
                <a:latin typeface="Open Sans"/>
                <a:ea typeface="Open Sans"/>
                <a:cs typeface="Open Sans"/>
                <a:sym typeface="Open Sans"/>
              </a:rPr>
              <a:t>aktarır.</a:t>
            </a:r>
            <a:endParaRPr sz="1400" b="0" i="0" u="none" strike="noStrike" cap="none" dirty="0">
              <a:solidFill>
                <a:srgbClr val="000000"/>
              </a:solidFill>
              <a:latin typeface="Arial"/>
              <a:ea typeface="Arial"/>
              <a:cs typeface="Arial"/>
              <a:sym typeface="Arial"/>
            </a:endParaRPr>
          </a:p>
        </p:txBody>
      </p:sp>
      <p:sp>
        <p:nvSpPr>
          <p:cNvPr id="320" name="Google Shape;320;p16"/>
          <p:cNvSpPr/>
          <p:nvPr/>
        </p:nvSpPr>
        <p:spPr>
          <a:xfrm>
            <a:off x="566928" y="4572000"/>
            <a:ext cx="3611880" cy="1234440"/>
          </a:xfrm>
          <a:prstGeom prst="roundRect">
            <a:avLst>
              <a:gd name="adj" fmla="val 6000"/>
            </a:avLst>
          </a:prstGeom>
          <a:solidFill>
            <a:srgbClr val="0C234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21" name="Google Shape;321;p16"/>
          <p:cNvSpPr txBox="1"/>
          <p:nvPr/>
        </p:nvSpPr>
        <p:spPr>
          <a:xfrm>
            <a:off x="749808" y="4645152"/>
            <a:ext cx="3291840" cy="1097280"/>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000000"/>
              </a:buClr>
              <a:buSzPts val="1600"/>
              <a:buFont typeface="Arial"/>
              <a:buNone/>
            </a:pPr>
            <a:r>
              <a:rPr lang="tr-TR" sz="1600" b="1" i="0" u="none" strike="noStrike" cap="none">
                <a:solidFill>
                  <a:srgbClr val="FFFFFF"/>
                </a:solidFill>
                <a:latin typeface="Open Sans"/>
                <a:ea typeface="Open Sans"/>
                <a:cs typeface="Open Sans"/>
                <a:sym typeface="Open Sans"/>
              </a:rPr>
              <a:t>Yükümlülük kapsamında</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300"/>
              </a:spcBef>
              <a:spcAft>
                <a:spcPts val="0"/>
              </a:spcAft>
              <a:buClr>
                <a:srgbClr val="000000"/>
              </a:buClr>
              <a:buSzPts val="1500"/>
              <a:buFont typeface="Arial"/>
              <a:buNone/>
            </a:pPr>
            <a:r>
              <a:rPr lang="tr-TR" sz="1500" b="0" i="0" u="none" strike="noStrike" cap="none">
                <a:solidFill>
                  <a:srgbClr val="FFFFFF"/>
                </a:solidFill>
                <a:latin typeface="Open Sans"/>
                <a:ea typeface="Open Sans"/>
                <a:cs typeface="Open Sans"/>
                <a:sym typeface="Open Sans"/>
              </a:rPr>
              <a:t>Yükümlülüğün doğduğu tarihten itibaren en geç 6 ay</a:t>
            </a:r>
            <a:endParaRPr sz="1400" b="0" i="0" u="none" strike="noStrike" cap="none">
              <a:solidFill>
                <a:srgbClr val="000000"/>
              </a:solidFill>
              <a:latin typeface="Arial"/>
              <a:ea typeface="Arial"/>
              <a:cs typeface="Arial"/>
              <a:sym typeface="Arial"/>
            </a:endParaRPr>
          </a:p>
        </p:txBody>
      </p:sp>
      <p:sp>
        <p:nvSpPr>
          <p:cNvPr id="322" name="Google Shape;322;p16"/>
          <p:cNvSpPr/>
          <p:nvPr/>
        </p:nvSpPr>
        <p:spPr>
          <a:xfrm>
            <a:off x="4389120" y="4572000"/>
            <a:ext cx="3611880" cy="1234440"/>
          </a:xfrm>
          <a:prstGeom prst="roundRect">
            <a:avLst>
              <a:gd name="adj" fmla="val 6000"/>
            </a:avLst>
          </a:prstGeom>
          <a:solidFill>
            <a:srgbClr val="0C234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23" name="Google Shape;323;p16"/>
          <p:cNvSpPr txBox="1"/>
          <p:nvPr/>
        </p:nvSpPr>
        <p:spPr>
          <a:xfrm>
            <a:off x="4572000" y="4645152"/>
            <a:ext cx="3291840" cy="1097280"/>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000000"/>
              </a:buClr>
              <a:buSzPts val="1600"/>
              <a:buFont typeface="Arial"/>
              <a:buNone/>
            </a:pPr>
            <a:r>
              <a:rPr lang="tr-TR" sz="1600" b="1" i="0" u="none" strike="noStrike" cap="none">
                <a:solidFill>
                  <a:srgbClr val="FFFFFF"/>
                </a:solidFill>
                <a:latin typeface="Open Sans"/>
                <a:ea typeface="Open Sans"/>
                <a:cs typeface="Open Sans"/>
                <a:sym typeface="Open Sans"/>
              </a:rPr>
              <a:t>İhtiyari geçişte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300"/>
              </a:spcBef>
              <a:spcAft>
                <a:spcPts val="0"/>
              </a:spcAft>
              <a:buClr>
                <a:srgbClr val="000000"/>
              </a:buClr>
              <a:buSzPts val="1500"/>
              <a:buFont typeface="Arial"/>
              <a:buNone/>
            </a:pPr>
            <a:r>
              <a:rPr lang="tr-TR" sz="1500" b="0" i="0" u="none" strike="noStrike" cap="none">
                <a:solidFill>
                  <a:srgbClr val="FFFFFF"/>
                </a:solidFill>
                <a:latin typeface="Open Sans"/>
                <a:ea typeface="Open Sans"/>
                <a:cs typeface="Open Sans"/>
                <a:sym typeface="Open Sans"/>
              </a:rPr>
              <a:t>Kararın alındığı hesap dönemi içinde</a:t>
            </a:r>
            <a:endParaRPr sz="1400" b="0" i="0" u="none" strike="noStrike" cap="none">
              <a:solidFill>
                <a:srgbClr val="000000"/>
              </a:solidFill>
              <a:latin typeface="Arial"/>
              <a:ea typeface="Arial"/>
              <a:cs typeface="Arial"/>
              <a:sym typeface="Arial"/>
            </a:endParaRPr>
          </a:p>
        </p:txBody>
      </p:sp>
      <p:sp>
        <p:nvSpPr>
          <p:cNvPr id="324" name="Google Shape;324;p16"/>
          <p:cNvSpPr/>
          <p:nvPr/>
        </p:nvSpPr>
        <p:spPr>
          <a:xfrm>
            <a:off x="8211311" y="4572000"/>
            <a:ext cx="3611880" cy="1234440"/>
          </a:xfrm>
          <a:prstGeom prst="roundRect">
            <a:avLst>
              <a:gd name="adj" fmla="val 6000"/>
            </a:avLst>
          </a:prstGeom>
          <a:solidFill>
            <a:srgbClr val="0C234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25" name="Google Shape;325;p16"/>
          <p:cNvSpPr txBox="1"/>
          <p:nvPr/>
        </p:nvSpPr>
        <p:spPr>
          <a:xfrm>
            <a:off x="8394191" y="4645152"/>
            <a:ext cx="3291840" cy="1097280"/>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000000"/>
              </a:buClr>
              <a:buSzPts val="1600"/>
              <a:buFont typeface="Arial"/>
              <a:buNone/>
            </a:pPr>
            <a:r>
              <a:rPr lang="tr-TR" sz="1600" b="1" i="0" u="none" strike="noStrike" cap="none">
                <a:solidFill>
                  <a:srgbClr val="FFFFFF"/>
                </a:solidFill>
                <a:latin typeface="Open Sans"/>
                <a:ea typeface="Open Sans"/>
                <a:cs typeface="Open Sans"/>
                <a:sym typeface="Open Sans"/>
              </a:rPr>
              <a:t>Fiziki defterler</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300"/>
              </a:spcBef>
              <a:spcAft>
                <a:spcPts val="0"/>
              </a:spcAft>
              <a:buClr>
                <a:srgbClr val="000000"/>
              </a:buClr>
              <a:buSzPts val="1500"/>
              <a:buFont typeface="Arial"/>
              <a:buNone/>
            </a:pPr>
            <a:r>
              <a:rPr lang="tr-TR" sz="1500" b="0" i="0" u="none" strike="noStrike" cap="none">
                <a:solidFill>
                  <a:srgbClr val="FFFFFF"/>
                </a:solidFill>
                <a:latin typeface="Open Sans"/>
                <a:ea typeface="Open Sans"/>
                <a:cs typeface="Open Sans"/>
                <a:sym typeface="Open Sans"/>
              </a:rPr>
              <a:t>Son kayıt yılının bitiminden itibaren 10 yıl saklanır</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30"/>
        <p:cNvGrpSpPr/>
        <p:nvPr/>
      </p:nvGrpSpPr>
      <p:grpSpPr>
        <a:xfrm>
          <a:off x="0" y="0"/>
          <a:ext cx="0" cy="0"/>
          <a:chOff x="0" y="0"/>
          <a:chExt cx="0" cy="0"/>
        </a:xfrm>
      </p:grpSpPr>
      <p:sp>
        <p:nvSpPr>
          <p:cNvPr id="331" name="Google Shape;331;p17"/>
          <p:cNvSpPr/>
          <p:nvPr/>
        </p:nvSpPr>
        <p:spPr>
          <a:xfrm>
            <a:off x="569623" y="801182"/>
            <a:ext cx="11412772" cy="369332"/>
          </a:xfrm>
          <a:prstGeom prst="rect">
            <a:avLst/>
          </a:prstGeom>
          <a:solidFill>
            <a:srgbClr val="A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32" name="Google Shape;332;p17"/>
          <p:cNvSpPr txBox="1"/>
          <p:nvPr/>
        </p:nvSpPr>
        <p:spPr>
          <a:xfrm>
            <a:off x="566928" y="0"/>
            <a:ext cx="11338560" cy="749808"/>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000000"/>
              </a:buClr>
              <a:buSzPts val="2600"/>
              <a:buFont typeface="Arial"/>
              <a:buNone/>
            </a:pPr>
            <a:r>
              <a:rPr lang="tr-TR" sz="2600" b="1" i="0" u="none" strike="noStrike" cap="none">
                <a:solidFill>
                  <a:srgbClr val="A00000"/>
                </a:solidFill>
                <a:latin typeface="Open Sans"/>
                <a:ea typeface="Open Sans"/>
                <a:cs typeface="Open Sans"/>
                <a:sym typeface="Open Sans"/>
              </a:rPr>
              <a:t>Rakamlarla ETDS: İlk 15 Ay</a:t>
            </a:r>
            <a:endParaRPr sz="1400" b="0" i="0" u="none" strike="noStrike" cap="none">
              <a:solidFill>
                <a:srgbClr val="000000"/>
              </a:solidFill>
              <a:latin typeface="Arial"/>
              <a:ea typeface="Arial"/>
              <a:cs typeface="Arial"/>
              <a:sym typeface="Arial"/>
            </a:endParaRPr>
          </a:p>
        </p:txBody>
      </p:sp>
      <p:sp>
        <p:nvSpPr>
          <p:cNvPr id="333" name="Google Shape;333;p17"/>
          <p:cNvSpPr/>
          <p:nvPr/>
        </p:nvSpPr>
        <p:spPr>
          <a:xfrm>
            <a:off x="566928" y="1417320"/>
            <a:ext cx="3931920" cy="2148840"/>
          </a:xfrm>
          <a:prstGeom prst="roundRect">
            <a:avLst>
              <a:gd name="adj" fmla="val 6000"/>
            </a:avLst>
          </a:prstGeom>
          <a:solidFill>
            <a:srgbClr val="A00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34" name="Google Shape;334;p17"/>
          <p:cNvSpPr txBox="1"/>
          <p:nvPr/>
        </p:nvSpPr>
        <p:spPr>
          <a:xfrm>
            <a:off x="731520" y="1554480"/>
            <a:ext cx="3657600" cy="1015622"/>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6000"/>
              <a:buFont typeface="Arial"/>
              <a:buNone/>
            </a:pPr>
            <a:r>
              <a:rPr lang="tr-TR" sz="6000" b="1" i="0" u="none" strike="noStrike" cap="none">
                <a:solidFill>
                  <a:srgbClr val="FFFFFF"/>
                </a:solidFill>
                <a:latin typeface="Open Sans"/>
                <a:ea typeface="Open Sans"/>
                <a:cs typeface="Open Sans"/>
                <a:sym typeface="Open Sans"/>
              </a:rPr>
              <a:t>114.026</a:t>
            </a:r>
            <a:endParaRPr sz="1400" b="0" i="0" u="none" strike="noStrike" cap="none">
              <a:solidFill>
                <a:srgbClr val="000000"/>
              </a:solidFill>
              <a:latin typeface="Arial"/>
              <a:ea typeface="Arial"/>
              <a:cs typeface="Arial"/>
              <a:sym typeface="Arial"/>
            </a:endParaRPr>
          </a:p>
        </p:txBody>
      </p:sp>
      <p:sp>
        <p:nvSpPr>
          <p:cNvPr id="335" name="Google Shape;335;p17"/>
          <p:cNvSpPr txBox="1"/>
          <p:nvPr/>
        </p:nvSpPr>
        <p:spPr>
          <a:xfrm>
            <a:off x="731520" y="2606040"/>
            <a:ext cx="3657600" cy="822960"/>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tr-TR" sz="2000" b="0" i="0" u="none" strike="noStrike" cap="none">
                <a:solidFill>
                  <a:srgbClr val="FFFFFF"/>
                </a:solidFill>
                <a:latin typeface="Open Sans"/>
                <a:ea typeface="Open Sans"/>
                <a:cs typeface="Open Sans"/>
                <a:sym typeface="Open Sans"/>
              </a:rPr>
              <a:t>ETDS'ye kayıtlı şirket</a:t>
            </a:r>
            <a:endParaRPr sz="1400" b="0" i="0" u="none" strike="noStrike" cap="none">
              <a:solidFill>
                <a:srgbClr val="000000"/>
              </a:solidFill>
              <a:latin typeface="Arial"/>
              <a:ea typeface="Arial"/>
              <a:cs typeface="Arial"/>
              <a:sym typeface="Arial"/>
            </a:endParaRPr>
          </a:p>
        </p:txBody>
      </p:sp>
      <p:sp>
        <p:nvSpPr>
          <p:cNvPr id="336" name="Google Shape;336;p17"/>
          <p:cNvSpPr/>
          <p:nvPr/>
        </p:nvSpPr>
        <p:spPr>
          <a:xfrm>
            <a:off x="566928" y="3749039"/>
            <a:ext cx="3931920" cy="603504"/>
          </a:xfrm>
          <a:prstGeom prst="roundRect">
            <a:avLst>
              <a:gd name="adj" fmla="val 6000"/>
            </a:avLst>
          </a:prstGeom>
          <a:solidFill>
            <a:srgbClr val="F3F4F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37" name="Google Shape;337;p17"/>
          <p:cNvSpPr txBox="1"/>
          <p:nvPr/>
        </p:nvSpPr>
        <p:spPr>
          <a:xfrm>
            <a:off x="685800" y="3819979"/>
            <a:ext cx="1463040" cy="461624"/>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000000"/>
              </a:buClr>
              <a:buSzPts val="2400"/>
              <a:buFont typeface="Arial"/>
              <a:buNone/>
            </a:pPr>
            <a:r>
              <a:rPr lang="tr-TR" sz="2400" b="1" i="0" u="none" strike="noStrike" cap="none">
                <a:solidFill>
                  <a:srgbClr val="A00000"/>
                </a:solidFill>
                <a:latin typeface="Open Sans"/>
                <a:ea typeface="Open Sans"/>
                <a:cs typeface="Open Sans"/>
                <a:sym typeface="Open Sans"/>
              </a:rPr>
              <a:t>137.360</a:t>
            </a:r>
            <a:endParaRPr sz="1400" b="0" i="0" u="none" strike="noStrike" cap="none">
              <a:solidFill>
                <a:srgbClr val="000000"/>
              </a:solidFill>
              <a:latin typeface="Arial"/>
              <a:ea typeface="Arial"/>
              <a:cs typeface="Arial"/>
              <a:sym typeface="Arial"/>
            </a:endParaRPr>
          </a:p>
        </p:txBody>
      </p:sp>
      <p:sp>
        <p:nvSpPr>
          <p:cNvPr id="338" name="Google Shape;338;p17"/>
          <p:cNvSpPr txBox="1"/>
          <p:nvPr/>
        </p:nvSpPr>
        <p:spPr>
          <a:xfrm>
            <a:off x="2103120" y="3799973"/>
            <a:ext cx="2377440" cy="501635"/>
          </a:xfrm>
          <a:prstGeom prst="rect">
            <a:avLst/>
          </a:prstGeom>
          <a:noFill/>
          <a:ln>
            <a:noFill/>
          </a:ln>
        </p:spPr>
        <p:txBody>
          <a:bodyPr spcFirstLastPara="1" wrap="square" lIns="45700" tIns="45700" rIns="45700" bIns="45700" anchor="ctr" anchorCtr="0">
            <a:spAutoFit/>
          </a:bodyPr>
          <a:lstStyle/>
          <a:p>
            <a:pPr marL="0" marR="0" lvl="0" indent="0" algn="l" rtl="0">
              <a:lnSpc>
                <a:spcPct val="95000"/>
              </a:lnSpc>
              <a:spcBef>
                <a:spcPts val="0"/>
              </a:spcBef>
              <a:spcAft>
                <a:spcPts val="0"/>
              </a:spcAft>
              <a:buClr>
                <a:srgbClr val="000000"/>
              </a:buClr>
              <a:buSzPts val="1400"/>
              <a:buFont typeface="Arial"/>
              <a:buNone/>
            </a:pPr>
            <a:r>
              <a:rPr lang="tr-TR" dirty="0">
                <a:solidFill>
                  <a:srgbClr val="0C2340"/>
                </a:solidFill>
                <a:latin typeface="Open Sans"/>
                <a:ea typeface="Open Sans"/>
                <a:cs typeface="Open Sans"/>
                <a:sym typeface="Open Sans"/>
              </a:rPr>
              <a:t>D</a:t>
            </a:r>
            <a:r>
              <a:rPr lang="tr-TR" sz="1400" b="0" i="0" u="none" strike="noStrike" cap="none" dirty="0" smtClean="0">
                <a:solidFill>
                  <a:srgbClr val="0C2340"/>
                </a:solidFill>
                <a:latin typeface="Open Sans"/>
                <a:ea typeface="Open Sans"/>
                <a:cs typeface="Open Sans"/>
                <a:sym typeface="Open Sans"/>
              </a:rPr>
              <a:t>efter </a:t>
            </a:r>
            <a:r>
              <a:rPr lang="tr-TR" sz="1400" b="0" i="0" u="none" strike="noStrike" cap="none" dirty="0">
                <a:solidFill>
                  <a:srgbClr val="0C2340"/>
                </a:solidFill>
                <a:latin typeface="Open Sans"/>
                <a:ea typeface="Open Sans"/>
                <a:cs typeface="Open Sans"/>
                <a:sym typeface="Open Sans"/>
              </a:rPr>
              <a:t>yetkilisi (sistem kullanıcısı)</a:t>
            </a:r>
            <a:endParaRPr sz="1400" b="0" i="0" u="none" strike="noStrike" cap="none" dirty="0">
              <a:solidFill>
                <a:srgbClr val="000000"/>
              </a:solidFill>
              <a:latin typeface="Arial"/>
              <a:ea typeface="Arial"/>
              <a:cs typeface="Arial"/>
              <a:sym typeface="Arial"/>
            </a:endParaRPr>
          </a:p>
        </p:txBody>
      </p:sp>
      <p:sp>
        <p:nvSpPr>
          <p:cNvPr id="339" name="Google Shape;339;p17"/>
          <p:cNvSpPr/>
          <p:nvPr/>
        </p:nvSpPr>
        <p:spPr>
          <a:xfrm>
            <a:off x="566928" y="4462272"/>
            <a:ext cx="3931920" cy="603504"/>
          </a:xfrm>
          <a:prstGeom prst="roundRect">
            <a:avLst>
              <a:gd name="adj" fmla="val 6000"/>
            </a:avLst>
          </a:prstGeom>
          <a:solidFill>
            <a:srgbClr val="F3F4F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40" name="Google Shape;340;p17"/>
          <p:cNvSpPr txBox="1"/>
          <p:nvPr/>
        </p:nvSpPr>
        <p:spPr>
          <a:xfrm>
            <a:off x="685800" y="4533212"/>
            <a:ext cx="1463040" cy="461624"/>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000000"/>
              </a:buClr>
              <a:buSzPts val="2400"/>
              <a:buFont typeface="Arial"/>
              <a:buNone/>
            </a:pPr>
            <a:r>
              <a:rPr lang="tr-TR" sz="2400" b="1" i="0" u="none" strike="noStrike" cap="none">
                <a:solidFill>
                  <a:srgbClr val="A00000"/>
                </a:solidFill>
                <a:latin typeface="Open Sans"/>
                <a:ea typeface="Open Sans"/>
                <a:cs typeface="Open Sans"/>
                <a:sym typeface="Open Sans"/>
              </a:rPr>
              <a:t>108.410</a:t>
            </a:r>
            <a:endParaRPr sz="1400" b="0" i="0" u="none" strike="noStrike" cap="none">
              <a:solidFill>
                <a:srgbClr val="000000"/>
              </a:solidFill>
              <a:latin typeface="Arial"/>
              <a:ea typeface="Arial"/>
              <a:cs typeface="Arial"/>
              <a:sym typeface="Arial"/>
            </a:endParaRPr>
          </a:p>
        </p:txBody>
      </p:sp>
      <p:sp>
        <p:nvSpPr>
          <p:cNvPr id="341" name="Google Shape;341;p17"/>
          <p:cNvSpPr txBox="1"/>
          <p:nvPr/>
        </p:nvSpPr>
        <p:spPr>
          <a:xfrm>
            <a:off x="2103120" y="4513206"/>
            <a:ext cx="2377440" cy="501635"/>
          </a:xfrm>
          <a:prstGeom prst="rect">
            <a:avLst/>
          </a:prstGeom>
          <a:noFill/>
          <a:ln>
            <a:noFill/>
          </a:ln>
        </p:spPr>
        <p:txBody>
          <a:bodyPr spcFirstLastPara="1" wrap="square" lIns="45700" tIns="45700" rIns="45700" bIns="45700" anchor="ctr" anchorCtr="0">
            <a:spAutoFit/>
          </a:bodyPr>
          <a:lstStyle/>
          <a:p>
            <a:pPr marL="0" marR="0" lvl="0" indent="0" algn="l" rtl="0">
              <a:lnSpc>
                <a:spcPct val="95000"/>
              </a:lnSpc>
              <a:spcBef>
                <a:spcPts val="0"/>
              </a:spcBef>
              <a:spcAft>
                <a:spcPts val="0"/>
              </a:spcAft>
              <a:buClr>
                <a:srgbClr val="000000"/>
              </a:buClr>
              <a:buSzPts val="1400"/>
              <a:buFont typeface="Arial"/>
              <a:buNone/>
            </a:pPr>
            <a:r>
              <a:rPr lang="tr-TR" dirty="0">
                <a:solidFill>
                  <a:srgbClr val="0C2340"/>
                </a:solidFill>
                <a:latin typeface="Open Sans"/>
                <a:ea typeface="Open Sans"/>
                <a:cs typeface="Open Sans"/>
                <a:sym typeface="Open Sans"/>
              </a:rPr>
              <a:t>K</a:t>
            </a:r>
            <a:r>
              <a:rPr lang="tr-TR" sz="1400" b="0" i="0" u="none" strike="noStrike" cap="none" dirty="0" smtClean="0">
                <a:solidFill>
                  <a:srgbClr val="0C2340"/>
                </a:solidFill>
                <a:latin typeface="Open Sans"/>
                <a:ea typeface="Open Sans"/>
                <a:cs typeface="Open Sans"/>
                <a:sym typeface="Open Sans"/>
              </a:rPr>
              <a:t>uruluşta </a:t>
            </a:r>
            <a:r>
              <a:rPr lang="tr-TR" sz="1400" b="0" i="0" u="none" strike="noStrike" cap="none" dirty="0" err="1">
                <a:solidFill>
                  <a:srgbClr val="0C2340"/>
                </a:solidFill>
                <a:latin typeface="Open Sans"/>
                <a:ea typeface="Open Sans"/>
                <a:cs typeface="Open Sans"/>
                <a:sym typeface="Open Sans"/>
              </a:rPr>
              <a:t>ETDS'ye</a:t>
            </a:r>
            <a:r>
              <a:rPr lang="tr-TR" sz="1400" b="0" i="0" u="none" strike="noStrike" cap="none" dirty="0">
                <a:solidFill>
                  <a:srgbClr val="0C2340"/>
                </a:solidFill>
                <a:latin typeface="Open Sans"/>
                <a:ea typeface="Open Sans"/>
                <a:cs typeface="Open Sans"/>
                <a:sym typeface="Open Sans"/>
              </a:rPr>
              <a:t> geçen şirket</a:t>
            </a:r>
            <a:endParaRPr sz="1400" b="0" i="0" u="none" strike="noStrike" cap="none" dirty="0">
              <a:solidFill>
                <a:srgbClr val="000000"/>
              </a:solidFill>
              <a:latin typeface="Arial"/>
              <a:ea typeface="Arial"/>
              <a:cs typeface="Arial"/>
              <a:sym typeface="Arial"/>
            </a:endParaRPr>
          </a:p>
        </p:txBody>
      </p:sp>
      <p:sp>
        <p:nvSpPr>
          <p:cNvPr id="342" name="Google Shape;342;p17"/>
          <p:cNvSpPr/>
          <p:nvPr/>
        </p:nvSpPr>
        <p:spPr>
          <a:xfrm>
            <a:off x="566928" y="5175504"/>
            <a:ext cx="3931920" cy="603504"/>
          </a:xfrm>
          <a:prstGeom prst="roundRect">
            <a:avLst>
              <a:gd name="adj" fmla="val 6000"/>
            </a:avLst>
          </a:prstGeom>
          <a:solidFill>
            <a:srgbClr val="F3F4F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43" name="Google Shape;343;p17"/>
          <p:cNvSpPr txBox="1"/>
          <p:nvPr/>
        </p:nvSpPr>
        <p:spPr>
          <a:xfrm>
            <a:off x="685800" y="5246444"/>
            <a:ext cx="1463040" cy="461624"/>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000000"/>
              </a:buClr>
              <a:buSzPts val="2400"/>
              <a:buFont typeface="Arial"/>
              <a:buNone/>
            </a:pPr>
            <a:r>
              <a:rPr lang="tr-TR" sz="2400" b="1" i="0" u="none" strike="noStrike" cap="none">
                <a:solidFill>
                  <a:srgbClr val="A00000"/>
                </a:solidFill>
                <a:latin typeface="Open Sans"/>
                <a:ea typeface="Open Sans"/>
                <a:cs typeface="Open Sans"/>
                <a:sym typeface="Open Sans"/>
              </a:rPr>
              <a:t>5.616</a:t>
            </a:r>
            <a:endParaRPr sz="1400" b="0" i="0" u="none" strike="noStrike" cap="none">
              <a:solidFill>
                <a:srgbClr val="000000"/>
              </a:solidFill>
              <a:latin typeface="Arial"/>
              <a:ea typeface="Arial"/>
              <a:cs typeface="Arial"/>
              <a:sym typeface="Arial"/>
            </a:endParaRPr>
          </a:p>
        </p:txBody>
      </p:sp>
      <p:sp>
        <p:nvSpPr>
          <p:cNvPr id="344" name="Google Shape;344;p17"/>
          <p:cNvSpPr txBox="1"/>
          <p:nvPr/>
        </p:nvSpPr>
        <p:spPr>
          <a:xfrm>
            <a:off x="2103120" y="5226438"/>
            <a:ext cx="2377440" cy="501635"/>
          </a:xfrm>
          <a:prstGeom prst="rect">
            <a:avLst/>
          </a:prstGeom>
          <a:noFill/>
          <a:ln>
            <a:noFill/>
          </a:ln>
        </p:spPr>
        <p:txBody>
          <a:bodyPr spcFirstLastPara="1" wrap="square" lIns="45700" tIns="45700" rIns="45700" bIns="45700" anchor="ctr" anchorCtr="0">
            <a:spAutoFit/>
          </a:bodyPr>
          <a:lstStyle/>
          <a:p>
            <a:pPr marL="0" marR="0" lvl="0" indent="0" algn="l" rtl="0">
              <a:lnSpc>
                <a:spcPct val="95000"/>
              </a:lnSpc>
              <a:spcBef>
                <a:spcPts val="0"/>
              </a:spcBef>
              <a:spcAft>
                <a:spcPts val="0"/>
              </a:spcAft>
              <a:buClr>
                <a:srgbClr val="000000"/>
              </a:buClr>
              <a:buSzPts val="1400"/>
              <a:buFont typeface="Arial"/>
              <a:buNone/>
            </a:pPr>
            <a:r>
              <a:rPr lang="tr-TR" dirty="0">
                <a:solidFill>
                  <a:srgbClr val="0C2340"/>
                </a:solidFill>
                <a:latin typeface="Open Sans"/>
                <a:ea typeface="Open Sans"/>
                <a:cs typeface="Open Sans"/>
                <a:sym typeface="Open Sans"/>
              </a:rPr>
              <a:t>N</a:t>
            </a:r>
            <a:r>
              <a:rPr lang="tr-TR" sz="1400" b="0" i="0" u="none" strike="noStrike" cap="none" dirty="0" smtClean="0">
                <a:solidFill>
                  <a:srgbClr val="0C2340"/>
                </a:solidFill>
                <a:latin typeface="Open Sans"/>
                <a:ea typeface="Open Sans"/>
                <a:cs typeface="Open Sans"/>
                <a:sym typeface="Open Sans"/>
              </a:rPr>
              <a:t>oter </a:t>
            </a:r>
            <a:r>
              <a:rPr lang="tr-TR" sz="1400" b="0" i="0" u="none" strike="noStrike" cap="none" dirty="0">
                <a:solidFill>
                  <a:srgbClr val="0C2340"/>
                </a:solidFill>
                <a:latin typeface="Open Sans"/>
                <a:ea typeface="Open Sans"/>
                <a:cs typeface="Open Sans"/>
                <a:sym typeface="Open Sans"/>
              </a:rPr>
              <a:t>(TNB) kanalıyla sonradan geçen şirket</a:t>
            </a:r>
            <a:endParaRPr sz="1400" b="0" i="0" u="none" strike="noStrike" cap="none" dirty="0">
              <a:solidFill>
                <a:srgbClr val="000000"/>
              </a:solidFill>
              <a:latin typeface="Arial"/>
              <a:ea typeface="Arial"/>
              <a:cs typeface="Arial"/>
              <a:sym typeface="Arial"/>
            </a:endParaRPr>
          </a:p>
        </p:txBody>
      </p:sp>
      <p:pic>
        <p:nvPicPr>
          <p:cNvPr id="345" name="Google Shape;345;p17"/>
          <p:cNvPicPr preferRelativeResize="0"/>
          <p:nvPr/>
        </p:nvPicPr>
        <p:blipFill rotWithShape="1">
          <a:blip r:embed="rId3">
            <a:alphaModFix/>
          </a:blip>
          <a:srcRect/>
          <a:stretch/>
        </p:blipFill>
        <p:spPr>
          <a:xfrm>
            <a:off x="4846320" y="1371600"/>
            <a:ext cx="3566160" cy="3566160"/>
          </a:xfrm>
          <a:prstGeom prst="rect">
            <a:avLst/>
          </a:prstGeom>
          <a:noFill/>
          <a:ln>
            <a:noFill/>
          </a:ln>
        </p:spPr>
      </p:pic>
      <p:sp>
        <p:nvSpPr>
          <p:cNvPr id="346" name="Google Shape;346;p17"/>
          <p:cNvSpPr txBox="1"/>
          <p:nvPr/>
        </p:nvSpPr>
        <p:spPr>
          <a:xfrm>
            <a:off x="4846320" y="2743200"/>
            <a:ext cx="3566160" cy="822960"/>
          </a:xfrm>
          <a:prstGeom prst="rect">
            <a:avLst/>
          </a:prstGeom>
          <a:noFill/>
          <a:ln>
            <a:noFill/>
          </a:ln>
        </p:spPr>
        <p:txBody>
          <a:bodyPr spcFirstLastPara="1" wrap="square" lIns="45700" tIns="45700" rIns="45700" bIns="45700" anchor="t" anchorCtr="0">
            <a:spAutoFit/>
          </a:bodyPr>
          <a:lstStyle/>
          <a:p>
            <a:pPr marL="0" marR="0" lvl="0" indent="0" algn="ctr" rtl="0">
              <a:lnSpc>
                <a:spcPct val="100000"/>
              </a:lnSpc>
              <a:spcBef>
                <a:spcPts val="0"/>
              </a:spcBef>
              <a:spcAft>
                <a:spcPts val="0"/>
              </a:spcAft>
              <a:buClr>
                <a:srgbClr val="000000"/>
              </a:buClr>
              <a:buSzPts val="3600"/>
              <a:buFont typeface="Arial"/>
              <a:buNone/>
            </a:pPr>
            <a:r>
              <a:rPr lang="tr-TR" sz="3600" b="1" i="0" u="none" strike="noStrike" cap="none">
                <a:solidFill>
                  <a:srgbClr val="A00000"/>
                </a:solidFill>
                <a:latin typeface="Open Sans"/>
                <a:ea typeface="Open Sans"/>
                <a:cs typeface="Open Sans"/>
                <a:sym typeface="Open Sans"/>
              </a:rPr>
              <a:t>%95</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r>
              <a:rPr lang="tr-TR" sz="1400" b="0" i="0" u="none" strike="noStrike" cap="none">
                <a:solidFill>
                  <a:srgbClr val="0C2340"/>
                </a:solidFill>
                <a:latin typeface="Open Sans"/>
                <a:ea typeface="Open Sans"/>
                <a:cs typeface="Open Sans"/>
                <a:sym typeface="Open Sans"/>
              </a:rPr>
              <a:t>kuruluşta</a:t>
            </a:r>
            <a:endParaRPr sz="1400" b="0" i="0" u="none" strike="noStrike" cap="none">
              <a:solidFill>
                <a:srgbClr val="000000"/>
              </a:solidFill>
              <a:latin typeface="Arial"/>
              <a:ea typeface="Arial"/>
              <a:cs typeface="Arial"/>
              <a:sym typeface="Arial"/>
            </a:endParaRPr>
          </a:p>
        </p:txBody>
      </p:sp>
      <p:sp>
        <p:nvSpPr>
          <p:cNvPr id="347" name="Google Shape;347;p17"/>
          <p:cNvSpPr txBox="1"/>
          <p:nvPr/>
        </p:nvSpPr>
        <p:spPr>
          <a:xfrm>
            <a:off x="4937760" y="4983480"/>
            <a:ext cx="3383280" cy="548828"/>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tr-TR" sz="1400" b="0" i="0" u="none" strike="noStrike" cap="none">
                <a:solidFill>
                  <a:srgbClr val="A00000"/>
                </a:solidFill>
                <a:latin typeface="Open Sans"/>
                <a:ea typeface="Open Sans"/>
                <a:cs typeface="Open Sans"/>
                <a:sym typeface="Open Sans"/>
              </a:rPr>
              <a:t>■ </a:t>
            </a:r>
            <a:r>
              <a:rPr lang="tr-TR" sz="1400" b="0" i="0" u="none" strike="noStrike" cap="none">
                <a:solidFill>
                  <a:srgbClr val="0C2340"/>
                </a:solidFill>
                <a:latin typeface="Open Sans"/>
                <a:ea typeface="Open Sans"/>
                <a:cs typeface="Open Sans"/>
                <a:sym typeface="Open Sans"/>
              </a:rPr>
              <a:t>Kuruluşta: 108.410 (%95)</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200"/>
              </a:spcBef>
              <a:spcAft>
                <a:spcPts val="0"/>
              </a:spcAft>
              <a:buClr>
                <a:srgbClr val="000000"/>
              </a:buClr>
              <a:buSzPts val="1400"/>
              <a:buFont typeface="Arial"/>
              <a:buNone/>
            </a:pPr>
            <a:r>
              <a:rPr lang="tr-TR" sz="1400" b="0" i="0" u="none" strike="noStrike" cap="none">
                <a:solidFill>
                  <a:srgbClr val="0C2340"/>
                </a:solidFill>
                <a:latin typeface="Open Sans"/>
                <a:ea typeface="Open Sans"/>
                <a:cs typeface="Open Sans"/>
                <a:sym typeface="Open Sans"/>
              </a:rPr>
              <a:t>■ Sonradan geçiş: 5.616 (%5)</a:t>
            </a:r>
            <a:endParaRPr sz="1400" b="0" i="0" u="none" strike="noStrike" cap="none">
              <a:solidFill>
                <a:srgbClr val="000000"/>
              </a:solidFill>
              <a:latin typeface="Arial"/>
              <a:ea typeface="Arial"/>
              <a:cs typeface="Arial"/>
              <a:sym typeface="Arial"/>
            </a:endParaRPr>
          </a:p>
        </p:txBody>
      </p:sp>
      <p:sp>
        <p:nvSpPr>
          <p:cNvPr id="348" name="Google Shape;348;p17"/>
          <p:cNvSpPr/>
          <p:nvPr/>
        </p:nvSpPr>
        <p:spPr>
          <a:xfrm>
            <a:off x="8686800" y="1417320"/>
            <a:ext cx="3063240" cy="4343400"/>
          </a:xfrm>
          <a:prstGeom prst="roundRect">
            <a:avLst>
              <a:gd name="adj" fmla="val 6000"/>
            </a:avLst>
          </a:prstGeom>
          <a:solidFill>
            <a:srgbClr val="FBEEEE"/>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349" name="Google Shape;349;p17" descr="chart_r.png"/>
          <p:cNvPicPr preferRelativeResize="0"/>
          <p:nvPr/>
        </p:nvPicPr>
        <p:blipFill rotWithShape="1">
          <a:blip r:embed="rId4">
            <a:alphaModFix/>
          </a:blip>
          <a:srcRect/>
          <a:stretch/>
        </p:blipFill>
        <p:spPr>
          <a:xfrm>
            <a:off x="8915400" y="1600200"/>
            <a:ext cx="457200" cy="457200"/>
          </a:xfrm>
          <a:prstGeom prst="rect">
            <a:avLst/>
          </a:prstGeom>
          <a:noFill/>
          <a:ln>
            <a:noFill/>
          </a:ln>
        </p:spPr>
      </p:pic>
      <p:sp>
        <p:nvSpPr>
          <p:cNvPr id="350" name="Google Shape;350;p17"/>
          <p:cNvSpPr txBox="1"/>
          <p:nvPr/>
        </p:nvSpPr>
        <p:spPr>
          <a:xfrm>
            <a:off x="8869680" y="2194560"/>
            <a:ext cx="2743200" cy="3566160"/>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tr-TR" sz="1600" b="1" i="0" u="none" strike="noStrike" cap="none">
                <a:solidFill>
                  <a:srgbClr val="A00000"/>
                </a:solidFill>
                <a:latin typeface="Open Sans"/>
                <a:ea typeface="Open Sans"/>
                <a:cs typeface="Open Sans"/>
                <a:sym typeface="Open Sans"/>
              </a:rPr>
              <a:t>Tem–Ara 2025</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800"/>
              </a:spcBef>
              <a:spcAft>
                <a:spcPts val="0"/>
              </a:spcAft>
              <a:buClr>
                <a:srgbClr val="000000"/>
              </a:buClr>
              <a:buSzPts val="1600"/>
              <a:buFont typeface="Arial"/>
              <a:buNone/>
            </a:pPr>
            <a:r>
              <a:rPr lang="tr-TR" sz="1600" b="0" i="0" u="none" strike="noStrike" cap="none">
                <a:solidFill>
                  <a:srgbClr val="0C2340"/>
                </a:solidFill>
                <a:latin typeface="Open Sans"/>
                <a:ea typeface="Open Sans"/>
                <a:cs typeface="Open Sans"/>
                <a:sym typeface="Open Sans"/>
              </a:rPr>
              <a:t>ort. 3.372 şirket/ay</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800"/>
              </a:spcBef>
              <a:spcAft>
                <a:spcPts val="0"/>
              </a:spcAft>
              <a:buClr>
                <a:srgbClr val="000000"/>
              </a:buClr>
              <a:buSzPts val="1600"/>
              <a:buFont typeface="Arial"/>
              <a:buNone/>
            </a:pPr>
            <a:r>
              <a:rPr lang="tr-TR" sz="1600" b="1" i="0" u="none" strike="noStrike" cap="none">
                <a:solidFill>
                  <a:srgbClr val="A00000"/>
                </a:solidFill>
                <a:latin typeface="Open Sans"/>
                <a:ea typeface="Open Sans"/>
                <a:cs typeface="Open Sans"/>
                <a:sym typeface="Open Sans"/>
              </a:rPr>
              <a:t>Oca–Eyl 2026</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800"/>
              </a:spcBef>
              <a:spcAft>
                <a:spcPts val="0"/>
              </a:spcAft>
              <a:buClr>
                <a:srgbClr val="000000"/>
              </a:buClr>
              <a:buSzPts val="1600"/>
              <a:buFont typeface="Arial"/>
              <a:buNone/>
            </a:pPr>
            <a:r>
              <a:rPr lang="tr-TR" sz="1600" b="0" i="0" u="none" strike="noStrike" cap="none">
                <a:solidFill>
                  <a:srgbClr val="0C2340"/>
                </a:solidFill>
                <a:latin typeface="Open Sans"/>
                <a:ea typeface="Open Sans"/>
                <a:cs typeface="Open Sans"/>
                <a:sym typeface="Open Sans"/>
              </a:rPr>
              <a:t>ort. 9.995 şirket/ay</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800"/>
              </a:spcBef>
              <a:spcAft>
                <a:spcPts val="0"/>
              </a:spcAft>
              <a:buClr>
                <a:srgbClr val="000000"/>
              </a:buClr>
              <a:buSzPts val="1600"/>
              <a:buFont typeface="Arial"/>
              <a:buNone/>
            </a:pPr>
            <a:r>
              <a:rPr lang="tr-TR" sz="1600" b="1" i="0" u="none" strike="noStrike" cap="none">
                <a:solidFill>
                  <a:srgbClr val="0C2340"/>
                </a:solidFill>
                <a:latin typeface="Open Sans"/>
                <a:ea typeface="Open Sans"/>
                <a:cs typeface="Open Sans"/>
                <a:sym typeface="Open Sans"/>
              </a:rPr>
              <a:t>Aylık katılım yaklaşık üç katına çıktı.</a:t>
            </a:r>
            <a:endParaRPr sz="1400" b="0" i="0" u="none" strike="noStrike" cap="none">
              <a:solidFill>
                <a:srgbClr val="000000"/>
              </a:solidFill>
              <a:latin typeface="Arial"/>
              <a:ea typeface="Arial"/>
              <a:cs typeface="Arial"/>
              <a:sym typeface="Arial"/>
            </a:endParaRPr>
          </a:p>
        </p:txBody>
      </p:sp>
      <p:sp>
        <p:nvSpPr>
          <p:cNvPr id="351" name="Google Shape;351;p17"/>
          <p:cNvSpPr txBox="1"/>
          <p:nvPr/>
        </p:nvSpPr>
        <p:spPr>
          <a:xfrm>
            <a:off x="566928" y="5943600"/>
            <a:ext cx="10972800" cy="261570"/>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tr-TR" sz="1100" b="0" i="0" u="none" strike="noStrike" cap="none">
                <a:solidFill>
                  <a:srgbClr val="5A6370"/>
                </a:solidFill>
                <a:latin typeface="Open Sans"/>
                <a:ea typeface="Open Sans"/>
                <a:cs typeface="Open Sans"/>
                <a:sym typeface="Open Sans"/>
              </a:rPr>
              <a:t>Kümülatif veriler 01.07.2025 – 14.10.2026.</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56"/>
        <p:cNvGrpSpPr/>
        <p:nvPr/>
      </p:nvGrpSpPr>
      <p:grpSpPr>
        <a:xfrm>
          <a:off x="0" y="0"/>
          <a:ext cx="0" cy="0"/>
          <a:chOff x="0" y="0"/>
          <a:chExt cx="0" cy="0"/>
        </a:xfrm>
      </p:grpSpPr>
      <p:sp>
        <p:nvSpPr>
          <p:cNvPr id="357" name="Google Shape;357;p18"/>
          <p:cNvSpPr/>
          <p:nvPr/>
        </p:nvSpPr>
        <p:spPr>
          <a:xfrm>
            <a:off x="569623" y="801182"/>
            <a:ext cx="11412772" cy="369332"/>
          </a:xfrm>
          <a:prstGeom prst="rect">
            <a:avLst/>
          </a:prstGeom>
          <a:solidFill>
            <a:srgbClr val="A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58" name="Google Shape;358;p18"/>
          <p:cNvSpPr txBox="1"/>
          <p:nvPr/>
        </p:nvSpPr>
        <p:spPr>
          <a:xfrm>
            <a:off x="566928" y="0"/>
            <a:ext cx="11338560" cy="749808"/>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000000"/>
              </a:buClr>
              <a:buSzPts val="2600"/>
              <a:buFont typeface="Arial"/>
              <a:buNone/>
            </a:pPr>
            <a:r>
              <a:rPr lang="tr-TR" sz="2600" b="1" i="0" u="none" strike="noStrike" cap="none">
                <a:solidFill>
                  <a:srgbClr val="A00000"/>
                </a:solidFill>
                <a:latin typeface="Open Sans"/>
                <a:ea typeface="Open Sans"/>
                <a:cs typeface="Open Sans"/>
                <a:sym typeface="Open Sans"/>
              </a:rPr>
              <a:t>Aylık Gelişim</a:t>
            </a:r>
            <a:endParaRPr sz="1400" b="0" i="0" u="none" strike="noStrike" cap="none">
              <a:solidFill>
                <a:srgbClr val="000000"/>
              </a:solidFill>
              <a:latin typeface="Arial"/>
              <a:ea typeface="Arial"/>
              <a:cs typeface="Arial"/>
              <a:sym typeface="Arial"/>
            </a:endParaRPr>
          </a:p>
        </p:txBody>
      </p:sp>
      <p:pic>
        <p:nvPicPr>
          <p:cNvPr id="359" name="Google Shape;359;p18"/>
          <p:cNvPicPr preferRelativeResize="0"/>
          <p:nvPr/>
        </p:nvPicPr>
        <p:blipFill rotWithShape="1">
          <a:blip r:embed="rId3">
            <a:alphaModFix/>
          </a:blip>
          <a:srcRect/>
          <a:stretch/>
        </p:blipFill>
        <p:spPr>
          <a:xfrm>
            <a:off x="457200" y="1325880"/>
            <a:ext cx="8138160" cy="4572000"/>
          </a:xfrm>
          <a:prstGeom prst="rect">
            <a:avLst/>
          </a:prstGeom>
          <a:noFill/>
          <a:ln>
            <a:noFill/>
          </a:ln>
        </p:spPr>
      </p:pic>
      <p:sp>
        <p:nvSpPr>
          <p:cNvPr id="360" name="Google Shape;360;p18"/>
          <p:cNvSpPr/>
          <p:nvPr/>
        </p:nvSpPr>
        <p:spPr>
          <a:xfrm>
            <a:off x="8823960" y="1417320"/>
            <a:ext cx="2999232" cy="2057400"/>
          </a:xfrm>
          <a:prstGeom prst="roundRect">
            <a:avLst>
              <a:gd name="adj" fmla="val 6000"/>
            </a:avLst>
          </a:prstGeom>
          <a:solidFill>
            <a:srgbClr val="F3F4F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61" name="Google Shape;361;p18"/>
          <p:cNvSpPr txBox="1"/>
          <p:nvPr/>
        </p:nvSpPr>
        <p:spPr>
          <a:xfrm>
            <a:off x="9006840" y="1508760"/>
            <a:ext cx="2697480" cy="1920240"/>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tr-TR" sz="1600" b="1" i="0" u="none" strike="noStrike" cap="none">
                <a:solidFill>
                  <a:srgbClr val="5A6370"/>
                </a:solidFill>
                <a:latin typeface="Open Sans"/>
                <a:ea typeface="Open Sans"/>
                <a:cs typeface="Open Sans"/>
                <a:sym typeface="Open Sans"/>
              </a:rPr>
              <a:t>Tem–Ara 2025</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3600"/>
              <a:buFont typeface="Arial"/>
              <a:buNone/>
            </a:pPr>
            <a:r>
              <a:rPr lang="tr-TR" sz="3600" b="1" i="0" u="none" strike="noStrike" cap="none">
                <a:solidFill>
                  <a:srgbClr val="5A6370"/>
                </a:solidFill>
                <a:latin typeface="Open Sans"/>
                <a:ea typeface="Open Sans"/>
                <a:cs typeface="Open Sans"/>
                <a:sym typeface="Open Sans"/>
              </a:rPr>
              <a:t>3.372</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tr-TR" sz="1400" b="0" i="0" u="none" strike="noStrike" cap="none">
                <a:solidFill>
                  <a:srgbClr val="0C2340"/>
                </a:solidFill>
                <a:latin typeface="Open Sans"/>
                <a:ea typeface="Open Sans"/>
                <a:cs typeface="Open Sans"/>
                <a:sym typeface="Open Sans"/>
              </a:rPr>
              <a:t>şirket/ay ortalama</a:t>
            </a:r>
            <a:endParaRPr sz="1400" b="0" i="0" u="none" strike="noStrike" cap="none">
              <a:solidFill>
                <a:srgbClr val="000000"/>
              </a:solidFill>
              <a:latin typeface="Arial"/>
              <a:ea typeface="Arial"/>
              <a:cs typeface="Arial"/>
              <a:sym typeface="Arial"/>
            </a:endParaRPr>
          </a:p>
        </p:txBody>
      </p:sp>
      <p:sp>
        <p:nvSpPr>
          <p:cNvPr id="362" name="Google Shape;362;p18"/>
          <p:cNvSpPr/>
          <p:nvPr/>
        </p:nvSpPr>
        <p:spPr>
          <a:xfrm>
            <a:off x="8823960" y="3611880"/>
            <a:ext cx="2999232" cy="2148840"/>
          </a:xfrm>
          <a:prstGeom prst="roundRect">
            <a:avLst>
              <a:gd name="adj" fmla="val 6000"/>
            </a:avLst>
          </a:prstGeom>
          <a:solidFill>
            <a:srgbClr val="A00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63" name="Google Shape;363;p18"/>
          <p:cNvSpPr txBox="1"/>
          <p:nvPr/>
        </p:nvSpPr>
        <p:spPr>
          <a:xfrm>
            <a:off x="9006840" y="3703320"/>
            <a:ext cx="2697480" cy="2011680"/>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tr-TR" sz="1600" b="1" i="0" u="none" strike="noStrike" cap="none">
                <a:solidFill>
                  <a:srgbClr val="FFFFFF"/>
                </a:solidFill>
                <a:latin typeface="Open Sans"/>
                <a:ea typeface="Open Sans"/>
                <a:cs typeface="Open Sans"/>
                <a:sym typeface="Open Sans"/>
              </a:rPr>
              <a:t>Oca–Eyl 2026</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3600"/>
              <a:buFont typeface="Arial"/>
              <a:buNone/>
            </a:pPr>
            <a:r>
              <a:rPr lang="tr-TR" sz="3600" b="1" i="0" u="none" strike="noStrike" cap="none">
                <a:solidFill>
                  <a:srgbClr val="FFFFFF"/>
                </a:solidFill>
                <a:latin typeface="Open Sans"/>
                <a:ea typeface="Open Sans"/>
                <a:cs typeface="Open Sans"/>
                <a:sym typeface="Open Sans"/>
              </a:rPr>
              <a:t>9.995</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tr-TR" sz="1400" b="0" i="0" u="none" strike="noStrike" cap="none">
                <a:solidFill>
                  <a:srgbClr val="FFFFFF"/>
                </a:solidFill>
                <a:latin typeface="Open Sans"/>
                <a:ea typeface="Open Sans"/>
                <a:cs typeface="Open Sans"/>
                <a:sym typeface="Open Sans"/>
              </a:rPr>
              <a:t>şirket/ay ortalama · yaklaşık 3 kat</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68"/>
        <p:cNvGrpSpPr/>
        <p:nvPr/>
      </p:nvGrpSpPr>
      <p:grpSpPr>
        <a:xfrm>
          <a:off x="0" y="0"/>
          <a:ext cx="0" cy="0"/>
          <a:chOff x="0" y="0"/>
          <a:chExt cx="0" cy="0"/>
        </a:xfrm>
      </p:grpSpPr>
      <p:sp>
        <p:nvSpPr>
          <p:cNvPr id="369" name="Google Shape;369;p19"/>
          <p:cNvSpPr/>
          <p:nvPr/>
        </p:nvSpPr>
        <p:spPr>
          <a:xfrm>
            <a:off x="569623" y="801182"/>
            <a:ext cx="11412772" cy="369332"/>
          </a:xfrm>
          <a:prstGeom prst="rect">
            <a:avLst/>
          </a:prstGeom>
          <a:solidFill>
            <a:srgbClr val="A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70" name="Google Shape;370;p19"/>
          <p:cNvSpPr txBox="1"/>
          <p:nvPr/>
        </p:nvSpPr>
        <p:spPr>
          <a:xfrm>
            <a:off x="566928" y="0"/>
            <a:ext cx="11338560" cy="749808"/>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000000"/>
              </a:buClr>
              <a:buSzPts val="2600"/>
              <a:buFont typeface="Arial"/>
              <a:buNone/>
            </a:pPr>
            <a:r>
              <a:rPr lang="tr-TR" sz="2600" b="1" i="0" u="none" strike="noStrike" cap="none">
                <a:solidFill>
                  <a:srgbClr val="A00000"/>
                </a:solidFill>
                <a:latin typeface="Open Sans"/>
                <a:ea typeface="Open Sans"/>
                <a:cs typeface="Open Sans"/>
                <a:sym typeface="Open Sans"/>
              </a:rPr>
              <a:t>Kümülatif Gelişim</a:t>
            </a:r>
            <a:endParaRPr sz="1400" b="0" i="0" u="none" strike="noStrike" cap="none">
              <a:solidFill>
                <a:srgbClr val="000000"/>
              </a:solidFill>
              <a:latin typeface="Arial"/>
              <a:ea typeface="Arial"/>
              <a:cs typeface="Arial"/>
              <a:sym typeface="Arial"/>
            </a:endParaRPr>
          </a:p>
        </p:txBody>
      </p:sp>
      <p:pic>
        <p:nvPicPr>
          <p:cNvPr id="371" name="Google Shape;371;p19"/>
          <p:cNvPicPr preferRelativeResize="0"/>
          <p:nvPr/>
        </p:nvPicPr>
        <p:blipFill rotWithShape="1">
          <a:blip r:embed="rId3">
            <a:alphaModFix/>
          </a:blip>
          <a:srcRect/>
          <a:stretch/>
        </p:blipFill>
        <p:spPr>
          <a:xfrm>
            <a:off x="457200" y="1325880"/>
            <a:ext cx="8138160" cy="4572000"/>
          </a:xfrm>
          <a:prstGeom prst="rect">
            <a:avLst/>
          </a:prstGeom>
          <a:noFill/>
          <a:ln>
            <a:noFill/>
          </a:ln>
        </p:spPr>
      </p:pic>
      <p:sp>
        <p:nvSpPr>
          <p:cNvPr id="372" name="Google Shape;372;p19"/>
          <p:cNvSpPr txBox="1"/>
          <p:nvPr/>
        </p:nvSpPr>
        <p:spPr>
          <a:xfrm>
            <a:off x="8823960" y="1371600"/>
            <a:ext cx="3017520" cy="457200"/>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tr-TR" sz="1800" b="1" i="0" u="none" strike="noStrike" cap="none">
                <a:solidFill>
                  <a:srgbClr val="A00000"/>
                </a:solidFill>
                <a:latin typeface="Open Sans"/>
                <a:ea typeface="Open Sans"/>
                <a:cs typeface="Open Sans"/>
                <a:sym typeface="Open Sans"/>
              </a:rPr>
              <a:t>Kilometre taşları</a:t>
            </a:r>
            <a:endParaRPr sz="1400" b="0" i="0" u="none" strike="noStrike" cap="none">
              <a:solidFill>
                <a:srgbClr val="000000"/>
              </a:solidFill>
              <a:latin typeface="Arial"/>
              <a:ea typeface="Arial"/>
              <a:cs typeface="Arial"/>
              <a:sym typeface="Arial"/>
            </a:endParaRPr>
          </a:p>
        </p:txBody>
      </p:sp>
      <p:sp>
        <p:nvSpPr>
          <p:cNvPr id="373" name="Google Shape;373;p19"/>
          <p:cNvSpPr/>
          <p:nvPr/>
        </p:nvSpPr>
        <p:spPr>
          <a:xfrm>
            <a:off x="8823960" y="1874519"/>
            <a:ext cx="2999232" cy="676656"/>
          </a:xfrm>
          <a:prstGeom prst="roundRect">
            <a:avLst>
              <a:gd name="adj" fmla="val 6000"/>
            </a:avLst>
          </a:prstGeom>
          <a:solidFill>
            <a:srgbClr val="F3F4F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74" name="Google Shape;374;p19"/>
          <p:cNvSpPr txBox="1"/>
          <p:nvPr/>
        </p:nvSpPr>
        <p:spPr>
          <a:xfrm>
            <a:off x="8961120" y="1874519"/>
            <a:ext cx="1143000" cy="676656"/>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000000"/>
              </a:buClr>
              <a:buSzPts val="1800"/>
              <a:buFont typeface="Arial"/>
              <a:buNone/>
            </a:pPr>
            <a:r>
              <a:rPr lang="tr-TR" sz="1800" b="1" i="0" u="none" strike="noStrike" cap="none">
                <a:solidFill>
                  <a:srgbClr val="A00000"/>
                </a:solidFill>
                <a:latin typeface="Open Sans"/>
                <a:ea typeface="Open Sans"/>
                <a:cs typeface="Open Sans"/>
                <a:sym typeface="Open Sans"/>
              </a:rPr>
              <a:t>10 bin</a:t>
            </a:r>
            <a:endParaRPr sz="1400" b="0" i="0" u="none" strike="noStrike" cap="none">
              <a:solidFill>
                <a:srgbClr val="000000"/>
              </a:solidFill>
              <a:latin typeface="Arial"/>
              <a:ea typeface="Arial"/>
              <a:cs typeface="Arial"/>
              <a:sym typeface="Arial"/>
            </a:endParaRPr>
          </a:p>
        </p:txBody>
      </p:sp>
      <p:sp>
        <p:nvSpPr>
          <p:cNvPr id="375" name="Google Shape;375;p19"/>
          <p:cNvSpPr txBox="1"/>
          <p:nvPr/>
        </p:nvSpPr>
        <p:spPr>
          <a:xfrm>
            <a:off x="10058400" y="1874519"/>
            <a:ext cx="1737360" cy="676656"/>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000000"/>
              </a:buClr>
              <a:buSzPts val="1400"/>
              <a:buFont typeface="Arial"/>
              <a:buNone/>
            </a:pPr>
            <a:r>
              <a:rPr lang="tr-TR" sz="1400" b="1" i="0" u="none" strike="noStrike" cap="none">
                <a:solidFill>
                  <a:srgbClr val="0C2340"/>
                </a:solidFill>
                <a:latin typeface="Open Sans"/>
                <a:ea typeface="Open Sans"/>
                <a:cs typeface="Open Sans"/>
                <a:sym typeface="Open Sans"/>
              </a:rPr>
              <a:t>Eylül 2025</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200"/>
              <a:buFont typeface="Arial"/>
              <a:buNone/>
            </a:pPr>
            <a:r>
              <a:rPr lang="tr-TR" sz="1200" b="0" i="0" u="none" strike="noStrike" cap="none">
                <a:solidFill>
                  <a:srgbClr val="0C2340"/>
                </a:solidFill>
                <a:latin typeface="Open Sans"/>
                <a:ea typeface="Open Sans"/>
                <a:cs typeface="Open Sans"/>
                <a:sym typeface="Open Sans"/>
              </a:rPr>
              <a:t>3. ay</a:t>
            </a:r>
            <a:endParaRPr sz="1400" b="0" i="0" u="none" strike="noStrike" cap="none">
              <a:solidFill>
                <a:srgbClr val="000000"/>
              </a:solidFill>
              <a:latin typeface="Arial"/>
              <a:ea typeface="Arial"/>
              <a:cs typeface="Arial"/>
              <a:sym typeface="Arial"/>
            </a:endParaRPr>
          </a:p>
        </p:txBody>
      </p:sp>
      <p:sp>
        <p:nvSpPr>
          <p:cNvPr id="376" name="Google Shape;376;p19"/>
          <p:cNvSpPr/>
          <p:nvPr/>
        </p:nvSpPr>
        <p:spPr>
          <a:xfrm>
            <a:off x="8823960" y="2660903"/>
            <a:ext cx="2999232" cy="676656"/>
          </a:xfrm>
          <a:prstGeom prst="roundRect">
            <a:avLst>
              <a:gd name="adj" fmla="val 6000"/>
            </a:avLst>
          </a:prstGeom>
          <a:solidFill>
            <a:srgbClr val="F3F4F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77" name="Google Shape;377;p19"/>
          <p:cNvSpPr txBox="1"/>
          <p:nvPr/>
        </p:nvSpPr>
        <p:spPr>
          <a:xfrm>
            <a:off x="8961120" y="2660903"/>
            <a:ext cx="1143000" cy="676656"/>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000000"/>
              </a:buClr>
              <a:buSzPts val="1800"/>
              <a:buFont typeface="Arial"/>
              <a:buNone/>
            </a:pPr>
            <a:r>
              <a:rPr lang="tr-TR" sz="1800" b="1" i="0" u="none" strike="noStrike" cap="none">
                <a:solidFill>
                  <a:srgbClr val="A00000"/>
                </a:solidFill>
                <a:latin typeface="Open Sans"/>
                <a:ea typeface="Open Sans"/>
                <a:cs typeface="Open Sans"/>
                <a:sym typeface="Open Sans"/>
              </a:rPr>
              <a:t>25 bin</a:t>
            </a:r>
            <a:endParaRPr sz="1400" b="0" i="0" u="none" strike="noStrike" cap="none">
              <a:solidFill>
                <a:srgbClr val="000000"/>
              </a:solidFill>
              <a:latin typeface="Arial"/>
              <a:ea typeface="Arial"/>
              <a:cs typeface="Arial"/>
              <a:sym typeface="Arial"/>
            </a:endParaRPr>
          </a:p>
        </p:txBody>
      </p:sp>
      <p:sp>
        <p:nvSpPr>
          <p:cNvPr id="378" name="Google Shape;378;p19"/>
          <p:cNvSpPr txBox="1"/>
          <p:nvPr/>
        </p:nvSpPr>
        <p:spPr>
          <a:xfrm>
            <a:off x="10058400" y="2660903"/>
            <a:ext cx="1737360" cy="676656"/>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000000"/>
              </a:buClr>
              <a:buSzPts val="1400"/>
              <a:buFont typeface="Arial"/>
              <a:buNone/>
            </a:pPr>
            <a:r>
              <a:rPr lang="tr-TR" sz="1400" b="1" i="0" u="none" strike="noStrike" cap="none">
                <a:solidFill>
                  <a:srgbClr val="0C2340"/>
                </a:solidFill>
                <a:latin typeface="Open Sans"/>
                <a:ea typeface="Open Sans"/>
                <a:cs typeface="Open Sans"/>
                <a:sym typeface="Open Sans"/>
              </a:rPr>
              <a:t>Ocak 2026</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200"/>
              <a:buFont typeface="Arial"/>
              <a:buNone/>
            </a:pPr>
            <a:r>
              <a:rPr lang="tr-TR" sz="1200" b="0" i="0" u="none" strike="noStrike" cap="none">
                <a:solidFill>
                  <a:srgbClr val="0C2340"/>
                </a:solidFill>
                <a:latin typeface="Open Sans"/>
                <a:ea typeface="Open Sans"/>
                <a:cs typeface="Open Sans"/>
                <a:sym typeface="Open Sans"/>
              </a:rPr>
              <a:t>7. ay</a:t>
            </a:r>
            <a:endParaRPr sz="1400" b="0" i="0" u="none" strike="noStrike" cap="none">
              <a:solidFill>
                <a:srgbClr val="000000"/>
              </a:solidFill>
              <a:latin typeface="Arial"/>
              <a:ea typeface="Arial"/>
              <a:cs typeface="Arial"/>
              <a:sym typeface="Arial"/>
            </a:endParaRPr>
          </a:p>
        </p:txBody>
      </p:sp>
      <p:sp>
        <p:nvSpPr>
          <p:cNvPr id="379" name="Google Shape;379;p19"/>
          <p:cNvSpPr/>
          <p:nvPr/>
        </p:nvSpPr>
        <p:spPr>
          <a:xfrm>
            <a:off x="8823960" y="3447287"/>
            <a:ext cx="2999232" cy="676656"/>
          </a:xfrm>
          <a:prstGeom prst="roundRect">
            <a:avLst>
              <a:gd name="adj" fmla="val 6000"/>
            </a:avLst>
          </a:prstGeom>
          <a:solidFill>
            <a:srgbClr val="F3F4F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80" name="Google Shape;380;p19"/>
          <p:cNvSpPr txBox="1"/>
          <p:nvPr/>
        </p:nvSpPr>
        <p:spPr>
          <a:xfrm>
            <a:off x="8961120" y="3447287"/>
            <a:ext cx="1143000" cy="676656"/>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000000"/>
              </a:buClr>
              <a:buSzPts val="1800"/>
              <a:buFont typeface="Arial"/>
              <a:buNone/>
            </a:pPr>
            <a:r>
              <a:rPr lang="tr-TR" sz="1800" b="1" i="0" u="none" strike="noStrike" cap="none">
                <a:solidFill>
                  <a:srgbClr val="A00000"/>
                </a:solidFill>
                <a:latin typeface="Open Sans"/>
                <a:ea typeface="Open Sans"/>
                <a:cs typeface="Open Sans"/>
                <a:sym typeface="Open Sans"/>
              </a:rPr>
              <a:t>50 bin</a:t>
            </a:r>
            <a:endParaRPr sz="1400" b="0" i="0" u="none" strike="noStrike" cap="none">
              <a:solidFill>
                <a:srgbClr val="000000"/>
              </a:solidFill>
              <a:latin typeface="Arial"/>
              <a:ea typeface="Arial"/>
              <a:cs typeface="Arial"/>
              <a:sym typeface="Arial"/>
            </a:endParaRPr>
          </a:p>
        </p:txBody>
      </p:sp>
      <p:sp>
        <p:nvSpPr>
          <p:cNvPr id="381" name="Google Shape;381;p19"/>
          <p:cNvSpPr txBox="1"/>
          <p:nvPr/>
        </p:nvSpPr>
        <p:spPr>
          <a:xfrm>
            <a:off x="10058400" y="3447287"/>
            <a:ext cx="1737360" cy="676656"/>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000000"/>
              </a:buClr>
              <a:buSzPts val="1400"/>
              <a:buFont typeface="Arial"/>
              <a:buNone/>
            </a:pPr>
            <a:r>
              <a:rPr lang="tr-TR" sz="1400" b="1" i="0" u="none" strike="noStrike" cap="none">
                <a:solidFill>
                  <a:srgbClr val="0C2340"/>
                </a:solidFill>
                <a:latin typeface="Open Sans"/>
                <a:ea typeface="Open Sans"/>
                <a:cs typeface="Open Sans"/>
                <a:sym typeface="Open Sans"/>
              </a:rPr>
              <a:t>Mart 2026</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200"/>
              <a:buFont typeface="Arial"/>
              <a:buNone/>
            </a:pPr>
            <a:r>
              <a:rPr lang="tr-TR" sz="1200" b="0" i="0" u="none" strike="noStrike" cap="none">
                <a:solidFill>
                  <a:srgbClr val="0C2340"/>
                </a:solidFill>
                <a:latin typeface="Open Sans"/>
                <a:ea typeface="Open Sans"/>
                <a:cs typeface="Open Sans"/>
                <a:sym typeface="Open Sans"/>
              </a:rPr>
              <a:t>9. ay</a:t>
            </a:r>
            <a:endParaRPr sz="1400" b="0" i="0" u="none" strike="noStrike" cap="none">
              <a:solidFill>
                <a:srgbClr val="000000"/>
              </a:solidFill>
              <a:latin typeface="Arial"/>
              <a:ea typeface="Arial"/>
              <a:cs typeface="Arial"/>
              <a:sym typeface="Arial"/>
            </a:endParaRPr>
          </a:p>
        </p:txBody>
      </p:sp>
      <p:sp>
        <p:nvSpPr>
          <p:cNvPr id="382" name="Google Shape;382;p19"/>
          <p:cNvSpPr/>
          <p:nvPr/>
        </p:nvSpPr>
        <p:spPr>
          <a:xfrm>
            <a:off x="8823960" y="4233672"/>
            <a:ext cx="2999232" cy="676656"/>
          </a:xfrm>
          <a:prstGeom prst="roundRect">
            <a:avLst>
              <a:gd name="adj" fmla="val 6000"/>
            </a:avLst>
          </a:prstGeom>
          <a:solidFill>
            <a:srgbClr val="F3F4F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83" name="Google Shape;383;p19"/>
          <p:cNvSpPr txBox="1"/>
          <p:nvPr/>
        </p:nvSpPr>
        <p:spPr>
          <a:xfrm>
            <a:off x="8961120" y="4233672"/>
            <a:ext cx="1143000" cy="676656"/>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000000"/>
              </a:buClr>
              <a:buSzPts val="1800"/>
              <a:buFont typeface="Arial"/>
              <a:buNone/>
            </a:pPr>
            <a:r>
              <a:rPr lang="tr-TR" sz="1800" b="1" i="0" u="none" strike="noStrike" cap="none">
                <a:solidFill>
                  <a:srgbClr val="A00000"/>
                </a:solidFill>
                <a:latin typeface="Open Sans"/>
                <a:ea typeface="Open Sans"/>
                <a:cs typeface="Open Sans"/>
                <a:sym typeface="Open Sans"/>
              </a:rPr>
              <a:t>75 bin</a:t>
            </a:r>
            <a:endParaRPr sz="1400" b="0" i="0" u="none" strike="noStrike" cap="none">
              <a:solidFill>
                <a:srgbClr val="000000"/>
              </a:solidFill>
              <a:latin typeface="Arial"/>
              <a:ea typeface="Arial"/>
              <a:cs typeface="Arial"/>
              <a:sym typeface="Arial"/>
            </a:endParaRPr>
          </a:p>
        </p:txBody>
      </p:sp>
      <p:sp>
        <p:nvSpPr>
          <p:cNvPr id="384" name="Google Shape;384;p19"/>
          <p:cNvSpPr txBox="1"/>
          <p:nvPr/>
        </p:nvSpPr>
        <p:spPr>
          <a:xfrm>
            <a:off x="10058400" y="4233672"/>
            <a:ext cx="1737360" cy="676656"/>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000000"/>
              </a:buClr>
              <a:buSzPts val="1400"/>
              <a:buFont typeface="Arial"/>
              <a:buNone/>
            </a:pPr>
            <a:r>
              <a:rPr lang="tr-TR" sz="1400" b="1" i="0" u="none" strike="noStrike" cap="none">
                <a:solidFill>
                  <a:srgbClr val="0C2340"/>
                </a:solidFill>
                <a:latin typeface="Open Sans"/>
                <a:ea typeface="Open Sans"/>
                <a:cs typeface="Open Sans"/>
                <a:sym typeface="Open Sans"/>
              </a:rPr>
              <a:t>Haziran 2026</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200"/>
              <a:buFont typeface="Arial"/>
              <a:buNone/>
            </a:pPr>
            <a:r>
              <a:rPr lang="tr-TR" sz="1200" b="0" i="0" u="none" strike="noStrike" cap="none">
                <a:solidFill>
                  <a:srgbClr val="0C2340"/>
                </a:solidFill>
                <a:latin typeface="Open Sans"/>
                <a:ea typeface="Open Sans"/>
                <a:cs typeface="Open Sans"/>
                <a:sym typeface="Open Sans"/>
              </a:rPr>
              <a:t>12. ay</a:t>
            </a:r>
            <a:endParaRPr sz="1400" b="0" i="0" u="none" strike="noStrike" cap="none">
              <a:solidFill>
                <a:srgbClr val="000000"/>
              </a:solidFill>
              <a:latin typeface="Arial"/>
              <a:ea typeface="Arial"/>
              <a:cs typeface="Arial"/>
              <a:sym typeface="Arial"/>
            </a:endParaRPr>
          </a:p>
        </p:txBody>
      </p:sp>
      <p:sp>
        <p:nvSpPr>
          <p:cNvPr id="385" name="Google Shape;385;p19"/>
          <p:cNvSpPr/>
          <p:nvPr/>
        </p:nvSpPr>
        <p:spPr>
          <a:xfrm>
            <a:off x="8823960" y="5020056"/>
            <a:ext cx="2999232" cy="676656"/>
          </a:xfrm>
          <a:prstGeom prst="roundRect">
            <a:avLst>
              <a:gd name="adj" fmla="val 6000"/>
            </a:avLst>
          </a:prstGeom>
          <a:solidFill>
            <a:srgbClr val="A00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86" name="Google Shape;386;p19"/>
          <p:cNvSpPr txBox="1"/>
          <p:nvPr/>
        </p:nvSpPr>
        <p:spPr>
          <a:xfrm>
            <a:off x="8961120" y="5020056"/>
            <a:ext cx="1143000" cy="676656"/>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000000"/>
              </a:buClr>
              <a:buSzPts val="1800"/>
              <a:buFont typeface="Arial"/>
              <a:buNone/>
            </a:pPr>
            <a:r>
              <a:rPr lang="tr-TR" sz="1800" b="1" i="0" u="none" strike="noStrike" cap="none">
                <a:solidFill>
                  <a:srgbClr val="FFFFFF"/>
                </a:solidFill>
                <a:latin typeface="Open Sans"/>
                <a:ea typeface="Open Sans"/>
                <a:cs typeface="Open Sans"/>
                <a:sym typeface="Open Sans"/>
              </a:rPr>
              <a:t>100 bin</a:t>
            </a:r>
            <a:endParaRPr sz="1400" b="0" i="0" u="none" strike="noStrike" cap="none">
              <a:solidFill>
                <a:srgbClr val="000000"/>
              </a:solidFill>
              <a:latin typeface="Arial"/>
              <a:ea typeface="Arial"/>
              <a:cs typeface="Arial"/>
              <a:sym typeface="Arial"/>
            </a:endParaRPr>
          </a:p>
        </p:txBody>
      </p:sp>
      <p:sp>
        <p:nvSpPr>
          <p:cNvPr id="387" name="Google Shape;387;p19"/>
          <p:cNvSpPr txBox="1"/>
          <p:nvPr/>
        </p:nvSpPr>
        <p:spPr>
          <a:xfrm>
            <a:off x="10058400" y="5020056"/>
            <a:ext cx="1737360" cy="676656"/>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000000"/>
              </a:buClr>
              <a:buSzPts val="1400"/>
              <a:buFont typeface="Arial"/>
              <a:buNone/>
            </a:pPr>
            <a:r>
              <a:rPr lang="tr-TR" sz="1400" b="1" i="0" u="none" strike="noStrike" cap="none">
                <a:solidFill>
                  <a:srgbClr val="FFFFFF"/>
                </a:solidFill>
                <a:latin typeface="Open Sans"/>
                <a:ea typeface="Open Sans"/>
                <a:cs typeface="Open Sans"/>
                <a:sym typeface="Open Sans"/>
              </a:rPr>
              <a:t>Ağustos 2026</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200"/>
              <a:buFont typeface="Arial"/>
              <a:buNone/>
            </a:pPr>
            <a:r>
              <a:rPr lang="tr-TR" sz="1200" b="0" i="0" u="none" strike="noStrike" cap="none">
                <a:solidFill>
                  <a:srgbClr val="FFFFFF"/>
                </a:solidFill>
                <a:latin typeface="Open Sans"/>
                <a:ea typeface="Open Sans"/>
                <a:cs typeface="Open Sans"/>
                <a:sym typeface="Open Sans"/>
              </a:rPr>
              <a:t>14. ay</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92"/>
        <p:cNvGrpSpPr/>
        <p:nvPr/>
      </p:nvGrpSpPr>
      <p:grpSpPr>
        <a:xfrm>
          <a:off x="0" y="0"/>
          <a:ext cx="0" cy="0"/>
          <a:chOff x="0" y="0"/>
          <a:chExt cx="0" cy="0"/>
        </a:xfrm>
      </p:grpSpPr>
      <p:sp>
        <p:nvSpPr>
          <p:cNvPr id="393" name="Google Shape;393;p20"/>
          <p:cNvSpPr/>
          <p:nvPr/>
        </p:nvSpPr>
        <p:spPr>
          <a:xfrm>
            <a:off x="569623" y="801182"/>
            <a:ext cx="11412772" cy="369332"/>
          </a:xfrm>
          <a:prstGeom prst="rect">
            <a:avLst/>
          </a:prstGeom>
          <a:solidFill>
            <a:srgbClr val="A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94" name="Google Shape;394;p20"/>
          <p:cNvSpPr txBox="1"/>
          <p:nvPr/>
        </p:nvSpPr>
        <p:spPr>
          <a:xfrm>
            <a:off x="566928" y="0"/>
            <a:ext cx="11338560" cy="749808"/>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000000"/>
              </a:buClr>
              <a:buSzPts val="2600"/>
              <a:buFont typeface="Arial"/>
              <a:buNone/>
            </a:pPr>
            <a:r>
              <a:rPr lang="tr-TR" sz="2600" b="1" i="0" u="none" strike="noStrike" cap="none">
                <a:solidFill>
                  <a:srgbClr val="A00000"/>
                </a:solidFill>
                <a:latin typeface="Open Sans"/>
                <a:ea typeface="Open Sans"/>
                <a:cs typeface="Open Sans"/>
                <a:sym typeface="Open Sans"/>
              </a:rPr>
              <a:t>Noter (TNB) Kanalıyla Geçişler</a:t>
            </a:r>
            <a:endParaRPr sz="1400" b="0" i="0" u="none" strike="noStrike" cap="none">
              <a:solidFill>
                <a:srgbClr val="000000"/>
              </a:solidFill>
              <a:latin typeface="Arial"/>
              <a:ea typeface="Arial"/>
              <a:cs typeface="Arial"/>
              <a:sym typeface="Arial"/>
            </a:endParaRPr>
          </a:p>
        </p:txBody>
      </p:sp>
      <p:pic>
        <p:nvPicPr>
          <p:cNvPr id="395" name="Google Shape;395;p20"/>
          <p:cNvPicPr preferRelativeResize="0"/>
          <p:nvPr/>
        </p:nvPicPr>
        <p:blipFill rotWithShape="1">
          <a:blip r:embed="rId3">
            <a:alphaModFix/>
          </a:blip>
          <a:srcRect/>
          <a:stretch/>
        </p:blipFill>
        <p:spPr>
          <a:xfrm>
            <a:off x="457200" y="1325880"/>
            <a:ext cx="8138160" cy="4572000"/>
          </a:xfrm>
          <a:prstGeom prst="rect">
            <a:avLst/>
          </a:prstGeom>
          <a:noFill/>
          <a:ln>
            <a:noFill/>
          </a:ln>
        </p:spPr>
      </p:pic>
      <p:sp>
        <p:nvSpPr>
          <p:cNvPr id="396" name="Google Shape;396;p20"/>
          <p:cNvSpPr txBox="1"/>
          <p:nvPr/>
        </p:nvSpPr>
        <p:spPr>
          <a:xfrm>
            <a:off x="2103120" y="2240280"/>
            <a:ext cx="3108960" cy="822960"/>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tr-TR" sz="1400" b="1" i="0" u="none" strike="noStrike" cap="none">
                <a:solidFill>
                  <a:srgbClr val="A00000"/>
                </a:solidFill>
                <a:latin typeface="Open Sans"/>
                <a:ea typeface="Open Sans"/>
                <a:cs typeface="Open Sans"/>
                <a:sym typeface="Open Sans"/>
              </a:rPr>
              <a:t>Ağu 2025: </a:t>
            </a:r>
            <a:r>
              <a:rPr lang="tr-TR" sz="1400" b="0" i="0" u="none" strike="noStrike" cap="none">
                <a:solidFill>
                  <a:srgbClr val="0C2340"/>
                </a:solidFill>
                <a:latin typeface="Open Sans"/>
                <a:ea typeface="Open Sans"/>
                <a:cs typeface="Open Sans"/>
                <a:sym typeface="Open Sans"/>
              </a:rPr>
              <a:t>izne tabi şirketlerde ilk 2 aylık sürenin sonu</a:t>
            </a:r>
            <a:endParaRPr sz="1400" b="0" i="0" u="none" strike="noStrike" cap="none">
              <a:solidFill>
                <a:srgbClr val="000000"/>
              </a:solidFill>
              <a:latin typeface="Arial"/>
              <a:ea typeface="Arial"/>
              <a:cs typeface="Arial"/>
              <a:sym typeface="Arial"/>
            </a:endParaRPr>
          </a:p>
        </p:txBody>
      </p:sp>
      <p:sp>
        <p:nvSpPr>
          <p:cNvPr id="397" name="Google Shape;397;p20"/>
          <p:cNvSpPr txBox="1"/>
          <p:nvPr/>
        </p:nvSpPr>
        <p:spPr>
          <a:xfrm>
            <a:off x="4160520" y="3886200"/>
            <a:ext cx="3108960" cy="822960"/>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tr-TR" sz="1400" b="1" i="0" u="none" strike="noStrike" cap="none">
                <a:solidFill>
                  <a:srgbClr val="A00000"/>
                </a:solidFill>
                <a:latin typeface="Open Sans"/>
                <a:ea typeface="Open Sans"/>
                <a:cs typeface="Open Sans"/>
                <a:sym typeface="Open Sans"/>
              </a:rPr>
              <a:t>Ara 2025: </a:t>
            </a:r>
            <a:r>
              <a:rPr lang="tr-TR" sz="1400" b="0" i="0" u="none" strike="noStrike" cap="none">
                <a:solidFill>
                  <a:srgbClr val="0C2340"/>
                </a:solidFill>
                <a:latin typeface="Open Sans"/>
                <a:ea typeface="Open Sans"/>
                <a:cs typeface="Open Sans"/>
                <a:sym typeface="Open Sans"/>
              </a:rPr>
              <a:t>6 aya uzatılan sürenin sonu (01.01.2026)</a:t>
            </a:r>
            <a:endParaRPr sz="1400" b="0" i="0" u="none" strike="noStrike" cap="none">
              <a:solidFill>
                <a:srgbClr val="000000"/>
              </a:solidFill>
              <a:latin typeface="Arial"/>
              <a:ea typeface="Arial"/>
              <a:cs typeface="Arial"/>
              <a:sym typeface="Arial"/>
            </a:endParaRPr>
          </a:p>
        </p:txBody>
      </p:sp>
      <p:sp>
        <p:nvSpPr>
          <p:cNvPr id="398" name="Google Shape;398;p20"/>
          <p:cNvSpPr/>
          <p:nvPr/>
        </p:nvSpPr>
        <p:spPr>
          <a:xfrm>
            <a:off x="8823960" y="1417320"/>
            <a:ext cx="2999232" cy="2057400"/>
          </a:xfrm>
          <a:prstGeom prst="roundRect">
            <a:avLst>
              <a:gd name="adj" fmla="val 6000"/>
            </a:avLst>
          </a:prstGeom>
          <a:solidFill>
            <a:srgbClr val="A00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399" name="Google Shape;399;p20"/>
          <p:cNvSpPr txBox="1"/>
          <p:nvPr/>
        </p:nvSpPr>
        <p:spPr>
          <a:xfrm>
            <a:off x="9006840" y="1508760"/>
            <a:ext cx="2697480" cy="1920240"/>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tr-TR" sz="1600" b="1" i="0" u="none" strike="noStrike" cap="none">
                <a:solidFill>
                  <a:srgbClr val="FFFFFF"/>
                </a:solidFill>
                <a:latin typeface="Open Sans"/>
                <a:ea typeface="Open Sans"/>
                <a:cs typeface="Open Sans"/>
                <a:sym typeface="Open Sans"/>
              </a:rPr>
              <a:t>Ağustos ve Aralık 2025</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3600"/>
              <a:buFont typeface="Arial"/>
              <a:buNone/>
            </a:pPr>
            <a:r>
              <a:rPr lang="tr-TR" sz="3600" b="1" i="0" u="none" strike="noStrike" cap="none">
                <a:solidFill>
                  <a:srgbClr val="FFFFFF"/>
                </a:solidFill>
                <a:latin typeface="Open Sans"/>
                <a:ea typeface="Open Sans"/>
                <a:cs typeface="Open Sans"/>
                <a:sym typeface="Open Sans"/>
              </a:rPr>
              <a:t>%62</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tr-TR" sz="1400" b="0" i="0" u="none" strike="noStrike" cap="none">
                <a:solidFill>
                  <a:srgbClr val="FFFFFF"/>
                </a:solidFill>
                <a:latin typeface="Open Sans"/>
                <a:ea typeface="Open Sans"/>
                <a:cs typeface="Open Sans"/>
                <a:sym typeface="Open Sans"/>
              </a:rPr>
              <a:t>15 aylık noter geçişleri içindeki payı</a:t>
            </a:r>
            <a:endParaRPr sz="1400" b="0" i="0" u="none" strike="noStrike" cap="none">
              <a:solidFill>
                <a:srgbClr val="000000"/>
              </a:solidFill>
              <a:latin typeface="Arial"/>
              <a:ea typeface="Arial"/>
              <a:cs typeface="Arial"/>
              <a:sym typeface="Arial"/>
            </a:endParaRPr>
          </a:p>
        </p:txBody>
      </p:sp>
      <p:sp>
        <p:nvSpPr>
          <p:cNvPr id="400" name="Google Shape;400;p20"/>
          <p:cNvSpPr/>
          <p:nvPr/>
        </p:nvSpPr>
        <p:spPr>
          <a:xfrm>
            <a:off x="8823960" y="3611880"/>
            <a:ext cx="2999232" cy="2148840"/>
          </a:xfrm>
          <a:prstGeom prst="roundRect">
            <a:avLst>
              <a:gd name="adj" fmla="val 6000"/>
            </a:avLst>
          </a:prstGeom>
          <a:solidFill>
            <a:srgbClr val="F3F4F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01" name="Google Shape;401;p20"/>
          <p:cNvSpPr txBox="1"/>
          <p:nvPr/>
        </p:nvSpPr>
        <p:spPr>
          <a:xfrm>
            <a:off x="9006840" y="3703320"/>
            <a:ext cx="2697480" cy="2011680"/>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tr-TR" sz="1600" b="1" i="0" u="none" strike="noStrike" cap="none">
                <a:solidFill>
                  <a:srgbClr val="A00000"/>
                </a:solidFill>
                <a:latin typeface="Open Sans"/>
                <a:ea typeface="Open Sans"/>
                <a:cs typeface="Open Sans"/>
                <a:sym typeface="Open Sans"/>
              </a:rPr>
              <a:t>2026'da</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3600"/>
              <a:buFont typeface="Arial"/>
              <a:buNone/>
            </a:pPr>
            <a:r>
              <a:rPr lang="tr-TR" sz="3600" b="1" i="0" u="none" strike="noStrike" cap="none">
                <a:solidFill>
                  <a:srgbClr val="A00000"/>
                </a:solidFill>
                <a:latin typeface="Open Sans"/>
                <a:ea typeface="Open Sans"/>
                <a:cs typeface="Open Sans"/>
                <a:sym typeface="Open Sans"/>
              </a:rPr>
              <a:t>113</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tr-TR" sz="1400" b="0" i="0" u="none" strike="noStrike" cap="none">
                <a:solidFill>
                  <a:srgbClr val="0C2340"/>
                </a:solidFill>
                <a:latin typeface="Open Sans"/>
                <a:ea typeface="Open Sans"/>
                <a:cs typeface="Open Sans"/>
                <a:sym typeface="Open Sans"/>
              </a:rPr>
              <a:t>şirket/ay ortalama</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06"/>
        <p:cNvGrpSpPr/>
        <p:nvPr/>
      </p:nvGrpSpPr>
      <p:grpSpPr>
        <a:xfrm>
          <a:off x="0" y="0"/>
          <a:ext cx="0" cy="0"/>
          <a:chOff x="0" y="0"/>
          <a:chExt cx="0" cy="0"/>
        </a:xfrm>
      </p:grpSpPr>
      <p:sp>
        <p:nvSpPr>
          <p:cNvPr id="407" name="Google Shape;407;p21"/>
          <p:cNvSpPr/>
          <p:nvPr/>
        </p:nvSpPr>
        <p:spPr>
          <a:xfrm>
            <a:off x="569623" y="801182"/>
            <a:ext cx="11412772" cy="369332"/>
          </a:xfrm>
          <a:prstGeom prst="rect">
            <a:avLst/>
          </a:prstGeom>
          <a:solidFill>
            <a:srgbClr val="A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08" name="Google Shape;408;p21"/>
          <p:cNvSpPr txBox="1"/>
          <p:nvPr/>
        </p:nvSpPr>
        <p:spPr>
          <a:xfrm>
            <a:off x="566928" y="0"/>
            <a:ext cx="11338560" cy="749808"/>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000000"/>
              </a:buClr>
              <a:buSzPts val="2600"/>
              <a:buFont typeface="Arial"/>
              <a:buNone/>
            </a:pPr>
            <a:r>
              <a:rPr lang="tr-TR" sz="2600" b="1" i="0" u="none" strike="noStrike" cap="none">
                <a:solidFill>
                  <a:srgbClr val="A00000"/>
                </a:solidFill>
                <a:latin typeface="Open Sans"/>
                <a:ea typeface="Open Sans"/>
                <a:cs typeface="Open Sans"/>
                <a:sym typeface="Open Sans"/>
              </a:rPr>
              <a:t>ETDS ve MERSİS Verileri</a:t>
            </a:r>
            <a:endParaRPr sz="1400" b="0" i="0" u="none" strike="noStrike" cap="none">
              <a:solidFill>
                <a:srgbClr val="000000"/>
              </a:solidFill>
              <a:latin typeface="Arial"/>
              <a:ea typeface="Arial"/>
              <a:cs typeface="Arial"/>
              <a:sym typeface="Arial"/>
            </a:endParaRPr>
          </a:p>
        </p:txBody>
      </p:sp>
      <p:pic>
        <p:nvPicPr>
          <p:cNvPr id="409" name="Google Shape;409;p21"/>
          <p:cNvPicPr preferRelativeResize="0"/>
          <p:nvPr/>
        </p:nvPicPr>
        <p:blipFill rotWithShape="1">
          <a:blip r:embed="rId3">
            <a:alphaModFix/>
          </a:blip>
          <a:srcRect/>
          <a:stretch/>
        </p:blipFill>
        <p:spPr>
          <a:xfrm>
            <a:off x="457200" y="1325880"/>
            <a:ext cx="7315200" cy="4526280"/>
          </a:xfrm>
          <a:prstGeom prst="rect">
            <a:avLst/>
          </a:prstGeom>
          <a:noFill/>
          <a:ln>
            <a:noFill/>
          </a:ln>
        </p:spPr>
      </p:pic>
      <p:sp>
        <p:nvSpPr>
          <p:cNvPr id="410" name="Google Shape;410;p21"/>
          <p:cNvSpPr/>
          <p:nvPr/>
        </p:nvSpPr>
        <p:spPr>
          <a:xfrm>
            <a:off x="8092440" y="1417320"/>
            <a:ext cx="3730752" cy="1325880"/>
          </a:xfrm>
          <a:prstGeom prst="roundRect">
            <a:avLst>
              <a:gd name="adj" fmla="val 6000"/>
            </a:avLst>
          </a:prstGeom>
          <a:solidFill>
            <a:srgbClr val="F3F4F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11" name="Google Shape;411;p21"/>
          <p:cNvSpPr txBox="1"/>
          <p:nvPr/>
        </p:nvSpPr>
        <p:spPr>
          <a:xfrm>
            <a:off x="8275320" y="1463040"/>
            <a:ext cx="3429000" cy="1234440"/>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000000"/>
              </a:buClr>
              <a:buSzPts val="3200"/>
              <a:buFont typeface="Arial"/>
              <a:buNone/>
            </a:pPr>
            <a:r>
              <a:rPr lang="tr-TR" sz="3200" b="1" i="0" u="none" strike="noStrike" cap="none">
                <a:solidFill>
                  <a:srgbClr val="0C2340"/>
                </a:solidFill>
                <a:latin typeface="Open Sans"/>
                <a:ea typeface="Open Sans"/>
                <a:cs typeface="Open Sans"/>
                <a:sym typeface="Open Sans"/>
              </a:rPr>
              <a:t>1.678.317</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tr-TR" sz="1400" b="0" i="0" u="none" strike="noStrike" cap="none">
                <a:solidFill>
                  <a:srgbClr val="0C2340"/>
                </a:solidFill>
                <a:latin typeface="Open Sans"/>
                <a:ea typeface="Open Sans"/>
                <a:cs typeface="Open Sans"/>
                <a:sym typeface="Open Sans"/>
              </a:rPr>
              <a:t>aktif A.Ş. + Ltd. Şti. (MERSİS, 30.09.2026)</a:t>
            </a:r>
            <a:endParaRPr sz="1400" b="0" i="0" u="none" strike="noStrike" cap="none">
              <a:solidFill>
                <a:srgbClr val="000000"/>
              </a:solidFill>
              <a:latin typeface="Arial"/>
              <a:ea typeface="Arial"/>
              <a:cs typeface="Arial"/>
              <a:sym typeface="Arial"/>
            </a:endParaRPr>
          </a:p>
        </p:txBody>
      </p:sp>
      <p:sp>
        <p:nvSpPr>
          <p:cNvPr id="412" name="Google Shape;412;p21"/>
          <p:cNvSpPr/>
          <p:nvPr/>
        </p:nvSpPr>
        <p:spPr>
          <a:xfrm>
            <a:off x="8092440" y="2898648"/>
            <a:ext cx="3730752" cy="1325880"/>
          </a:xfrm>
          <a:prstGeom prst="roundRect">
            <a:avLst>
              <a:gd name="adj" fmla="val 6000"/>
            </a:avLst>
          </a:prstGeom>
          <a:solidFill>
            <a:srgbClr val="FBEEEE"/>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13" name="Google Shape;413;p21"/>
          <p:cNvSpPr txBox="1"/>
          <p:nvPr/>
        </p:nvSpPr>
        <p:spPr>
          <a:xfrm>
            <a:off x="8275320" y="3053777"/>
            <a:ext cx="3429000" cy="1015622"/>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000000"/>
              </a:buClr>
              <a:buSzPts val="3200"/>
              <a:buFont typeface="Arial"/>
              <a:buNone/>
            </a:pPr>
            <a:r>
              <a:rPr lang="tr-TR" sz="3200" b="1" i="0" u="none" strike="noStrike" cap="none" dirty="0">
                <a:solidFill>
                  <a:srgbClr val="A00000"/>
                </a:solidFill>
                <a:latin typeface="Open Sans"/>
                <a:ea typeface="Open Sans"/>
                <a:cs typeface="Open Sans"/>
                <a:sym typeface="Open Sans"/>
              </a:rPr>
              <a:t>%6,8</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tr-TR" sz="1400" b="0" i="0" u="none" strike="noStrike" cap="none" dirty="0" err="1">
                <a:solidFill>
                  <a:srgbClr val="A00000"/>
                </a:solidFill>
                <a:latin typeface="Open Sans"/>
                <a:ea typeface="Open Sans"/>
                <a:cs typeface="Open Sans"/>
                <a:sym typeface="Open Sans"/>
              </a:rPr>
              <a:t>ETDS'de</a:t>
            </a:r>
            <a:r>
              <a:rPr lang="tr-TR" sz="1400" b="0" i="0" u="none" strike="noStrike" cap="none" dirty="0">
                <a:solidFill>
                  <a:srgbClr val="A00000"/>
                </a:solidFill>
                <a:latin typeface="Open Sans"/>
                <a:ea typeface="Open Sans"/>
                <a:cs typeface="Open Sans"/>
                <a:sym typeface="Open Sans"/>
              </a:rPr>
              <a:t> kayıtlı şirketlerin aktif A.Ş. + Ltd. Şti. içindeki payı</a:t>
            </a:r>
            <a:endParaRPr sz="1400" b="0" i="0" u="none" strike="noStrike" cap="none" dirty="0">
              <a:solidFill>
                <a:srgbClr val="000000"/>
              </a:solidFill>
              <a:latin typeface="Arial"/>
              <a:ea typeface="Arial"/>
              <a:cs typeface="Arial"/>
              <a:sym typeface="Arial"/>
            </a:endParaRPr>
          </a:p>
        </p:txBody>
      </p:sp>
      <p:sp>
        <p:nvSpPr>
          <p:cNvPr id="416" name="Google Shape;416;p21"/>
          <p:cNvSpPr txBox="1"/>
          <p:nvPr/>
        </p:nvSpPr>
        <p:spPr>
          <a:xfrm>
            <a:off x="566928" y="5943600"/>
            <a:ext cx="10972800" cy="261570"/>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1100"/>
              <a:buFont typeface="Arial"/>
              <a:buNone/>
            </a:pPr>
            <a:r>
              <a:rPr lang="tr-TR" sz="1100" b="0" i="0" u="none" strike="noStrike" cap="none">
                <a:solidFill>
                  <a:srgbClr val="5A6370"/>
                </a:solidFill>
                <a:latin typeface="Open Sans"/>
                <a:ea typeface="Open Sans"/>
                <a:cs typeface="Open Sans"/>
                <a:sym typeface="Open Sans"/>
              </a:rPr>
              <a:t>Kaynak: MERSİS kurulan-kapanan ve aktif şirket verileri (30.09.2026). ETDS istatistik raporları (14.10.2026).</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21"/>
        <p:cNvGrpSpPr/>
        <p:nvPr/>
      </p:nvGrpSpPr>
      <p:grpSpPr>
        <a:xfrm>
          <a:off x="0" y="0"/>
          <a:ext cx="0" cy="0"/>
          <a:chOff x="0" y="0"/>
          <a:chExt cx="0" cy="0"/>
        </a:xfrm>
      </p:grpSpPr>
      <p:sp>
        <p:nvSpPr>
          <p:cNvPr id="422" name="Google Shape;422;p22"/>
          <p:cNvSpPr/>
          <p:nvPr/>
        </p:nvSpPr>
        <p:spPr>
          <a:xfrm>
            <a:off x="569623" y="801182"/>
            <a:ext cx="11412772" cy="369332"/>
          </a:xfrm>
          <a:prstGeom prst="rect">
            <a:avLst/>
          </a:prstGeom>
          <a:solidFill>
            <a:srgbClr val="A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23" name="Google Shape;423;p22"/>
          <p:cNvSpPr txBox="1"/>
          <p:nvPr/>
        </p:nvSpPr>
        <p:spPr>
          <a:xfrm>
            <a:off x="566928" y="0"/>
            <a:ext cx="11338560" cy="749808"/>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000000"/>
              </a:buClr>
              <a:buSzPts val="2600"/>
              <a:buFont typeface="Arial"/>
              <a:buNone/>
            </a:pPr>
            <a:r>
              <a:rPr lang="tr-TR" sz="2600" b="1" i="0" u="none" strike="noStrike" cap="none">
                <a:solidFill>
                  <a:srgbClr val="A00000"/>
                </a:solidFill>
                <a:latin typeface="Open Sans"/>
                <a:ea typeface="Open Sans"/>
                <a:cs typeface="Open Sans"/>
                <a:sym typeface="Open Sans"/>
              </a:rPr>
              <a:t>ETDS Giriş Sayfası: etds.ticaret.gov.tr</a:t>
            </a:r>
            <a:endParaRPr sz="1400" b="0" i="0" u="none" strike="noStrike" cap="none">
              <a:solidFill>
                <a:srgbClr val="000000"/>
              </a:solidFill>
              <a:latin typeface="Arial"/>
              <a:ea typeface="Arial"/>
              <a:cs typeface="Arial"/>
              <a:sym typeface="Arial"/>
            </a:endParaRPr>
          </a:p>
        </p:txBody>
      </p:sp>
      <p:pic>
        <p:nvPicPr>
          <p:cNvPr id="424" name="Google Shape;424;p22" descr="login_c.png"/>
          <p:cNvPicPr preferRelativeResize="0"/>
          <p:nvPr/>
        </p:nvPicPr>
        <p:blipFill rotWithShape="1">
          <a:blip r:embed="rId3">
            <a:alphaModFix/>
          </a:blip>
          <a:srcRect/>
          <a:stretch/>
        </p:blipFill>
        <p:spPr>
          <a:xfrm>
            <a:off x="566928" y="1371600"/>
            <a:ext cx="8001000" cy="4163569"/>
          </a:xfrm>
          <a:prstGeom prst="rect">
            <a:avLst/>
          </a:prstGeom>
          <a:noFill/>
          <a:ln w="9525" cap="flat" cmpd="sng">
            <a:solidFill>
              <a:srgbClr val="BFC3C9"/>
            </a:solidFill>
            <a:prstDash val="solid"/>
            <a:round/>
            <a:headEnd type="none" w="sm" len="sm"/>
            <a:tailEnd type="none" w="sm" len="sm"/>
          </a:ln>
        </p:spPr>
      </p:pic>
      <p:sp>
        <p:nvSpPr>
          <p:cNvPr id="425" name="Google Shape;425;p22"/>
          <p:cNvSpPr/>
          <p:nvPr/>
        </p:nvSpPr>
        <p:spPr>
          <a:xfrm>
            <a:off x="1322451" y="2893253"/>
            <a:ext cx="329184" cy="329184"/>
          </a:xfrm>
          <a:prstGeom prst="ellipse">
            <a:avLst/>
          </a:prstGeom>
          <a:solidFill>
            <a:srgbClr val="A00000"/>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tr-TR" sz="1800" b="1" i="0" u="none" strike="noStrike" cap="none">
                <a:solidFill>
                  <a:srgbClr val="FFFFFF"/>
                </a:solidFill>
                <a:latin typeface="Open Sans"/>
                <a:ea typeface="Open Sans"/>
                <a:cs typeface="Open Sans"/>
                <a:sym typeface="Open Sans"/>
              </a:rPr>
              <a:t>1</a:t>
            </a:r>
            <a:endParaRPr sz="1400" b="0" i="0" u="none" strike="noStrike" cap="none">
              <a:solidFill>
                <a:srgbClr val="000000"/>
              </a:solidFill>
              <a:latin typeface="Arial"/>
              <a:ea typeface="Arial"/>
              <a:cs typeface="Arial"/>
              <a:sym typeface="Arial"/>
            </a:endParaRPr>
          </a:p>
        </p:txBody>
      </p:sp>
      <p:sp>
        <p:nvSpPr>
          <p:cNvPr id="426" name="Google Shape;426;p22"/>
          <p:cNvSpPr/>
          <p:nvPr/>
        </p:nvSpPr>
        <p:spPr>
          <a:xfrm>
            <a:off x="1642491" y="3954963"/>
            <a:ext cx="329184" cy="329184"/>
          </a:xfrm>
          <a:prstGeom prst="ellipse">
            <a:avLst/>
          </a:prstGeom>
          <a:solidFill>
            <a:srgbClr val="A00000"/>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tr-TR" sz="1800" b="1" i="0" u="none" strike="noStrike" cap="none">
                <a:solidFill>
                  <a:srgbClr val="FFFFFF"/>
                </a:solidFill>
                <a:latin typeface="Open Sans"/>
                <a:ea typeface="Open Sans"/>
                <a:cs typeface="Open Sans"/>
                <a:sym typeface="Open Sans"/>
              </a:rPr>
              <a:t>2</a:t>
            </a:r>
            <a:endParaRPr sz="1400" b="0" i="0" u="none" strike="noStrike" cap="none">
              <a:solidFill>
                <a:srgbClr val="000000"/>
              </a:solidFill>
              <a:latin typeface="Arial"/>
              <a:ea typeface="Arial"/>
              <a:cs typeface="Arial"/>
              <a:sym typeface="Arial"/>
            </a:endParaRPr>
          </a:p>
        </p:txBody>
      </p:sp>
      <p:sp>
        <p:nvSpPr>
          <p:cNvPr id="427" name="Google Shape;427;p22"/>
          <p:cNvSpPr/>
          <p:nvPr/>
        </p:nvSpPr>
        <p:spPr>
          <a:xfrm>
            <a:off x="2498598" y="3954963"/>
            <a:ext cx="329184" cy="329184"/>
          </a:xfrm>
          <a:prstGeom prst="ellipse">
            <a:avLst/>
          </a:prstGeom>
          <a:solidFill>
            <a:srgbClr val="A00000"/>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tr-TR" sz="1800" b="1" i="0" u="none" strike="noStrike" cap="none">
                <a:solidFill>
                  <a:srgbClr val="FFFFFF"/>
                </a:solidFill>
                <a:latin typeface="Open Sans"/>
                <a:ea typeface="Open Sans"/>
                <a:cs typeface="Open Sans"/>
                <a:sym typeface="Open Sans"/>
              </a:rPr>
              <a:t>3</a:t>
            </a:r>
            <a:endParaRPr sz="1400" b="0" i="0" u="none" strike="noStrike" cap="none">
              <a:solidFill>
                <a:srgbClr val="000000"/>
              </a:solidFill>
              <a:latin typeface="Arial"/>
              <a:ea typeface="Arial"/>
              <a:cs typeface="Arial"/>
              <a:sym typeface="Arial"/>
            </a:endParaRPr>
          </a:p>
        </p:txBody>
      </p:sp>
      <p:sp>
        <p:nvSpPr>
          <p:cNvPr id="428" name="Google Shape;428;p22"/>
          <p:cNvSpPr/>
          <p:nvPr/>
        </p:nvSpPr>
        <p:spPr>
          <a:xfrm>
            <a:off x="3562731" y="1998086"/>
            <a:ext cx="329184" cy="329184"/>
          </a:xfrm>
          <a:prstGeom prst="ellipse">
            <a:avLst/>
          </a:prstGeom>
          <a:solidFill>
            <a:srgbClr val="A00000"/>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tr-TR" sz="1800" b="1" i="0" u="none" strike="noStrike" cap="none">
                <a:solidFill>
                  <a:srgbClr val="FFFFFF"/>
                </a:solidFill>
                <a:latin typeface="Open Sans"/>
                <a:ea typeface="Open Sans"/>
                <a:cs typeface="Open Sans"/>
                <a:sym typeface="Open Sans"/>
              </a:rPr>
              <a:t>4</a:t>
            </a:r>
            <a:endParaRPr sz="1400" b="0" i="0" u="none" strike="noStrike" cap="none">
              <a:solidFill>
                <a:srgbClr val="000000"/>
              </a:solidFill>
              <a:latin typeface="Arial"/>
              <a:ea typeface="Arial"/>
              <a:cs typeface="Arial"/>
              <a:sym typeface="Arial"/>
            </a:endParaRPr>
          </a:p>
        </p:txBody>
      </p:sp>
      <p:sp>
        <p:nvSpPr>
          <p:cNvPr id="429" name="Google Shape;429;p22"/>
          <p:cNvSpPr/>
          <p:nvPr/>
        </p:nvSpPr>
        <p:spPr>
          <a:xfrm>
            <a:off x="3362706" y="4308867"/>
            <a:ext cx="329184" cy="329184"/>
          </a:xfrm>
          <a:prstGeom prst="ellipse">
            <a:avLst/>
          </a:prstGeom>
          <a:solidFill>
            <a:srgbClr val="A00000"/>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tr-TR" sz="1800" b="1" i="0" u="none" strike="noStrike" cap="none">
                <a:solidFill>
                  <a:srgbClr val="FFFFFF"/>
                </a:solidFill>
                <a:latin typeface="Open Sans"/>
                <a:ea typeface="Open Sans"/>
                <a:cs typeface="Open Sans"/>
                <a:sym typeface="Open Sans"/>
              </a:rPr>
              <a:t>5</a:t>
            </a:r>
            <a:endParaRPr sz="1400" b="0" i="0" u="none" strike="noStrike" cap="none">
              <a:solidFill>
                <a:srgbClr val="000000"/>
              </a:solidFill>
              <a:latin typeface="Arial"/>
              <a:ea typeface="Arial"/>
              <a:cs typeface="Arial"/>
              <a:sym typeface="Arial"/>
            </a:endParaRPr>
          </a:p>
        </p:txBody>
      </p:sp>
      <p:sp>
        <p:nvSpPr>
          <p:cNvPr id="430" name="Google Shape;430;p22"/>
          <p:cNvSpPr/>
          <p:nvPr/>
        </p:nvSpPr>
        <p:spPr>
          <a:xfrm>
            <a:off x="3482721" y="4808495"/>
            <a:ext cx="329184" cy="329184"/>
          </a:xfrm>
          <a:prstGeom prst="ellipse">
            <a:avLst/>
          </a:prstGeom>
          <a:solidFill>
            <a:srgbClr val="A00000"/>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tr-TR" sz="1800" b="1" i="0" u="none" strike="noStrike" cap="none">
                <a:solidFill>
                  <a:srgbClr val="FFFFFF"/>
                </a:solidFill>
                <a:latin typeface="Open Sans"/>
                <a:ea typeface="Open Sans"/>
                <a:cs typeface="Open Sans"/>
                <a:sym typeface="Open Sans"/>
              </a:rPr>
              <a:t>6</a:t>
            </a:r>
            <a:endParaRPr sz="1400" b="0" i="0" u="none" strike="noStrike" cap="none">
              <a:solidFill>
                <a:srgbClr val="000000"/>
              </a:solidFill>
              <a:latin typeface="Arial"/>
              <a:ea typeface="Arial"/>
              <a:cs typeface="Arial"/>
              <a:sym typeface="Arial"/>
            </a:endParaRPr>
          </a:p>
        </p:txBody>
      </p:sp>
      <p:sp>
        <p:nvSpPr>
          <p:cNvPr id="431" name="Google Shape;431;p22"/>
          <p:cNvSpPr/>
          <p:nvPr/>
        </p:nvSpPr>
        <p:spPr>
          <a:xfrm>
            <a:off x="3482721" y="5204034"/>
            <a:ext cx="329184" cy="329184"/>
          </a:xfrm>
          <a:prstGeom prst="ellipse">
            <a:avLst/>
          </a:prstGeom>
          <a:solidFill>
            <a:srgbClr val="A00000"/>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tr-TR" sz="1800" b="1" i="0" u="none" strike="noStrike" cap="none">
                <a:solidFill>
                  <a:srgbClr val="FFFFFF"/>
                </a:solidFill>
                <a:latin typeface="Open Sans"/>
                <a:ea typeface="Open Sans"/>
                <a:cs typeface="Open Sans"/>
                <a:sym typeface="Open Sans"/>
              </a:rPr>
              <a:t>7</a:t>
            </a:r>
            <a:endParaRPr sz="1400" b="0" i="0" u="none" strike="noStrike" cap="none">
              <a:solidFill>
                <a:srgbClr val="000000"/>
              </a:solidFill>
              <a:latin typeface="Arial"/>
              <a:ea typeface="Arial"/>
              <a:cs typeface="Arial"/>
              <a:sym typeface="Arial"/>
            </a:endParaRPr>
          </a:p>
        </p:txBody>
      </p:sp>
      <p:sp>
        <p:nvSpPr>
          <p:cNvPr id="432" name="Google Shape;432;p22"/>
          <p:cNvSpPr/>
          <p:nvPr/>
        </p:nvSpPr>
        <p:spPr>
          <a:xfrm>
            <a:off x="8823960" y="1463040"/>
            <a:ext cx="365760" cy="365760"/>
          </a:xfrm>
          <a:prstGeom prst="ellipse">
            <a:avLst/>
          </a:prstGeom>
          <a:solidFill>
            <a:srgbClr val="A00000"/>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tr-TR" sz="1800" b="1" i="0" u="none" strike="noStrike" cap="none">
                <a:solidFill>
                  <a:srgbClr val="FFFFFF"/>
                </a:solidFill>
                <a:latin typeface="Open Sans"/>
                <a:ea typeface="Open Sans"/>
                <a:cs typeface="Open Sans"/>
                <a:sym typeface="Open Sans"/>
              </a:rPr>
              <a:t>1</a:t>
            </a:r>
            <a:endParaRPr sz="1400" b="0" i="0" u="none" strike="noStrike" cap="none">
              <a:solidFill>
                <a:srgbClr val="000000"/>
              </a:solidFill>
              <a:latin typeface="Arial"/>
              <a:ea typeface="Arial"/>
              <a:cs typeface="Arial"/>
              <a:sym typeface="Arial"/>
            </a:endParaRPr>
          </a:p>
        </p:txBody>
      </p:sp>
      <p:sp>
        <p:nvSpPr>
          <p:cNvPr id="433" name="Google Shape;433;p22"/>
          <p:cNvSpPr txBox="1"/>
          <p:nvPr/>
        </p:nvSpPr>
        <p:spPr>
          <a:xfrm>
            <a:off x="9281160" y="1371600"/>
            <a:ext cx="2560320" cy="548640"/>
          </a:xfrm>
          <a:prstGeom prst="rect">
            <a:avLst/>
          </a:prstGeom>
          <a:noFill/>
          <a:ln>
            <a:noFill/>
          </a:ln>
        </p:spPr>
        <p:txBody>
          <a:bodyPr spcFirstLastPara="1" wrap="square" lIns="45700" tIns="45700" rIns="45700" bIns="45700" anchor="ctr" anchorCtr="0">
            <a:spAutoFit/>
          </a:bodyPr>
          <a:lstStyle/>
          <a:p>
            <a:pPr marL="0" marR="0" lvl="0" indent="0" algn="l" rtl="0">
              <a:lnSpc>
                <a:spcPct val="95000"/>
              </a:lnSpc>
              <a:spcBef>
                <a:spcPts val="0"/>
              </a:spcBef>
              <a:spcAft>
                <a:spcPts val="0"/>
              </a:spcAft>
              <a:buClr>
                <a:srgbClr val="000000"/>
              </a:buClr>
              <a:buSzPts val="1400"/>
              <a:buFont typeface="Arial"/>
              <a:buNone/>
            </a:pPr>
            <a:r>
              <a:rPr lang="tr-TR" sz="1400" b="0" i="0" u="none" strike="noStrike" cap="none">
                <a:solidFill>
                  <a:srgbClr val="0C2340"/>
                </a:solidFill>
                <a:latin typeface="Open Sans"/>
                <a:ea typeface="Open Sans"/>
                <a:cs typeface="Open Sans"/>
                <a:sym typeface="Open Sans"/>
              </a:rPr>
              <a:t>e-Devlet ile giriş (yabancılar için ayrı giriş)</a:t>
            </a:r>
            <a:endParaRPr sz="1400" b="0" i="0" u="none" strike="noStrike" cap="none">
              <a:solidFill>
                <a:srgbClr val="000000"/>
              </a:solidFill>
              <a:latin typeface="Arial"/>
              <a:ea typeface="Arial"/>
              <a:cs typeface="Arial"/>
              <a:sym typeface="Arial"/>
            </a:endParaRPr>
          </a:p>
        </p:txBody>
      </p:sp>
      <p:sp>
        <p:nvSpPr>
          <p:cNvPr id="434" name="Google Shape;434;p22"/>
          <p:cNvSpPr/>
          <p:nvPr/>
        </p:nvSpPr>
        <p:spPr>
          <a:xfrm>
            <a:off x="8823960" y="2066544"/>
            <a:ext cx="365760" cy="365760"/>
          </a:xfrm>
          <a:prstGeom prst="ellipse">
            <a:avLst/>
          </a:prstGeom>
          <a:solidFill>
            <a:srgbClr val="A00000"/>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tr-TR" sz="1800" b="1" i="0" u="none" strike="noStrike" cap="none">
                <a:solidFill>
                  <a:srgbClr val="FFFFFF"/>
                </a:solidFill>
                <a:latin typeface="Open Sans"/>
                <a:ea typeface="Open Sans"/>
                <a:cs typeface="Open Sans"/>
                <a:sym typeface="Open Sans"/>
              </a:rPr>
              <a:t>2</a:t>
            </a:r>
            <a:endParaRPr sz="1400" b="0" i="0" u="none" strike="noStrike" cap="none">
              <a:solidFill>
                <a:srgbClr val="000000"/>
              </a:solidFill>
              <a:latin typeface="Arial"/>
              <a:ea typeface="Arial"/>
              <a:cs typeface="Arial"/>
              <a:sym typeface="Arial"/>
            </a:endParaRPr>
          </a:p>
        </p:txBody>
      </p:sp>
      <p:sp>
        <p:nvSpPr>
          <p:cNvPr id="435" name="Google Shape;435;p22"/>
          <p:cNvSpPr txBox="1"/>
          <p:nvPr/>
        </p:nvSpPr>
        <p:spPr>
          <a:xfrm>
            <a:off x="9281160" y="1975104"/>
            <a:ext cx="2560320" cy="548640"/>
          </a:xfrm>
          <a:prstGeom prst="rect">
            <a:avLst/>
          </a:prstGeom>
          <a:noFill/>
          <a:ln>
            <a:noFill/>
          </a:ln>
        </p:spPr>
        <p:txBody>
          <a:bodyPr spcFirstLastPara="1" wrap="square" lIns="45700" tIns="45700" rIns="45700" bIns="45700" anchor="ctr" anchorCtr="0">
            <a:spAutoFit/>
          </a:bodyPr>
          <a:lstStyle/>
          <a:p>
            <a:pPr marL="0" marR="0" lvl="0" indent="0" algn="l" rtl="0">
              <a:lnSpc>
                <a:spcPct val="95000"/>
              </a:lnSpc>
              <a:spcBef>
                <a:spcPts val="0"/>
              </a:spcBef>
              <a:spcAft>
                <a:spcPts val="0"/>
              </a:spcAft>
              <a:buClr>
                <a:srgbClr val="000000"/>
              </a:buClr>
              <a:buSzPts val="1400"/>
              <a:buFont typeface="Arial"/>
              <a:buNone/>
            </a:pPr>
            <a:r>
              <a:rPr lang="tr-TR" sz="1400" b="0" i="0" u="none" strike="noStrike" cap="none">
                <a:solidFill>
                  <a:srgbClr val="0C2340"/>
                </a:solidFill>
                <a:latin typeface="Open Sans"/>
                <a:ea typeface="Open Sans"/>
                <a:cs typeface="Open Sans"/>
                <a:sym typeface="Open Sans"/>
              </a:rPr>
              <a:t>Belge Doğrulama</a:t>
            </a:r>
            <a:endParaRPr sz="1400" b="0" i="0" u="none" strike="noStrike" cap="none">
              <a:solidFill>
                <a:srgbClr val="000000"/>
              </a:solidFill>
              <a:latin typeface="Arial"/>
              <a:ea typeface="Arial"/>
              <a:cs typeface="Arial"/>
              <a:sym typeface="Arial"/>
            </a:endParaRPr>
          </a:p>
        </p:txBody>
      </p:sp>
      <p:sp>
        <p:nvSpPr>
          <p:cNvPr id="436" name="Google Shape;436;p22"/>
          <p:cNvSpPr/>
          <p:nvPr/>
        </p:nvSpPr>
        <p:spPr>
          <a:xfrm>
            <a:off x="8823960" y="2670048"/>
            <a:ext cx="365760" cy="365760"/>
          </a:xfrm>
          <a:prstGeom prst="ellipse">
            <a:avLst/>
          </a:prstGeom>
          <a:solidFill>
            <a:srgbClr val="A00000"/>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tr-TR" sz="1800" b="1" i="0" u="none" strike="noStrike" cap="none">
                <a:solidFill>
                  <a:srgbClr val="FFFFFF"/>
                </a:solidFill>
                <a:latin typeface="Open Sans"/>
                <a:ea typeface="Open Sans"/>
                <a:cs typeface="Open Sans"/>
                <a:sym typeface="Open Sans"/>
              </a:rPr>
              <a:t>3</a:t>
            </a:r>
            <a:endParaRPr sz="1400" b="0" i="0" u="none" strike="noStrike" cap="none">
              <a:solidFill>
                <a:srgbClr val="000000"/>
              </a:solidFill>
              <a:latin typeface="Arial"/>
              <a:ea typeface="Arial"/>
              <a:cs typeface="Arial"/>
              <a:sym typeface="Arial"/>
            </a:endParaRPr>
          </a:p>
        </p:txBody>
      </p:sp>
      <p:sp>
        <p:nvSpPr>
          <p:cNvPr id="437" name="Google Shape;437;p22"/>
          <p:cNvSpPr txBox="1"/>
          <p:nvPr/>
        </p:nvSpPr>
        <p:spPr>
          <a:xfrm>
            <a:off x="9281160" y="2578608"/>
            <a:ext cx="2560320" cy="548640"/>
          </a:xfrm>
          <a:prstGeom prst="rect">
            <a:avLst/>
          </a:prstGeom>
          <a:noFill/>
          <a:ln>
            <a:noFill/>
          </a:ln>
        </p:spPr>
        <p:txBody>
          <a:bodyPr spcFirstLastPara="1" wrap="square" lIns="45700" tIns="45700" rIns="45700" bIns="45700" anchor="ctr" anchorCtr="0">
            <a:spAutoFit/>
          </a:bodyPr>
          <a:lstStyle/>
          <a:p>
            <a:pPr marL="0" marR="0" lvl="0" indent="0" algn="l" rtl="0">
              <a:lnSpc>
                <a:spcPct val="95000"/>
              </a:lnSpc>
              <a:spcBef>
                <a:spcPts val="0"/>
              </a:spcBef>
              <a:spcAft>
                <a:spcPts val="0"/>
              </a:spcAft>
              <a:buClr>
                <a:srgbClr val="000000"/>
              </a:buClr>
              <a:buSzPts val="1400"/>
              <a:buFont typeface="Arial"/>
              <a:buNone/>
            </a:pPr>
            <a:r>
              <a:rPr lang="tr-TR" sz="1400" b="0" i="0" u="none" strike="noStrike" cap="none">
                <a:solidFill>
                  <a:srgbClr val="0C2340"/>
                </a:solidFill>
                <a:latin typeface="Open Sans"/>
                <a:ea typeface="Open Sans"/>
                <a:cs typeface="Open Sans"/>
                <a:sym typeface="Open Sans"/>
              </a:rPr>
              <a:t>Şirket Sorgula</a:t>
            </a:r>
            <a:endParaRPr sz="1400" b="0" i="0" u="none" strike="noStrike" cap="none">
              <a:solidFill>
                <a:srgbClr val="000000"/>
              </a:solidFill>
              <a:latin typeface="Arial"/>
              <a:ea typeface="Arial"/>
              <a:cs typeface="Arial"/>
              <a:sym typeface="Arial"/>
            </a:endParaRPr>
          </a:p>
        </p:txBody>
      </p:sp>
      <p:sp>
        <p:nvSpPr>
          <p:cNvPr id="438" name="Google Shape;438;p22"/>
          <p:cNvSpPr/>
          <p:nvPr/>
        </p:nvSpPr>
        <p:spPr>
          <a:xfrm>
            <a:off x="8823960" y="3273552"/>
            <a:ext cx="365760" cy="365760"/>
          </a:xfrm>
          <a:prstGeom prst="ellipse">
            <a:avLst/>
          </a:prstGeom>
          <a:solidFill>
            <a:srgbClr val="A00000"/>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tr-TR" sz="1800" b="1" i="0" u="none" strike="noStrike" cap="none">
                <a:solidFill>
                  <a:srgbClr val="FFFFFF"/>
                </a:solidFill>
                <a:latin typeface="Open Sans"/>
                <a:ea typeface="Open Sans"/>
                <a:cs typeface="Open Sans"/>
                <a:sym typeface="Open Sans"/>
              </a:rPr>
              <a:t>4</a:t>
            </a:r>
            <a:endParaRPr sz="1400" b="0" i="0" u="none" strike="noStrike" cap="none">
              <a:solidFill>
                <a:srgbClr val="000000"/>
              </a:solidFill>
              <a:latin typeface="Arial"/>
              <a:ea typeface="Arial"/>
              <a:cs typeface="Arial"/>
              <a:sym typeface="Arial"/>
            </a:endParaRPr>
          </a:p>
        </p:txBody>
      </p:sp>
      <p:sp>
        <p:nvSpPr>
          <p:cNvPr id="439" name="Google Shape;439;p22"/>
          <p:cNvSpPr txBox="1"/>
          <p:nvPr/>
        </p:nvSpPr>
        <p:spPr>
          <a:xfrm>
            <a:off x="9281160" y="3182112"/>
            <a:ext cx="2560320" cy="548640"/>
          </a:xfrm>
          <a:prstGeom prst="rect">
            <a:avLst/>
          </a:prstGeom>
          <a:noFill/>
          <a:ln>
            <a:noFill/>
          </a:ln>
        </p:spPr>
        <p:txBody>
          <a:bodyPr spcFirstLastPara="1" wrap="square" lIns="45700" tIns="45700" rIns="45700" bIns="45700" anchor="ctr" anchorCtr="0">
            <a:spAutoFit/>
          </a:bodyPr>
          <a:lstStyle/>
          <a:p>
            <a:pPr marL="0" marR="0" lvl="0" indent="0" algn="l" rtl="0">
              <a:lnSpc>
                <a:spcPct val="95000"/>
              </a:lnSpc>
              <a:spcBef>
                <a:spcPts val="0"/>
              </a:spcBef>
              <a:spcAft>
                <a:spcPts val="0"/>
              </a:spcAft>
              <a:buClr>
                <a:srgbClr val="000000"/>
              </a:buClr>
              <a:buSzPts val="1400"/>
              <a:buFont typeface="Arial"/>
              <a:buNone/>
            </a:pPr>
            <a:r>
              <a:rPr lang="tr-TR" sz="1400" b="0" i="0" u="none" strike="noStrike" cap="none">
                <a:solidFill>
                  <a:srgbClr val="0C2340"/>
                </a:solidFill>
                <a:latin typeface="Open Sans"/>
                <a:ea typeface="Open Sans"/>
                <a:cs typeface="Open Sans"/>
                <a:sym typeface="Open Sans"/>
              </a:rPr>
              <a:t>Duyurular: Tebliğ, dilekçe örnekleri, Genelge</a:t>
            </a:r>
            <a:endParaRPr sz="1400" b="0" i="0" u="none" strike="noStrike" cap="none">
              <a:solidFill>
                <a:srgbClr val="000000"/>
              </a:solidFill>
              <a:latin typeface="Arial"/>
              <a:ea typeface="Arial"/>
              <a:cs typeface="Arial"/>
              <a:sym typeface="Arial"/>
            </a:endParaRPr>
          </a:p>
        </p:txBody>
      </p:sp>
      <p:sp>
        <p:nvSpPr>
          <p:cNvPr id="440" name="Google Shape;440;p22"/>
          <p:cNvSpPr/>
          <p:nvPr/>
        </p:nvSpPr>
        <p:spPr>
          <a:xfrm>
            <a:off x="8823960" y="3877056"/>
            <a:ext cx="365760" cy="365760"/>
          </a:xfrm>
          <a:prstGeom prst="ellipse">
            <a:avLst/>
          </a:prstGeom>
          <a:solidFill>
            <a:srgbClr val="A00000"/>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tr-TR" sz="1800" b="1" i="0" u="none" strike="noStrike" cap="none">
                <a:solidFill>
                  <a:srgbClr val="FFFFFF"/>
                </a:solidFill>
                <a:latin typeface="Open Sans"/>
                <a:ea typeface="Open Sans"/>
                <a:cs typeface="Open Sans"/>
                <a:sym typeface="Open Sans"/>
              </a:rPr>
              <a:t>5</a:t>
            </a:r>
            <a:endParaRPr sz="1400" b="0" i="0" u="none" strike="noStrike" cap="none">
              <a:solidFill>
                <a:srgbClr val="000000"/>
              </a:solidFill>
              <a:latin typeface="Arial"/>
              <a:ea typeface="Arial"/>
              <a:cs typeface="Arial"/>
              <a:sym typeface="Arial"/>
            </a:endParaRPr>
          </a:p>
        </p:txBody>
      </p:sp>
      <p:sp>
        <p:nvSpPr>
          <p:cNvPr id="441" name="Google Shape;441;p22"/>
          <p:cNvSpPr txBox="1"/>
          <p:nvPr/>
        </p:nvSpPr>
        <p:spPr>
          <a:xfrm>
            <a:off x="9281160" y="3785616"/>
            <a:ext cx="2560320" cy="548640"/>
          </a:xfrm>
          <a:prstGeom prst="rect">
            <a:avLst/>
          </a:prstGeom>
          <a:noFill/>
          <a:ln>
            <a:noFill/>
          </a:ln>
        </p:spPr>
        <p:txBody>
          <a:bodyPr spcFirstLastPara="1" wrap="square" lIns="45700" tIns="45700" rIns="45700" bIns="45700" anchor="ctr" anchorCtr="0">
            <a:spAutoFit/>
          </a:bodyPr>
          <a:lstStyle/>
          <a:p>
            <a:pPr marL="0" marR="0" lvl="0" indent="0" algn="l" rtl="0">
              <a:lnSpc>
                <a:spcPct val="95000"/>
              </a:lnSpc>
              <a:spcBef>
                <a:spcPts val="0"/>
              </a:spcBef>
              <a:spcAft>
                <a:spcPts val="0"/>
              </a:spcAft>
              <a:buClr>
                <a:srgbClr val="000000"/>
              </a:buClr>
              <a:buSzPts val="1400"/>
              <a:buFont typeface="Arial"/>
              <a:buNone/>
            </a:pPr>
            <a:r>
              <a:rPr lang="tr-TR" sz="1400" b="0" i="0" u="none" strike="noStrike" cap="none">
                <a:solidFill>
                  <a:srgbClr val="0C2340"/>
                </a:solidFill>
                <a:latin typeface="Open Sans"/>
                <a:ea typeface="Open Sans"/>
                <a:cs typeface="Open Sans"/>
                <a:sym typeface="Open Sans"/>
              </a:rPr>
              <a:t>Pay defteri video eğitimleri</a:t>
            </a:r>
            <a:endParaRPr sz="1400" b="0" i="0" u="none" strike="noStrike" cap="none">
              <a:solidFill>
                <a:srgbClr val="000000"/>
              </a:solidFill>
              <a:latin typeface="Arial"/>
              <a:ea typeface="Arial"/>
              <a:cs typeface="Arial"/>
              <a:sym typeface="Arial"/>
            </a:endParaRPr>
          </a:p>
        </p:txBody>
      </p:sp>
      <p:sp>
        <p:nvSpPr>
          <p:cNvPr id="442" name="Google Shape;442;p22"/>
          <p:cNvSpPr/>
          <p:nvPr/>
        </p:nvSpPr>
        <p:spPr>
          <a:xfrm>
            <a:off x="8823960" y="4480560"/>
            <a:ext cx="365760" cy="365760"/>
          </a:xfrm>
          <a:prstGeom prst="ellipse">
            <a:avLst/>
          </a:prstGeom>
          <a:solidFill>
            <a:srgbClr val="A00000"/>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tr-TR" sz="1800" b="1" i="0" u="none" strike="noStrike" cap="none">
                <a:solidFill>
                  <a:srgbClr val="FFFFFF"/>
                </a:solidFill>
                <a:latin typeface="Open Sans"/>
                <a:ea typeface="Open Sans"/>
                <a:cs typeface="Open Sans"/>
                <a:sym typeface="Open Sans"/>
              </a:rPr>
              <a:t>6</a:t>
            </a:r>
            <a:endParaRPr sz="1400" b="0" i="0" u="none" strike="noStrike" cap="none">
              <a:solidFill>
                <a:srgbClr val="000000"/>
              </a:solidFill>
              <a:latin typeface="Arial"/>
              <a:ea typeface="Arial"/>
              <a:cs typeface="Arial"/>
              <a:sym typeface="Arial"/>
            </a:endParaRPr>
          </a:p>
        </p:txBody>
      </p:sp>
      <p:sp>
        <p:nvSpPr>
          <p:cNvPr id="443" name="Google Shape;443;p22"/>
          <p:cNvSpPr txBox="1"/>
          <p:nvPr/>
        </p:nvSpPr>
        <p:spPr>
          <a:xfrm>
            <a:off x="9281160" y="4389120"/>
            <a:ext cx="2560320" cy="548640"/>
          </a:xfrm>
          <a:prstGeom prst="rect">
            <a:avLst/>
          </a:prstGeom>
          <a:noFill/>
          <a:ln>
            <a:noFill/>
          </a:ln>
        </p:spPr>
        <p:txBody>
          <a:bodyPr spcFirstLastPara="1" wrap="square" lIns="45700" tIns="45700" rIns="45700" bIns="45700" anchor="ctr" anchorCtr="0">
            <a:spAutoFit/>
          </a:bodyPr>
          <a:lstStyle/>
          <a:p>
            <a:pPr marL="0" marR="0" lvl="0" indent="0" algn="l" rtl="0">
              <a:lnSpc>
                <a:spcPct val="95000"/>
              </a:lnSpc>
              <a:spcBef>
                <a:spcPts val="0"/>
              </a:spcBef>
              <a:spcAft>
                <a:spcPts val="0"/>
              </a:spcAft>
              <a:buClr>
                <a:srgbClr val="000000"/>
              </a:buClr>
              <a:buSzPts val="1400"/>
              <a:buFont typeface="Arial"/>
              <a:buNone/>
            </a:pPr>
            <a:r>
              <a:rPr lang="tr-TR" sz="1400" b="0" i="0" u="none" strike="noStrike" cap="none">
                <a:solidFill>
                  <a:srgbClr val="0C2340"/>
                </a:solidFill>
                <a:latin typeface="Open Sans"/>
                <a:ea typeface="Open Sans"/>
                <a:cs typeface="Open Sans"/>
                <a:sym typeface="Open Sans"/>
              </a:rPr>
              <a:t>Kullanım kılavuzu ve '100 Soruda ETDS'</a:t>
            </a:r>
            <a:endParaRPr sz="1400" b="0" i="0" u="none" strike="noStrike" cap="none">
              <a:solidFill>
                <a:srgbClr val="000000"/>
              </a:solidFill>
              <a:latin typeface="Arial"/>
              <a:ea typeface="Arial"/>
              <a:cs typeface="Arial"/>
              <a:sym typeface="Arial"/>
            </a:endParaRPr>
          </a:p>
        </p:txBody>
      </p:sp>
      <p:sp>
        <p:nvSpPr>
          <p:cNvPr id="444" name="Google Shape;444;p22"/>
          <p:cNvSpPr/>
          <p:nvPr/>
        </p:nvSpPr>
        <p:spPr>
          <a:xfrm>
            <a:off x="8823960" y="5084064"/>
            <a:ext cx="365760" cy="365760"/>
          </a:xfrm>
          <a:prstGeom prst="ellipse">
            <a:avLst/>
          </a:prstGeom>
          <a:solidFill>
            <a:srgbClr val="A00000"/>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tr-TR" sz="1800" b="1" i="0" u="none" strike="noStrike" cap="none">
                <a:solidFill>
                  <a:srgbClr val="FFFFFF"/>
                </a:solidFill>
                <a:latin typeface="Open Sans"/>
                <a:ea typeface="Open Sans"/>
                <a:cs typeface="Open Sans"/>
                <a:sym typeface="Open Sans"/>
              </a:rPr>
              <a:t>7</a:t>
            </a:r>
            <a:endParaRPr sz="1400" b="0" i="0" u="none" strike="noStrike" cap="none">
              <a:solidFill>
                <a:srgbClr val="000000"/>
              </a:solidFill>
              <a:latin typeface="Arial"/>
              <a:ea typeface="Arial"/>
              <a:cs typeface="Arial"/>
              <a:sym typeface="Arial"/>
            </a:endParaRPr>
          </a:p>
        </p:txBody>
      </p:sp>
      <p:sp>
        <p:nvSpPr>
          <p:cNvPr id="445" name="Google Shape;445;p22"/>
          <p:cNvSpPr txBox="1"/>
          <p:nvPr/>
        </p:nvSpPr>
        <p:spPr>
          <a:xfrm>
            <a:off x="9281160" y="4992624"/>
            <a:ext cx="2560320" cy="548640"/>
          </a:xfrm>
          <a:prstGeom prst="rect">
            <a:avLst/>
          </a:prstGeom>
          <a:noFill/>
          <a:ln>
            <a:noFill/>
          </a:ln>
        </p:spPr>
        <p:txBody>
          <a:bodyPr spcFirstLastPara="1" wrap="square" lIns="45700" tIns="45700" rIns="45700" bIns="45700" anchor="ctr" anchorCtr="0">
            <a:spAutoFit/>
          </a:bodyPr>
          <a:lstStyle/>
          <a:p>
            <a:pPr marL="0" marR="0" lvl="0" indent="0" algn="l" rtl="0">
              <a:lnSpc>
                <a:spcPct val="95000"/>
              </a:lnSpc>
              <a:spcBef>
                <a:spcPts val="0"/>
              </a:spcBef>
              <a:spcAft>
                <a:spcPts val="0"/>
              </a:spcAft>
              <a:buClr>
                <a:srgbClr val="000000"/>
              </a:buClr>
              <a:buSzPts val="1400"/>
              <a:buFont typeface="Arial"/>
              <a:buNone/>
            </a:pPr>
            <a:r>
              <a:rPr lang="tr-TR" sz="1400" b="0" i="0" u="none" strike="noStrike" cap="none">
                <a:solidFill>
                  <a:srgbClr val="0C2340"/>
                </a:solidFill>
                <a:latin typeface="Open Sans"/>
                <a:ea typeface="Open Sans"/>
                <a:cs typeface="Open Sans"/>
                <a:sym typeface="Open Sans"/>
              </a:rPr>
              <a:t>Örnek dokümanlar, iletişim ve talep formu</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50"/>
        <p:cNvGrpSpPr/>
        <p:nvPr/>
      </p:nvGrpSpPr>
      <p:grpSpPr>
        <a:xfrm>
          <a:off x="0" y="0"/>
          <a:ext cx="0" cy="0"/>
          <a:chOff x="0" y="0"/>
          <a:chExt cx="0" cy="0"/>
        </a:xfrm>
      </p:grpSpPr>
      <p:sp>
        <p:nvSpPr>
          <p:cNvPr id="451" name="Google Shape;451;p23"/>
          <p:cNvSpPr/>
          <p:nvPr/>
        </p:nvSpPr>
        <p:spPr>
          <a:xfrm>
            <a:off x="569623" y="801182"/>
            <a:ext cx="11412772" cy="369332"/>
          </a:xfrm>
          <a:prstGeom prst="rect">
            <a:avLst/>
          </a:prstGeom>
          <a:solidFill>
            <a:srgbClr val="A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52" name="Google Shape;452;p23"/>
          <p:cNvSpPr txBox="1"/>
          <p:nvPr/>
        </p:nvSpPr>
        <p:spPr>
          <a:xfrm>
            <a:off x="566928" y="0"/>
            <a:ext cx="11338560" cy="749808"/>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000000"/>
              </a:buClr>
              <a:buSzPts val="2600"/>
              <a:buFont typeface="Arial"/>
              <a:buNone/>
            </a:pPr>
            <a:r>
              <a:rPr lang="tr-TR" sz="2600" b="1" i="0" u="none" strike="noStrike" cap="none">
                <a:solidFill>
                  <a:srgbClr val="A00000"/>
                </a:solidFill>
                <a:latin typeface="Open Sans"/>
                <a:ea typeface="Open Sans"/>
                <a:cs typeface="Open Sans"/>
                <a:sym typeface="Open Sans"/>
              </a:rPr>
              <a:t>Sistem Kullanıcısı</a:t>
            </a:r>
            <a:endParaRPr sz="1400" b="0" i="0" u="none" strike="noStrike" cap="none">
              <a:solidFill>
                <a:srgbClr val="000000"/>
              </a:solidFill>
              <a:latin typeface="Arial"/>
              <a:ea typeface="Arial"/>
              <a:cs typeface="Arial"/>
              <a:sym typeface="Arial"/>
            </a:endParaRPr>
          </a:p>
        </p:txBody>
      </p:sp>
      <p:sp>
        <p:nvSpPr>
          <p:cNvPr id="453" name="Google Shape;453;p23"/>
          <p:cNvSpPr txBox="1"/>
          <p:nvPr/>
        </p:nvSpPr>
        <p:spPr>
          <a:xfrm>
            <a:off x="566928" y="1371600"/>
            <a:ext cx="5852160" cy="457200"/>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tr-TR" sz="2000" b="1" i="0" u="none" strike="noStrike" cap="none">
                <a:solidFill>
                  <a:srgbClr val="A00000"/>
                </a:solidFill>
                <a:latin typeface="Open Sans"/>
                <a:ea typeface="Open Sans"/>
                <a:cs typeface="Open Sans"/>
                <a:sym typeface="Open Sans"/>
              </a:rPr>
              <a:t>Kim olabilir?</a:t>
            </a:r>
            <a:endParaRPr sz="1400" b="0" i="0" u="none" strike="noStrike" cap="none">
              <a:solidFill>
                <a:srgbClr val="000000"/>
              </a:solidFill>
              <a:latin typeface="Arial"/>
              <a:ea typeface="Arial"/>
              <a:cs typeface="Arial"/>
              <a:sym typeface="Arial"/>
            </a:endParaRPr>
          </a:p>
        </p:txBody>
      </p:sp>
      <p:sp>
        <p:nvSpPr>
          <p:cNvPr id="454" name="Google Shape;454;p23"/>
          <p:cNvSpPr txBox="1"/>
          <p:nvPr/>
        </p:nvSpPr>
        <p:spPr>
          <a:xfrm>
            <a:off x="566928" y="1874519"/>
            <a:ext cx="5760720" cy="2046674"/>
          </a:xfrm>
          <a:prstGeom prst="rect">
            <a:avLst/>
          </a:prstGeom>
          <a:noFill/>
          <a:ln>
            <a:noFill/>
          </a:ln>
        </p:spPr>
        <p:txBody>
          <a:bodyPr spcFirstLastPara="1" wrap="square" lIns="45700" tIns="45700" rIns="45700" bIns="45700" anchor="t" anchorCtr="0">
            <a:spAutoFit/>
          </a:bodyPr>
          <a:lstStyle/>
          <a:p>
            <a:pPr marL="228600" marR="0" lvl="0" indent="-201168" algn="l" rtl="0">
              <a:lnSpc>
                <a:spcPct val="100000"/>
              </a:lnSpc>
              <a:spcBef>
                <a:spcPts val="0"/>
              </a:spcBef>
              <a:spcAft>
                <a:spcPts val="0"/>
              </a:spcAft>
              <a:buClr>
                <a:srgbClr val="A00000"/>
              </a:buClr>
              <a:buSzPts val="1700"/>
              <a:buFont typeface="Arial"/>
              <a:buChar char="•"/>
            </a:pPr>
            <a:r>
              <a:rPr lang="tr-TR" sz="1700" b="0" i="0" u="none" strike="noStrike" cap="none" dirty="0">
                <a:solidFill>
                  <a:srgbClr val="0C2340"/>
                </a:solidFill>
                <a:latin typeface="Open Sans"/>
                <a:ea typeface="Open Sans"/>
                <a:cs typeface="Open Sans"/>
                <a:sym typeface="Open Sans"/>
              </a:rPr>
              <a:t>Yönetim organı / yönetici ortaklarca belirlenen gerçek kişi</a:t>
            </a:r>
            <a:endParaRPr sz="1400" b="0" i="0" u="none" strike="noStrike" cap="none" dirty="0">
              <a:solidFill>
                <a:srgbClr val="000000"/>
              </a:solidFill>
              <a:latin typeface="Arial"/>
              <a:ea typeface="Arial"/>
              <a:cs typeface="Arial"/>
              <a:sym typeface="Arial"/>
            </a:endParaRPr>
          </a:p>
          <a:p>
            <a:pPr marL="228600" marR="0" lvl="0" indent="-201168" algn="l" rtl="0">
              <a:lnSpc>
                <a:spcPct val="100000"/>
              </a:lnSpc>
              <a:spcBef>
                <a:spcPts val="1000"/>
              </a:spcBef>
              <a:spcAft>
                <a:spcPts val="0"/>
              </a:spcAft>
              <a:buClr>
                <a:srgbClr val="A00000"/>
              </a:buClr>
              <a:buSzPts val="1700"/>
              <a:buFont typeface="Arial"/>
              <a:buChar char="•"/>
            </a:pPr>
            <a:r>
              <a:rPr lang="tr-TR" sz="1700" b="0" i="0" u="none" strike="noStrike" cap="none" dirty="0">
                <a:solidFill>
                  <a:srgbClr val="0C2340"/>
                </a:solidFill>
                <a:latin typeface="Open Sans"/>
                <a:ea typeface="Open Sans"/>
                <a:cs typeface="Open Sans"/>
                <a:sym typeface="Open Sans"/>
              </a:rPr>
              <a:t>Yönetim organı üyesi, yönetici ortak veya üçüncü kişi (SMMM dahil)</a:t>
            </a:r>
            <a:endParaRPr sz="1400" b="0" i="0" u="none" strike="noStrike" cap="none" dirty="0">
              <a:solidFill>
                <a:srgbClr val="000000"/>
              </a:solidFill>
              <a:latin typeface="Arial"/>
              <a:ea typeface="Arial"/>
              <a:cs typeface="Arial"/>
              <a:sym typeface="Arial"/>
            </a:endParaRPr>
          </a:p>
          <a:p>
            <a:pPr marL="228600" marR="0" lvl="0" indent="-201168" algn="l" rtl="0">
              <a:lnSpc>
                <a:spcPct val="100000"/>
              </a:lnSpc>
              <a:spcBef>
                <a:spcPts val="1000"/>
              </a:spcBef>
              <a:spcAft>
                <a:spcPts val="0"/>
              </a:spcAft>
              <a:buClr>
                <a:srgbClr val="A00000"/>
              </a:buClr>
              <a:buSzPts val="1700"/>
              <a:buFont typeface="Arial"/>
              <a:buChar char="•"/>
            </a:pPr>
            <a:r>
              <a:rPr lang="tr-TR" sz="1700" b="0" i="0" u="none" strike="noStrike" cap="none" dirty="0">
                <a:solidFill>
                  <a:srgbClr val="0C2340"/>
                </a:solidFill>
                <a:latin typeface="Open Sans"/>
                <a:ea typeface="Open Sans"/>
                <a:cs typeface="Open Sans"/>
                <a:sym typeface="Open Sans"/>
              </a:rPr>
              <a:t>Tüzel kişi sistem kullanıcısı </a:t>
            </a:r>
            <a:r>
              <a:rPr lang="tr-TR" sz="1700" b="0" i="0" u="none" strike="noStrike" cap="none" dirty="0" smtClean="0">
                <a:solidFill>
                  <a:srgbClr val="0C2340"/>
                </a:solidFill>
                <a:latin typeface="Open Sans"/>
                <a:ea typeface="Open Sans"/>
                <a:cs typeface="Open Sans"/>
                <a:sym typeface="Open Sans"/>
              </a:rPr>
              <a:t>olamaz.</a:t>
            </a:r>
            <a:endParaRPr sz="1400" b="0" i="0" u="none" strike="noStrike" cap="none" dirty="0">
              <a:solidFill>
                <a:srgbClr val="000000"/>
              </a:solidFill>
              <a:latin typeface="Arial"/>
              <a:ea typeface="Arial"/>
              <a:cs typeface="Arial"/>
              <a:sym typeface="Arial"/>
            </a:endParaRPr>
          </a:p>
          <a:p>
            <a:pPr marL="228600" marR="0" lvl="0" indent="-201168" algn="l" rtl="0">
              <a:lnSpc>
                <a:spcPct val="100000"/>
              </a:lnSpc>
              <a:spcBef>
                <a:spcPts val="1000"/>
              </a:spcBef>
              <a:spcAft>
                <a:spcPts val="0"/>
              </a:spcAft>
              <a:buClr>
                <a:srgbClr val="A00000"/>
              </a:buClr>
              <a:buSzPts val="1700"/>
              <a:buFont typeface="Arial"/>
              <a:buChar char="•"/>
            </a:pPr>
            <a:r>
              <a:rPr lang="tr-TR" sz="1700" b="0" i="0" u="none" strike="noStrike" cap="none" dirty="0">
                <a:solidFill>
                  <a:srgbClr val="0C2340"/>
                </a:solidFill>
                <a:latin typeface="Open Sans"/>
                <a:ea typeface="Open Sans"/>
                <a:cs typeface="Open Sans"/>
                <a:sym typeface="Open Sans"/>
              </a:rPr>
              <a:t>Birden fazla sistem kullanıcısı </a:t>
            </a:r>
            <a:r>
              <a:rPr lang="tr-TR" sz="1700" b="0" i="0" u="none" strike="noStrike" cap="none" dirty="0" smtClean="0">
                <a:solidFill>
                  <a:srgbClr val="0C2340"/>
                </a:solidFill>
                <a:latin typeface="Open Sans"/>
                <a:ea typeface="Open Sans"/>
                <a:cs typeface="Open Sans"/>
                <a:sym typeface="Open Sans"/>
              </a:rPr>
              <a:t>belirlenebilir.</a:t>
            </a:r>
            <a:endParaRPr sz="1400" b="0" i="0" u="none" strike="noStrike" cap="none" dirty="0">
              <a:solidFill>
                <a:srgbClr val="000000"/>
              </a:solidFill>
              <a:latin typeface="Arial"/>
              <a:ea typeface="Arial"/>
              <a:cs typeface="Arial"/>
              <a:sym typeface="Arial"/>
            </a:endParaRPr>
          </a:p>
        </p:txBody>
      </p:sp>
      <p:sp>
        <p:nvSpPr>
          <p:cNvPr id="455" name="Google Shape;455;p23"/>
          <p:cNvSpPr/>
          <p:nvPr/>
        </p:nvSpPr>
        <p:spPr>
          <a:xfrm>
            <a:off x="566928" y="4251960"/>
            <a:ext cx="5760720" cy="1554480"/>
          </a:xfrm>
          <a:prstGeom prst="roundRect">
            <a:avLst>
              <a:gd name="adj" fmla="val 6000"/>
            </a:avLst>
          </a:prstGeom>
          <a:solidFill>
            <a:srgbClr val="FBEEEE"/>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56" name="Google Shape;456;p23"/>
          <p:cNvSpPr/>
          <p:nvPr/>
        </p:nvSpPr>
        <p:spPr>
          <a:xfrm>
            <a:off x="749808" y="4480560"/>
            <a:ext cx="594360" cy="594360"/>
          </a:xfrm>
          <a:prstGeom prst="ellipse">
            <a:avLst/>
          </a:prstGeom>
          <a:solidFill>
            <a:srgbClr val="A00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457" name="Google Shape;457;p23" descr="key_w.png"/>
          <p:cNvPicPr preferRelativeResize="0"/>
          <p:nvPr/>
        </p:nvPicPr>
        <p:blipFill rotWithShape="1">
          <a:blip r:embed="rId3">
            <a:alphaModFix/>
          </a:blip>
          <a:srcRect/>
          <a:stretch/>
        </p:blipFill>
        <p:spPr>
          <a:xfrm>
            <a:off x="892454" y="4623206"/>
            <a:ext cx="309067" cy="309067"/>
          </a:xfrm>
          <a:prstGeom prst="rect">
            <a:avLst/>
          </a:prstGeom>
          <a:noFill/>
          <a:ln>
            <a:noFill/>
          </a:ln>
        </p:spPr>
      </p:pic>
      <p:sp>
        <p:nvSpPr>
          <p:cNvPr id="458" name="Google Shape;458;p23"/>
          <p:cNvSpPr txBox="1"/>
          <p:nvPr/>
        </p:nvSpPr>
        <p:spPr>
          <a:xfrm>
            <a:off x="1508760" y="4464963"/>
            <a:ext cx="4709160" cy="1128474"/>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000000"/>
              </a:buClr>
              <a:buSzPts val="1600"/>
              <a:buFont typeface="Arial"/>
              <a:buNone/>
            </a:pPr>
            <a:r>
              <a:rPr lang="tr-TR" sz="1600" b="1" i="0" u="none" strike="noStrike" cap="none" dirty="0">
                <a:solidFill>
                  <a:srgbClr val="A00000"/>
                </a:solidFill>
                <a:latin typeface="Open Sans"/>
                <a:ea typeface="Open Sans"/>
                <a:cs typeface="Open Sans"/>
                <a:sym typeface="Open Sans"/>
              </a:rPr>
              <a:t>Giriş: e-Devlet</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400"/>
              </a:spcBef>
              <a:spcAft>
                <a:spcPts val="0"/>
              </a:spcAft>
              <a:buClr>
                <a:srgbClr val="000000"/>
              </a:buClr>
              <a:buSzPts val="1600"/>
              <a:buFont typeface="Arial"/>
              <a:buNone/>
            </a:pPr>
            <a:r>
              <a:rPr lang="tr-TR" sz="1600" b="0" i="0" u="none" strike="noStrike" cap="none" dirty="0">
                <a:solidFill>
                  <a:srgbClr val="0C2340"/>
                </a:solidFill>
                <a:latin typeface="Open Sans"/>
                <a:ea typeface="Open Sans"/>
                <a:cs typeface="Open Sans"/>
                <a:sym typeface="Open Sans"/>
              </a:rPr>
              <a:t>e-imza, mobil imza veya internet bankacılığı ile ayrıca </a:t>
            </a:r>
            <a:r>
              <a:rPr lang="tr-TR" sz="1600" b="0" i="0" u="none" strike="noStrike" cap="none" dirty="0" smtClean="0">
                <a:solidFill>
                  <a:srgbClr val="0C2340"/>
                </a:solidFill>
                <a:latin typeface="Open Sans"/>
                <a:ea typeface="Open Sans"/>
                <a:cs typeface="Open Sans"/>
                <a:sym typeface="Open Sans"/>
              </a:rPr>
              <a:t>sistem içinde işlem yapmada e-imza </a:t>
            </a:r>
            <a:r>
              <a:rPr lang="tr-TR" sz="1600" b="0" i="0" u="none" strike="noStrike" cap="none" dirty="0">
                <a:solidFill>
                  <a:srgbClr val="0C2340"/>
                </a:solidFill>
                <a:latin typeface="Open Sans"/>
                <a:ea typeface="Open Sans"/>
                <a:cs typeface="Open Sans"/>
                <a:sym typeface="Open Sans"/>
              </a:rPr>
              <a:t>şartı </a:t>
            </a:r>
            <a:r>
              <a:rPr lang="tr-TR" sz="1600" b="0" i="0" u="none" strike="noStrike" cap="none" dirty="0" smtClean="0">
                <a:solidFill>
                  <a:srgbClr val="0C2340"/>
                </a:solidFill>
                <a:latin typeface="Open Sans"/>
                <a:ea typeface="Open Sans"/>
                <a:cs typeface="Open Sans"/>
                <a:sym typeface="Open Sans"/>
              </a:rPr>
              <a:t>yok.</a:t>
            </a:r>
            <a:endParaRPr sz="1400" b="0" i="0" u="none" strike="noStrike" cap="none" dirty="0">
              <a:solidFill>
                <a:srgbClr val="000000"/>
              </a:solidFill>
              <a:latin typeface="Arial"/>
              <a:ea typeface="Arial"/>
              <a:cs typeface="Arial"/>
              <a:sym typeface="Arial"/>
            </a:endParaRPr>
          </a:p>
        </p:txBody>
      </p:sp>
      <p:sp>
        <p:nvSpPr>
          <p:cNvPr id="459" name="Google Shape;459;p23"/>
          <p:cNvSpPr txBox="1"/>
          <p:nvPr/>
        </p:nvSpPr>
        <p:spPr>
          <a:xfrm>
            <a:off x="6766560" y="1371600"/>
            <a:ext cx="5029200" cy="457200"/>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tr-TR" sz="2000" b="1" i="0" u="none" strike="noStrike" cap="none">
                <a:solidFill>
                  <a:srgbClr val="A00000"/>
                </a:solidFill>
                <a:latin typeface="Open Sans"/>
                <a:ea typeface="Open Sans"/>
                <a:cs typeface="Open Sans"/>
                <a:sym typeface="Open Sans"/>
              </a:rPr>
              <a:t>Nereden tanımlanır?</a:t>
            </a:r>
            <a:endParaRPr sz="1400" b="0" i="0" u="none" strike="noStrike" cap="none">
              <a:solidFill>
                <a:srgbClr val="000000"/>
              </a:solidFill>
              <a:latin typeface="Arial"/>
              <a:ea typeface="Arial"/>
              <a:cs typeface="Arial"/>
              <a:sym typeface="Arial"/>
            </a:endParaRPr>
          </a:p>
        </p:txBody>
      </p:sp>
      <p:sp>
        <p:nvSpPr>
          <p:cNvPr id="460" name="Google Shape;460;p23"/>
          <p:cNvSpPr/>
          <p:nvPr/>
        </p:nvSpPr>
        <p:spPr>
          <a:xfrm>
            <a:off x="6766560" y="1874519"/>
            <a:ext cx="5029200" cy="1143000"/>
          </a:xfrm>
          <a:prstGeom prst="roundRect">
            <a:avLst>
              <a:gd name="adj" fmla="val 6000"/>
            </a:avLst>
          </a:prstGeom>
          <a:solidFill>
            <a:srgbClr val="F3F4F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61" name="Google Shape;461;p23"/>
          <p:cNvSpPr/>
          <p:nvPr/>
        </p:nvSpPr>
        <p:spPr>
          <a:xfrm>
            <a:off x="6766560" y="1874519"/>
            <a:ext cx="1737451" cy="1143000"/>
          </a:xfrm>
          <a:prstGeom prst="roundRect">
            <a:avLst>
              <a:gd name="adj" fmla="val 6000"/>
            </a:avLst>
          </a:prstGeom>
          <a:solidFill>
            <a:srgbClr val="A00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62" name="Google Shape;462;p23"/>
          <p:cNvSpPr txBox="1"/>
          <p:nvPr/>
        </p:nvSpPr>
        <p:spPr>
          <a:xfrm>
            <a:off x="6766560" y="1874519"/>
            <a:ext cx="1737360" cy="1143000"/>
          </a:xfrm>
          <a:prstGeom prst="rect">
            <a:avLst/>
          </a:prstGeom>
          <a:noFill/>
          <a:ln>
            <a:noFill/>
          </a:ln>
        </p:spPr>
        <p:txBody>
          <a:bodyPr spcFirstLastPara="1" wrap="square" lIns="45700" tIns="45700" rIns="45700" bIns="45700" anchor="ctr" anchorCtr="0">
            <a:spAutoFit/>
          </a:bodyPr>
          <a:lstStyle/>
          <a:p>
            <a:pPr marL="0" marR="0" lvl="0" indent="0" algn="ctr" rtl="0">
              <a:lnSpc>
                <a:spcPct val="100000"/>
              </a:lnSpc>
              <a:spcBef>
                <a:spcPts val="0"/>
              </a:spcBef>
              <a:spcAft>
                <a:spcPts val="0"/>
              </a:spcAft>
              <a:buClr>
                <a:srgbClr val="000000"/>
              </a:buClr>
              <a:buSzPts val="1600"/>
              <a:buFont typeface="Arial"/>
              <a:buNone/>
            </a:pPr>
            <a:r>
              <a:rPr lang="tr-TR" sz="1600" b="1" i="0" u="none" strike="noStrike" cap="none">
                <a:solidFill>
                  <a:srgbClr val="FFFFFF"/>
                </a:solidFill>
                <a:latin typeface="Open Sans"/>
                <a:ea typeface="Open Sans"/>
                <a:cs typeface="Open Sans"/>
                <a:sym typeface="Open Sans"/>
              </a:rPr>
              <a:t>Kuruluşta</a:t>
            </a:r>
            <a:endParaRPr sz="1400" b="0" i="0" u="none" strike="noStrike" cap="none">
              <a:solidFill>
                <a:srgbClr val="000000"/>
              </a:solidFill>
              <a:latin typeface="Arial"/>
              <a:ea typeface="Arial"/>
              <a:cs typeface="Arial"/>
              <a:sym typeface="Arial"/>
            </a:endParaRPr>
          </a:p>
        </p:txBody>
      </p:sp>
      <p:sp>
        <p:nvSpPr>
          <p:cNvPr id="463" name="Google Shape;463;p23"/>
          <p:cNvSpPr txBox="1"/>
          <p:nvPr/>
        </p:nvSpPr>
        <p:spPr>
          <a:xfrm>
            <a:off x="8641080" y="1874519"/>
            <a:ext cx="3063240" cy="1143000"/>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000000"/>
              </a:buClr>
              <a:buSzPts val="1600"/>
              <a:buFont typeface="Arial"/>
              <a:buNone/>
            </a:pPr>
            <a:r>
              <a:rPr lang="tr-TR" sz="1600" b="0" i="0" u="none" strike="noStrike" cap="none">
                <a:solidFill>
                  <a:srgbClr val="0C2340"/>
                </a:solidFill>
                <a:latin typeface="Open Sans"/>
                <a:ea typeface="Open Sans"/>
                <a:cs typeface="Open Sans"/>
                <a:sym typeface="Open Sans"/>
              </a:rPr>
              <a:t>MERSİS / Ticaret sicili müdürlüğü</a:t>
            </a:r>
            <a:endParaRPr sz="1400" b="0" i="0" u="none" strike="noStrike" cap="none">
              <a:solidFill>
                <a:srgbClr val="000000"/>
              </a:solidFill>
              <a:latin typeface="Arial"/>
              <a:ea typeface="Arial"/>
              <a:cs typeface="Arial"/>
              <a:sym typeface="Arial"/>
            </a:endParaRPr>
          </a:p>
        </p:txBody>
      </p:sp>
      <p:sp>
        <p:nvSpPr>
          <p:cNvPr id="464" name="Google Shape;464;p23"/>
          <p:cNvSpPr/>
          <p:nvPr/>
        </p:nvSpPr>
        <p:spPr>
          <a:xfrm>
            <a:off x="6766560" y="3200400"/>
            <a:ext cx="5029200" cy="1143000"/>
          </a:xfrm>
          <a:prstGeom prst="roundRect">
            <a:avLst>
              <a:gd name="adj" fmla="val 6000"/>
            </a:avLst>
          </a:prstGeom>
          <a:solidFill>
            <a:srgbClr val="F3F4F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65" name="Google Shape;465;p23"/>
          <p:cNvSpPr/>
          <p:nvPr/>
        </p:nvSpPr>
        <p:spPr>
          <a:xfrm>
            <a:off x="6766560" y="3200400"/>
            <a:ext cx="1737451" cy="1143000"/>
          </a:xfrm>
          <a:prstGeom prst="roundRect">
            <a:avLst>
              <a:gd name="adj" fmla="val 6000"/>
            </a:avLst>
          </a:prstGeom>
          <a:solidFill>
            <a:srgbClr val="0C234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66" name="Google Shape;466;p23"/>
          <p:cNvSpPr txBox="1"/>
          <p:nvPr/>
        </p:nvSpPr>
        <p:spPr>
          <a:xfrm>
            <a:off x="6766560" y="3200400"/>
            <a:ext cx="1737360" cy="1143000"/>
          </a:xfrm>
          <a:prstGeom prst="rect">
            <a:avLst/>
          </a:prstGeom>
          <a:noFill/>
          <a:ln>
            <a:noFill/>
          </a:ln>
        </p:spPr>
        <p:txBody>
          <a:bodyPr spcFirstLastPara="1" wrap="square" lIns="45700" tIns="45700" rIns="45700" bIns="45700" anchor="ctr" anchorCtr="0">
            <a:spAutoFit/>
          </a:bodyPr>
          <a:lstStyle/>
          <a:p>
            <a:pPr marL="0" marR="0" lvl="0" indent="0" algn="ctr" rtl="0">
              <a:lnSpc>
                <a:spcPct val="100000"/>
              </a:lnSpc>
              <a:spcBef>
                <a:spcPts val="0"/>
              </a:spcBef>
              <a:spcAft>
                <a:spcPts val="0"/>
              </a:spcAft>
              <a:buClr>
                <a:srgbClr val="000000"/>
              </a:buClr>
              <a:buSzPts val="1600"/>
              <a:buFont typeface="Arial"/>
              <a:buNone/>
            </a:pPr>
            <a:r>
              <a:rPr lang="tr-TR" sz="1600" b="1" i="0" u="none" strike="noStrike" cap="none">
                <a:solidFill>
                  <a:srgbClr val="FFFFFF"/>
                </a:solidFill>
                <a:latin typeface="Open Sans"/>
                <a:ea typeface="Open Sans"/>
                <a:cs typeface="Open Sans"/>
                <a:sym typeface="Open Sans"/>
              </a:rPr>
              <a:t>Sonradan geçişte</a:t>
            </a:r>
            <a:endParaRPr sz="1400" b="0" i="0" u="none" strike="noStrike" cap="none">
              <a:solidFill>
                <a:srgbClr val="000000"/>
              </a:solidFill>
              <a:latin typeface="Arial"/>
              <a:ea typeface="Arial"/>
              <a:cs typeface="Arial"/>
              <a:sym typeface="Arial"/>
            </a:endParaRPr>
          </a:p>
        </p:txBody>
      </p:sp>
      <p:sp>
        <p:nvSpPr>
          <p:cNvPr id="467" name="Google Shape;467;p23"/>
          <p:cNvSpPr txBox="1"/>
          <p:nvPr/>
        </p:nvSpPr>
        <p:spPr>
          <a:xfrm>
            <a:off x="8641080" y="3200400"/>
            <a:ext cx="3063240" cy="1143000"/>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000000"/>
              </a:buClr>
              <a:buSzPts val="1600"/>
              <a:buFont typeface="Arial"/>
              <a:buNone/>
            </a:pPr>
            <a:r>
              <a:rPr lang="tr-TR" sz="1600" b="0" i="0" u="none" strike="noStrike" cap="none">
                <a:solidFill>
                  <a:srgbClr val="0C2340"/>
                </a:solidFill>
                <a:latin typeface="Open Sans"/>
                <a:ea typeface="Open Sans"/>
                <a:cs typeface="Open Sans"/>
                <a:sym typeface="Open Sans"/>
              </a:rPr>
              <a:t>Noter (geçiş kararıyla birlikte)</a:t>
            </a:r>
            <a:endParaRPr sz="1400" b="0" i="0" u="none" strike="noStrike" cap="none">
              <a:solidFill>
                <a:srgbClr val="000000"/>
              </a:solidFill>
              <a:latin typeface="Arial"/>
              <a:ea typeface="Arial"/>
              <a:cs typeface="Arial"/>
              <a:sym typeface="Arial"/>
            </a:endParaRPr>
          </a:p>
        </p:txBody>
      </p:sp>
      <p:sp>
        <p:nvSpPr>
          <p:cNvPr id="468" name="Google Shape;468;p23"/>
          <p:cNvSpPr/>
          <p:nvPr/>
        </p:nvSpPr>
        <p:spPr>
          <a:xfrm>
            <a:off x="6766560" y="4526279"/>
            <a:ext cx="5029200" cy="1143000"/>
          </a:xfrm>
          <a:prstGeom prst="roundRect">
            <a:avLst>
              <a:gd name="adj" fmla="val 6000"/>
            </a:avLst>
          </a:prstGeom>
          <a:solidFill>
            <a:srgbClr val="F3F4F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69" name="Google Shape;469;p23"/>
          <p:cNvSpPr/>
          <p:nvPr/>
        </p:nvSpPr>
        <p:spPr>
          <a:xfrm>
            <a:off x="6766560" y="4526279"/>
            <a:ext cx="1737451" cy="1143000"/>
          </a:xfrm>
          <a:prstGeom prst="roundRect">
            <a:avLst>
              <a:gd name="adj" fmla="val 6000"/>
            </a:avLst>
          </a:prstGeom>
          <a:solidFill>
            <a:srgbClr val="5A637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70" name="Google Shape;470;p23"/>
          <p:cNvSpPr txBox="1"/>
          <p:nvPr/>
        </p:nvSpPr>
        <p:spPr>
          <a:xfrm>
            <a:off x="6766560" y="4526279"/>
            <a:ext cx="1737360" cy="1143000"/>
          </a:xfrm>
          <a:prstGeom prst="rect">
            <a:avLst/>
          </a:prstGeom>
          <a:noFill/>
          <a:ln>
            <a:noFill/>
          </a:ln>
        </p:spPr>
        <p:txBody>
          <a:bodyPr spcFirstLastPara="1" wrap="square" lIns="45700" tIns="45700" rIns="45700" bIns="45700" anchor="ctr" anchorCtr="0">
            <a:spAutoFit/>
          </a:bodyPr>
          <a:lstStyle/>
          <a:p>
            <a:pPr marL="0" marR="0" lvl="0" indent="0" algn="ctr" rtl="0">
              <a:lnSpc>
                <a:spcPct val="100000"/>
              </a:lnSpc>
              <a:spcBef>
                <a:spcPts val="0"/>
              </a:spcBef>
              <a:spcAft>
                <a:spcPts val="0"/>
              </a:spcAft>
              <a:buClr>
                <a:srgbClr val="000000"/>
              </a:buClr>
              <a:buSzPts val="1600"/>
              <a:buFont typeface="Arial"/>
              <a:buNone/>
            </a:pPr>
            <a:r>
              <a:rPr lang="tr-TR" sz="1600" b="1" i="0" u="none" strike="noStrike" cap="none">
                <a:solidFill>
                  <a:srgbClr val="FFFFFF"/>
                </a:solidFill>
                <a:latin typeface="Open Sans"/>
                <a:ea typeface="Open Sans"/>
                <a:cs typeface="Open Sans"/>
                <a:sym typeface="Open Sans"/>
              </a:rPr>
              <a:t>Değişiklikte</a:t>
            </a:r>
            <a:endParaRPr sz="1400" b="0" i="0" u="none" strike="noStrike" cap="none">
              <a:solidFill>
                <a:srgbClr val="000000"/>
              </a:solidFill>
              <a:latin typeface="Arial"/>
              <a:ea typeface="Arial"/>
              <a:cs typeface="Arial"/>
              <a:sym typeface="Arial"/>
            </a:endParaRPr>
          </a:p>
        </p:txBody>
      </p:sp>
      <p:sp>
        <p:nvSpPr>
          <p:cNvPr id="471" name="Google Shape;471;p23"/>
          <p:cNvSpPr txBox="1"/>
          <p:nvPr/>
        </p:nvSpPr>
        <p:spPr>
          <a:xfrm>
            <a:off x="8641080" y="4526279"/>
            <a:ext cx="3063240" cy="1143000"/>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000000"/>
              </a:buClr>
              <a:buSzPts val="1600"/>
              <a:buFont typeface="Arial"/>
              <a:buNone/>
            </a:pPr>
            <a:r>
              <a:rPr lang="tr-TR" sz="1600" b="0" i="0" u="none" strike="noStrike" cap="none">
                <a:solidFill>
                  <a:srgbClr val="0C2340"/>
                </a:solidFill>
                <a:latin typeface="Open Sans"/>
                <a:ea typeface="Open Sans"/>
                <a:cs typeface="Open Sans"/>
                <a:sym typeface="Open Sans"/>
              </a:rPr>
              <a:t>Ek-2 formu ile ticaret sicili müdürlüğü veya noter</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76"/>
        <p:cNvGrpSpPr/>
        <p:nvPr/>
      </p:nvGrpSpPr>
      <p:grpSpPr>
        <a:xfrm>
          <a:off x="0" y="0"/>
          <a:ext cx="0" cy="0"/>
          <a:chOff x="0" y="0"/>
          <a:chExt cx="0" cy="0"/>
        </a:xfrm>
      </p:grpSpPr>
      <p:sp>
        <p:nvSpPr>
          <p:cNvPr id="477" name="Google Shape;477;p24"/>
          <p:cNvSpPr/>
          <p:nvPr/>
        </p:nvSpPr>
        <p:spPr>
          <a:xfrm>
            <a:off x="569623" y="801182"/>
            <a:ext cx="11412772" cy="369332"/>
          </a:xfrm>
          <a:prstGeom prst="rect">
            <a:avLst/>
          </a:prstGeom>
          <a:solidFill>
            <a:srgbClr val="A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78" name="Google Shape;478;p24"/>
          <p:cNvSpPr txBox="1"/>
          <p:nvPr/>
        </p:nvSpPr>
        <p:spPr>
          <a:xfrm>
            <a:off x="566928" y="0"/>
            <a:ext cx="11338560" cy="749808"/>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000000"/>
              </a:buClr>
              <a:buSzPts val="2600"/>
              <a:buFont typeface="Arial"/>
              <a:buNone/>
            </a:pPr>
            <a:r>
              <a:rPr lang="tr-TR" sz="2600" b="1" i="0" u="none" strike="noStrike" cap="none">
                <a:solidFill>
                  <a:srgbClr val="A00000"/>
                </a:solidFill>
                <a:latin typeface="Open Sans"/>
                <a:ea typeface="Open Sans"/>
                <a:cs typeface="Open Sans"/>
                <a:sym typeface="Open Sans"/>
              </a:rPr>
              <a:t>Yetki Tanımlamaları</a:t>
            </a:r>
            <a:endParaRPr sz="1400" b="0" i="0" u="none" strike="noStrike" cap="none">
              <a:solidFill>
                <a:srgbClr val="000000"/>
              </a:solidFill>
              <a:latin typeface="Arial"/>
              <a:ea typeface="Arial"/>
              <a:cs typeface="Arial"/>
              <a:sym typeface="Arial"/>
            </a:endParaRPr>
          </a:p>
        </p:txBody>
      </p:sp>
      <p:sp>
        <p:nvSpPr>
          <p:cNvPr id="479" name="Google Shape;479;p24"/>
          <p:cNvSpPr txBox="1"/>
          <p:nvPr/>
        </p:nvSpPr>
        <p:spPr>
          <a:xfrm>
            <a:off x="566928" y="1325880"/>
            <a:ext cx="7589520" cy="411480"/>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tr-TR" sz="1800" b="1" i="0" u="none" strike="noStrike" cap="none">
                <a:solidFill>
                  <a:srgbClr val="A00000"/>
                </a:solidFill>
                <a:latin typeface="Open Sans"/>
                <a:ea typeface="Open Sans"/>
                <a:cs typeface="Open Sans"/>
                <a:sym typeface="Open Sans"/>
              </a:rPr>
              <a:t>Örnek yetkilendirme</a:t>
            </a:r>
            <a:endParaRPr sz="1400" b="0" i="0" u="none" strike="noStrike" cap="none">
              <a:solidFill>
                <a:srgbClr val="000000"/>
              </a:solidFill>
              <a:latin typeface="Arial"/>
              <a:ea typeface="Arial"/>
              <a:cs typeface="Arial"/>
              <a:sym typeface="Arial"/>
            </a:endParaRPr>
          </a:p>
        </p:txBody>
      </p:sp>
      <p:sp>
        <p:nvSpPr>
          <p:cNvPr id="480" name="Google Shape;480;p24"/>
          <p:cNvSpPr/>
          <p:nvPr/>
        </p:nvSpPr>
        <p:spPr>
          <a:xfrm>
            <a:off x="2990088" y="1783080"/>
            <a:ext cx="1325880" cy="548640"/>
          </a:xfrm>
          <a:prstGeom prst="roundRect">
            <a:avLst>
              <a:gd name="adj" fmla="val 6000"/>
            </a:avLst>
          </a:prstGeom>
          <a:solidFill>
            <a:srgbClr val="0C234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81" name="Google Shape;481;p24"/>
          <p:cNvSpPr txBox="1"/>
          <p:nvPr/>
        </p:nvSpPr>
        <p:spPr>
          <a:xfrm>
            <a:off x="2944368" y="1783080"/>
            <a:ext cx="1417320" cy="548640"/>
          </a:xfrm>
          <a:prstGeom prst="rect">
            <a:avLst/>
          </a:prstGeom>
          <a:noFill/>
          <a:ln>
            <a:noFill/>
          </a:ln>
        </p:spPr>
        <p:txBody>
          <a:bodyPr spcFirstLastPara="1" wrap="square" lIns="45700" tIns="45700" rIns="45700" bIns="45700" anchor="ctr" anchorCtr="0">
            <a:spAutoFit/>
          </a:bodyPr>
          <a:lstStyle/>
          <a:p>
            <a:pPr marL="0" marR="0" lvl="0" indent="0" algn="ctr" rtl="0">
              <a:lnSpc>
                <a:spcPct val="100000"/>
              </a:lnSpc>
              <a:spcBef>
                <a:spcPts val="0"/>
              </a:spcBef>
              <a:spcAft>
                <a:spcPts val="0"/>
              </a:spcAft>
              <a:buClr>
                <a:srgbClr val="000000"/>
              </a:buClr>
              <a:buSzPts val="1500"/>
              <a:buFont typeface="Arial"/>
              <a:buNone/>
            </a:pPr>
            <a:r>
              <a:rPr lang="tr-TR" sz="1500" b="1" i="0" u="none" strike="noStrike" cap="none">
                <a:solidFill>
                  <a:srgbClr val="FFFFFF"/>
                </a:solidFill>
                <a:latin typeface="Open Sans"/>
                <a:ea typeface="Open Sans"/>
                <a:cs typeface="Open Sans"/>
                <a:sym typeface="Open Sans"/>
              </a:rPr>
              <a:t>Kaydetme</a:t>
            </a:r>
            <a:endParaRPr sz="1400" b="0" i="0" u="none" strike="noStrike" cap="none">
              <a:solidFill>
                <a:srgbClr val="000000"/>
              </a:solidFill>
              <a:latin typeface="Arial"/>
              <a:ea typeface="Arial"/>
              <a:cs typeface="Arial"/>
              <a:sym typeface="Arial"/>
            </a:endParaRPr>
          </a:p>
        </p:txBody>
      </p:sp>
      <p:sp>
        <p:nvSpPr>
          <p:cNvPr id="482" name="Google Shape;482;p24"/>
          <p:cNvSpPr/>
          <p:nvPr/>
        </p:nvSpPr>
        <p:spPr>
          <a:xfrm>
            <a:off x="4407408" y="1783080"/>
            <a:ext cx="1325880" cy="548640"/>
          </a:xfrm>
          <a:prstGeom prst="roundRect">
            <a:avLst>
              <a:gd name="adj" fmla="val 6000"/>
            </a:avLst>
          </a:prstGeom>
          <a:solidFill>
            <a:srgbClr val="0C234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83" name="Google Shape;483;p24"/>
          <p:cNvSpPr txBox="1"/>
          <p:nvPr/>
        </p:nvSpPr>
        <p:spPr>
          <a:xfrm>
            <a:off x="4361688" y="1783080"/>
            <a:ext cx="1417320" cy="548640"/>
          </a:xfrm>
          <a:prstGeom prst="rect">
            <a:avLst/>
          </a:prstGeom>
          <a:noFill/>
          <a:ln>
            <a:noFill/>
          </a:ln>
        </p:spPr>
        <p:txBody>
          <a:bodyPr spcFirstLastPara="1" wrap="square" lIns="45700" tIns="45700" rIns="45700" bIns="45700" anchor="ctr" anchorCtr="0">
            <a:spAutoFit/>
          </a:bodyPr>
          <a:lstStyle/>
          <a:p>
            <a:pPr marL="0" marR="0" lvl="0" indent="0" algn="ctr" rtl="0">
              <a:lnSpc>
                <a:spcPct val="100000"/>
              </a:lnSpc>
              <a:spcBef>
                <a:spcPts val="0"/>
              </a:spcBef>
              <a:spcAft>
                <a:spcPts val="0"/>
              </a:spcAft>
              <a:buClr>
                <a:srgbClr val="000000"/>
              </a:buClr>
              <a:buSzPts val="1500"/>
              <a:buFont typeface="Arial"/>
              <a:buNone/>
            </a:pPr>
            <a:r>
              <a:rPr lang="tr-TR" sz="1500" b="1" i="0" u="none" strike="noStrike" cap="none">
                <a:solidFill>
                  <a:srgbClr val="FFFFFF"/>
                </a:solidFill>
                <a:latin typeface="Open Sans"/>
                <a:ea typeface="Open Sans"/>
                <a:cs typeface="Open Sans"/>
                <a:sym typeface="Open Sans"/>
              </a:rPr>
              <a:t>Güncelleme</a:t>
            </a:r>
            <a:endParaRPr sz="1400" b="0" i="0" u="none" strike="noStrike" cap="none">
              <a:solidFill>
                <a:srgbClr val="000000"/>
              </a:solidFill>
              <a:latin typeface="Arial"/>
              <a:ea typeface="Arial"/>
              <a:cs typeface="Arial"/>
              <a:sym typeface="Arial"/>
            </a:endParaRPr>
          </a:p>
        </p:txBody>
      </p:sp>
      <p:sp>
        <p:nvSpPr>
          <p:cNvPr id="484" name="Google Shape;484;p24"/>
          <p:cNvSpPr/>
          <p:nvPr/>
        </p:nvSpPr>
        <p:spPr>
          <a:xfrm>
            <a:off x="5824728" y="1783080"/>
            <a:ext cx="1325880" cy="548640"/>
          </a:xfrm>
          <a:prstGeom prst="roundRect">
            <a:avLst>
              <a:gd name="adj" fmla="val 6000"/>
            </a:avLst>
          </a:prstGeom>
          <a:solidFill>
            <a:srgbClr val="0C234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85" name="Google Shape;485;p24"/>
          <p:cNvSpPr txBox="1"/>
          <p:nvPr/>
        </p:nvSpPr>
        <p:spPr>
          <a:xfrm>
            <a:off x="5779008" y="1783080"/>
            <a:ext cx="1417320" cy="548640"/>
          </a:xfrm>
          <a:prstGeom prst="rect">
            <a:avLst/>
          </a:prstGeom>
          <a:noFill/>
          <a:ln>
            <a:noFill/>
          </a:ln>
        </p:spPr>
        <p:txBody>
          <a:bodyPr spcFirstLastPara="1" wrap="square" lIns="45700" tIns="45700" rIns="45700" bIns="45700" anchor="ctr" anchorCtr="0">
            <a:spAutoFit/>
          </a:bodyPr>
          <a:lstStyle/>
          <a:p>
            <a:pPr marL="0" marR="0" lvl="0" indent="0" algn="ctr" rtl="0">
              <a:lnSpc>
                <a:spcPct val="100000"/>
              </a:lnSpc>
              <a:spcBef>
                <a:spcPts val="0"/>
              </a:spcBef>
              <a:spcAft>
                <a:spcPts val="0"/>
              </a:spcAft>
              <a:buClr>
                <a:srgbClr val="000000"/>
              </a:buClr>
              <a:buSzPts val="1500"/>
              <a:buFont typeface="Arial"/>
              <a:buNone/>
            </a:pPr>
            <a:r>
              <a:rPr lang="tr-TR" sz="1500" b="1" i="0" u="none" strike="noStrike" cap="none">
                <a:solidFill>
                  <a:srgbClr val="FFFFFF"/>
                </a:solidFill>
                <a:latin typeface="Open Sans"/>
                <a:ea typeface="Open Sans"/>
                <a:cs typeface="Open Sans"/>
                <a:sym typeface="Open Sans"/>
              </a:rPr>
              <a:t>Silme</a:t>
            </a:r>
            <a:endParaRPr sz="1400" b="0" i="0" u="none" strike="noStrike" cap="none">
              <a:solidFill>
                <a:srgbClr val="000000"/>
              </a:solidFill>
              <a:latin typeface="Arial"/>
              <a:ea typeface="Arial"/>
              <a:cs typeface="Arial"/>
              <a:sym typeface="Arial"/>
            </a:endParaRPr>
          </a:p>
        </p:txBody>
      </p:sp>
      <p:sp>
        <p:nvSpPr>
          <p:cNvPr id="486" name="Google Shape;486;p24"/>
          <p:cNvSpPr/>
          <p:nvPr/>
        </p:nvSpPr>
        <p:spPr>
          <a:xfrm>
            <a:off x="7242048" y="1783080"/>
            <a:ext cx="1325880" cy="548640"/>
          </a:xfrm>
          <a:prstGeom prst="roundRect">
            <a:avLst>
              <a:gd name="adj" fmla="val 6000"/>
            </a:avLst>
          </a:prstGeom>
          <a:solidFill>
            <a:srgbClr val="0C234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87" name="Google Shape;487;p24"/>
          <p:cNvSpPr txBox="1"/>
          <p:nvPr/>
        </p:nvSpPr>
        <p:spPr>
          <a:xfrm>
            <a:off x="7196328" y="1783080"/>
            <a:ext cx="1417320" cy="548640"/>
          </a:xfrm>
          <a:prstGeom prst="rect">
            <a:avLst/>
          </a:prstGeom>
          <a:noFill/>
          <a:ln>
            <a:noFill/>
          </a:ln>
        </p:spPr>
        <p:txBody>
          <a:bodyPr spcFirstLastPara="1" wrap="square" lIns="45700" tIns="45700" rIns="45700" bIns="45700" anchor="ctr" anchorCtr="0">
            <a:spAutoFit/>
          </a:bodyPr>
          <a:lstStyle/>
          <a:p>
            <a:pPr marL="0" marR="0" lvl="0" indent="0" algn="ctr" rtl="0">
              <a:lnSpc>
                <a:spcPct val="100000"/>
              </a:lnSpc>
              <a:spcBef>
                <a:spcPts val="0"/>
              </a:spcBef>
              <a:spcAft>
                <a:spcPts val="0"/>
              </a:spcAft>
              <a:buClr>
                <a:srgbClr val="000000"/>
              </a:buClr>
              <a:buSzPts val="1500"/>
              <a:buFont typeface="Arial"/>
              <a:buNone/>
            </a:pPr>
            <a:r>
              <a:rPr lang="tr-TR" sz="1500" b="1" i="0" u="none" strike="noStrike" cap="none">
                <a:solidFill>
                  <a:srgbClr val="FFFFFF"/>
                </a:solidFill>
                <a:latin typeface="Open Sans"/>
                <a:ea typeface="Open Sans"/>
                <a:cs typeface="Open Sans"/>
                <a:sym typeface="Open Sans"/>
              </a:rPr>
              <a:t>Görüntüleme</a:t>
            </a:r>
            <a:endParaRPr sz="1400" b="0" i="0" u="none" strike="noStrike" cap="none">
              <a:solidFill>
                <a:srgbClr val="000000"/>
              </a:solidFill>
              <a:latin typeface="Arial"/>
              <a:ea typeface="Arial"/>
              <a:cs typeface="Arial"/>
              <a:sym typeface="Arial"/>
            </a:endParaRPr>
          </a:p>
        </p:txBody>
      </p:sp>
      <p:sp>
        <p:nvSpPr>
          <p:cNvPr id="488" name="Google Shape;488;p24"/>
          <p:cNvSpPr/>
          <p:nvPr/>
        </p:nvSpPr>
        <p:spPr>
          <a:xfrm>
            <a:off x="566928" y="2468880"/>
            <a:ext cx="2286000" cy="777240"/>
          </a:xfrm>
          <a:prstGeom prst="roundRect">
            <a:avLst>
              <a:gd name="adj" fmla="val 6000"/>
            </a:avLst>
          </a:prstGeom>
          <a:solidFill>
            <a:srgbClr val="F3F4F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89" name="Google Shape;489;p24"/>
          <p:cNvSpPr txBox="1"/>
          <p:nvPr/>
        </p:nvSpPr>
        <p:spPr>
          <a:xfrm>
            <a:off x="676656" y="2468880"/>
            <a:ext cx="2103120" cy="777240"/>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000000"/>
              </a:buClr>
              <a:buSzPts val="1600"/>
              <a:buFont typeface="Arial"/>
              <a:buNone/>
            </a:pPr>
            <a:r>
              <a:rPr lang="tr-TR" sz="1600" b="1" i="0" u="none" strike="noStrike" cap="none">
                <a:solidFill>
                  <a:srgbClr val="0C2340"/>
                </a:solidFill>
                <a:latin typeface="Open Sans"/>
                <a:ea typeface="Open Sans"/>
                <a:cs typeface="Open Sans"/>
                <a:sym typeface="Open Sans"/>
              </a:rPr>
              <a:t>Yönetim kurulu üyesi</a:t>
            </a:r>
            <a:endParaRPr sz="1400" b="0" i="0" u="none" strike="noStrike" cap="none">
              <a:solidFill>
                <a:srgbClr val="000000"/>
              </a:solidFill>
              <a:latin typeface="Arial"/>
              <a:ea typeface="Arial"/>
              <a:cs typeface="Arial"/>
              <a:sym typeface="Arial"/>
            </a:endParaRPr>
          </a:p>
        </p:txBody>
      </p:sp>
      <p:sp>
        <p:nvSpPr>
          <p:cNvPr id="490" name="Google Shape;490;p24"/>
          <p:cNvSpPr/>
          <p:nvPr/>
        </p:nvSpPr>
        <p:spPr>
          <a:xfrm>
            <a:off x="2990088" y="2468880"/>
            <a:ext cx="1325880" cy="777240"/>
          </a:xfrm>
          <a:prstGeom prst="roundRect">
            <a:avLst>
              <a:gd name="adj" fmla="val 6000"/>
            </a:avLst>
          </a:prstGeom>
          <a:solidFill>
            <a:srgbClr val="FBEEEE"/>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491" name="Google Shape;491;p24" descr="check_r.png"/>
          <p:cNvPicPr preferRelativeResize="0"/>
          <p:nvPr/>
        </p:nvPicPr>
        <p:blipFill rotWithShape="1">
          <a:blip r:embed="rId3">
            <a:alphaModFix/>
          </a:blip>
          <a:srcRect/>
          <a:stretch/>
        </p:blipFill>
        <p:spPr>
          <a:xfrm>
            <a:off x="3451860" y="2656332"/>
            <a:ext cx="402336" cy="402336"/>
          </a:xfrm>
          <a:prstGeom prst="rect">
            <a:avLst/>
          </a:prstGeom>
          <a:noFill/>
          <a:ln>
            <a:noFill/>
          </a:ln>
        </p:spPr>
      </p:pic>
      <p:sp>
        <p:nvSpPr>
          <p:cNvPr id="492" name="Google Shape;492;p24"/>
          <p:cNvSpPr/>
          <p:nvPr/>
        </p:nvSpPr>
        <p:spPr>
          <a:xfrm>
            <a:off x="4407408" y="2468880"/>
            <a:ext cx="1325880" cy="777240"/>
          </a:xfrm>
          <a:prstGeom prst="roundRect">
            <a:avLst>
              <a:gd name="adj" fmla="val 6000"/>
            </a:avLst>
          </a:prstGeom>
          <a:solidFill>
            <a:srgbClr val="FBEEEE"/>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493" name="Google Shape;493;p24" descr="check_r.png"/>
          <p:cNvPicPr preferRelativeResize="0"/>
          <p:nvPr/>
        </p:nvPicPr>
        <p:blipFill rotWithShape="1">
          <a:blip r:embed="rId3">
            <a:alphaModFix/>
          </a:blip>
          <a:srcRect/>
          <a:stretch/>
        </p:blipFill>
        <p:spPr>
          <a:xfrm>
            <a:off x="4869180" y="2656332"/>
            <a:ext cx="402336" cy="402336"/>
          </a:xfrm>
          <a:prstGeom prst="rect">
            <a:avLst/>
          </a:prstGeom>
          <a:noFill/>
          <a:ln>
            <a:noFill/>
          </a:ln>
        </p:spPr>
      </p:pic>
      <p:sp>
        <p:nvSpPr>
          <p:cNvPr id="494" name="Google Shape;494;p24"/>
          <p:cNvSpPr/>
          <p:nvPr/>
        </p:nvSpPr>
        <p:spPr>
          <a:xfrm>
            <a:off x="5824728" y="2468880"/>
            <a:ext cx="1325880" cy="777240"/>
          </a:xfrm>
          <a:prstGeom prst="roundRect">
            <a:avLst>
              <a:gd name="adj" fmla="val 6000"/>
            </a:avLst>
          </a:prstGeom>
          <a:solidFill>
            <a:srgbClr val="FBEEEE"/>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495" name="Google Shape;495;p24" descr="check_r.png"/>
          <p:cNvPicPr preferRelativeResize="0"/>
          <p:nvPr/>
        </p:nvPicPr>
        <p:blipFill rotWithShape="1">
          <a:blip r:embed="rId3">
            <a:alphaModFix/>
          </a:blip>
          <a:srcRect/>
          <a:stretch/>
        </p:blipFill>
        <p:spPr>
          <a:xfrm>
            <a:off x="6286500" y="2656332"/>
            <a:ext cx="402336" cy="402336"/>
          </a:xfrm>
          <a:prstGeom prst="rect">
            <a:avLst/>
          </a:prstGeom>
          <a:noFill/>
          <a:ln>
            <a:noFill/>
          </a:ln>
        </p:spPr>
      </p:pic>
      <p:sp>
        <p:nvSpPr>
          <p:cNvPr id="496" name="Google Shape;496;p24"/>
          <p:cNvSpPr/>
          <p:nvPr/>
        </p:nvSpPr>
        <p:spPr>
          <a:xfrm>
            <a:off x="7242048" y="2468880"/>
            <a:ext cx="1325880" cy="777240"/>
          </a:xfrm>
          <a:prstGeom prst="roundRect">
            <a:avLst>
              <a:gd name="adj" fmla="val 6000"/>
            </a:avLst>
          </a:prstGeom>
          <a:solidFill>
            <a:srgbClr val="FBEEEE"/>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497" name="Google Shape;497;p24" descr="check_r.png"/>
          <p:cNvPicPr preferRelativeResize="0"/>
          <p:nvPr/>
        </p:nvPicPr>
        <p:blipFill rotWithShape="1">
          <a:blip r:embed="rId3">
            <a:alphaModFix/>
          </a:blip>
          <a:srcRect/>
          <a:stretch/>
        </p:blipFill>
        <p:spPr>
          <a:xfrm>
            <a:off x="7703820" y="2656332"/>
            <a:ext cx="402336" cy="402336"/>
          </a:xfrm>
          <a:prstGeom prst="rect">
            <a:avLst/>
          </a:prstGeom>
          <a:noFill/>
          <a:ln>
            <a:noFill/>
          </a:ln>
        </p:spPr>
      </p:pic>
      <p:sp>
        <p:nvSpPr>
          <p:cNvPr id="498" name="Google Shape;498;p24"/>
          <p:cNvSpPr/>
          <p:nvPr/>
        </p:nvSpPr>
        <p:spPr>
          <a:xfrm>
            <a:off x="566928" y="3355848"/>
            <a:ext cx="2286000" cy="777240"/>
          </a:xfrm>
          <a:prstGeom prst="roundRect">
            <a:avLst>
              <a:gd name="adj" fmla="val 6000"/>
            </a:avLst>
          </a:prstGeom>
          <a:solidFill>
            <a:srgbClr val="F3F4F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99" name="Google Shape;499;p24"/>
          <p:cNvSpPr txBox="1"/>
          <p:nvPr/>
        </p:nvSpPr>
        <p:spPr>
          <a:xfrm>
            <a:off x="676656" y="3355848"/>
            <a:ext cx="2103120" cy="777240"/>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000000"/>
              </a:buClr>
              <a:buSzPts val="1600"/>
              <a:buFont typeface="Arial"/>
              <a:buNone/>
            </a:pPr>
            <a:r>
              <a:rPr lang="tr-TR" sz="1600" b="1" i="0" u="none" strike="noStrike" cap="none">
                <a:solidFill>
                  <a:srgbClr val="0C2340"/>
                </a:solidFill>
                <a:latin typeface="Open Sans"/>
                <a:ea typeface="Open Sans"/>
                <a:cs typeface="Open Sans"/>
                <a:sym typeface="Open Sans"/>
              </a:rPr>
              <a:t>Mali müşavir (SMMM)</a:t>
            </a:r>
            <a:endParaRPr sz="1400" b="0" i="0" u="none" strike="noStrike" cap="none">
              <a:solidFill>
                <a:srgbClr val="000000"/>
              </a:solidFill>
              <a:latin typeface="Arial"/>
              <a:ea typeface="Arial"/>
              <a:cs typeface="Arial"/>
              <a:sym typeface="Arial"/>
            </a:endParaRPr>
          </a:p>
        </p:txBody>
      </p:sp>
      <p:sp>
        <p:nvSpPr>
          <p:cNvPr id="500" name="Google Shape;500;p24"/>
          <p:cNvSpPr/>
          <p:nvPr/>
        </p:nvSpPr>
        <p:spPr>
          <a:xfrm>
            <a:off x="2990088" y="3355848"/>
            <a:ext cx="1325880" cy="777240"/>
          </a:xfrm>
          <a:prstGeom prst="roundRect">
            <a:avLst>
              <a:gd name="adj" fmla="val 6000"/>
            </a:avLst>
          </a:prstGeom>
          <a:solidFill>
            <a:srgbClr val="FBEEEE"/>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501" name="Google Shape;501;p24" descr="check_r.png"/>
          <p:cNvPicPr preferRelativeResize="0"/>
          <p:nvPr/>
        </p:nvPicPr>
        <p:blipFill rotWithShape="1">
          <a:blip r:embed="rId3">
            <a:alphaModFix/>
          </a:blip>
          <a:srcRect/>
          <a:stretch/>
        </p:blipFill>
        <p:spPr>
          <a:xfrm>
            <a:off x="3451860" y="3543299"/>
            <a:ext cx="402336" cy="402336"/>
          </a:xfrm>
          <a:prstGeom prst="rect">
            <a:avLst/>
          </a:prstGeom>
          <a:noFill/>
          <a:ln>
            <a:noFill/>
          </a:ln>
        </p:spPr>
      </p:pic>
      <p:sp>
        <p:nvSpPr>
          <p:cNvPr id="502" name="Google Shape;502;p24"/>
          <p:cNvSpPr/>
          <p:nvPr/>
        </p:nvSpPr>
        <p:spPr>
          <a:xfrm>
            <a:off x="4407408" y="3355848"/>
            <a:ext cx="1325880" cy="777240"/>
          </a:xfrm>
          <a:prstGeom prst="roundRect">
            <a:avLst>
              <a:gd name="adj" fmla="val 6000"/>
            </a:avLst>
          </a:prstGeom>
          <a:solidFill>
            <a:srgbClr val="F3F4F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03" name="Google Shape;503;p24"/>
          <p:cNvSpPr txBox="1"/>
          <p:nvPr/>
        </p:nvSpPr>
        <p:spPr>
          <a:xfrm>
            <a:off x="4361688" y="3355848"/>
            <a:ext cx="1417320" cy="777240"/>
          </a:xfrm>
          <a:prstGeom prst="rect">
            <a:avLst/>
          </a:prstGeom>
          <a:noFill/>
          <a:ln>
            <a:noFill/>
          </a:ln>
        </p:spPr>
        <p:txBody>
          <a:bodyPr spcFirstLastPara="1" wrap="square" lIns="45700" tIns="45700" rIns="45700" bIns="45700" anchor="ctr" anchorCtr="0">
            <a:spAutoFit/>
          </a:bodyPr>
          <a:lstStyle/>
          <a:p>
            <a:pPr marL="0" marR="0" lvl="0" indent="0" algn="ctr" rtl="0">
              <a:lnSpc>
                <a:spcPct val="100000"/>
              </a:lnSpc>
              <a:spcBef>
                <a:spcPts val="0"/>
              </a:spcBef>
              <a:spcAft>
                <a:spcPts val="0"/>
              </a:spcAft>
              <a:buClr>
                <a:srgbClr val="000000"/>
              </a:buClr>
              <a:buSzPts val="1800"/>
              <a:buFont typeface="Arial"/>
              <a:buNone/>
            </a:pPr>
            <a:r>
              <a:rPr lang="tr-TR" sz="1800" b="0" i="0" u="none" strike="noStrike" cap="none">
                <a:solidFill>
                  <a:srgbClr val="5A6370"/>
                </a:solidFill>
                <a:latin typeface="Open Sans"/>
                <a:ea typeface="Open Sans"/>
                <a:cs typeface="Open Sans"/>
                <a:sym typeface="Open Sans"/>
              </a:rPr>
              <a:t>—</a:t>
            </a:r>
            <a:endParaRPr sz="1400" b="0" i="0" u="none" strike="noStrike" cap="none">
              <a:solidFill>
                <a:srgbClr val="000000"/>
              </a:solidFill>
              <a:latin typeface="Arial"/>
              <a:ea typeface="Arial"/>
              <a:cs typeface="Arial"/>
              <a:sym typeface="Arial"/>
            </a:endParaRPr>
          </a:p>
        </p:txBody>
      </p:sp>
      <p:sp>
        <p:nvSpPr>
          <p:cNvPr id="504" name="Google Shape;504;p24"/>
          <p:cNvSpPr/>
          <p:nvPr/>
        </p:nvSpPr>
        <p:spPr>
          <a:xfrm>
            <a:off x="5824728" y="3355848"/>
            <a:ext cx="1325880" cy="777240"/>
          </a:xfrm>
          <a:prstGeom prst="roundRect">
            <a:avLst>
              <a:gd name="adj" fmla="val 6000"/>
            </a:avLst>
          </a:prstGeom>
          <a:solidFill>
            <a:srgbClr val="F3F4F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05" name="Google Shape;505;p24"/>
          <p:cNvSpPr txBox="1"/>
          <p:nvPr/>
        </p:nvSpPr>
        <p:spPr>
          <a:xfrm>
            <a:off x="5779008" y="3355848"/>
            <a:ext cx="1417320" cy="777240"/>
          </a:xfrm>
          <a:prstGeom prst="rect">
            <a:avLst/>
          </a:prstGeom>
          <a:noFill/>
          <a:ln>
            <a:noFill/>
          </a:ln>
        </p:spPr>
        <p:txBody>
          <a:bodyPr spcFirstLastPara="1" wrap="square" lIns="45700" tIns="45700" rIns="45700" bIns="45700" anchor="ctr" anchorCtr="0">
            <a:spAutoFit/>
          </a:bodyPr>
          <a:lstStyle/>
          <a:p>
            <a:pPr marL="0" marR="0" lvl="0" indent="0" algn="ctr" rtl="0">
              <a:lnSpc>
                <a:spcPct val="100000"/>
              </a:lnSpc>
              <a:spcBef>
                <a:spcPts val="0"/>
              </a:spcBef>
              <a:spcAft>
                <a:spcPts val="0"/>
              </a:spcAft>
              <a:buClr>
                <a:srgbClr val="000000"/>
              </a:buClr>
              <a:buSzPts val="1800"/>
              <a:buFont typeface="Arial"/>
              <a:buNone/>
            </a:pPr>
            <a:r>
              <a:rPr lang="tr-TR" sz="1800" b="0" i="0" u="none" strike="noStrike" cap="none">
                <a:solidFill>
                  <a:srgbClr val="5A6370"/>
                </a:solidFill>
                <a:latin typeface="Open Sans"/>
                <a:ea typeface="Open Sans"/>
                <a:cs typeface="Open Sans"/>
                <a:sym typeface="Open Sans"/>
              </a:rPr>
              <a:t>—</a:t>
            </a:r>
            <a:endParaRPr sz="1400" b="0" i="0" u="none" strike="noStrike" cap="none">
              <a:solidFill>
                <a:srgbClr val="000000"/>
              </a:solidFill>
              <a:latin typeface="Arial"/>
              <a:ea typeface="Arial"/>
              <a:cs typeface="Arial"/>
              <a:sym typeface="Arial"/>
            </a:endParaRPr>
          </a:p>
        </p:txBody>
      </p:sp>
      <p:sp>
        <p:nvSpPr>
          <p:cNvPr id="506" name="Google Shape;506;p24"/>
          <p:cNvSpPr/>
          <p:nvPr/>
        </p:nvSpPr>
        <p:spPr>
          <a:xfrm>
            <a:off x="7242048" y="3355848"/>
            <a:ext cx="1325880" cy="777240"/>
          </a:xfrm>
          <a:prstGeom prst="roundRect">
            <a:avLst>
              <a:gd name="adj" fmla="val 6000"/>
            </a:avLst>
          </a:prstGeom>
          <a:solidFill>
            <a:srgbClr val="FBEEEE"/>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507" name="Google Shape;507;p24" descr="check_r.png"/>
          <p:cNvPicPr preferRelativeResize="0"/>
          <p:nvPr/>
        </p:nvPicPr>
        <p:blipFill rotWithShape="1">
          <a:blip r:embed="rId3">
            <a:alphaModFix/>
          </a:blip>
          <a:srcRect/>
          <a:stretch/>
        </p:blipFill>
        <p:spPr>
          <a:xfrm>
            <a:off x="7703820" y="3543299"/>
            <a:ext cx="402336" cy="402336"/>
          </a:xfrm>
          <a:prstGeom prst="rect">
            <a:avLst/>
          </a:prstGeom>
          <a:noFill/>
          <a:ln>
            <a:noFill/>
          </a:ln>
        </p:spPr>
      </p:pic>
      <p:sp>
        <p:nvSpPr>
          <p:cNvPr id="508" name="Google Shape;508;p24"/>
          <p:cNvSpPr/>
          <p:nvPr/>
        </p:nvSpPr>
        <p:spPr>
          <a:xfrm>
            <a:off x="566928" y="4242816"/>
            <a:ext cx="2286000" cy="777240"/>
          </a:xfrm>
          <a:prstGeom prst="roundRect">
            <a:avLst>
              <a:gd name="adj" fmla="val 6000"/>
            </a:avLst>
          </a:prstGeom>
          <a:solidFill>
            <a:srgbClr val="F3F4F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09" name="Google Shape;509;p24"/>
          <p:cNvSpPr txBox="1"/>
          <p:nvPr/>
        </p:nvSpPr>
        <p:spPr>
          <a:xfrm>
            <a:off x="676656" y="4242816"/>
            <a:ext cx="2103120" cy="777240"/>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000000"/>
              </a:buClr>
              <a:buSzPts val="1600"/>
              <a:buFont typeface="Arial"/>
              <a:buNone/>
            </a:pPr>
            <a:r>
              <a:rPr lang="tr-TR" sz="1600" b="1" i="0" u="none" strike="noStrike" cap="none">
                <a:solidFill>
                  <a:srgbClr val="0C2340"/>
                </a:solidFill>
                <a:latin typeface="Open Sans"/>
                <a:ea typeface="Open Sans"/>
                <a:cs typeface="Open Sans"/>
                <a:sym typeface="Open Sans"/>
              </a:rPr>
              <a:t>İç denetçi</a:t>
            </a:r>
            <a:endParaRPr sz="1400" b="0" i="0" u="none" strike="noStrike" cap="none">
              <a:solidFill>
                <a:srgbClr val="000000"/>
              </a:solidFill>
              <a:latin typeface="Arial"/>
              <a:ea typeface="Arial"/>
              <a:cs typeface="Arial"/>
              <a:sym typeface="Arial"/>
            </a:endParaRPr>
          </a:p>
        </p:txBody>
      </p:sp>
      <p:sp>
        <p:nvSpPr>
          <p:cNvPr id="510" name="Google Shape;510;p24"/>
          <p:cNvSpPr/>
          <p:nvPr/>
        </p:nvSpPr>
        <p:spPr>
          <a:xfrm>
            <a:off x="2990088" y="4242816"/>
            <a:ext cx="1325880" cy="777240"/>
          </a:xfrm>
          <a:prstGeom prst="roundRect">
            <a:avLst>
              <a:gd name="adj" fmla="val 6000"/>
            </a:avLst>
          </a:prstGeom>
          <a:solidFill>
            <a:srgbClr val="F3F4F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11" name="Google Shape;511;p24"/>
          <p:cNvSpPr txBox="1"/>
          <p:nvPr/>
        </p:nvSpPr>
        <p:spPr>
          <a:xfrm>
            <a:off x="2944368" y="4242816"/>
            <a:ext cx="1417320" cy="777240"/>
          </a:xfrm>
          <a:prstGeom prst="rect">
            <a:avLst/>
          </a:prstGeom>
          <a:noFill/>
          <a:ln>
            <a:noFill/>
          </a:ln>
        </p:spPr>
        <p:txBody>
          <a:bodyPr spcFirstLastPara="1" wrap="square" lIns="45700" tIns="45700" rIns="45700" bIns="45700" anchor="ctr" anchorCtr="0">
            <a:spAutoFit/>
          </a:bodyPr>
          <a:lstStyle/>
          <a:p>
            <a:pPr marL="0" marR="0" lvl="0" indent="0" algn="ctr" rtl="0">
              <a:lnSpc>
                <a:spcPct val="100000"/>
              </a:lnSpc>
              <a:spcBef>
                <a:spcPts val="0"/>
              </a:spcBef>
              <a:spcAft>
                <a:spcPts val="0"/>
              </a:spcAft>
              <a:buClr>
                <a:srgbClr val="000000"/>
              </a:buClr>
              <a:buSzPts val="1800"/>
              <a:buFont typeface="Arial"/>
              <a:buNone/>
            </a:pPr>
            <a:r>
              <a:rPr lang="tr-TR" sz="1800" b="0" i="0" u="none" strike="noStrike" cap="none">
                <a:solidFill>
                  <a:srgbClr val="5A6370"/>
                </a:solidFill>
                <a:latin typeface="Open Sans"/>
                <a:ea typeface="Open Sans"/>
                <a:cs typeface="Open Sans"/>
                <a:sym typeface="Open Sans"/>
              </a:rPr>
              <a:t>—</a:t>
            </a:r>
            <a:endParaRPr sz="1400" b="0" i="0" u="none" strike="noStrike" cap="none">
              <a:solidFill>
                <a:srgbClr val="000000"/>
              </a:solidFill>
              <a:latin typeface="Arial"/>
              <a:ea typeface="Arial"/>
              <a:cs typeface="Arial"/>
              <a:sym typeface="Arial"/>
            </a:endParaRPr>
          </a:p>
        </p:txBody>
      </p:sp>
      <p:sp>
        <p:nvSpPr>
          <p:cNvPr id="512" name="Google Shape;512;p24"/>
          <p:cNvSpPr/>
          <p:nvPr/>
        </p:nvSpPr>
        <p:spPr>
          <a:xfrm>
            <a:off x="4407408" y="4242816"/>
            <a:ext cx="1325880" cy="777240"/>
          </a:xfrm>
          <a:prstGeom prst="roundRect">
            <a:avLst>
              <a:gd name="adj" fmla="val 6000"/>
            </a:avLst>
          </a:prstGeom>
          <a:solidFill>
            <a:srgbClr val="F3F4F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13" name="Google Shape;513;p24"/>
          <p:cNvSpPr txBox="1"/>
          <p:nvPr/>
        </p:nvSpPr>
        <p:spPr>
          <a:xfrm>
            <a:off x="4361688" y="4242816"/>
            <a:ext cx="1417320" cy="777240"/>
          </a:xfrm>
          <a:prstGeom prst="rect">
            <a:avLst/>
          </a:prstGeom>
          <a:noFill/>
          <a:ln>
            <a:noFill/>
          </a:ln>
        </p:spPr>
        <p:txBody>
          <a:bodyPr spcFirstLastPara="1" wrap="square" lIns="45700" tIns="45700" rIns="45700" bIns="45700" anchor="ctr" anchorCtr="0">
            <a:spAutoFit/>
          </a:bodyPr>
          <a:lstStyle/>
          <a:p>
            <a:pPr marL="0" marR="0" lvl="0" indent="0" algn="ctr" rtl="0">
              <a:lnSpc>
                <a:spcPct val="100000"/>
              </a:lnSpc>
              <a:spcBef>
                <a:spcPts val="0"/>
              </a:spcBef>
              <a:spcAft>
                <a:spcPts val="0"/>
              </a:spcAft>
              <a:buClr>
                <a:srgbClr val="000000"/>
              </a:buClr>
              <a:buSzPts val="1800"/>
              <a:buFont typeface="Arial"/>
              <a:buNone/>
            </a:pPr>
            <a:r>
              <a:rPr lang="tr-TR" sz="1800" b="0" i="0" u="none" strike="noStrike" cap="none">
                <a:solidFill>
                  <a:srgbClr val="5A6370"/>
                </a:solidFill>
                <a:latin typeface="Open Sans"/>
                <a:ea typeface="Open Sans"/>
                <a:cs typeface="Open Sans"/>
                <a:sym typeface="Open Sans"/>
              </a:rPr>
              <a:t>—</a:t>
            </a:r>
            <a:endParaRPr sz="1400" b="0" i="0" u="none" strike="noStrike" cap="none">
              <a:solidFill>
                <a:srgbClr val="000000"/>
              </a:solidFill>
              <a:latin typeface="Arial"/>
              <a:ea typeface="Arial"/>
              <a:cs typeface="Arial"/>
              <a:sym typeface="Arial"/>
            </a:endParaRPr>
          </a:p>
        </p:txBody>
      </p:sp>
      <p:sp>
        <p:nvSpPr>
          <p:cNvPr id="514" name="Google Shape;514;p24"/>
          <p:cNvSpPr/>
          <p:nvPr/>
        </p:nvSpPr>
        <p:spPr>
          <a:xfrm>
            <a:off x="5824728" y="4242816"/>
            <a:ext cx="1325880" cy="777240"/>
          </a:xfrm>
          <a:prstGeom prst="roundRect">
            <a:avLst>
              <a:gd name="adj" fmla="val 6000"/>
            </a:avLst>
          </a:prstGeom>
          <a:solidFill>
            <a:srgbClr val="F3F4F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15" name="Google Shape;515;p24"/>
          <p:cNvSpPr txBox="1"/>
          <p:nvPr/>
        </p:nvSpPr>
        <p:spPr>
          <a:xfrm>
            <a:off x="5779008" y="4242816"/>
            <a:ext cx="1417320" cy="777240"/>
          </a:xfrm>
          <a:prstGeom prst="rect">
            <a:avLst/>
          </a:prstGeom>
          <a:noFill/>
          <a:ln>
            <a:noFill/>
          </a:ln>
        </p:spPr>
        <p:txBody>
          <a:bodyPr spcFirstLastPara="1" wrap="square" lIns="45700" tIns="45700" rIns="45700" bIns="45700" anchor="ctr" anchorCtr="0">
            <a:spAutoFit/>
          </a:bodyPr>
          <a:lstStyle/>
          <a:p>
            <a:pPr marL="0" marR="0" lvl="0" indent="0" algn="ctr" rtl="0">
              <a:lnSpc>
                <a:spcPct val="100000"/>
              </a:lnSpc>
              <a:spcBef>
                <a:spcPts val="0"/>
              </a:spcBef>
              <a:spcAft>
                <a:spcPts val="0"/>
              </a:spcAft>
              <a:buClr>
                <a:srgbClr val="000000"/>
              </a:buClr>
              <a:buSzPts val="1800"/>
              <a:buFont typeface="Arial"/>
              <a:buNone/>
            </a:pPr>
            <a:r>
              <a:rPr lang="tr-TR" sz="1800" b="0" i="0" u="none" strike="noStrike" cap="none">
                <a:solidFill>
                  <a:srgbClr val="5A6370"/>
                </a:solidFill>
                <a:latin typeface="Open Sans"/>
                <a:ea typeface="Open Sans"/>
                <a:cs typeface="Open Sans"/>
                <a:sym typeface="Open Sans"/>
              </a:rPr>
              <a:t>—</a:t>
            </a:r>
            <a:endParaRPr sz="1400" b="0" i="0" u="none" strike="noStrike" cap="none">
              <a:solidFill>
                <a:srgbClr val="000000"/>
              </a:solidFill>
              <a:latin typeface="Arial"/>
              <a:ea typeface="Arial"/>
              <a:cs typeface="Arial"/>
              <a:sym typeface="Arial"/>
            </a:endParaRPr>
          </a:p>
        </p:txBody>
      </p:sp>
      <p:sp>
        <p:nvSpPr>
          <p:cNvPr id="516" name="Google Shape;516;p24"/>
          <p:cNvSpPr/>
          <p:nvPr/>
        </p:nvSpPr>
        <p:spPr>
          <a:xfrm>
            <a:off x="7242048" y="4242816"/>
            <a:ext cx="1325880" cy="777240"/>
          </a:xfrm>
          <a:prstGeom prst="roundRect">
            <a:avLst>
              <a:gd name="adj" fmla="val 6000"/>
            </a:avLst>
          </a:prstGeom>
          <a:solidFill>
            <a:srgbClr val="FBEEEE"/>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517" name="Google Shape;517;p24" descr="check_r.png"/>
          <p:cNvPicPr preferRelativeResize="0"/>
          <p:nvPr/>
        </p:nvPicPr>
        <p:blipFill rotWithShape="1">
          <a:blip r:embed="rId3">
            <a:alphaModFix/>
          </a:blip>
          <a:srcRect/>
          <a:stretch/>
        </p:blipFill>
        <p:spPr>
          <a:xfrm>
            <a:off x="7703820" y="4430268"/>
            <a:ext cx="402336" cy="402336"/>
          </a:xfrm>
          <a:prstGeom prst="rect">
            <a:avLst/>
          </a:prstGeom>
          <a:noFill/>
          <a:ln>
            <a:noFill/>
          </a:ln>
        </p:spPr>
      </p:pic>
      <p:sp>
        <p:nvSpPr>
          <p:cNvPr id="518" name="Google Shape;518;p24"/>
          <p:cNvSpPr txBox="1"/>
          <p:nvPr/>
        </p:nvSpPr>
        <p:spPr>
          <a:xfrm>
            <a:off x="566928" y="5120640"/>
            <a:ext cx="7863840" cy="640080"/>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tr-TR" sz="1400" b="0" i="0" u="none" strike="noStrike" cap="none">
                <a:solidFill>
                  <a:srgbClr val="5A6370"/>
                </a:solidFill>
                <a:latin typeface="Open Sans"/>
                <a:ea typeface="Open Sans"/>
                <a:cs typeface="Open Sans"/>
                <a:sym typeface="Open Sans"/>
              </a:rPr>
              <a:t>Yetkiler her defter için (pay, genel kurul, yönetim kurulu) ayrı ayrı tanımlanabilir.</a:t>
            </a:r>
            <a:endParaRPr sz="1400" b="0" i="0" u="none" strike="noStrike" cap="none">
              <a:solidFill>
                <a:srgbClr val="000000"/>
              </a:solidFill>
              <a:latin typeface="Arial"/>
              <a:ea typeface="Arial"/>
              <a:cs typeface="Arial"/>
              <a:sym typeface="Arial"/>
            </a:endParaRPr>
          </a:p>
        </p:txBody>
      </p:sp>
      <p:sp>
        <p:nvSpPr>
          <p:cNvPr id="519" name="Google Shape;519;p24"/>
          <p:cNvSpPr/>
          <p:nvPr/>
        </p:nvSpPr>
        <p:spPr>
          <a:xfrm>
            <a:off x="8778240" y="1417320"/>
            <a:ext cx="3017520" cy="4389120"/>
          </a:xfrm>
          <a:prstGeom prst="roundRect">
            <a:avLst>
              <a:gd name="adj" fmla="val 6000"/>
            </a:avLst>
          </a:prstGeom>
          <a:solidFill>
            <a:srgbClr val="A00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20" name="Google Shape;520;p24"/>
          <p:cNvSpPr/>
          <p:nvPr/>
        </p:nvSpPr>
        <p:spPr>
          <a:xfrm>
            <a:off x="9006840" y="1645920"/>
            <a:ext cx="640080" cy="640080"/>
          </a:xfrm>
          <a:prstGeom prst="ellipse">
            <a:avLst/>
          </a:pr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521" name="Google Shape;521;p24" descr="shield_r.png"/>
          <p:cNvPicPr preferRelativeResize="0"/>
          <p:nvPr/>
        </p:nvPicPr>
        <p:blipFill rotWithShape="1">
          <a:blip r:embed="rId4">
            <a:alphaModFix/>
          </a:blip>
          <a:srcRect/>
          <a:stretch/>
        </p:blipFill>
        <p:spPr>
          <a:xfrm>
            <a:off x="9160459" y="1799539"/>
            <a:ext cx="332841" cy="332841"/>
          </a:xfrm>
          <a:prstGeom prst="rect">
            <a:avLst/>
          </a:prstGeom>
          <a:noFill/>
          <a:ln>
            <a:noFill/>
          </a:ln>
        </p:spPr>
      </p:pic>
      <p:sp>
        <p:nvSpPr>
          <p:cNvPr id="522" name="Google Shape;522;p24"/>
          <p:cNvSpPr txBox="1"/>
          <p:nvPr/>
        </p:nvSpPr>
        <p:spPr>
          <a:xfrm>
            <a:off x="8961120" y="2468880"/>
            <a:ext cx="2697480" cy="3246120"/>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tr-TR" sz="1800" b="1" i="0" u="none" strike="noStrike" cap="none">
                <a:solidFill>
                  <a:srgbClr val="FFFFFF"/>
                </a:solidFill>
                <a:latin typeface="Open Sans"/>
                <a:ea typeface="Open Sans"/>
                <a:cs typeface="Open Sans"/>
                <a:sym typeface="Open Sans"/>
              </a:rPr>
              <a:t>Şirketin yükümlülüğü</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1000"/>
              </a:spcBef>
              <a:spcAft>
                <a:spcPts val="0"/>
              </a:spcAft>
              <a:buClr>
                <a:srgbClr val="000000"/>
              </a:buClr>
              <a:buSzPts val="1500"/>
              <a:buFont typeface="Arial"/>
              <a:buNone/>
            </a:pPr>
            <a:r>
              <a:rPr lang="tr-TR" sz="1500" b="0" i="0" u="none" strike="noStrike" cap="none">
                <a:solidFill>
                  <a:srgbClr val="FFFFFF"/>
                </a:solidFill>
                <a:latin typeface="Open Sans"/>
                <a:ea typeface="Open Sans"/>
                <a:cs typeface="Open Sans"/>
                <a:sym typeface="Open Sans"/>
              </a:rPr>
              <a:t>Sistem kullanıcısının işlemlerini düzenli kontrol etmek ve yetkisiz işlemleri önlemek için gerekli tedbirleri almak.</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1000"/>
              </a:spcBef>
              <a:spcAft>
                <a:spcPts val="0"/>
              </a:spcAft>
              <a:buClr>
                <a:srgbClr val="000000"/>
              </a:buClr>
              <a:buSzPts val="1500"/>
              <a:buFont typeface="Arial"/>
              <a:buNone/>
            </a:pPr>
            <a:r>
              <a:rPr lang="tr-TR" sz="1500" b="1" i="0" u="none" strike="noStrike" cap="none">
                <a:solidFill>
                  <a:srgbClr val="FFFFFF"/>
                </a:solidFill>
                <a:latin typeface="Open Sans"/>
                <a:ea typeface="Open Sans"/>
                <a:cs typeface="Open Sans"/>
                <a:sym typeface="Open Sans"/>
              </a:rPr>
              <a:t>Kayıtların doğruluğundan yönetim organı sorumludur.</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527"/>
        <p:cNvGrpSpPr/>
        <p:nvPr/>
      </p:nvGrpSpPr>
      <p:grpSpPr>
        <a:xfrm>
          <a:off x="0" y="0"/>
          <a:ext cx="0" cy="0"/>
          <a:chOff x="0" y="0"/>
          <a:chExt cx="0" cy="0"/>
        </a:xfrm>
      </p:grpSpPr>
      <p:sp>
        <p:nvSpPr>
          <p:cNvPr id="528" name="Google Shape;528;p25"/>
          <p:cNvSpPr/>
          <p:nvPr/>
        </p:nvSpPr>
        <p:spPr>
          <a:xfrm>
            <a:off x="569623" y="801182"/>
            <a:ext cx="11412772" cy="369332"/>
          </a:xfrm>
          <a:prstGeom prst="rect">
            <a:avLst/>
          </a:prstGeom>
          <a:solidFill>
            <a:srgbClr val="A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29" name="Google Shape;529;p25"/>
          <p:cNvSpPr txBox="1"/>
          <p:nvPr/>
        </p:nvSpPr>
        <p:spPr>
          <a:xfrm>
            <a:off x="566928" y="0"/>
            <a:ext cx="11338560" cy="749808"/>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000000"/>
              </a:buClr>
              <a:buSzPts val="2600"/>
              <a:buFont typeface="Arial"/>
              <a:buNone/>
            </a:pPr>
            <a:r>
              <a:rPr lang="tr-TR" sz="2600" b="1" i="0" u="none" strike="noStrike" cap="none">
                <a:solidFill>
                  <a:srgbClr val="A00000"/>
                </a:solidFill>
                <a:latin typeface="Open Sans"/>
                <a:ea typeface="Open Sans"/>
                <a:cs typeface="Open Sans"/>
                <a:sym typeface="Open Sans"/>
              </a:rPr>
              <a:t>Yetkili Değişiklikleri: Ek-2 Bildirim Formu</a:t>
            </a:r>
            <a:endParaRPr sz="1400" b="0" i="0" u="none" strike="noStrike" cap="none">
              <a:solidFill>
                <a:srgbClr val="000000"/>
              </a:solidFill>
              <a:latin typeface="Arial"/>
              <a:ea typeface="Arial"/>
              <a:cs typeface="Arial"/>
              <a:sym typeface="Arial"/>
            </a:endParaRPr>
          </a:p>
        </p:txBody>
      </p:sp>
      <p:pic>
        <p:nvPicPr>
          <p:cNvPr id="530" name="Google Shape;530;p25" descr="ek2.png"/>
          <p:cNvPicPr preferRelativeResize="0"/>
          <p:nvPr/>
        </p:nvPicPr>
        <p:blipFill rotWithShape="1">
          <a:blip r:embed="rId3">
            <a:alphaModFix/>
          </a:blip>
          <a:srcRect/>
          <a:stretch/>
        </p:blipFill>
        <p:spPr>
          <a:xfrm>
            <a:off x="566928" y="1325880"/>
            <a:ext cx="3909310" cy="4572000"/>
          </a:xfrm>
          <a:prstGeom prst="rect">
            <a:avLst/>
          </a:prstGeom>
          <a:noFill/>
          <a:ln w="9525" cap="flat" cmpd="sng">
            <a:solidFill>
              <a:srgbClr val="BFC3C9"/>
            </a:solidFill>
            <a:prstDash val="solid"/>
            <a:round/>
            <a:headEnd type="none" w="sm" len="sm"/>
            <a:tailEnd type="none" w="sm" len="sm"/>
          </a:ln>
        </p:spPr>
      </p:pic>
      <p:sp>
        <p:nvSpPr>
          <p:cNvPr id="531" name="Google Shape;531;p25"/>
          <p:cNvSpPr/>
          <p:nvPr/>
        </p:nvSpPr>
        <p:spPr>
          <a:xfrm>
            <a:off x="4796278" y="1325880"/>
            <a:ext cx="7026913" cy="2148840"/>
          </a:xfrm>
          <a:prstGeom prst="roundRect">
            <a:avLst>
              <a:gd name="adj" fmla="val 6000"/>
            </a:avLst>
          </a:prstGeom>
          <a:solidFill>
            <a:srgbClr val="FBEEEE"/>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32" name="Google Shape;532;p25"/>
          <p:cNvSpPr txBox="1"/>
          <p:nvPr/>
        </p:nvSpPr>
        <p:spPr>
          <a:xfrm>
            <a:off x="4979158" y="1399032"/>
            <a:ext cx="6661153" cy="411480"/>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tr-TR" sz="1800" b="1" i="0" u="none" strike="noStrike" cap="none">
                <a:solidFill>
                  <a:srgbClr val="A00000"/>
                </a:solidFill>
                <a:latin typeface="Open Sans"/>
                <a:ea typeface="Open Sans"/>
                <a:cs typeface="Open Sans"/>
                <a:sym typeface="Open Sans"/>
              </a:rPr>
              <a:t>Ne zaman kullanılır?</a:t>
            </a:r>
            <a:endParaRPr sz="1400" b="0" i="0" u="none" strike="noStrike" cap="none">
              <a:solidFill>
                <a:srgbClr val="000000"/>
              </a:solidFill>
              <a:latin typeface="Arial"/>
              <a:ea typeface="Arial"/>
              <a:cs typeface="Arial"/>
              <a:sym typeface="Arial"/>
            </a:endParaRPr>
          </a:p>
        </p:txBody>
      </p:sp>
      <p:sp>
        <p:nvSpPr>
          <p:cNvPr id="533" name="Google Shape;533;p25"/>
          <p:cNvSpPr txBox="1"/>
          <p:nvPr/>
        </p:nvSpPr>
        <p:spPr>
          <a:xfrm>
            <a:off x="4979158" y="1828800"/>
            <a:ext cx="6661153" cy="1645920"/>
          </a:xfrm>
          <a:prstGeom prst="rect">
            <a:avLst/>
          </a:prstGeom>
          <a:noFill/>
          <a:ln>
            <a:noFill/>
          </a:ln>
        </p:spPr>
        <p:txBody>
          <a:bodyPr spcFirstLastPara="1" wrap="square" lIns="45700" tIns="45700" rIns="45700" bIns="45700" anchor="t" anchorCtr="0">
            <a:spAutoFit/>
          </a:bodyPr>
          <a:lstStyle/>
          <a:p>
            <a:pPr marL="228600" marR="0" lvl="0" indent="-201168" algn="l" rtl="0">
              <a:lnSpc>
                <a:spcPct val="100000"/>
              </a:lnSpc>
              <a:spcBef>
                <a:spcPts val="0"/>
              </a:spcBef>
              <a:spcAft>
                <a:spcPts val="0"/>
              </a:spcAft>
              <a:buClr>
                <a:srgbClr val="A00000"/>
              </a:buClr>
              <a:buSzPts val="1400"/>
              <a:buFont typeface="Arial"/>
              <a:buChar char="•"/>
            </a:pPr>
            <a:r>
              <a:rPr lang="tr-TR" sz="1400" b="0" i="0" u="none" strike="noStrike" cap="none">
                <a:solidFill>
                  <a:srgbClr val="0C2340"/>
                </a:solidFill>
                <a:latin typeface="Open Sans"/>
                <a:ea typeface="Open Sans"/>
                <a:cs typeface="Open Sans"/>
                <a:sym typeface="Open Sans"/>
              </a:rPr>
              <a:t>Yeni sistem kullanıcısı atanması</a:t>
            </a:r>
            <a:endParaRPr sz="1400" b="0" i="0" u="none" strike="noStrike" cap="none">
              <a:solidFill>
                <a:srgbClr val="000000"/>
              </a:solidFill>
              <a:latin typeface="Arial"/>
              <a:ea typeface="Arial"/>
              <a:cs typeface="Arial"/>
              <a:sym typeface="Arial"/>
            </a:endParaRPr>
          </a:p>
          <a:p>
            <a:pPr marL="228600" marR="0" lvl="0" indent="-201168" algn="l" rtl="0">
              <a:lnSpc>
                <a:spcPct val="100000"/>
              </a:lnSpc>
              <a:spcBef>
                <a:spcPts val="300"/>
              </a:spcBef>
              <a:spcAft>
                <a:spcPts val="0"/>
              </a:spcAft>
              <a:buClr>
                <a:srgbClr val="A00000"/>
              </a:buClr>
              <a:buSzPts val="1400"/>
              <a:buFont typeface="Arial"/>
              <a:buChar char="•"/>
            </a:pPr>
            <a:r>
              <a:rPr lang="tr-TR" sz="1400" b="0" i="0" u="none" strike="noStrike" cap="none">
                <a:solidFill>
                  <a:srgbClr val="0C2340"/>
                </a:solidFill>
                <a:latin typeface="Open Sans"/>
                <a:ea typeface="Open Sans"/>
                <a:cs typeface="Open Sans"/>
                <a:sym typeface="Open Sans"/>
              </a:rPr>
              <a:t>Yetki kapsamının veya defter türünün değiştirilmesi</a:t>
            </a:r>
            <a:endParaRPr sz="1400" b="0" i="0" u="none" strike="noStrike" cap="none">
              <a:solidFill>
                <a:srgbClr val="000000"/>
              </a:solidFill>
              <a:latin typeface="Arial"/>
              <a:ea typeface="Arial"/>
              <a:cs typeface="Arial"/>
              <a:sym typeface="Arial"/>
            </a:endParaRPr>
          </a:p>
          <a:p>
            <a:pPr marL="228600" marR="0" lvl="0" indent="-201168" algn="l" rtl="0">
              <a:lnSpc>
                <a:spcPct val="100000"/>
              </a:lnSpc>
              <a:spcBef>
                <a:spcPts val="300"/>
              </a:spcBef>
              <a:spcAft>
                <a:spcPts val="0"/>
              </a:spcAft>
              <a:buClr>
                <a:srgbClr val="A00000"/>
              </a:buClr>
              <a:buSzPts val="1400"/>
              <a:buFont typeface="Arial"/>
              <a:buChar char="•"/>
            </a:pPr>
            <a:r>
              <a:rPr lang="tr-TR" sz="1400" b="0" i="0" u="none" strike="noStrike" cap="none">
                <a:solidFill>
                  <a:srgbClr val="0C2340"/>
                </a:solidFill>
                <a:latin typeface="Open Sans"/>
                <a:ea typeface="Open Sans"/>
                <a:cs typeface="Open Sans"/>
                <a:sym typeface="Open Sans"/>
              </a:rPr>
              <a:t>Kullanıcı yetkisinin kaldırılması</a:t>
            </a:r>
            <a:endParaRPr sz="1400" b="0" i="0" u="none" strike="noStrike" cap="none">
              <a:solidFill>
                <a:srgbClr val="000000"/>
              </a:solidFill>
              <a:latin typeface="Arial"/>
              <a:ea typeface="Arial"/>
              <a:cs typeface="Arial"/>
              <a:sym typeface="Arial"/>
            </a:endParaRPr>
          </a:p>
          <a:p>
            <a:pPr marL="228600" marR="0" lvl="0" indent="-201168" algn="l" rtl="0">
              <a:lnSpc>
                <a:spcPct val="100000"/>
              </a:lnSpc>
              <a:spcBef>
                <a:spcPts val="300"/>
              </a:spcBef>
              <a:spcAft>
                <a:spcPts val="0"/>
              </a:spcAft>
              <a:buClr>
                <a:srgbClr val="A00000"/>
              </a:buClr>
              <a:buSzPts val="1400"/>
              <a:buFont typeface="Arial"/>
              <a:buChar char="•"/>
            </a:pPr>
            <a:r>
              <a:rPr lang="tr-TR" sz="1400" b="0" i="0" u="none" strike="noStrike" cap="none">
                <a:solidFill>
                  <a:srgbClr val="0C2340"/>
                </a:solidFill>
                <a:latin typeface="Open Sans"/>
                <a:ea typeface="Open Sans"/>
                <a:cs typeface="Open Sans"/>
                <a:sym typeface="Open Sans"/>
              </a:rPr>
              <a:t>Pay devri, yönetim değişikliği gibi durumlarda yetkinin yeni kişilere devri</a:t>
            </a:r>
            <a:endParaRPr sz="1400" b="0" i="0" u="none" strike="noStrike" cap="none">
              <a:solidFill>
                <a:srgbClr val="000000"/>
              </a:solidFill>
              <a:latin typeface="Arial"/>
              <a:ea typeface="Arial"/>
              <a:cs typeface="Arial"/>
              <a:sym typeface="Arial"/>
            </a:endParaRPr>
          </a:p>
        </p:txBody>
      </p:sp>
      <p:sp>
        <p:nvSpPr>
          <p:cNvPr id="534" name="Google Shape;534;p25"/>
          <p:cNvSpPr/>
          <p:nvPr/>
        </p:nvSpPr>
        <p:spPr>
          <a:xfrm>
            <a:off x="4796278" y="3611880"/>
            <a:ext cx="7026913" cy="2148840"/>
          </a:xfrm>
          <a:prstGeom prst="roundRect">
            <a:avLst>
              <a:gd name="adj" fmla="val 6000"/>
            </a:avLst>
          </a:prstGeom>
          <a:solidFill>
            <a:srgbClr val="F3F4F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35" name="Google Shape;535;p25"/>
          <p:cNvSpPr txBox="1"/>
          <p:nvPr/>
        </p:nvSpPr>
        <p:spPr>
          <a:xfrm>
            <a:off x="4979158" y="3685032"/>
            <a:ext cx="6661153" cy="411480"/>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tr-TR" sz="1800" b="1" i="0" u="none" strike="noStrike" cap="none">
                <a:solidFill>
                  <a:srgbClr val="0C2340"/>
                </a:solidFill>
                <a:latin typeface="Open Sans"/>
                <a:ea typeface="Open Sans"/>
                <a:cs typeface="Open Sans"/>
                <a:sym typeface="Open Sans"/>
              </a:rPr>
              <a:t>Formda yer alan bilgiler</a:t>
            </a:r>
            <a:endParaRPr sz="1400" b="0" i="0" u="none" strike="noStrike" cap="none">
              <a:solidFill>
                <a:srgbClr val="000000"/>
              </a:solidFill>
              <a:latin typeface="Arial"/>
              <a:ea typeface="Arial"/>
              <a:cs typeface="Arial"/>
              <a:sym typeface="Arial"/>
            </a:endParaRPr>
          </a:p>
        </p:txBody>
      </p:sp>
      <p:sp>
        <p:nvSpPr>
          <p:cNvPr id="536" name="Google Shape;536;p25"/>
          <p:cNvSpPr txBox="1"/>
          <p:nvPr/>
        </p:nvSpPr>
        <p:spPr>
          <a:xfrm>
            <a:off x="4979158" y="4114800"/>
            <a:ext cx="6661153" cy="1645920"/>
          </a:xfrm>
          <a:prstGeom prst="rect">
            <a:avLst/>
          </a:prstGeom>
          <a:noFill/>
          <a:ln>
            <a:noFill/>
          </a:ln>
        </p:spPr>
        <p:txBody>
          <a:bodyPr spcFirstLastPara="1" wrap="square" lIns="45700" tIns="45700" rIns="45700" bIns="45700" anchor="t" anchorCtr="0">
            <a:spAutoFit/>
          </a:bodyPr>
          <a:lstStyle/>
          <a:p>
            <a:pPr marL="228600" marR="0" lvl="0" indent="-201168" algn="l" rtl="0">
              <a:lnSpc>
                <a:spcPct val="100000"/>
              </a:lnSpc>
              <a:spcBef>
                <a:spcPts val="0"/>
              </a:spcBef>
              <a:spcAft>
                <a:spcPts val="0"/>
              </a:spcAft>
              <a:buClr>
                <a:srgbClr val="A00000"/>
              </a:buClr>
              <a:buSzPts val="1400"/>
              <a:buFont typeface="Arial"/>
              <a:buChar char="•"/>
            </a:pPr>
            <a:r>
              <a:rPr lang="tr-TR" sz="1400" b="0" i="0" u="none" strike="noStrike" cap="none">
                <a:solidFill>
                  <a:srgbClr val="0C2340"/>
                </a:solidFill>
                <a:latin typeface="Open Sans"/>
                <a:ea typeface="Open Sans"/>
                <a:cs typeface="Open Sans"/>
                <a:sym typeface="Open Sans"/>
              </a:rPr>
              <a:t>Yeni atanan ve yetkisi kaldırılan kullanıcılar</a:t>
            </a:r>
            <a:endParaRPr sz="1400" b="0" i="0" u="none" strike="noStrike" cap="none">
              <a:solidFill>
                <a:srgbClr val="000000"/>
              </a:solidFill>
              <a:latin typeface="Arial"/>
              <a:ea typeface="Arial"/>
              <a:cs typeface="Arial"/>
              <a:sym typeface="Arial"/>
            </a:endParaRPr>
          </a:p>
          <a:p>
            <a:pPr marL="228600" marR="0" lvl="0" indent="-201168" algn="l" rtl="0">
              <a:lnSpc>
                <a:spcPct val="100000"/>
              </a:lnSpc>
              <a:spcBef>
                <a:spcPts val="300"/>
              </a:spcBef>
              <a:spcAft>
                <a:spcPts val="0"/>
              </a:spcAft>
              <a:buClr>
                <a:srgbClr val="A00000"/>
              </a:buClr>
              <a:buSzPts val="1400"/>
              <a:buFont typeface="Arial"/>
              <a:buChar char="•"/>
            </a:pPr>
            <a:r>
              <a:rPr lang="tr-TR" sz="1400" b="0" i="0" u="none" strike="noStrike" cap="none">
                <a:solidFill>
                  <a:srgbClr val="0C2340"/>
                </a:solidFill>
                <a:latin typeface="Open Sans"/>
                <a:ea typeface="Open Sans"/>
                <a:cs typeface="Open Sans"/>
                <a:sym typeface="Open Sans"/>
              </a:rPr>
              <a:t>Yetki kapsamı: kaydetme, güncelleme, silme, görüntüleme</a:t>
            </a:r>
            <a:endParaRPr sz="1400" b="0" i="0" u="none" strike="noStrike" cap="none">
              <a:solidFill>
                <a:srgbClr val="000000"/>
              </a:solidFill>
              <a:latin typeface="Arial"/>
              <a:ea typeface="Arial"/>
              <a:cs typeface="Arial"/>
              <a:sym typeface="Arial"/>
            </a:endParaRPr>
          </a:p>
          <a:p>
            <a:pPr marL="228600" marR="0" lvl="0" indent="-201168" algn="l" rtl="0">
              <a:lnSpc>
                <a:spcPct val="100000"/>
              </a:lnSpc>
              <a:spcBef>
                <a:spcPts val="300"/>
              </a:spcBef>
              <a:spcAft>
                <a:spcPts val="0"/>
              </a:spcAft>
              <a:buClr>
                <a:srgbClr val="A00000"/>
              </a:buClr>
              <a:buSzPts val="1400"/>
              <a:buFont typeface="Arial"/>
              <a:buChar char="•"/>
            </a:pPr>
            <a:r>
              <a:rPr lang="tr-TR" sz="1400" b="0" i="0" u="none" strike="noStrike" cap="none">
                <a:solidFill>
                  <a:srgbClr val="0C2340"/>
                </a:solidFill>
                <a:latin typeface="Open Sans"/>
                <a:ea typeface="Open Sans"/>
                <a:cs typeface="Open Sans"/>
                <a:sym typeface="Open Sans"/>
              </a:rPr>
              <a:t>Defter türü ve kullanıcı kimlik/iletişim bilgileri</a:t>
            </a:r>
            <a:endParaRPr sz="1400" b="0" i="0" u="none" strike="noStrike" cap="none">
              <a:solidFill>
                <a:srgbClr val="000000"/>
              </a:solidFill>
              <a:latin typeface="Arial"/>
              <a:ea typeface="Arial"/>
              <a:cs typeface="Arial"/>
              <a:sym typeface="Arial"/>
            </a:endParaRPr>
          </a:p>
          <a:p>
            <a:pPr marL="228600" marR="0" lvl="0" indent="-201168" algn="l" rtl="0">
              <a:lnSpc>
                <a:spcPct val="100000"/>
              </a:lnSpc>
              <a:spcBef>
                <a:spcPts val="300"/>
              </a:spcBef>
              <a:spcAft>
                <a:spcPts val="0"/>
              </a:spcAft>
              <a:buClr>
                <a:srgbClr val="A00000"/>
              </a:buClr>
              <a:buSzPts val="1400"/>
              <a:buFont typeface="Arial"/>
              <a:buChar char="•"/>
            </a:pPr>
            <a:r>
              <a:rPr lang="tr-TR" sz="1400" b="0" i="0" u="none" strike="noStrike" cap="none">
                <a:solidFill>
                  <a:srgbClr val="0C2340"/>
                </a:solidFill>
                <a:latin typeface="Open Sans"/>
                <a:ea typeface="Open Sans"/>
                <a:cs typeface="Open Sans"/>
                <a:sym typeface="Open Sans"/>
              </a:rPr>
              <a:t>Şirket bilgileri ile organ kararı ve temsilci imzaları</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541"/>
        <p:cNvGrpSpPr/>
        <p:nvPr/>
      </p:nvGrpSpPr>
      <p:grpSpPr>
        <a:xfrm>
          <a:off x="0" y="0"/>
          <a:ext cx="0" cy="0"/>
          <a:chOff x="0" y="0"/>
          <a:chExt cx="0" cy="0"/>
        </a:xfrm>
      </p:grpSpPr>
      <p:sp>
        <p:nvSpPr>
          <p:cNvPr id="542" name="Google Shape;542;p26"/>
          <p:cNvSpPr/>
          <p:nvPr/>
        </p:nvSpPr>
        <p:spPr>
          <a:xfrm>
            <a:off x="569623" y="801182"/>
            <a:ext cx="11412772" cy="369332"/>
          </a:xfrm>
          <a:prstGeom prst="rect">
            <a:avLst/>
          </a:prstGeom>
          <a:solidFill>
            <a:srgbClr val="A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43" name="Google Shape;543;p26"/>
          <p:cNvSpPr txBox="1"/>
          <p:nvPr/>
        </p:nvSpPr>
        <p:spPr>
          <a:xfrm>
            <a:off x="566928" y="0"/>
            <a:ext cx="11338560" cy="749808"/>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000000"/>
              </a:buClr>
              <a:buSzPts val="2600"/>
              <a:buFont typeface="Arial"/>
              <a:buNone/>
            </a:pPr>
            <a:r>
              <a:rPr lang="tr-TR" sz="2600" b="1" i="0" u="none" strike="noStrike" cap="none">
                <a:solidFill>
                  <a:srgbClr val="A00000"/>
                </a:solidFill>
                <a:latin typeface="Open Sans"/>
                <a:ea typeface="Open Sans"/>
                <a:cs typeface="Open Sans"/>
                <a:sym typeface="Open Sans"/>
              </a:rPr>
              <a:t>Pay Defteri</a:t>
            </a:r>
            <a:endParaRPr sz="1400" b="0" i="0" u="none" strike="noStrike" cap="none">
              <a:solidFill>
                <a:srgbClr val="000000"/>
              </a:solidFill>
              <a:latin typeface="Arial"/>
              <a:ea typeface="Arial"/>
              <a:cs typeface="Arial"/>
              <a:sym typeface="Arial"/>
            </a:endParaRPr>
          </a:p>
        </p:txBody>
      </p:sp>
      <p:sp>
        <p:nvSpPr>
          <p:cNvPr id="544" name="Google Shape;544;p26"/>
          <p:cNvSpPr/>
          <p:nvPr/>
        </p:nvSpPr>
        <p:spPr>
          <a:xfrm>
            <a:off x="566928" y="1417320"/>
            <a:ext cx="3611880" cy="2377440"/>
          </a:xfrm>
          <a:prstGeom prst="roundRect">
            <a:avLst>
              <a:gd name="adj" fmla="val 6000"/>
            </a:avLst>
          </a:prstGeom>
          <a:solidFill>
            <a:srgbClr val="F3F4F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45" name="Google Shape;545;p26"/>
          <p:cNvSpPr/>
          <p:nvPr/>
        </p:nvSpPr>
        <p:spPr>
          <a:xfrm>
            <a:off x="749808" y="1600200"/>
            <a:ext cx="594360" cy="594360"/>
          </a:xfrm>
          <a:prstGeom prst="ellipse">
            <a:avLst/>
          </a:prstGeom>
          <a:solidFill>
            <a:srgbClr val="A00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546" name="Google Shape;546;p26" descr="building_w.png"/>
          <p:cNvPicPr preferRelativeResize="0"/>
          <p:nvPr/>
        </p:nvPicPr>
        <p:blipFill rotWithShape="1">
          <a:blip r:embed="rId3">
            <a:alphaModFix/>
          </a:blip>
          <a:srcRect/>
          <a:stretch/>
        </p:blipFill>
        <p:spPr>
          <a:xfrm>
            <a:off x="892454" y="1742846"/>
            <a:ext cx="309067" cy="309067"/>
          </a:xfrm>
          <a:prstGeom prst="rect">
            <a:avLst/>
          </a:prstGeom>
          <a:noFill/>
          <a:ln>
            <a:noFill/>
          </a:ln>
        </p:spPr>
      </p:pic>
      <p:sp>
        <p:nvSpPr>
          <p:cNvPr id="547" name="Google Shape;547;p26"/>
          <p:cNvSpPr txBox="1"/>
          <p:nvPr/>
        </p:nvSpPr>
        <p:spPr>
          <a:xfrm>
            <a:off x="1481328" y="1600200"/>
            <a:ext cx="2560320" cy="594360"/>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000000"/>
              </a:buClr>
              <a:buSzPts val="2000"/>
              <a:buFont typeface="Arial"/>
              <a:buNone/>
            </a:pPr>
            <a:r>
              <a:rPr lang="tr-TR" sz="2000" b="1" i="0" u="none" strike="noStrike" cap="none">
                <a:solidFill>
                  <a:srgbClr val="A00000"/>
                </a:solidFill>
                <a:latin typeface="Open Sans"/>
                <a:ea typeface="Open Sans"/>
                <a:cs typeface="Open Sans"/>
                <a:sym typeface="Open Sans"/>
              </a:rPr>
              <a:t>İlk kayıt</a:t>
            </a:r>
            <a:endParaRPr sz="1400" b="0" i="0" u="none" strike="noStrike" cap="none">
              <a:solidFill>
                <a:srgbClr val="000000"/>
              </a:solidFill>
              <a:latin typeface="Arial"/>
              <a:ea typeface="Arial"/>
              <a:cs typeface="Arial"/>
              <a:sym typeface="Arial"/>
            </a:endParaRPr>
          </a:p>
        </p:txBody>
      </p:sp>
      <p:sp>
        <p:nvSpPr>
          <p:cNvPr id="548" name="Google Shape;548;p26"/>
          <p:cNvSpPr txBox="1"/>
          <p:nvPr/>
        </p:nvSpPr>
        <p:spPr>
          <a:xfrm>
            <a:off x="749808" y="2377440"/>
            <a:ext cx="3291840" cy="584735"/>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tr-TR" sz="1600" b="0" i="0" u="none" strike="noStrike" cap="none" dirty="0">
                <a:solidFill>
                  <a:srgbClr val="0C2340"/>
                </a:solidFill>
                <a:latin typeface="Open Sans"/>
                <a:ea typeface="Open Sans"/>
                <a:cs typeface="Open Sans"/>
                <a:sym typeface="Open Sans"/>
              </a:rPr>
              <a:t>Kuruluşta kurucu bilgileri </a:t>
            </a:r>
            <a:r>
              <a:rPr lang="tr-TR" sz="1600" b="0" i="0" u="none" strike="noStrike" cap="none" dirty="0" err="1">
                <a:solidFill>
                  <a:srgbClr val="0C2340"/>
                </a:solidFill>
                <a:latin typeface="Open Sans"/>
                <a:ea typeface="Open Sans"/>
                <a:cs typeface="Open Sans"/>
                <a:sym typeface="Open Sans"/>
              </a:rPr>
              <a:t>MERSİS'ten</a:t>
            </a:r>
            <a:r>
              <a:rPr lang="tr-TR" sz="1600" b="0" i="0" u="none" strike="noStrike" cap="none" dirty="0">
                <a:solidFill>
                  <a:srgbClr val="0C2340"/>
                </a:solidFill>
                <a:latin typeface="Open Sans"/>
                <a:ea typeface="Open Sans"/>
                <a:cs typeface="Open Sans"/>
                <a:sym typeface="Open Sans"/>
              </a:rPr>
              <a:t> otomatik </a:t>
            </a:r>
            <a:r>
              <a:rPr lang="tr-TR" sz="1600" b="0" i="0" u="none" strike="noStrike" cap="none" dirty="0" smtClean="0">
                <a:solidFill>
                  <a:srgbClr val="0C2340"/>
                </a:solidFill>
                <a:latin typeface="Open Sans"/>
                <a:ea typeface="Open Sans"/>
                <a:cs typeface="Open Sans"/>
                <a:sym typeface="Open Sans"/>
              </a:rPr>
              <a:t>aktarılır.</a:t>
            </a:r>
            <a:endParaRPr sz="1400" b="0" i="0" u="none" strike="noStrike" cap="none" dirty="0">
              <a:solidFill>
                <a:srgbClr val="000000"/>
              </a:solidFill>
              <a:latin typeface="Arial"/>
              <a:ea typeface="Arial"/>
              <a:cs typeface="Arial"/>
              <a:sym typeface="Arial"/>
            </a:endParaRPr>
          </a:p>
        </p:txBody>
      </p:sp>
      <p:sp>
        <p:nvSpPr>
          <p:cNvPr id="549" name="Google Shape;549;p26"/>
          <p:cNvSpPr/>
          <p:nvPr/>
        </p:nvSpPr>
        <p:spPr>
          <a:xfrm>
            <a:off x="4389120" y="1417320"/>
            <a:ext cx="3611880" cy="2377440"/>
          </a:xfrm>
          <a:prstGeom prst="roundRect">
            <a:avLst>
              <a:gd name="adj" fmla="val 6000"/>
            </a:avLst>
          </a:prstGeom>
          <a:solidFill>
            <a:srgbClr val="F3F4F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50" name="Google Shape;550;p26"/>
          <p:cNvSpPr/>
          <p:nvPr/>
        </p:nvSpPr>
        <p:spPr>
          <a:xfrm>
            <a:off x="4572000" y="1600200"/>
            <a:ext cx="594360" cy="594360"/>
          </a:xfrm>
          <a:prstGeom prst="ellipse">
            <a:avLst/>
          </a:prstGeom>
          <a:solidFill>
            <a:srgbClr val="A00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551" name="Google Shape;551;p26" descr="edit_w.png"/>
          <p:cNvPicPr preferRelativeResize="0"/>
          <p:nvPr/>
        </p:nvPicPr>
        <p:blipFill rotWithShape="1">
          <a:blip r:embed="rId4">
            <a:alphaModFix/>
          </a:blip>
          <a:srcRect/>
          <a:stretch/>
        </p:blipFill>
        <p:spPr>
          <a:xfrm>
            <a:off x="4714646" y="1742846"/>
            <a:ext cx="309067" cy="309067"/>
          </a:xfrm>
          <a:prstGeom prst="rect">
            <a:avLst/>
          </a:prstGeom>
          <a:noFill/>
          <a:ln>
            <a:noFill/>
          </a:ln>
        </p:spPr>
      </p:pic>
      <p:sp>
        <p:nvSpPr>
          <p:cNvPr id="552" name="Google Shape;552;p26"/>
          <p:cNvSpPr txBox="1"/>
          <p:nvPr/>
        </p:nvSpPr>
        <p:spPr>
          <a:xfrm>
            <a:off x="5303520" y="1600200"/>
            <a:ext cx="2560320" cy="594360"/>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000000"/>
              </a:buClr>
              <a:buSzPts val="2000"/>
              <a:buFont typeface="Arial"/>
              <a:buNone/>
            </a:pPr>
            <a:r>
              <a:rPr lang="tr-TR" sz="2000" b="1" i="0" u="none" strike="noStrike" cap="none">
                <a:solidFill>
                  <a:srgbClr val="A00000"/>
                </a:solidFill>
                <a:latin typeface="Open Sans"/>
                <a:ea typeface="Open Sans"/>
                <a:cs typeface="Open Sans"/>
                <a:sym typeface="Open Sans"/>
              </a:rPr>
              <a:t>Sonraki kayıtlar</a:t>
            </a:r>
            <a:endParaRPr sz="1400" b="0" i="0" u="none" strike="noStrike" cap="none">
              <a:solidFill>
                <a:srgbClr val="000000"/>
              </a:solidFill>
              <a:latin typeface="Arial"/>
              <a:ea typeface="Arial"/>
              <a:cs typeface="Arial"/>
              <a:sym typeface="Arial"/>
            </a:endParaRPr>
          </a:p>
        </p:txBody>
      </p:sp>
      <p:sp>
        <p:nvSpPr>
          <p:cNvPr id="553" name="Google Shape;553;p26"/>
          <p:cNvSpPr txBox="1"/>
          <p:nvPr/>
        </p:nvSpPr>
        <p:spPr>
          <a:xfrm>
            <a:off x="4572000" y="2377440"/>
            <a:ext cx="3291840" cy="584735"/>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tr-TR" sz="1600" b="0" i="0" u="none" strike="noStrike" cap="none" dirty="0">
                <a:solidFill>
                  <a:srgbClr val="0C2340"/>
                </a:solidFill>
                <a:latin typeface="Open Sans"/>
                <a:ea typeface="Open Sans"/>
                <a:cs typeface="Open Sans"/>
                <a:sym typeface="Open Sans"/>
              </a:rPr>
              <a:t>Ortak bilgileri ve pay devirleri sistem kullanıcısınca </a:t>
            </a:r>
            <a:r>
              <a:rPr lang="tr-TR" sz="1600" b="0" i="0" u="none" strike="noStrike" cap="none" dirty="0" smtClean="0">
                <a:solidFill>
                  <a:srgbClr val="0C2340"/>
                </a:solidFill>
                <a:latin typeface="Open Sans"/>
                <a:ea typeface="Open Sans"/>
                <a:cs typeface="Open Sans"/>
                <a:sym typeface="Open Sans"/>
              </a:rPr>
              <a:t>kaydedilir.</a:t>
            </a:r>
            <a:endParaRPr sz="1400" b="0" i="0" u="none" strike="noStrike" cap="none" dirty="0">
              <a:solidFill>
                <a:srgbClr val="000000"/>
              </a:solidFill>
              <a:latin typeface="Arial"/>
              <a:ea typeface="Arial"/>
              <a:cs typeface="Arial"/>
              <a:sym typeface="Arial"/>
            </a:endParaRPr>
          </a:p>
        </p:txBody>
      </p:sp>
      <p:sp>
        <p:nvSpPr>
          <p:cNvPr id="554" name="Google Shape;554;p26"/>
          <p:cNvSpPr/>
          <p:nvPr/>
        </p:nvSpPr>
        <p:spPr>
          <a:xfrm>
            <a:off x="8211311" y="1417320"/>
            <a:ext cx="3611880" cy="2377440"/>
          </a:xfrm>
          <a:prstGeom prst="roundRect">
            <a:avLst>
              <a:gd name="adj" fmla="val 6000"/>
            </a:avLst>
          </a:prstGeom>
          <a:solidFill>
            <a:srgbClr val="F3F4F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55" name="Google Shape;555;p26"/>
          <p:cNvSpPr/>
          <p:nvPr/>
        </p:nvSpPr>
        <p:spPr>
          <a:xfrm>
            <a:off x="8394191" y="1600200"/>
            <a:ext cx="594360" cy="594360"/>
          </a:xfrm>
          <a:prstGeom prst="ellipse">
            <a:avLst/>
          </a:prstGeom>
          <a:solidFill>
            <a:srgbClr val="A00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556" name="Google Shape;556;p26" descr="sync_w.png"/>
          <p:cNvPicPr preferRelativeResize="0"/>
          <p:nvPr/>
        </p:nvPicPr>
        <p:blipFill rotWithShape="1">
          <a:blip r:embed="rId5">
            <a:alphaModFix/>
          </a:blip>
          <a:srcRect/>
          <a:stretch/>
        </p:blipFill>
        <p:spPr>
          <a:xfrm>
            <a:off x="8536838" y="1742846"/>
            <a:ext cx="309067" cy="309067"/>
          </a:xfrm>
          <a:prstGeom prst="rect">
            <a:avLst/>
          </a:prstGeom>
          <a:noFill/>
          <a:ln>
            <a:noFill/>
          </a:ln>
        </p:spPr>
      </p:pic>
      <p:sp>
        <p:nvSpPr>
          <p:cNvPr id="557" name="Google Shape;557;p26"/>
          <p:cNvSpPr txBox="1"/>
          <p:nvPr/>
        </p:nvSpPr>
        <p:spPr>
          <a:xfrm>
            <a:off x="9125711" y="1600200"/>
            <a:ext cx="2560320" cy="594360"/>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000000"/>
              </a:buClr>
              <a:buSzPts val="2000"/>
              <a:buFont typeface="Arial"/>
              <a:buNone/>
            </a:pPr>
            <a:r>
              <a:rPr lang="tr-TR" sz="2000" b="1" i="0" u="none" strike="noStrike" cap="none">
                <a:solidFill>
                  <a:srgbClr val="A00000"/>
                </a:solidFill>
                <a:latin typeface="Open Sans"/>
                <a:ea typeface="Open Sans"/>
                <a:cs typeface="Open Sans"/>
                <a:sym typeface="Open Sans"/>
              </a:rPr>
              <a:t>Geçişte</a:t>
            </a:r>
            <a:endParaRPr sz="1400" b="0" i="0" u="none" strike="noStrike" cap="none">
              <a:solidFill>
                <a:srgbClr val="000000"/>
              </a:solidFill>
              <a:latin typeface="Arial"/>
              <a:ea typeface="Arial"/>
              <a:cs typeface="Arial"/>
              <a:sym typeface="Arial"/>
            </a:endParaRPr>
          </a:p>
        </p:txBody>
      </p:sp>
      <p:sp>
        <p:nvSpPr>
          <p:cNvPr id="558" name="Google Shape;558;p26"/>
          <p:cNvSpPr txBox="1"/>
          <p:nvPr/>
        </p:nvSpPr>
        <p:spPr>
          <a:xfrm>
            <a:off x="8394191" y="2377440"/>
            <a:ext cx="3291840" cy="830956"/>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tr-TR" sz="1600" b="0" i="0" u="none" strike="noStrike" cap="none" dirty="0">
                <a:solidFill>
                  <a:srgbClr val="0C2340"/>
                </a:solidFill>
                <a:latin typeface="Open Sans"/>
                <a:ea typeface="Open Sans"/>
                <a:cs typeface="Open Sans"/>
                <a:sym typeface="Open Sans"/>
              </a:rPr>
              <a:t>Fiziki pay defterinin güncel durumu elektronik deftere </a:t>
            </a:r>
            <a:r>
              <a:rPr lang="tr-TR" sz="1600" b="0" i="0" u="none" strike="noStrike" cap="none" dirty="0" smtClean="0">
                <a:solidFill>
                  <a:srgbClr val="0C2340"/>
                </a:solidFill>
                <a:latin typeface="Open Sans"/>
                <a:ea typeface="Open Sans"/>
                <a:cs typeface="Open Sans"/>
                <a:sym typeface="Open Sans"/>
              </a:rPr>
              <a:t>aktarılır.</a:t>
            </a:r>
            <a:endParaRPr sz="1400" b="0" i="0" u="none" strike="noStrike" cap="none" dirty="0">
              <a:solidFill>
                <a:srgbClr val="000000"/>
              </a:solidFill>
              <a:latin typeface="Arial"/>
              <a:ea typeface="Arial"/>
              <a:cs typeface="Arial"/>
              <a:sym typeface="Arial"/>
            </a:endParaRPr>
          </a:p>
        </p:txBody>
      </p:sp>
      <p:sp>
        <p:nvSpPr>
          <p:cNvPr id="559" name="Google Shape;559;p26"/>
          <p:cNvSpPr/>
          <p:nvPr/>
        </p:nvSpPr>
        <p:spPr>
          <a:xfrm>
            <a:off x="566928" y="4023360"/>
            <a:ext cx="7223760" cy="1783080"/>
          </a:xfrm>
          <a:prstGeom prst="roundRect">
            <a:avLst>
              <a:gd name="adj" fmla="val 6000"/>
            </a:avLst>
          </a:prstGeom>
          <a:solidFill>
            <a:srgbClr val="FBEEEE"/>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60" name="Google Shape;560;p26"/>
          <p:cNvSpPr txBox="1"/>
          <p:nvPr/>
        </p:nvSpPr>
        <p:spPr>
          <a:xfrm>
            <a:off x="777240" y="4096512"/>
            <a:ext cx="6858000" cy="1200288"/>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1700"/>
              <a:buFont typeface="Arial"/>
              <a:buNone/>
            </a:pPr>
            <a:r>
              <a:rPr lang="tr-TR" sz="1700" b="1" i="0" u="none" strike="noStrike" cap="none" dirty="0">
                <a:solidFill>
                  <a:srgbClr val="A00000"/>
                </a:solidFill>
                <a:latin typeface="Open Sans"/>
                <a:ea typeface="Open Sans"/>
                <a:cs typeface="Open Sans"/>
                <a:sym typeface="Open Sans"/>
              </a:rPr>
              <a:t>Pay devrinde dikkat edilecek hususlar</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400"/>
              </a:spcBef>
              <a:spcAft>
                <a:spcPts val="0"/>
              </a:spcAft>
              <a:buClr>
                <a:srgbClr val="000000"/>
              </a:buClr>
              <a:buSzPts val="1500"/>
              <a:buFont typeface="Arial"/>
              <a:buNone/>
            </a:pPr>
            <a:r>
              <a:rPr lang="tr-TR" sz="1500" b="0" i="0" u="none" strike="noStrike" cap="none" dirty="0">
                <a:solidFill>
                  <a:srgbClr val="0C2340"/>
                </a:solidFill>
                <a:latin typeface="Open Sans"/>
                <a:ea typeface="Open Sans"/>
                <a:cs typeface="Open Sans"/>
                <a:sym typeface="Open Sans"/>
              </a:rPr>
              <a:t>Devir şirket onayına bağlıysa: onay kararının bilgileri açıklamaya </a:t>
            </a:r>
            <a:r>
              <a:rPr lang="tr-TR" sz="1500" b="0" i="0" u="none" strike="noStrike" cap="none" dirty="0" smtClean="0">
                <a:solidFill>
                  <a:srgbClr val="0C2340"/>
                </a:solidFill>
                <a:latin typeface="Open Sans"/>
                <a:ea typeface="Open Sans"/>
                <a:cs typeface="Open Sans"/>
                <a:sym typeface="Open Sans"/>
              </a:rPr>
              <a:t>yazılır.</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400"/>
              </a:spcBef>
              <a:spcAft>
                <a:spcPts val="0"/>
              </a:spcAft>
              <a:buClr>
                <a:srgbClr val="000000"/>
              </a:buClr>
              <a:buSzPts val="1500"/>
              <a:buFont typeface="Arial"/>
              <a:buNone/>
            </a:pPr>
            <a:r>
              <a:rPr lang="tr-TR" sz="1500" b="0" i="0" u="none" strike="noStrike" cap="none" dirty="0">
                <a:solidFill>
                  <a:srgbClr val="0C2340"/>
                </a:solidFill>
                <a:latin typeface="Open Sans"/>
                <a:ea typeface="Open Sans"/>
                <a:cs typeface="Open Sans"/>
                <a:sym typeface="Open Sans"/>
              </a:rPr>
              <a:t>Miras, haciz vb. hallerde: dayanak belgenin bilgileri açıklamaya </a:t>
            </a:r>
            <a:r>
              <a:rPr lang="tr-TR" sz="1500" b="0" i="0" u="none" strike="noStrike" cap="none" dirty="0" smtClean="0">
                <a:solidFill>
                  <a:srgbClr val="0C2340"/>
                </a:solidFill>
                <a:latin typeface="Open Sans"/>
                <a:ea typeface="Open Sans"/>
                <a:cs typeface="Open Sans"/>
                <a:sym typeface="Open Sans"/>
              </a:rPr>
              <a:t>yazılır.</a:t>
            </a:r>
            <a:endParaRPr sz="1400" b="0" i="0" u="none" strike="noStrike" cap="none" dirty="0">
              <a:solidFill>
                <a:srgbClr val="000000"/>
              </a:solidFill>
              <a:latin typeface="Arial"/>
              <a:ea typeface="Arial"/>
              <a:cs typeface="Arial"/>
              <a:sym typeface="Arial"/>
            </a:endParaRPr>
          </a:p>
          <a:p>
            <a:pPr marL="0" marR="0" lvl="0" indent="0" algn="l" rtl="0">
              <a:lnSpc>
                <a:spcPct val="100000"/>
              </a:lnSpc>
              <a:spcBef>
                <a:spcPts val="400"/>
              </a:spcBef>
              <a:spcAft>
                <a:spcPts val="0"/>
              </a:spcAft>
              <a:buClr>
                <a:srgbClr val="000000"/>
              </a:buClr>
              <a:buSzPts val="1500"/>
              <a:buFont typeface="Arial"/>
              <a:buNone/>
            </a:pPr>
            <a:r>
              <a:rPr lang="tr-TR" sz="1500" b="1" i="0" u="none" strike="noStrike" cap="none" dirty="0">
                <a:solidFill>
                  <a:srgbClr val="0C2340"/>
                </a:solidFill>
                <a:latin typeface="Open Sans"/>
                <a:ea typeface="Open Sans"/>
                <a:cs typeface="Open Sans"/>
                <a:sym typeface="Open Sans"/>
              </a:rPr>
              <a:t>Devir sonrası yetkili değişikliği: </a:t>
            </a:r>
            <a:r>
              <a:rPr lang="tr-TR" sz="1500" b="0" i="0" u="none" strike="noStrike" cap="none" dirty="0">
                <a:solidFill>
                  <a:srgbClr val="0C2340"/>
                </a:solidFill>
                <a:latin typeface="Open Sans"/>
                <a:ea typeface="Open Sans"/>
                <a:cs typeface="Open Sans"/>
                <a:sym typeface="Open Sans"/>
              </a:rPr>
              <a:t>Tebliğ Ek-2 formu ile </a:t>
            </a:r>
            <a:r>
              <a:rPr lang="tr-TR" sz="1500" b="0" i="0" u="none" strike="noStrike" cap="none" dirty="0" smtClean="0">
                <a:solidFill>
                  <a:srgbClr val="0C2340"/>
                </a:solidFill>
                <a:latin typeface="Open Sans"/>
                <a:ea typeface="Open Sans"/>
                <a:cs typeface="Open Sans"/>
                <a:sym typeface="Open Sans"/>
              </a:rPr>
              <a:t>yapılır.</a:t>
            </a:r>
            <a:endParaRPr sz="1400" b="0" i="0" u="none" strike="noStrike" cap="none" dirty="0">
              <a:solidFill>
                <a:srgbClr val="000000"/>
              </a:solidFill>
              <a:latin typeface="Arial"/>
              <a:ea typeface="Arial"/>
              <a:cs typeface="Arial"/>
              <a:sym typeface="Arial"/>
            </a:endParaRPr>
          </a:p>
        </p:txBody>
      </p:sp>
      <p:sp>
        <p:nvSpPr>
          <p:cNvPr id="561" name="Google Shape;561;p26"/>
          <p:cNvSpPr/>
          <p:nvPr/>
        </p:nvSpPr>
        <p:spPr>
          <a:xfrm>
            <a:off x="8001000" y="4023360"/>
            <a:ext cx="3822191" cy="1783080"/>
          </a:xfrm>
          <a:prstGeom prst="roundRect">
            <a:avLst>
              <a:gd name="adj" fmla="val 6000"/>
            </a:avLst>
          </a:prstGeom>
          <a:solidFill>
            <a:srgbClr val="0C234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62" name="Google Shape;562;p26"/>
          <p:cNvSpPr txBox="1"/>
          <p:nvPr/>
        </p:nvSpPr>
        <p:spPr>
          <a:xfrm>
            <a:off x="8183879" y="4114800"/>
            <a:ext cx="3474720" cy="1645920"/>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000000"/>
              </a:buClr>
              <a:buSzPts val="1700"/>
              <a:buFont typeface="Arial"/>
              <a:buNone/>
            </a:pPr>
            <a:r>
              <a:rPr lang="tr-TR" sz="1700" b="1" i="0" u="none" strike="noStrike" cap="none">
                <a:solidFill>
                  <a:srgbClr val="FFFFFF"/>
                </a:solidFill>
                <a:latin typeface="Open Sans"/>
                <a:ea typeface="Open Sans"/>
                <a:cs typeface="Open Sans"/>
                <a:sym typeface="Open Sans"/>
              </a:rPr>
              <a:t>Kayden izlenen paylar</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600"/>
              </a:spcBef>
              <a:spcAft>
                <a:spcPts val="0"/>
              </a:spcAft>
              <a:buClr>
                <a:srgbClr val="000000"/>
              </a:buClr>
              <a:buSzPts val="1500"/>
              <a:buFont typeface="Arial"/>
              <a:buNone/>
            </a:pPr>
            <a:r>
              <a:rPr lang="tr-TR" sz="1500" b="0" i="0" u="none" strike="noStrike" cap="none">
                <a:solidFill>
                  <a:srgbClr val="FFFFFF"/>
                </a:solidFill>
                <a:latin typeface="Open Sans"/>
                <a:ea typeface="Open Sans"/>
                <a:cs typeface="Open Sans"/>
                <a:sym typeface="Open Sans"/>
              </a:rPr>
              <a:t>MKK'da izlenen paylar için 6362 sayılı SPKn ve ilgili düzenlemeler saklıdır.</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567"/>
        <p:cNvGrpSpPr/>
        <p:nvPr/>
      </p:nvGrpSpPr>
      <p:grpSpPr>
        <a:xfrm>
          <a:off x="0" y="0"/>
          <a:ext cx="0" cy="0"/>
          <a:chOff x="0" y="0"/>
          <a:chExt cx="0" cy="0"/>
        </a:xfrm>
      </p:grpSpPr>
      <p:sp>
        <p:nvSpPr>
          <p:cNvPr id="568" name="Google Shape;568;p27"/>
          <p:cNvSpPr/>
          <p:nvPr/>
        </p:nvSpPr>
        <p:spPr>
          <a:xfrm>
            <a:off x="569623" y="801182"/>
            <a:ext cx="11412772" cy="369332"/>
          </a:xfrm>
          <a:prstGeom prst="rect">
            <a:avLst/>
          </a:prstGeom>
          <a:solidFill>
            <a:srgbClr val="A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69" name="Google Shape;569;p27"/>
          <p:cNvSpPr txBox="1"/>
          <p:nvPr/>
        </p:nvSpPr>
        <p:spPr>
          <a:xfrm>
            <a:off x="566928" y="0"/>
            <a:ext cx="11338560" cy="749808"/>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000000"/>
              </a:buClr>
              <a:buSzPts val="2600"/>
              <a:buFont typeface="Arial"/>
              <a:buNone/>
            </a:pPr>
            <a:r>
              <a:rPr lang="tr-TR" sz="2600" b="1" i="0" u="none" strike="noStrike" cap="none">
                <a:solidFill>
                  <a:srgbClr val="A00000"/>
                </a:solidFill>
                <a:latin typeface="Open Sans"/>
                <a:ea typeface="Open Sans"/>
                <a:cs typeface="Open Sans"/>
                <a:sym typeface="Open Sans"/>
              </a:rPr>
              <a:t>Örnek: Limited Şirkette Pay Devri</a:t>
            </a:r>
            <a:endParaRPr sz="1400" b="0" i="0" u="none" strike="noStrike" cap="none">
              <a:solidFill>
                <a:srgbClr val="000000"/>
              </a:solidFill>
              <a:latin typeface="Arial"/>
              <a:ea typeface="Arial"/>
              <a:cs typeface="Arial"/>
              <a:sym typeface="Arial"/>
            </a:endParaRPr>
          </a:p>
        </p:txBody>
      </p:sp>
      <p:sp>
        <p:nvSpPr>
          <p:cNvPr id="570" name="Google Shape;570;p27"/>
          <p:cNvSpPr/>
          <p:nvPr/>
        </p:nvSpPr>
        <p:spPr>
          <a:xfrm>
            <a:off x="566928" y="1417320"/>
            <a:ext cx="2103120" cy="3429000"/>
          </a:xfrm>
          <a:prstGeom prst="roundRect">
            <a:avLst>
              <a:gd name="adj" fmla="val 6000"/>
            </a:avLst>
          </a:prstGeom>
          <a:solidFill>
            <a:srgbClr val="F3F4F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71" name="Google Shape;571;p27"/>
          <p:cNvSpPr/>
          <p:nvPr/>
        </p:nvSpPr>
        <p:spPr>
          <a:xfrm>
            <a:off x="704088" y="1554480"/>
            <a:ext cx="457200" cy="457200"/>
          </a:xfrm>
          <a:prstGeom prst="ellipse">
            <a:avLst/>
          </a:prstGeom>
          <a:solidFill>
            <a:srgbClr val="A00000"/>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tr-TR" sz="1800" b="1" i="0" u="none" strike="noStrike" cap="none">
                <a:solidFill>
                  <a:srgbClr val="FFFFFF"/>
                </a:solidFill>
                <a:latin typeface="Open Sans"/>
                <a:ea typeface="Open Sans"/>
                <a:cs typeface="Open Sans"/>
                <a:sym typeface="Open Sans"/>
              </a:rPr>
              <a:t>1</a:t>
            </a:r>
            <a:endParaRPr sz="1400" b="0" i="0" u="none" strike="noStrike" cap="none">
              <a:solidFill>
                <a:srgbClr val="000000"/>
              </a:solidFill>
              <a:latin typeface="Arial"/>
              <a:ea typeface="Arial"/>
              <a:cs typeface="Arial"/>
              <a:sym typeface="Arial"/>
            </a:endParaRPr>
          </a:p>
        </p:txBody>
      </p:sp>
      <p:pic>
        <p:nvPicPr>
          <p:cNvPr id="572" name="Google Shape;572;p27" descr="file_r.png"/>
          <p:cNvPicPr preferRelativeResize="0"/>
          <p:nvPr/>
        </p:nvPicPr>
        <p:blipFill rotWithShape="1">
          <a:blip r:embed="rId3">
            <a:alphaModFix/>
          </a:blip>
          <a:srcRect/>
          <a:stretch/>
        </p:blipFill>
        <p:spPr>
          <a:xfrm>
            <a:off x="2075688" y="1581912"/>
            <a:ext cx="411480" cy="411480"/>
          </a:xfrm>
          <a:prstGeom prst="rect">
            <a:avLst/>
          </a:prstGeom>
          <a:noFill/>
          <a:ln>
            <a:noFill/>
          </a:ln>
        </p:spPr>
      </p:pic>
      <p:sp>
        <p:nvSpPr>
          <p:cNvPr id="573" name="Google Shape;573;p27"/>
          <p:cNvSpPr txBox="1"/>
          <p:nvPr/>
        </p:nvSpPr>
        <p:spPr>
          <a:xfrm>
            <a:off x="704088" y="2148840"/>
            <a:ext cx="1874519" cy="685800"/>
          </a:xfrm>
          <a:prstGeom prst="rect">
            <a:avLst/>
          </a:prstGeom>
          <a:noFill/>
          <a:ln>
            <a:noFill/>
          </a:ln>
        </p:spPr>
        <p:txBody>
          <a:bodyPr spcFirstLastPara="1" wrap="square" lIns="45700" tIns="45700" rIns="45700" bIns="45700" anchor="t" anchorCtr="0">
            <a:spAutoFit/>
          </a:bodyPr>
          <a:lstStyle/>
          <a:p>
            <a:pPr marL="0" marR="0" lvl="0" indent="0" algn="l" rtl="0">
              <a:lnSpc>
                <a:spcPct val="95000"/>
              </a:lnSpc>
              <a:spcBef>
                <a:spcPts val="0"/>
              </a:spcBef>
              <a:spcAft>
                <a:spcPts val="0"/>
              </a:spcAft>
              <a:buClr>
                <a:srgbClr val="000000"/>
              </a:buClr>
              <a:buSzPts val="1700"/>
              <a:buFont typeface="Arial"/>
              <a:buNone/>
            </a:pPr>
            <a:r>
              <a:rPr lang="tr-TR" sz="1700" b="1" i="0" u="none" strike="noStrike" cap="none">
                <a:solidFill>
                  <a:srgbClr val="A00000"/>
                </a:solidFill>
                <a:latin typeface="Open Sans"/>
                <a:ea typeface="Open Sans"/>
                <a:cs typeface="Open Sans"/>
                <a:sym typeface="Open Sans"/>
              </a:rPr>
              <a:t>Devir sözleşmesi</a:t>
            </a:r>
            <a:endParaRPr sz="1400" b="0" i="0" u="none" strike="noStrike" cap="none">
              <a:solidFill>
                <a:srgbClr val="000000"/>
              </a:solidFill>
              <a:latin typeface="Arial"/>
              <a:ea typeface="Arial"/>
              <a:cs typeface="Arial"/>
              <a:sym typeface="Arial"/>
            </a:endParaRPr>
          </a:p>
        </p:txBody>
      </p:sp>
      <p:sp>
        <p:nvSpPr>
          <p:cNvPr id="574" name="Google Shape;574;p27"/>
          <p:cNvSpPr/>
          <p:nvPr/>
        </p:nvSpPr>
        <p:spPr>
          <a:xfrm>
            <a:off x="704088" y="2834640"/>
            <a:ext cx="1828800" cy="329184"/>
          </a:xfrm>
          <a:prstGeom prst="roundRect">
            <a:avLst>
              <a:gd name="adj" fmla="val 50000"/>
            </a:avLst>
          </a:prstGeom>
          <a:solidFill>
            <a:srgbClr val="0C234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75" name="Google Shape;575;p27"/>
          <p:cNvSpPr txBox="1"/>
          <p:nvPr/>
        </p:nvSpPr>
        <p:spPr>
          <a:xfrm>
            <a:off x="704088" y="2834640"/>
            <a:ext cx="1828800" cy="329184"/>
          </a:xfrm>
          <a:prstGeom prst="rect">
            <a:avLst/>
          </a:prstGeom>
          <a:noFill/>
          <a:ln>
            <a:noFill/>
          </a:ln>
        </p:spPr>
        <p:txBody>
          <a:bodyPr spcFirstLastPara="1" wrap="square" lIns="45700" tIns="45700" rIns="45700" bIns="45700" anchor="ctr" anchorCtr="0">
            <a:spAutoFit/>
          </a:bodyPr>
          <a:lstStyle/>
          <a:p>
            <a:pPr marL="0" marR="0" lvl="0" indent="0" algn="ctr" rtl="0">
              <a:lnSpc>
                <a:spcPct val="100000"/>
              </a:lnSpc>
              <a:spcBef>
                <a:spcPts val="0"/>
              </a:spcBef>
              <a:spcAft>
                <a:spcPts val="0"/>
              </a:spcAft>
              <a:buClr>
                <a:srgbClr val="000000"/>
              </a:buClr>
              <a:buSzPts val="1200"/>
              <a:buFont typeface="Arial"/>
              <a:buNone/>
            </a:pPr>
            <a:r>
              <a:rPr lang="tr-TR" sz="1200" b="1" i="0" u="none" strike="noStrike" cap="none">
                <a:solidFill>
                  <a:srgbClr val="FFFFFF"/>
                </a:solidFill>
                <a:latin typeface="Open Sans"/>
                <a:ea typeface="Open Sans"/>
                <a:cs typeface="Open Sans"/>
                <a:sym typeface="Open Sans"/>
              </a:rPr>
              <a:t>Taraflar / Noter</a:t>
            </a:r>
            <a:endParaRPr sz="1400" b="0" i="0" u="none" strike="noStrike" cap="none">
              <a:solidFill>
                <a:srgbClr val="000000"/>
              </a:solidFill>
              <a:latin typeface="Arial"/>
              <a:ea typeface="Arial"/>
              <a:cs typeface="Arial"/>
              <a:sym typeface="Arial"/>
            </a:endParaRPr>
          </a:p>
        </p:txBody>
      </p:sp>
      <p:sp>
        <p:nvSpPr>
          <p:cNvPr id="576" name="Google Shape;576;p27"/>
          <p:cNvSpPr txBox="1"/>
          <p:nvPr/>
        </p:nvSpPr>
        <p:spPr>
          <a:xfrm>
            <a:off x="704088" y="3291840"/>
            <a:ext cx="1874519" cy="692457"/>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1300"/>
              <a:buFont typeface="Arial"/>
              <a:buNone/>
            </a:pPr>
            <a:r>
              <a:rPr lang="tr-TR" sz="1300" b="0" i="0" u="none" strike="noStrike" cap="none">
                <a:solidFill>
                  <a:srgbClr val="0C2340"/>
                </a:solidFill>
                <a:latin typeface="Open Sans"/>
                <a:ea typeface="Open Sans"/>
                <a:cs typeface="Open Sans"/>
                <a:sym typeface="Open Sans"/>
              </a:rPr>
              <a:t>Yazılı şekilde imzalar noterce onaylanır (TTK md. 595/1)</a:t>
            </a:r>
            <a:endParaRPr sz="1400" b="0" i="0" u="none" strike="noStrike" cap="none">
              <a:solidFill>
                <a:srgbClr val="000000"/>
              </a:solidFill>
              <a:latin typeface="Arial"/>
              <a:ea typeface="Arial"/>
              <a:cs typeface="Arial"/>
              <a:sym typeface="Arial"/>
            </a:endParaRPr>
          </a:p>
        </p:txBody>
      </p:sp>
      <p:sp>
        <p:nvSpPr>
          <p:cNvPr id="577" name="Google Shape;577;p27"/>
          <p:cNvSpPr/>
          <p:nvPr/>
        </p:nvSpPr>
        <p:spPr>
          <a:xfrm>
            <a:off x="2688336" y="3017520"/>
            <a:ext cx="146304" cy="237744"/>
          </a:xfrm>
          <a:prstGeom prst="rightArrow">
            <a:avLst>
              <a:gd name="adj1" fmla="val 50000"/>
              <a:gd name="adj2" fmla="val 50000"/>
            </a:avLst>
          </a:prstGeom>
          <a:solidFill>
            <a:srgbClr val="A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78" name="Google Shape;578;p27"/>
          <p:cNvSpPr/>
          <p:nvPr/>
        </p:nvSpPr>
        <p:spPr>
          <a:xfrm>
            <a:off x="2852928" y="1417320"/>
            <a:ext cx="2103120" cy="3429000"/>
          </a:xfrm>
          <a:prstGeom prst="roundRect">
            <a:avLst>
              <a:gd name="adj" fmla="val 6000"/>
            </a:avLst>
          </a:prstGeom>
          <a:solidFill>
            <a:srgbClr val="F3F4F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79" name="Google Shape;579;p27"/>
          <p:cNvSpPr/>
          <p:nvPr/>
        </p:nvSpPr>
        <p:spPr>
          <a:xfrm>
            <a:off x="2990088" y="1554480"/>
            <a:ext cx="457200" cy="457200"/>
          </a:xfrm>
          <a:prstGeom prst="ellipse">
            <a:avLst/>
          </a:prstGeom>
          <a:solidFill>
            <a:srgbClr val="A00000"/>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tr-TR" sz="1800" b="1" i="0" u="none" strike="noStrike" cap="none">
                <a:solidFill>
                  <a:srgbClr val="FFFFFF"/>
                </a:solidFill>
                <a:latin typeface="Open Sans"/>
                <a:ea typeface="Open Sans"/>
                <a:cs typeface="Open Sans"/>
                <a:sym typeface="Open Sans"/>
              </a:rPr>
              <a:t>2</a:t>
            </a:r>
            <a:endParaRPr sz="1400" b="0" i="0" u="none" strike="noStrike" cap="none">
              <a:solidFill>
                <a:srgbClr val="000000"/>
              </a:solidFill>
              <a:latin typeface="Arial"/>
              <a:ea typeface="Arial"/>
              <a:cs typeface="Arial"/>
              <a:sym typeface="Arial"/>
            </a:endParaRPr>
          </a:p>
        </p:txBody>
      </p:sp>
      <p:pic>
        <p:nvPicPr>
          <p:cNvPr id="580" name="Google Shape;580;p27" descr="handshake_r.png"/>
          <p:cNvPicPr preferRelativeResize="0"/>
          <p:nvPr/>
        </p:nvPicPr>
        <p:blipFill rotWithShape="1">
          <a:blip r:embed="rId4">
            <a:alphaModFix/>
          </a:blip>
          <a:srcRect/>
          <a:stretch/>
        </p:blipFill>
        <p:spPr>
          <a:xfrm>
            <a:off x="4361688" y="1581912"/>
            <a:ext cx="411480" cy="411480"/>
          </a:xfrm>
          <a:prstGeom prst="rect">
            <a:avLst/>
          </a:prstGeom>
          <a:noFill/>
          <a:ln>
            <a:noFill/>
          </a:ln>
        </p:spPr>
      </p:pic>
      <p:sp>
        <p:nvSpPr>
          <p:cNvPr id="581" name="Google Shape;581;p27"/>
          <p:cNvSpPr txBox="1"/>
          <p:nvPr/>
        </p:nvSpPr>
        <p:spPr>
          <a:xfrm>
            <a:off x="2990088" y="2148840"/>
            <a:ext cx="1874519" cy="685800"/>
          </a:xfrm>
          <a:prstGeom prst="rect">
            <a:avLst/>
          </a:prstGeom>
          <a:noFill/>
          <a:ln>
            <a:noFill/>
          </a:ln>
        </p:spPr>
        <p:txBody>
          <a:bodyPr spcFirstLastPara="1" wrap="square" lIns="45700" tIns="45700" rIns="45700" bIns="45700" anchor="t" anchorCtr="0">
            <a:spAutoFit/>
          </a:bodyPr>
          <a:lstStyle/>
          <a:p>
            <a:pPr marL="0" marR="0" lvl="0" indent="0" algn="l" rtl="0">
              <a:lnSpc>
                <a:spcPct val="95000"/>
              </a:lnSpc>
              <a:spcBef>
                <a:spcPts val="0"/>
              </a:spcBef>
              <a:spcAft>
                <a:spcPts val="0"/>
              </a:spcAft>
              <a:buClr>
                <a:srgbClr val="000000"/>
              </a:buClr>
              <a:buSzPts val="1700"/>
              <a:buFont typeface="Arial"/>
              <a:buNone/>
            </a:pPr>
            <a:r>
              <a:rPr lang="tr-TR" sz="1700" b="1" i="0" u="none" strike="noStrike" cap="none">
                <a:solidFill>
                  <a:srgbClr val="A00000"/>
                </a:solidFill>
                <a:latin typeface="Open Sans"/>
                <a:ea typeface="Open Sans"/>
                <a:cs typeface="Open Sans"/>
                <a:sym typeface="Open Sans"/>
              </a:rPr>
              <a:t>Genel kurul onayı</a:t>
            </a:r>
            <a:endParaRPr sz="1400" b="0" i="0" u="none" strike="noStrike" cap="none">
              <a:solidFill>
                <a:srgbClr val="000000"/>
              </a:solidFill>
              <a:latin typeface="Arial"/>
              <a:ea typeface="Arial"/>
              <a:cs typeface="Arial"/>
              <a:sym typeface="Arial"/>
            </a:endParaRPr>
          </a:p>
        </p:txBody>
      </p:sp>
      <p:sp>
        <p:nvSpPr>
          <p:cNvPr id="582" name="Google Shape;582;p27"/>
          <p:cNvSpPr/>
          <p:nvPr/>
        </p:nvSpPr>
        <p:spPr>
          <a:xfrm>
            <a:off x="2990088" y="2834640"/>
            <a:ext cx="1828800" cy="329184"/>
          </a:xfrm>
          <a:prstGeom prst="roundRect">
            <a:avLst>
              <a:gd name="adj" fmla="val 50000"/>
            </a:avLst>
          </a:prstGeom>
          <a:solidFill>
            <a:srgbClr val="0C234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83" name="Google Shape;583;p27"/>
          <p:cNvSpPr txBox="1"/>
          <p:nvPr/>
        </p:nvSpPr>
        <p:spPr>
          <a:xfrm>
            <a:off x="2990088" y="2834640"/>
            <a:ext cx="1828800" cy="329184"/>
          </a:xfrm>
          <a:prstGeom prst="rect">
            <a:avLst/>
          </a:prstGeom>
          <a:noFill/>
          <a:ln>
            <a:noFill/>
          </a:ln>
        </p:spPr>
        <p:txBody>
          <a:bodyPr spcFirstLastPara="1" wrap="square" lIns="45700" tIns="45700" rIns="45700" bIns="45700" anchor="ctr" anchorCtr="0">
            <a:spAutoFit/>
          </a:bodyPr>
          <a:lstStyle/>
          <a:p>
            <a:pPr marL="0" marR="0" lvl="0" indent="0" algn="ctr" rtl="0">
              <a:lnSpc>
                <a:spcPct val="100000"/>
              </a:lnSpc>
              <a:spcBef>
                <a:spcPts val="0"/>
              </a:spcBef>
              <a:spcAft>
                <a:spcPts val="0"/>
              </a:spcAft>
              <a:buClr>
                <a:srgbClr val="000000"/>
              </a:buClr>
              <a:buSzPts val="1200"/>
              <a:buFont typeface="Arial"/>
              <a:buNone/>
            </a:pPr>
            <a:r>
              <a:rPr lang="tr-TR" sz="1200" b="1" i="0" u="none" strike="noStrike" cap="none">
                <a:solidFill>
                  <a:srgbClr val="FFFFFF"/>
                </a:solidFill>
                <a:latin typeface="Open Sans"/>
                <a:ea typeface="Open Sans"/>
                <a:cs typeface="Open Sans"/>
                <a:sym typeface="Open Sans"/>
              </a:rPr>
              <a:t>Genel kurul / ETDS</a:t>
            </a:r>
            <a:endParaRPr sz="1400" b="0" i="0" u="none" strike="noStrike" cap="none">
              <a:solidFill>
                <a:srgbClr val="000000"/>
              </a:solidFill>
              <a:latin typeface="Arial"/>
              <a:ea typeface="Arial"/>
              <a:cs typeface="Arial"/>
              <a:sym typeface="Arial"/>
            </a:endParaRPr>
          </a:p>
        </p:txBody>
      </p:sp>
      <p:sp>
        <p:nvSpPr>
          <p:cNvPr id="584" name="Google Shape;584;p27"/>
          <p:cNvSpPr txBox="1"/>
          <p:nvPr/>
        </p:nvSpPr>
        <p:spPr>
          <a:xfrm>
            <a:off x="2990088" y="3291840"/>
            <a:ext cx="1874519" cy="1092566"/>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1300"/>
              <a:buFont typeface="Arial"/>
              <a:buNone/>
            </a:pPr>
            <a:r>
              <a:rPr lang="tr-TR" sz="1300" b="0" i="0" u="none" strike="noStrike" cap="none" dirty="0">
                <a:solidFill>
                  <a:srgbClr val="0C2340"/>
                </a:solidFill>
                <a:latin typeface="Open Sans"/>
                <a:ea typeface="Open Sans"/>
                <a:cs typeface="Open Sans"/>
                <a:sym typeface="Open Sans"/>
              </a:rPr>
              <a:t>Esas sözleşmede aksi öngörülmedikçe gerekir (TTK </a:t>
            </a:r>
            <a:r>
              <a:rPr lang="tr-TR" sz="1300" b="0" i="0" u="none" strike="noStrike" cap="none" dirty="0" err="1">
                <a:solidFill>
                  <a:srgbClr val="0C2340"/>
                </a:solidFill>
                <a:latin typeface="Open Sans"/>
                <a:ea typeface="Open Sans"/>
                <a:cs typeface="Open Sans"/>
                <a:sym typeface="Open Sans"/>
              </a:rPr>
              <a:t>md.</a:t>
            </a:r>
            <a:r>
              <a:rPr lang="tr-TR" sz="1300" b="0" i="0" u="none" strike="noStrike" cap="none" dirty="0">
                <a:solidFill>
                  <a:srgbClr val="0C2340"/>
                </a:solidFill>
                <a:latin typeface="Open Sans"/>
                <a:ea typeface="Open Sans"/>
                <a:cs typeface="Open Sans"/>
                <a:sym typeface="Open Sans"/>
              </a:rPr>
              <a:t> 595/2). Karar GK defterine </a:t>
            </a:r>
            <a:r>
              <a:rPr lang="tr-TR" sz="1300" b="0" i="0" u="none" strike="noStrike" cap="none" dirty="0" smtClean="0">
                <a:solidFill>
                  <a:srgbClr val="0C2340"/>
                </a:solidFill>
                <a:latin typeface="Open Sans"/>
                <a:ea typeface="Open Sans"/>
                <a:cs typeface="Open Sans"/>
                <a:sym typeface="Open Sans"/>
              </a:rPr>
              <a:t>yüklenir.</a:t>
            </a:r>
            <a:endParaRPr sz="1400" b="0" i="0" u="none" strike="noStrike" cap="none" dirty="0">
              <a:solidFill>
                <a:srgbClr val="000000"/>
              </a:solidFill>
              <a:latin typeface="Arial"/>
              <a:ea typeface="Arial"/>
              <a:cs typeface="Arial"/>
              <a:sym typeface="Arial"/>
            </a:endParaRPr>
          </a:p>
        </p:txBody>
      </p:sp>
      <p:sp>
        <p:nvSpPr>
          <p:cNvPr id="585" name="Google Shape;585;p27"/>
          <p:cNvSpPr/>
          <p:nvPr/>
        </p:nvSpPr>
        <p:spPr>
          <a:xfrm>
            <a:off x="4974336" y="3017520"/>
            <a:ext cx="146304" cy="237744"/>
          </a:xfrm>
          <a:prstGeom prst="rightArrow">
            <a:avLst>
              <a:gd name="adj1" fmla="val 50000"/>
              <a:gd name="adj2" fmla="val 50000"/>
            </a:avLst>
          </a:prstGeom>
          <a:solidFill>
            <a:srgbClr val="A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86" name="Google Shape;586;p27"/>
          <p:cNvSpPr/>
          <p:nvPr/>
        </p:nvSpPr>
        <p:spPr>
          <a:xfrm>
            <a:off x="5138928" y="1417320"/>
            <a:ext cx="2103120" cy="3429000"/>
          </a:xfrm>
          <a:prstGeom prst="roundRect">
            <a:avLst>
              <a:gd name="adj" fmla="val 6000"/>
            </a:avLst>
          </a:prstGeom>
          <a:solidFill>
            <a:srgbClr val="FBEEEE"/>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87" name="Google Shape;587;p27"/>
          <p:cNvSpPr/>
          <p:nvPr/>
        </p:nvSpPr>
        <p:spPr>
          <a:xfrm>
            <a:off x="5276088" y="1554480"/>
            <a:ext cx="457200" cy="457200"/>
          </a:xfrm>
          <a:prstGeom prst="ellipse">
            <a:avLst/>
          </a:prstGeom>
          <a:solidFill>
            <a:srgbClr val="A00000"/>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tr-TR" sz="1800" b="1" i="0" u="none" strike="noStrike" cap="none">
                <a:solidFill>
                  <a:srgbClr val="FFFFFF"/>
                </a:solidFill>
                <a:latin typeface="Open Sans"/>
                <a:ea typeface="Open Sans"/>
                <a:cs typeface="Open Sans"/>
                <a:sym typeface="Open Sans"/>
              </a:rPr>
              <a:t>3</a:t>
            </a:r>
            <a:endParaRPr sz="1400" b="0" i="0" u="none" strike="noStrike" cap="none">
              <a:solidFill>
                <a:srgbClr val="000000"/>
              </a:solidFill>
              <a:latin typeface="Arial"/>
              <a:ea typeface="Arial"/>
              <a:cs typeface="Arial"/>
              <a:sym typeface="Arial"/>
            </a:endParaRPr>
          </a:p>
        </p:txBody>
      </p:sp>
      <p:pic>
        <p:nvPicPr>
          <p:cNvPr id="588" name="Google Shape;588;p27" descr="book_r.png"/>
          <p:cNvPicPr preferRelativeResize="0"/>
          <p:nvPr/>
        </p:nvPicPr>
        <p:blipFill rotWithShape="1">
          <a:blip r:embed="rId5">
            <a:alphaModFix/>
          </a:blip>
          <a:srcRect/>
          <a:stretch/>
        </p:blipFill>
        <p:spPr>
          <a:xfrm>
            <a:off x="6647688" y="1581912"/>
            <a:ext cx="411480" cy="411480"/>
          </a:xfrm>
          <a:prstGeom prst="rect">
            <a:avLst/>
          </a:prstGeom>
          <a:noFill/>
          <a:ln>
            <a:noFill/>
          </a:ln>
        </p:spPr>
      </p:pic>
      <p:sp>
        <p:nvSpPr>
          <p:cNvPr id="589" name="Google Shape;589;p27"/>
          <p:cNvSpPr txBox="1"/>
          <p:nvPr/>
        </p:nvSpPr>
        <p:spPr>
          <a:xfrm>
            <a:off x="5276088" y="2148840"/>
            <a:ext cx="1874519" cy="685800"/>
          </a:xfrm>
          <a:prstGeom prst="rect">
            <a:avLst/>
          </a:prstGeom>
          <a:noFill/>
          <a:ln>
            <a:noFill/>
          </a:ln>
        </p:spPr>
        <p:txBody>
          <a:bodyPr spcFirstLastPara="1" wrap="square" lIns="45700" tIns="45700" rIns="45700" bIns="45700" anchor="t" anchorCtr="0">
            <a:spAutoFit/>
          </a:bodyPr>
          <a:lstStyle/>
          <a:p>
            <a:pPr marL="0" marR="0" lvl="0" indent="0" algn="l" rtl="0">
              <a:lnSpc>
                <a:spcPct val="95000"/>
              </a:lnSpc>
              <a:spcBef>
                <a:spcPts val="0"/>
              </a:spcBef>
              <a:spcAft>
                <a:spcPts val="0"/>
              </a:spcAft>
              <a:buClr>
                <a:srgbClr val="000000"/>
              </a:buClr>
              <a:buSzPts val="1700"/>
              <a:buFont typeface="Arial"/>
              <a:buNone/>
            </a:pPr>
            <a:r>
              <a:rPr lang="tr-TR" sz="1700" b="1" i="0" u="none" strike="noStrike" cap="none">
                <a:solidFill>
                  <a:srgbClr val="A00000"/>
                </a:solidFill>
                <a:latin typeface="Open Sans"/>
                <a:ea typeface="Open Sans"/>
                <a:cs typeface="Open Sans"/>
                <a:sym typeface="Open Sans"/>
              </a:rPr>
              <a:t>Pay defterine kayıt</a:t>
            </a:r>
            <a:endParaRPr sz="1400" b="0" i="0" u="none" strike="noStrike" cap="none">
              <a:solidFill>
                <a:srgbClr val="000000"/>
              </a:solidFill>
              <a:latin typeface="Arial"/>
              <a:ea typeface="Arial"/>
              <a:cs typeface="Arial"/>
              <a:sym typeface="Arial"/>
            </a:endParaRPr>
          </a:p>
        </p:txBody>
      </p:sp>
      <p:sp>
        <p:nvSpPr>
          <p:cNvPr id="590" name="Google Shape;590;p27"/>
          <p:cNvSpPr/>
          <p:nvPr/>
        </p:nvSpPr>
        <p:spPr>
          <a:xfrm>
            <a:off x="5276088" y="2834640"/>
            <a:ext cx="1828800" cy="329184"/>
          </a:xfrm>
          <a:prstGeom prst="roundRect">
            <a:avLst>
              <a:gd name="adj" fmla="val 50000"/>
            </a:avLst>
          </a:prstGeom>
          <a:solidFill>
            <a:srgbClr val="A00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91" name="Google Shape;591;p27"/>
          <p:cNvSpPr txBox="1"/>
          <p:nvPr/>
        </p:nvSpPr>
        <p:spPr>
          <a:xfrm>
            <a:off x="5276088" y="2834640"/>
            <a:ext cx="1828800" cy="329184"/>
          </a:xfrm>
          <a:prstGeom prst="rect">
            <a:avLst/>
          </a:prstGeom>
          <a:noFill/>
          <a:ln>
            <a:noFill/>
          </a:ln>
        </p:spPr>
        <p:txBody>
          <a:bodyPr spcFirstLastPara="1" wrap="square" lIns="45700" tIns="45700" rIns="45700" bIns="45700" anchor="ctr" anchorCtr="0">
            <a:spAutoFit/>
          </a:bodyPr>
          <a:lstStyle/>
          <a:p>
            <a:pPr marL="0" marR="0" lvl="0" indent="0" algn="ctr" rtl="0">
              <a:lnSpc>
                <a:spcPct val="100000"/>
              </a:lnSpc>
              <a:spcBef>
                <a:spcPts val="0"/>
              </a:spcBef>
              <a:spcAft>
                <a:spcPts val="0"/>
              </a:spcAft>
              <a:buClr>
                <a:srgbClr val="000000"/>
              </a:buClr>
              <a:buSzPts val="1200"/>
              <a:buFont typeface="Arial"/>
              <a:buNone/>
            </a:pPr>
            <a:r>
              <a:rPr lang="tr-TR" sz="1200" b="1" i="0" u="none" strike="noStrike" cap="none">
                <a:solidFill>
                  <a:srgbClr val="FFFFFF"/>
                </a:solidFill>
                <a:latin typeface="Open Sans"/>
                <a:ea typeface="Open Sans"/>
                <a:cs typeface="Open Sans"/>
                <a:sym typeface="Open Sans"/>
              </a:rPr>
              <a:t>ETDS</a:t>
            </a:r>
            <a:endParaRPr sz="1400" b="0" i="0" u="none" strike="noStrike" cap="none">
              <a:solidFill>
                <a:srgbClr val="000000"/>
              </a:solidFill>
              <a:latin typeface="Arial"/>
              <a:ea typeface="Arial"/>
              <a:cs typeface="Arial"/>
              <a:sym typeface="Arial"/>
            </a:endParaRPr>
          </a:p>
        </p:txBody>
      </p:sp>
      <p:sp>
        <p:nvSpPr>
          <p:cNvPr id="592" name="Google Shape;592;p27"/>
          <p:cNvSpPr txBox="1"/>
          <p:nvPr/>
        </p:nvSpPr>
        <p:spPr>
          <a:xfrm>
            <a:off x="5276088" y="3291840"/>
            <a:ext cx="1874519" cy="892512"/>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1300"/>
              <a:buFont typeface="Arial"/>
              <a:buNone/>
            </a:pPr>
            <a:r>
              <a:rPr lang="tr-TR" sz="1300" b="0" i="0" u="none" strike="noStrike" cap="none" dirty="0">
                <a:solidFill>
                  <a:srgbClr val="0C2340"/>
                </a:solidFill>
                <a:latin typeface="Open Sans"/>
                <a:ea typeface="Open Sans"/>
                <a:cs typeface="Open Sans"/>
                <a:sym typeface="Open Sans"/>
              </a:rPr>
              <a:t>Devralan eklenir, Devir İşlemleri ile pay aktarılır. Açıklamaya onay kararı </a:t>
            </a:r>
            <a:r>
              <a:rPr lang="tr-TR" sz="1300" b="0" i="0" u="none" strike="noStrike" cap="none" dirty="0" smtClean="0">
                <a:solidFill>
                  <a:srgbClr val="0C2340"/>
                </a:solidFill>
                <a:latin typeface="Open Sans"/>
                <a:ea typeface="Open Sans"/>
                <a:cs typeface="Open Sans"/>
                <a:sym typeface="Open Sans"/>
              </a:rPr>
              <a:t>yazılır.</a:t>
            </a:r>
            <a:endParaRPr sz="1400" b="0" i="0" u="none" strike="noStrike" cap="none" dirty="0">
              <a:solidFill>
                <a:srgbClr val="000000"/>
              </a:solidFill>
              <a:latin typeface="Arial"/>
              <a:ea typeface="Arial"/>
              <a:cs typeface="Arial"/>
              <a:sym typeface="Arial"/>
            </a:endParaRPr>
          </a:p>
        </p:txBody>
      </p:sp>
      <p:sp>
        <p:nvSpPr>
          <p:cNvPr id="593" name="Google Shape;593;p27"/>
          <p:cNvSpPr/>
          <p:nvPr/>
        </p:nvSpPr>
        <p:spPr>
          <a:xfrm>
            <a:off x="7260336" y="3017520"/>
            <a:ext cx="146304" cy="237744"/>
          </a:xfrm>
          <a:prstGeom prst="rightArrow">
            <a:avLst>
              <a:gd name="adj1" fmla="val 50000"/>
              <a:gd name="adj2" fmla="val 50000"/>
            </a:avLst>
          </a:prstGeom>
          <a:solidFill>
            <a:srgbClr val="A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94" name="Google Shape;594;p27"/>
          <p:cNvSpPr/>
          <p:nvPr/>
        </p:nvSpPr>
        <p:spPr>
          <a:xfrm>
            <a:off x="7424927" y="1417320"/>
            <a:ext cx="2103120" cy="3429000"/>
          </a:xfrm>
          <a:prstGeom prst="roundRect">
            <a:avLst>
              <a:gd name="adj" fmla="val 6000"/>
            </a:avLst>
          </a:prstGeom>
          <a:solidFill>
            <a:srgbClr val="F3F4F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95" name="Google Shape;595;p27"/>
          <p:cNvSpPr/>
          <p:nvPr/>
        </p:nvSpPr>
        <p:spPr>
          <a:xfrm>
            <a:off x="7562088" y="1554480"/>
            <a:ext cx="457200" cy="457200"/>
          </a:xfrm>
          <a:prstGeom prst="ellipse">
            <a:avLst/>
          </a:prstGeom>
          <a:solidFill>
            <a:srgbClr val="A00000"/>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tr-TR" sz="1800" b="1" i="0" u="none" strike="noStrike" cap="none">
                <a:solidFill>
                  <a:srgbClr val="FFFFFF"/>
                </a:solidFill>
                <a:latin typeface="Open Sans"/>
                <a:ea typeface="Open Sans"/>
                <a:cs typeface="Open Sans"/>
                <a:sym typeface="Open Sans"/>
              </a:rPr>
              <a:t>4</a:t>
            </a:r>
            <a:endParaRPr sz="1400" b="0" i="0" u="none" strike="noStrike" cap="none">
              <a:solidFill>
                <a:srgbClr val="000000"/>
              </a:solidFill>
              <a:latin typeface="Arial"/>
              <a:ea typeface="Arial"/>
              <a:cs typeface="Arial"/>
              <a:sym typeface="Arial"/>
            </a:endParaRPr>
          </a:p>
        </p:txBody>
      </p:sp>
      <p:pic>
        <p:nvPicPr>
          <p:cNvPr id="596" name="Google Shape;596;p27" descr="building_r.png"/>
          <p:cNvPicPr preferRelativeResize="0"/>
          <p:nvPr/>
        </p:nvPicPr>
        <p:blipFill rotWithShape="1">
          <a:blip r:embed="rId6">
            <a:alphaModFix/>
          </a:blip>
          <a:srcRect/>
          <a:stretch/>
        </p:blipFill>
        <p:spPr>
          <a:xfrm>
            <a:off x="8933688" y="1581912"/>
            <a:ext cx="411480" cy="411480"/>
          </a:xfrm>
          <a:prstGeom prst="rect">
            <a:avLst/>
          </a:prstGeom>
          <a:noFill/>
          <a:ln>
            <a:noFill/>
          </a:ln>
        </p:spPr>
      </p:pic>
      <p:sp>
        <p:nvSpPr>
          <p:cNvPr id="597" name="Google Shape;597;p27"/>
          <p:cNvSpPr txBox="1"/>
          <p:nvPr/>
        </p:nvSpPr>
        <p:spPr>
          <a:xfrm>
            <a:off x="7562088" y="2148840"/>
            <a:ext cx="1874519" cy="685800"/>
          </a:xfrm>
          <a:prstGeom prst="rect">
            <a:avLst/>
          </a:prstGeom>
          <a:noFill/>
          <a:ln>
            <a:noFill/>
          </a:ln>
        </p:spPr>
        <p:txBody>
          <a:bodyPr spcFirstLastPara="1" wrap="square" lIns="45700" tIns="45700" rIns="45700" bIns="45700" anchor="t" anchorCtr="0">
            <a:spAutoFit/>
          </a:bodyPr>
          <a:lstStyle/>
          <a:p>
            <a:pPr marL="0" marR="0" lvl="0" indent="0" algn="l" rtl="0">
              <a:lnSpc>
                <a:spcPct val="95000"/>
              </a:lnSpc>
              <a:spcBef>
                <a:spcPts val="0"/>
              </a:spcBef>
              <a:spcAft>
                <a:spcPts val="0"/>
              </a:spcAft>
              <a:buClr>
                <a:srgbClr val="000000"/>
              </a:buClr>
              <a:buSzPts val="1700"/>
              <a:buFont typeface="Arial"/>
              <a:buNone/>
            </a:pPr>
            <a:r>
              <a:rPr lang="tr-TR" sz="1700" b="1" i="0" u="none" strike="noStrike" cap="none">
                <a:solidFill>
                  <a:srgbClr val="A00000"/>
                </a:solidFill>
                <a:latin typeface="Open Sans"/>
                <a:ea typeface="Open Sans"/>
                <a:cs typeface="Open Sans"/>
                <a:sym typeface="Open Sans"/>
              </a:rPr>
              <a:t>Tescil başvurusu</a:t>
            </a:r>
            <a:endParaRPr sz="1400" b="0" i="0" u="none" strike="noStrike" cap="none">
              <a:solidFill>
                <a:srgbClr val="000000"/>
              </a:solidFill>
              <a:latin typeface="Arial"/>
              <a:ea typeface="Arial"/>
              <a:cs typeface="Arial"/>
              <a:sym typeface="Arial"/>
            </a:endParaRPr>
          </a:p>
        </p:txBody>
      </p:sp>
      <p:sp>
        <p:nvSpPr>
          <p:cNvPr id="598" name="Google Shape;598;p27"/>
          <p:cNvSpPr/>
          <p:nvPr/>
        </p:nvSpPr>
        <p:spPr>
          <a:xfrm>
            <a:off x="7562088" y="2834640"/>
            <a:ext cx="1828800" cy="329184"/>
          </a:xfrm>
          <a:prstGeom prst="roundRect">
            <a:avLst>
              <a:gd name="adj" fmla="val 50000"/>
            </a:avLst>
          </a:prstGeom>
          <a:solidFill>
            <a:srgbClr val="0C234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599" name="Google Shape;599;p27"/>
          <p:cNvSpPr txBox="1"/>
          <p:nvPr/>
        </p:nvSpPr>
        <p:spPr>
          <a:xfrm>
            <a:off x="7562088" y="2834640"/>
            <a:ext cx="1828800" cy="329184"/>
          </a:xfrm>
          <a:prstGeom prst="rect">
            <a:avLst/>
          </a:prstGeom>
          <a:noFill/>
          <a:ln>
            <a:noFill/>
          </a:ln>
        </p:spPr>
        <p:txBody>
          <a:bodyPr spcFirstLastPara="1" wrap="square" lIns="45700" tIns="45700" rIns="45700" bIns="45700" anchor="ctr" anchorCtr="0">
            <a:spAutoFit/>
          </a:bodyPr>
          <a:lstStyle/>
          <a:p>
            <a:pPr marL="0" marR="0" lvl="0" indent="0" algn="ctr" rtl="0">
              <a:lnSpc>
                <a:spcPct val="100000"/>
              </a:lnSpc>
              <a:spcBef>
                <a:spcPts val="0"/>
              </a:spcBef>
              <a:spcAft>
                <a:spcPts val="0"/>
              </a:spcAft>
              <a:buClr>
                <a:srgbClr val="000000"/>
              </a:buClr>
              <a:buSzPts val="1200"/>
              <a:buFont typeface="Arial"/>
              <a:buNone/>
            </a:pPr>
            <a:r>
              <a:rPr lang="tr-TR" sz="1200" b="1" i="0" u="none" strike="noStrike" cap="none">
                <a:solidFill>
                  <a:srgbClr val="FFFFFF"/>
                </a:solidFill>
                <a:latin typeface="Open Sans"/>
                <a:ea typeface="Open Sans"/>
                <a:cs typeface="Open Sans"/>
                <a:sym typeface="Open Sans"/>
              </a:rPr>
              <a:t>Ticaret sicili</a:t>
            </a:r>
            <a:endParaRPr sz="1400" b="0" i="0" u="none" strike="noStrike" cap="none">
              <a:solidFill>
                <a:srgbClr val="000000"/>
              </a:solidFill>
              <a:latin typeface="Arial"/>
              <a:ea typeface="Arial"/>
              <a:cs typeface="Arial"/>
              <a:sym typeface="Arial"/>
            </a:endParaRPr>
          </a:p>
        </p:txBody>
      </p:sp>
      <p:sp>
        <p:nvSpPr>
          <p:cNvPr id="600" name="Google Shape;600;p27"/>
          <p:cNvSpPr txBox="1"/>
          <p:nvPr/>
        </p:nvSpPr>
        <p:spPr>
          <a:xfrm>
            <a:off x="7562088" y="3291840"/>
            <a:ext cx="1874519" cy="1092566"/>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1300"/>
              <a:buFont typeface="Arial"/>
              <a:buNone/>
            </a:pPr>
            <a:r>
              <a:rPr lang="tr-TR" sz="1300" b="0" i="0" u="none" strike="noStrike" cap="none" dirty="0">
                <a:solidFill>
                  <a:srgbClr val="0C2340"/>
                </a:solidFill>
                <a:latin typeface="Open Sans"/>
                <a:ea typeface="Open Sans"/>
                <a:cs typeface="Open Sans"/>
                <a:sym typeface="Open Sans"/>
              </a:rPr>
              <a:t>Karar örneği doğrulama kodlu nüsha ile sunulur. Ayrıca noter onayı </a:t>
            </a:r>
            <a:r>
              <a:rPr lang="tr-TR" sz="1300" b="0" i="0" u="none" strike="noStrike" cap="none" dirty="0" smtClean="0">
                <a:solidFill>
                  <a:srgbClr val="0C2340"/>
                </a:solidFill>
                <a:latin typeface="Open Sans"/>
                <a:ea typeface="Open Sans"/>
                <a:cs typeface="Open Sans"/>
                <a:sym typeface="Open Sans"/>
              </a:rPr>
              <a:t>aranmaz.</a:t>
            </a:r>
            <a:endParaRPr sz="1400" b="0" i="0" u="none" strike="noStrike" cap="none" dirty="0">
              <a:solidFill>
                <a:srgbClr val="000000"/>
              </a:solidFill>
              <a:latin typeface="Arial"/>
              <a:ea typeface="Arial"/>
              <a:cs typeface="Arial"/>
              <a:sym typeface="Arial"/>
            </a:endParaRPr>
          </a:p>
        </p:txBody>
      </p:sp>
      <p:sp>
        <p:nvSpPr>
          <p:cNvPr id="601" name="Google Shape;601;p27"/>
          <p:cNvSpPr/>
          <p:nvPr/>
        </p:nvSpPr>
        <p:spPr>
          <a:xfrm>
            <a:off x="9546336" y="3017520"/>
            <a:ext cx="146304" cy="237744"/>
          </a:xfrm>
          <a:prstGeom prst="rightArrow">
            <a:avLst>
              <a:gd name="adj1" fmla="val 50000"/>
              <a:gd name="adj2" fmla="val 50000"/>
            </a:avLst>
          </a:prstGeom>
          <a:solidFill>
            <a:srgbClr val="A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02" name="Google Shape;602;p27"/>
          <p:cNvSpPr/>
          <p:nvPr/>
        </p:nvSpPr>
        <p:spPr>
          <a:xfrm>
            <a:off x="9710928" y="1417320"/>
            <a:ext cx="2103120" cy="3429000"/>
          </a:xfrm>
          <a:prstGeom prst="roundRect">
            <a:avLst>
              <a:gd name="adj" fmla="val 6000"/>
            </a:avLst>
          </a:prstGeom>
          <a:solidFill>
            <a:srgbClr val="FBEEEE"/>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03" name="Google Shape;603;p27"/>
          <p:cNvSpPr/>
          <p:nvPr/>
        </p:nvSpPr>
        <p:spPr>
          <a:xfrm>
            <a:off x="9848088" y="1554480"/>
            <a:ext cx="457200" cy="457200"/>
          </a:xfrm>
          <a:prstGeom prst="ellipse">
            <a:avLst/>
          </a:prstGeom>
          <a:solidFill>
            <a:srgbClr val="A00000"/>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tr-TR" sz="1800" b="1" i="0" u="none" strike="noStrike" cap="none">
                <a:solidFill>
                  <a:srgbClr val="FFFFFF"/>
                </a:solidFill>
                <a:latin typeface="Open Sans"/>
                <a:ea typeface="Open Sans"/>
                <a:cs typeface="Open Sans"/>
                <a:sym typeface="Open Sans"/>
              </a:rPr>
              <a:t>5</a:t>
            </a:r>
            <a:endParaRPr sz="1400" b="0" i="0" u="none" strike="noStrike" cap="none">
              <a:solidFill>
                <a:srgbClr val="000000"/>
              </a:solidFill>
              <a:latin typeface="Arial"/>
              <a:ea typeface="Arial"/>
              <a:cs typeface="Arial"/>
              <a:sym typeface="Arial"/>
            </a:endParaRPr>
          </a:p>
        </p:txBody>
      </p:sp>
      <p:pic>
        <p:nvPicPr>
          <p:cNvPr id="604" name="Google Shape;604;p27" descr="key_r.png"/>
          <p:cNvPicPr preferRelativeResize="0"/>
          <p:nvPr/>
        </p:nvPicPr>
        <p:blipFill rotWithShape="1">
          <a:blip r:embed="rId7">
            <a:alphaModFix/>
          </a:blip>
          <a:srcRect/>
          <a:stretch/>
        </p:blipFill>
        <p:spPr>
          <a:xfrm>
            <a:off x="11219688" y="1581912"/>
            <a:ext cx="411480" cy="411480"/>
          </a:xfrm>
          <a:prstGeom prst="rect">
            <a:avLst/>
          </a:prstGeom>
          <a:noFill/>
          <a:ln>
            <a:noFill/>
          </a:ln>
        </p:spPr>
      </p:pic>
      <p:sp>
        <p:nvSpPr>
          <p:cNvPr id="605" name="Google Shape;605;p27"/>
          <p:cNvSpPr txBox="1"/>
          <p:nvPr/>
        </p:nvSpPr>
        <p:spPr>
          <a:xfrm>
            <a:off x="9848088" y="2148840"/>
            <a:ext cx="1874519" cy="685800"/>
          </a:xfrm>
          <a:prstGeom prst="rect">
            <a:avLst/>
          </a:prstGeom>
          <a:noFill/>
          <a:ln>
            <a:noFill/>
          </a:ln>
        </p:spPr>
        <p:txBody>
          <a:bodyPr spcFirstLastPara="1" wrap="square" lIns="45700" tIns="45700" rIns="45700" bIns="45700" anchor="t" anchorCtr="0">
            <a:spAutoFit/>
          </a:bodyPr>
          <a:lstStyle/>
          <a:p>
            <a:pPr marL="0" marR="0" lvl="0" indent="0" algn="l" rtl="0">
              <a:lnSpc>
                <a:spcPct val="95000"/>
              </a:lnSpc>
              <a:spcBef>
                <a:spcPts val="0"/>
              </a:spcBef>
              <a:spcAft>
                <a:spcPts val="0"/>
              </a:spcAft>
              <a:buClr>
                <a:srgbClr val="000000"/>
              </a:buClr>
              <a:buSzPts val="1700"/>
              <a:buFont typeface="Arial"/>
              <a:buNone/>
            </a:pPr>
            <a:r>
              <a:rPr lang="tr-TR" sz="1700" b="1" i="0" u="none" strike="noStrike" cap="none">
                <a:solidFill>
                  <a:srgbClr val="A00000"/>
                </a:solidFill>
                <a:latin typeface="Open Sans"/>
                <a:ea typeface="Open Sans"/>
                <a:cs typeface="Open Sans"/>
                <a:sym typeface="Open Sans"/>
              </a:rPr>
              <a:t>Yetki güncellemesi</a:t>
            </a:r>
            <a:endParaRPr sz="1400" b="0" i="0" u="none" strike="noStrike" cap="none">
              <a:solidFill>
                <a:srgbClr val="000000"/>
              </a:solidFill>
              <a:latin typeface="Arial"/>
              <a:ea typeface="Arial"/>
              <a:cs typeface="Arial"/>
              <a:sym typeface="Arial"/>
            </a:endParaRPr>
          </a:p>
        </p:txBody>
      </p:sp>
      <p:sp>
        <p:nvSpPr>
          <p:cNvPr id="606" name="Google Shape;606;p27"/>
          <p:cNvSpPr/>
          <p:nvPr/>
        </p:nvSpPr>
        <p:spPr>
          <a:xfrm>
            <a:off x="9848088" y="2834640"/>
            <a:ext cx="1828800" cy="329184"/>
          </a:xfrm>
          <a:prstGeom prst="roundRect">
            <a:avLst>
              <a:gd name="adj" fmla="val 50000"/>
            </a:avLst>
          </a:prstGeom>
          <a:solidFill>
            <a:srgbClr val="A00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07" name="Google Shape;607;p27"/>
          <p:cNvSpPr txBox="1"/>
          <p:nvPr/>
        </p:nvSpPr>
        <p:spPr>
          <a:xfrm>
            <a:off x="9848088" y="2834640"/>
            <a:ext cx="1828800" cy="329184"/>
          </a:xfrm>
          <a:prstGeom prst="rect">
            <a:avLst/>
          </a:prstGeom>
          <a:noFill/>
          <a:ln>
            <a:noFill/>
          </a:ln>
        </p:spPr>
        <p:txBody>
          <a:bodyPr spcFirstLastPara="1" wrap="square" lIns="45700" tIns="45700" rIns="45700" bIns="45700" anchor="ctr" anchorCtr="0">
            <a:spAutoFit/>
          </a:bodyPr>
          <a:lstStyle/>
          <a:p>
            <a:pPr marL="0" marR="0" lvl="0" indent="0" algn="ctr" rtl="0">
              <a:lnSpc>
                <a:spcPct val="100000"/>
              </a:lnSpc>
              <a:spcBef>
                <a:spcPts val="0"/>
              </a:spcBef>
              <a:spcAft>
                <a:spcPts val="0"/>
              </a:spcAft>
              <a:buClr>
                <a:srgbClr val="000000"/>
              </a:buClr>
              <a:buSzPts val="1200"/>
              <a:buFont typeface="Arial"/>
              <a:buNone/>
            </a:pPr>
            <a:r>
              <a:rPr lang="tr-TR" sz="1200" b="1" i="0" u="none" strike="noStrike" cap="none">
                <a:solidFill>
                  <a:srgbClr val="FFFFFF"/>
                </a:solidFill>
                <a:latin typeface="Open Sans"/>
                <a:ea typeface="Open Sans"/>
                <a:cs typeface="Open Sans"/>
                <a:sym typeface="Open Sans"/>
              </a:rPr>
              <a:t>Ek-2 Formu</a:t>
            </a:r>
            <a:endParaRPr sz="1400" b="0" i="0" u="none" strike="noStrike" cap="none">
              <a:solidFill>
                <a:srgbClr val="000000"/>
              </a:solidFill>
              <a:latin typeface="Arial"/>
              <a:ea typeface="Arial"/>
              <a:cs typeface="Arial"/>
              <a:sym typeface="Arial"/>
            </a:endParaRPr>
          </a:p>
        </p:txBody>
      </p:sp>
      <p:sp>
        <p:nvSpPr>
          <p:cNvPr id="608" name="Google Shape;608;p27"/>
          <p:cNvSpPr txBox="1"/>
          <p:nvPr/>
        </p:nvSpPr>
        <p:spPr>
          <a:xfrm>
            <a:off x="9848088" y="3291840"/>
            <a:ext cx="1874519" cy="892512"/>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1300"/>
              <a:buFont typeface="Arial"/>
              <a:buNone/>
            </a:pPr>
            <a:r>
              <a:rPr lang="tr-TR" sz="1300" b="0" i="0" u="none" strike="noStrike" cap="none" dirty="0">
                <a:solidFill>
                  <a:srgbClr val="0C2340"/>
                </a:solidFill>
                <a:latin typeface="Open Sans"/>
                <a:ea typeface="Open Sans"/>
                <a:cs typeface="Open Sans"/>
                <a:sym typeface="Open Sans"/>
              </a:rPr>
              <a:t>Sistem kullanıcısı değişecekse Tebliğ Ek-2 Bildirim Formu ile </a:t>
            </a:r>
            <a:r>
              <a:rPr lang="tr-TR" sz="1300" b="0" i="0" u="none" strike="noStrike" cap="none" dirty="0" smtClean="0">
                <a:solidFill>
                  <a:srgbClr val="0C2340"/>
                </a:solidFill>
                <a:latin typeface="Open Sans"/>
                <a:ea typeface="Open Sans"/>
                <a:cs typeface="Open Sans"/>
                <a:sym typeface="Open Sans"/>
              </a:rPr>
              <a:t>yapılır.</a:t>
            </a:r>
            <a:endParaRPr sz="1400" b="0" i="0" u="none" strike="noStrike" cap="none" dirty="0">
              <a:solidFill>
                <a:srgbClr val="000000"/>
              </a:solidFill>
              <a:latin typeface="Arial"/>
              <a:ea typeface="Arial"/>
              <a:cs typeface="Arial"/>
              <a:sym typeface="Arial"/>
            </a:endParaRPr>
          </a:p>
        </p:txBody>
      </p:sp>
      <p:sp>
        <p:nvSpPr>
          <p:cNvPr id="609" name="Google Shape;609;p27"/>
          <p:cNvSpPr/>
          <p:nvPr/>
        </p:nvSpPr>
        <p:spPr>
          <a:xfrm>
            <a:off x="566928" y="5029200"/>
            <a:ext cx="11256264" cy="777240"/>
          </a:xfrm>
          <a:prstGeom prst="roundRect">
            <a:avLst>
              <a:gd name="adj" fmla="val 6000"/>
            </a:avLst>
          </a:prstGeom>
          <a:solidFill>
            <a:srgbClr val="0C234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10" name="Google Shape;610;p27"/>
          <p:cNvSpPr/>
          <p:nvPr/>
        </p:nvSpPr>
        <p:spPr>
          <a:xfrm>
            <a:off x="749808" y="5138928"/>
            <a:ext cx="548640" cy="548640"/>
          </a:xfrm>
          <a:prstGeom prst="ellipse">
            <a:avLst/>
          </a:pr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611" name="Google Shape;611;p27" descr="shield_n.png"/>
          <p:cNvPicPr preferRelativeResize="0"/>
          <p:nvPr/>
        </p:nvPicPr>
        <p:blipFill rotWithShape="1">
          <a:blip r:embed="rId8">
            <a:alphaModFix/>
          </a:blip>
          <a:srcRect/>
          <a:stretch/>
        </p:blipFill>
        <p:spPr>
          <a:xfrm>
            <a:off x="881481" y="5270601"/>
            <a:ext cx="285292" cy="285292"/>
          </a:xfrm>
          <a:prstGeom prst="rect">
            <a:avLst/>
          </a:prstGeom>
          <a:noFill/>
          <a:ln>
            <a:noFill/>
          </a:ln>
        </p:spPr>
      </p:pic>
      <p:sp>
        <p:nvSpPr>
          <p:cNvPr id="612" name="Google Shape;612;p27"/>
          <p:cNvSpPr txBox="1"/>
          <p:nvPr/>
        </p:nvSpPr>
        <p:spPr>
          <a:xfrm>
            <a:off x="1463040" y="5248563"/>
            <a:ext cx="10241280" cy="338514"/>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000000"/>
              </a:buClr>
              <a:buSzPts val="1600"/>
              <a:buFont typeface="Arial"/>
              <a:buNone/>
            </a:pPr>
            <a:r>
              <a:rPr lang="tr-TR" sz="1600" dirty="0">
                <a:solidFill>
                  <a:srgbClr val="FFFFFF"/>
                </a:solidFill>
                <a:latin typeface="Open Sans"/>
                <a:ea typeface="Open Sans"/>
                <a:cs typeface="Open Sans"/>
                <a:sym typeface="Open Sans"/>
              </a:rPr>
              <a:t>P</a:t>
            </a:r>
            <a:r>
              <a:rPr lang="tr-TR" sz="1600" b="0" i="0" u="none" strike="noStrike" cap="none" dirty="0">
                <a:solidFill>
                  <a:srgbClr val="FFFFFF"/>
                </a:solidFill>
                <a:latin typeface="Open Sans"/>
                <a:ea typeface="Open Sans"/>
                <a:cs typeface="Open Sans"/>
                <a:sym typeface="Open Sans"/>
              </a:rPr>
              <a:t>ay devrinin pay defterine kaydedilmesi, sistem kullanıcısı yetkisini kendiliğinden değiştirmez.</a:t>
            </a:r>
            <a:endParaRPr sz="1400" b="0" i="0" u="none" strike="noStrike" cap="none" dirty="0">
              <a:solidFill>
                <a:srgbClr val="000000"/>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617"/>
        <p:cNvGrpSpPr/>
        <p:nvPr/>
      </p:nvGrpSpPr>
      <p:grpSpPr>
        <a:xfrm>
          <a:off x="0" y="0"/>
          <a:ext cx="0" cy="0"/>
          <a:chOff x="0" y="0"/>
          <a:chExt cx="0" cy="0"/>
        </a:xfrm>
      </p:grpSpPr>
      <p:sp>
        <p:nvSpPr>
          <p:cNvPr id="618" name="Google Shape;618;p28"/>
          <p:cNvSpPr/>
          <p:nvPr/>
        </p:nvSpPr>
        <p:spPr>
          <a:xfrm>
            <a:off x="569623" y="801182"/>
            <a:ext cx="11412772" cy="369332"/>
          </a:xfrm>
          <a:prstGeom prst="rect">
            <a:avLst/>
          </a:prstGeom>
          <a:solidFill>
            <a:srgbClr val="A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19" name="Google Shape;619;p28"/>
          <p:cNvSpPr txBox="1"/>
          <p:nvPr/>
        </p:nvSpPr>
        <p:spPr>
          <a:xfrm>
            <a:off x="566928" y="0"/>
            <a:ext cx="11338560" cy="749808"/>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000000"/>
              </a:buClr>
              <a:buSzPts val="2600"/>
              <a:buFont typeface="Arial"/>
              <a:buNone/>
            </a:pPr>
            <a:r>
              <a:rPr lang="tr-TR" sz="2600" b="1" i="0" u="none" strike="noStrike" cap="none">
                <a:solidFill>
                  <a:srgbClr val="A00000"/>
                </a:solidFill>
                <a:latin typeface="Open Sans"/>
                <a:ea typeface="Open Sans"/>
                <a:cs typeface="Open Sans"/>
                <a:sym typeface="Open Sans"/>
              </a:rPr>
              <a:t>ETDS'de Pay Devri: Ekran Adımları</a:t>
            </a:r>
            <a:endParaRPr sz="1400" b="0" i="0" u="none" strike="noStrike" cap="none">
              <a:solidFill>
                <a:srgbClr val="000000"/>
              </a:solidFill>
              <a:latin typeface="Arial"/>
              <a:ea typeface="Arial"/>
              <a:cs typeface="Arial"/>
              <a:sym typeface="Arial"/>
            </a:endParaRPr>
          </a:p>
        </p:txBody>
      </p:sp>
      <p:sp>
        <p:nvSpPr>
          <p:cNvPr id="620" name="Google Shape;620;p28"/>
          <p:cNvSpPr/>
          <p:nvPr/>
        </p:nvSpPr>
        <p:spPr>
          <a:xfrm>
            <a:off x="566928" y="1371600"/>
            <a:ext cx="384048" cy="384048"/>
          </a:xfrm>
          <a:prstGeom prst="ellipse">
            <a:avLst/>
          </a:prstGeom>
          <a:solidFill>
            <a:srgbClr val="A00000"/>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tr-TR" sz="1800" b="1" i="0" u="none" strike="noStrike" cap="none">
                <a:solidFill>
                  <a:srgbClr val="FFFFFF"/>
                </a:solidFill>
                <a:latin typeface="Open Sans"/>
                <a:ea typeface="Open Sans"/>
                <a:cs typeface="Open Sans"/>
                <a:sym typeface="Open Sans"/>
              </a:rPr>
              <a:t>1</a:t>
            </a:r>
            <a:endParaRPr sz="1400" b="0" i="0" u="none" strike="noStrike" cap="none">
              <a:solidFill>
                <a:srgbClr val="000000"/>
              </a:solidFill>
              <a:latin typeface="Arial"/>
              <a:ea typeface="Arial"/>
              <a:cs typeface="Arial"/>
              <a:sym typeface="Arial"/>
            </a:endParaRPr>
          </a:p>
        </p:txBody>
      </p:sp>
      <p:sp>
        <p:nvSpPr>
          <p:cNvPr id="621" name="Google Shape;621;p28"/>
          <p:cNvSpPr txBox="1"/>
          <p:nvPr/>
        </p:nvSpPr>
        <p:spPr>
          <a:xfrm>
            <a:off x="1024128" y="1371600"/>
            <a:ext cx="3108960" cy="384048"/>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000000"/>
              </a:buClr>
              <a:buSzPts val="1500"/>
              <a:buFont typeface="Arial"/>
              <a:buNone/>
            </a:pPr>
            <a:r>
              <a:rPr lang="tr-TR" sz="1500" b="1" i="0" u="none" strike="noStrike" cap="none">
                <a:solidFill>
                  <a:srgbClr val="A00000"/>
                </a:solidFill>
                <a:latin typeface="Open Sans"/>
                <a:ea typeface="Open Sans"/>
                <a:cs typeface="Open Sans"/>
                <a:sym typeface="Open Sans"/>
              </a:rPr>
              <a:t>Devralanın eklenmesi</a:t>
            </a:r>
            <a:endParaRPr sz="1400" b="0" i="0" u="none" strike="noStrike" cap="none">
              <a:solidFill>
                <a:srgbClr val="000000"/>
              </a:solidFill>
              <a:latin typeface="Arial"/>
              <a:ea typeface="Arial"/>
              <a:cs typeface="Arial"/>
              <a:sym typeface="Arial"/>
            </a:endParaRPr>
          </a:p>
        </p:txBody>
      </p:sp>
      <p:pic>
        <p:nvPicPr>
          <p:cNvPr id="622" name="Google Shape;622;p28" descr="pd_devralan.png"/>
          <p:cNvPicPr preferRelativeResize="0"/>
          <p:nvPr/>
        </p:nvPicPr>
        <p:blipFill rotWithShape="1">
          <a:blip r:embed="rId3">
            <a:alphaModFix/>
          </a:blip>
          <a:srcRect/>
          <a:stretch/>
        </p:blipFill>
        <p:spPr>
          <a:xfrm>
            <a:off x="566928" y="1847088"/>
            <a:ext cx="3566160" cy="1625832"/>
          </a:xfrm>
          <a:prstGeom prst="rect">
            <a:avLst/>
          </a:prstGeom>
          <a:noFill/>
          <a:ln w="9525" cap="flat" cmpd="sng">
            <a:solidFill>
              <a:srgbClr val="BFC3C9"/>
            </a:solidFill>
            <a:prstDash val="solid"/>
            <a:round/>
            <a:headEnd type="none" w="sm" len="sm"/>
            <a:tailEnd type="none" w="sm" len="sm"/>
          </a:ln>
        </p:spPr>
      </p:pic>
      <p:sp>
        <p:nvSpPr>
          <p:cNvPr id="623" name="Google Shape;623;p28"/>
          <p:cNvSpPr/>
          <p:nvPr/>
        </p:nvSpPr>
        <p:spPr>
          <a:xfrm>
            <a:off x="4434840" y="1371600"/>
            <a:ext cx="384048" cy="384048"/>
          </a:xfrm>
          <a:prstGeom prst="ellipse">
            <a:avLst/>
          </a:prstGeom>
          <a:solidFill>
            <a:srgbClr val="A00000"/>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tr-TR" sz="1800" b="1" i="0" u="none" strike="noStrike" cap="none">
                <a:solidFill>
                  <a:srgbClr val="FFFFFF"/>
                </a:solidFill>
                <a:latin typeface="Open Sans"/>
                <a:ea typeface="Open Sans"/>
                <a:cs typeface="Open Sans"/>
                <a:sym typeface="Open Sans"/>
              </a:rPr>
              <a:t>2</a:t>
            </a:r>
            <a:endParaRPr sz="1400" b="0" i="0" u="none" strike="noStrike" cap="none">
              <a:solidFill>
                <a:srgbClr val="000000"/>
              </a:solidFill>
              <a:latin typeface="Arial"/>
              <a:ea typeface="Arial"/>
              <a:cs typeface="Arial"/>
              <a:sym typeface="Arial"/>
            </a:endParaRPr>
          </a:p>
        </p:txBody>
      </p:sp>
      <p:sp>
        <p:nvSpPr>
          <p:cNvPr id="624" name="Google Shape;624;p28"/>
          <p:cNvSpPr txBox="1"/>
          <p:nvPr/>
        </p:nvSpPr>
        <p:spPr>
          <a:xfrm>
            <a:off x="4892040" y="1371600"/>
            <a:ext cx="6858000" cy="384048"/>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000000"/>
              </a:buClr>
              <a:buSzPts val="1500"/>
              <a:buFont typeface="Arial"/>
              <a:buNone/>
            </a:pPr>
            <a:r>
              <a:rPr lang="tr-TR" sz="1500" b="1" i="0" u="none" strike="noStrike" cap="none">
                <a:solidFill>
                  <a:srgbClr val="A00000"/>
                </a:solidFill>
                <a:latin typeface="Open Sans"/>
                <a:ea typeface="Open Sans"/>
                <a:cs typeface="Open Sans"/>
                <a:sym typeface="Open Sans"/>
              </a:rPr>
              <a:t>Devir İşlemleri: devir yönü, devreden, miktar, devralan, açıklama</a:t>
            </a:r>
            <a:endParaRPr sz="1400" b="0" i="0" u="none" strike="noStrike" cap="none">
              <a:solidFill>
                <a:srgbClr val="000000"/>
              </a:solidFill>
              <a:latin typeface="Arial"/>
              <a:ea typeface="Arial"/>
              <a:cs typeface="Arial"/>
              <a:sym typeface="Arial"/>
            </a:endParaRPr>
          </a:p>
        </p:txBody>
      </p:sp>
      <p:pic>
        <p:nvPicPr>
          <p:cNvPr id="625" name="Google Shape;625;p28" descr="pd_devir.png"/>
          <p:cNvPicPr preferRelativeResize="0"/>
          <p:nvPr/>
        </p:nvPicPr>
        <p:blipFill rotWithShape="1">
          <a:blip r:embed="rId4">
            <a:alphaModFix/>
          </a:blip>
          <a:srcRect/>
          <a:stretch/>
        </p:blipFill>
        <p:spPr>
          <a:xfrm>
            <a:off x="4434840" y="1847088"/>
            <a:ext cx="6309360" cy="2708645"/>
          </a:xfrm>
          <a:prstGeom prst="rect">
            <a:avLst/>
          </a:prstGeom>
          <a:noFill/>
          <a:ln w="9525" cap="flat" cmpd="sng">
            <a:solidFill>
              <a:srgbClr val="BFC3C9"/>
            </a:solidFill>
            <a:prstDash val="solid"/>
            <a:round/>
            <a:headEnd type="none" w="sm" len="sm"/>
            <a:tailEnd type="none" w="sm" len="sm"/>
          </a:ln>
        </p:spPr>
      </p:pic>
      <p:sp>
        <p:nvSpPr>
          <p:cNvPr id="626" name="Google Shape;626;p28"/>
          <p:cNvSpPr/>
          <p:nvPr/>
        </p:nvSpPr>
        <p:spPr>
          <a:xfrm>
            <a:off x="4434840" y="4983480"/>
            <a:ext cx="384048" cy="384048"/>
          </a:xfrm>
          <a:prstGeom prst="ellipse">
            <a:avLst/>
          </a:prstGeom>
          <a:solidFill>
            <a:srgbClr val="A00000"/>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tr-TR" sz="1800" b="1" i="0" u="none" strike="noStrike" cap="none">
                <a:solidFill>
                  <a:srgbClr val="FFFFFF"/>
                </a:solidFill>
                <a:latin typeface="Open Sans"/>
                <a:ea typeface="Open Sans"/>
                <a:cs typeface="Open Sans"/>
                <a:sym typeface="Open Sans"/>
              </a:rPr>
              <a:t>3</a:t>
            </a:r>
            <a:endParaRPr sz="1400" b="0" i="0" u="none" strike="noStrike" cap="none">
              <a:solidFill>
                <a:srgbClr val="000000"/>
              </a:solidFill>
              <a:latin typeface="Arial"/>
              <a:ea typeface="Arial"/>
              <a:cs typeface="Arial"/>
              <a:sym typeface="Arial"/>
            </a:endParaRPr>
          </a:p>
        </p:txBody>
      </p:sp>
      <p:sp>
        <p:nvSpPr>
          <p:cNvPr id="627" name="Google Shape;627;p28"/>
          <p:cNvSpPr txBox="1"/>
          <p:nvPr/>
        </p:nvSpPr>
        <p:spPr>
          <a:xfrm>
            <a:off x="4892040" y="4983480"/>
            <a:ext cx="2743200" cy="384048"/>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000000"/>
              </a:buClr>
              <a:buSzPts val="1500"/>
              <a:buFont typeface="Arial"/>
              <a:buNone/>
            </a:pPr>
            <a:r>
              <a:rPr lang="tr-TR" sz="1500" b="1" i="0" u="none" strike="noStrike" cap="none">
                <a:solidFill>
                  <a:srgbClr val="A00000"/>
                </a:solidFill>
                <a:latin typeface="Open Sans"/>
                <a:ea typeface="Open Sans"/>
                <a:cs typeface="Open Sans"/>
                <a:sym typeface="Open Sans"/>
              </a:rPr>
              <a:t>Listeyi Kaydet</a:t>
            </a:r>
            <a:endParaRPr sz="1400" b="0" i="0" u="none" strike="noStrike" cap="none">
              <a:solidFill>
                <a:srgbClr val="000000"/>
              </a:solidFill>
              <a:latin typeface="Arial"/>
              <a:ea typeface="Arial"/>
              <a:cs typeface="Arial"/>
              <a:sym typeface="Arial"/>
            </a:endParaRPr>
          </a:p>
        </p:txBody>
      </p:sp>
      <p:pic>
        <p:nvPicPr>
          <p:cNvPr id="628" name="Google Shape;628;p28" descr="pd_liste.png"/>
          <p:cNvPicPr preferRelativeResize="0"/>
          <p:nvPr/>
        </p:nvPicPr>
        <p:blipFill rotWithShape="1">
          <a:blip r:embed="rId5">
            <a:alphaModFix/>
          </a:blip>
          <a:srcRect/>
          <a:stretch/>
        </p:blipFill>
        <p:spPr>
          <a:xfrm>
            <a:off x="6400800" y="4754880"/>
            <a:ext cx="2834640" cy="825082"/>
          </a:xfrm>
          <a:prstGeom prst="rect">
            <a:avLst/>
          </a:prstGeom>
          <a:noFill/>
          <a:ln w="9525" cap="flat" cmpd="sng">
            <a:solidFill>
              <a:srgbClr val="BFC3C9"/>
            </a:solidFill>
            <a:prstDash val="solid"/>
            <a:round/>
            <a:headEnd type="none" w="sm" len="sm"/>
            <a:tailEnd type="none" w="sm" len="sm"/>
          </a:ln>
        </p:spPr>
      </p:pic>
      <p:sp>
        <p:nvSpPr>
          <p:cNvPr id="629" name="Google Shape;629;p28"/>
          <p:cNvSpPr/>
          <p:nvPr/>
        </p:nvSpPr>
        <p:spPr>
          <a:xfrm>
            <a:off x="9464040" y="4800600"/>
            <a:ext cx="2359152" cy="1097280"/>
          </a:xfrm>
          <a:prstGeom prst="roundRect">
            <a:avLst>
              <a:gd name="adj" fmla="val 6000"/>
            </a:avLst>
          </a:prstGeom>
          <a:solidFill>
            <a:srgbClr val="FBEEEE"/>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30" name="Google Shape;630;p28"/>
          <p:cNvSpPr txBox="1"/>
          <p:nvPr/>
        </p:nvSpPr>
        <p:spPr>
          <a:xfrm>
            <a:off x="9555480" y="4800600"/>
            <a:ext cx="2194560" cy="1097280"/>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000000"/>
              </a:buClr>
              <a:buSzPts val="1200"/>
              <a:buFont typeface="Arial"/>
              <a:buNone/>
            </a:pPr>
            <a:r>
              <a:rPr lang="tr-TR" sz="1200" b="1" i="0" u="none" strike="noStrike" cap="none">
                <a:solidFill>
                  <a:srgbClr val="A00000"/>
                </a:solidFill>
                <a:latin typeface="Open Sans"/>
                <a:ea typeface="Open Sans"/>
                <a:cs typeface="Open Sans"/>
                <a:sym typeface="Open Sans"/>
              </a:rPr>
              <a:t>Miras halinde: </a:t>
            </a:r>
            <a:r>
              <a:rPr lang="tr-TR" sz="1200" b="0" i="0" u="none" strike="noStrike" cap="none">
                <a:solidFill>
                  <a:srgbClr val="0C2340"/>
                </a:solidFill>
                <a:latin typeface="Open Sans"/>
                <a:ea typeface="Open Sans"/>
                <a:cs typeface="Open Sans"/>
                <a:sym typeface="Open Sans"/>
              </a:rPr>
              <a:t>birlikte mülkiyet grubu eklenir, 'Kişiden Gruba Devir' seçilir</a:t>
            </a:r>
            <a:endParaRPr sz="1400" b="0" i="0" u="none" strike="noStrike" cap="none">
              <a:solidFill>
                <a:srgbClr val="000000"/>
              </a:solidFill>
              <a:latin typeface="Arial"/>
              <a:ea typeface="Arial"/>
              <a:cs typeface="Arial"/>
              <a:sym typeface="Arial"/>
            </a:endParaRPr>
          </a:p>
        </p:txBody>
      </p:sp>
      <p:sp>
        <p:nvSpPr>
          <p:cNvPr id="631" name="Google Shape;631;p28"/>
          <p:cNvSpPr txBox="1"/>
          <p:nvPr/>
        </p:nvSpPr>
        <p:spPr>
          <a:xfrm>
            <a:off x="566928" y="3657600"/>
            <a:ext cx="3566160" cy="692457"/>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1300"/>
              <a:buFont typeface="Arial"/>
              <a:buNone/>
            </a:pPr>
            <a:r>
              <a:rPr lang="tr-TR" sz="1300" b="1" i="0" u="none" strike="noStrike" cap="none">
                <a:solidFill>
                  <a:srgbClr val="0C2340"/>
                </a:solidFill>
                <a:latin typeface="Open Sans"/>
                <a:ea typeface="Open Sans"/>
                <a:cs typeface="Open Sans"/>
                <a:sym typeface="Open Sans"/>
              </a:rPr>
              <a:t>'Daha Sonra Ekle' </a:t>
            </a:r>
            <a:r>
              <a:rPr lang="tr-TR" sz="1300" b="0" i="0" u="none" strike="noStrike" cap="none">
                <a:solidFill>
                  <a:srgbClr val="0C2340"/>
                </a:solidFill>
                <a:latin typeface="Open Sans"/>
                <a:ea typeface="Open Sans"/>
                <a:cs typeface="Open Sans"/>
                <a:sym typeface="Open Sans"/>
              </a:rPr>
              <a:t>işaretlenerek yalnızca kimlik bilgileri kaydedilir, pay bilgisi devirle gelir.</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636"/>
        <p:cNvGrpSpPr/>
        <p:nvPr/>
      </p:nvGrpSpPr>
      <p:grpSpPr>
        <a:xfrm>
          <a:off x="0" y="0"/>
          <a:ext cx="0" cy="0"/>
          <a:chOff x="0" y="0"/>
          <a:chExt cx="0" cy="0"/>
        </a:xfrm>
      </p:grpSpPr>
      <p:sp>
        <p:nvSpPr>
          <p:cNvPr id="637" name="Google Shape;637;p29"/>
          <p:cNvSpPr/>
          <p:nvPr/>
        </p:nvSpPr>
        <p:spPr>
          <a:xfrm>
            <a:off x="569623" y="801182"/>
            <a:ext cx="11412772" cy="369332"/>
          </a:xfrm>
          <a:prstGeom prst="rect">
            <a:avLst/>
          </a:prstGeom>
          <a:solidFill>
            <a:srgbClr val="A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38" name="Google Shape;638;p29"/>
          <p:cNvSpPr txBox="1"/>
          <p:nvPr/>
        </p:nvSpPr>
        <p:spPr>
          <a:xfrm>
            <a:off x="566928" y="0"/>
            <a:ext cx="11338560" cy="749808"/>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000000"/>
              </a:buClr>
              <a:buSzPts val="2600"/>
              <a:buFont typeface="Arial"/>
              <a:buNone/>
            </a:pPr>
            <a:r>
              <a:rPr lang="tr-TR" sz="2600" b="1" i="0" u="none" strike="noStrike" cap="none">
                <a:solidFill>
                  <a:srgbClr val="A00000"/>
                </a:solidFill>
                <a:latin typeface="Open Sans"/>
                <a:ea typeface="Open Sans"/>
                <a:cs typeface="Open Sans"/>
                <a:sym typeface="Open Sans"/>
              </a:rPr>
              <a:t>Genel Kurul ve Yönetim Kurulu Defterleri</a:t>
            </a:r>
            <a:endParaRPr sz="1400" b="0" i="0" u="none" strike="noStrike" cap="none">
              <a:solidFill>
                <a:srgbClr val="000000"/>
              </a:solidFill>
              <a:latin typeface="Arial"/>
              <a:ea typeface="Arial"/>
              <a:cs typeface="Arial"/>
              <a:sym typeface="Arial"/>
            </a:endParaRPr>
          </a:p>
        </p:txBody>
      </p:sp>
      <p:sp>
        <p:nvSpPr>
          <p:cNvPr id="639" name="Google Shape;639;p29"/>
          <p:cNvSpPr/>
          <p:nvPr/>
        </p:nvSpPr>
        <p:spPr>
          <a:xfrm>
            <a:off x="566928" y="1371600"/>
            <a:ext cx="11256264" cy="868680"/>
          </a:xfrm>
          <a:prstGeom prst="roundRect">
            <a:avLst>
              <a:gd name="adj" fmla="val 6000"/>
            </a:avLst>
          </a:prstGeom>
          <a:solidFill>
            <a:srgbClr val="0C234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40" name="Google Shape;640;p29"/>
          <p:cNvSpPr/>
          <p:nvPr/>
        </p:nvSpPr>
        <p:spPr>
          <a:xfrm>
            <a:off x="777240" y="1508760"/>
            <a:ext cx="594360" cy="594360"/>
          </a:xfrm>
          <a:prstGeom prst="ellipse">
            <a:avLst/>
          </a:pr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641" name="Google Shape;641;p29" descr="db_n.png"/>
          <p:cNvPicPr preferRelativeResize="0"/>
          <p:nvPr/>
        </p:nvPicPr>
        <p:blipFill rotWithShape="1">
          <a:blip r:embed="rId3">
            <a:alphaModFix/>
          </a:blip>
          <a:srcRect/>
          <a:stretch/>
        </p:blipFill>
        <p:spPr>
          <a:xfrm>
            <a:off x="919886" y="1651406"/>
            <a:ext cx="309067" cy="309067"/>
          </a:xfrm>
          <a:prstGeom prst="rect">
            <a:avLst/>
          </a:prstGeom>
          <a:noFill/>
          <a:ln>
            <a:noFill/>
          </a:ln>
        </p:spPr>
      </p:pic>
      <p:sp>
        <p:nvSpPr>
          <p:cNvPr id="642" name="Google Shape;642;p29"/>
          <p:cNvSpPr txBox="1"/>
          <p:nvPr/>
        </p:nvSpPr>
        <p:spPr>
          <a:xfrm>
            <a:off x="1600200" y="1605905"/>
            <a:ext cx="10058400" cy="400069"/>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000000"/>
              </a:buClr>
              <a:buSzPts val="2000"/>
              <a:buFont typeface="Arial"/>
              <a:buNone/>
            </a:pPr>
            <a:r>
              <a:rPr lang="tr-TR" sz="2000" b="1" i="0" u="none" strike="noStrike" cap="none">
                <a:solidFill>
                  <a:srgbClr val="FFFFFF"/>
                </a:solidFill>
                <a:latin typeface="Open Sans"/>
                <a:ea typeface="Open Sans"/>
                <a:cs typeface="Open Sans"/>
                <a:sym typeface="Open Sans"/>
              </a:rPr>
              <a:t>ETDS bir toplantı sistemi değil, kayıt ve muhafaza sistemidir.</a:t>
            </a:r>
            <a:endParaRPr sz="1400" b="0" i="0" u="none" strike="noStrike" cap="none">
              <a:solidFill>
                <a:srgbClr val="000000"/>
              </a:solidFill>
              <a:latin typeface="Arial"/>
              <a:ea typeface="Arial"/>
              <a:cs typeface="Arial"/>
              <a:sym typeface="Arial"/>
            </a:endParaRPr>
          </a:p>
        </p:txBody>
      </p:sp>
      <p:sp>
        <p:nvSpPr>
          <p:cNvPr id="643" name="Google Shape;643;p29"/>
          <p:cNvSpPr/>
          <p:nvPr/>
        </p:nvSpPr>
        <p:spPr>
          <a:xfrm>
            <a:off x="566928" y="2423160"/>
            <a:ext cx="5532120" cy="2514600"/>
          </a:xfrm>
          <a:prstGeom prst="roundRect">
            <a:avLst>
              <a:gd name="adj" fmla="val 6000"/>
            </a:avLst>
          </a:prstGeom>
          <a:solidFill>
            <a:srgbClr val="F3F4F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44" name="Google Shape;644;p29"/>
          <p:cNvSpPr txBox="1"/>
          <p:nvPr/>
        </p:nvSpPr>
        <p:spPr>
          <a:xfrm>
            <a:off x="795528" y="2514600"/>
            <a:ext cx="3840480" cy="685800"/>
          </a:xfrm>
          <a:prstGeom prst="rect">
            <a:avLst/>
          </a:prstGeom>
          <a:noFill/>
          <a:ln>
            <a:noFill/>
          </a:ln>
        </p:spPr>
        <p:txBody>
          <a:bodyPr spcFirstLastPara="1" wrap="square" lIns="45700" tIns="45700" rIns="45700" bIns="45700" anchor="ctr" anchorCtr="0">
            <a:spAutoFit/>
          </a:bodyPr>
          <a:lstStyle/>
          <a:p>
            <a:pPr marL="0" marR="0" lvl="0" indent="0" algn="l" rtl="0">
              <a:lnSpc>
                <a:spcPct val="95000"/>
              </a:lnSpc>
              <a:spcBef>
                <a:spcPts val="0"/>
              </a:spcBef>
              <a:spcAft>
                <a:spcPts val="0"/>
              </a:spcAft>
              <a:buClr>
                <a:srgbClr val="000000"/>
              </a:buClr>
              <a:buSzPts val="1800"/>
              <a:buFont typeface="Arial"/>
              <a:buNone/>
            </a:pPr>
            <a:r>
              <a:rPr lang="tr-TR" sz="1800" b="1" i="0" u="none" strike="noStrike" cap="none">
                <a:solidFill>
                  <a:srgbClr val="A00000"/>
                </a:solidFill>
                <a:latin typeface="Open Sans"/>
                <a:ea typeface="Open Sans"/>
                <a:cs typeface="Open Sans"/>
                <a:sym typeface="Open Sans"/>
              </a:rPr>
              <a:t>Genel Kurul Toplantı ve Müzakere Defteri</a:t>
            </a:r>
            <a:endParaRPr sz="1400" b="0" i="0" u="none" strike="noStrike" cap="none">
              <a:solidFill>
                <a:srgbClr val="000000"/>
              </a:solidFill>
              <a:latin typeface="Arial"/>
              <a:ea typeface="Arial"/>
              <a:cs typeface="Arial"/>
              <a:sym typeface="Arial"/>
            </a:endParaRPr>
          </a:p>
        </p:txBody>
      </p:sp>
      <p:sp>
        <p:nvSpPr>
          <p:cNvPr id="645" name="Google Shape;645;p29"/>
          <p:cNvSpPr/>
          <p:nvPr/>
        </p:nvSpPr>
        <p:spPr>
          <a:xfrm>
            <a:off x="4681728" y="2633472"/>
            <a:ext cx="1234440" cy="384048"/>
          </a:xfrm>
          <a:prstGeom prst="roundRect">
            <a:avLst>
              <a:gd name="adj" fmla="val 50000"/>
            </a:avLst>
          </a:prstGeom>
          <a:solidFill>
            <a:srgbClr val="A00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46" name="Google Shape;646;p29"/>
          <p:cNvSpPr txBox="1"/>
          <p:nvPr/>
        </p:nvSpPr>
        <p:spPr>
          <a:xfrm>
            <a:off x="4681728" y="2633472"/>
            <a:ext cx="1234440" cy="384048"/>
          </a:xfrm>
          <a:prstGeom prst="rect">
            <a:avLst/>
          </a:prstGeom>
          <a:noFill/>
          <a:ln>
            <a:noFill/>
          </a:ln>
        </p:spPr>
        <p:txBody>
          <a:bodyPr spcFirstLastPara="1" wrap="square" lIns="45700" tIns="45700" rIns="45700" bIns="45700" anchor="ctr" anchorCtr="0">
            <a:spAutoFit/>
          </a:bodyPr>
          <a:lstStyle/>
          <a:p>
            <a:pPr marL="0" marR="0" lvl="0" indent="0" algn="ctr" rtl="0">
              <a:lnSpc>
                <a:spcPct val="100000"/>
              </a:lnSpc>
              <a:spcBef>
                <a:spcPts val="0"/>
              </a:spcBef>
              <a:spcAft>
                <a:spcPts val="0"/>
              </a:spcAft>
              <a:buClr>
                <a:srgbClr val="000000"/>
              </a:buClr>
              <a:buSzPts val="1400"/>
              <a:buFont typeface="Arial"/>
              <a:buNone/>
            </a:pPr>
            <a:r>
              <a:rPr lang="tr-TR" sz="1400" b="1" i="0" u="none" strike="noStrike" cap="none">
                <a:solidFill>
                  <a:srgbClr val="FFFFFF"/>
                </a:solidFill>
                <a:latin typeface="Open Sans"/>
                <a:ea typeface="Open Sans"/>
                <a:cs typeface="Open Sans"/>
                <a:sym typeface="Open Sans"/>
              </a:rPr>
              <a:t>Zorunlu</a:t>
            </a:r>
            <a:endParaRPr sz="1400" b="0" i="0" u="none" strike="noStrike" cap="none">
              <a:solidFill>
                <a:srgbClr val="000000"/>
              </a:solidFill>
              <a:latin typeface="Arial"/>
              <a:ea typeface="Arial"/>
              <a:cs typeface="Arial"/>
              <a:sym typeface="Arial"/>
            </a:endParaRPr>
          </a:p>
        </p:txBody>
      </p:sp>
      <p:sp>
        <p:nvSpPr>
          <p:cNvPr id="647" name="Google Shape;647;p29"/>
          <p:cNvSpPr txBox="1"/>
          <p:nvPr/>
        </p:nvSpPr>
        <p:spPr>
          <a:xfrm>
            <a:off x="795528" y="3246120"/>
            <a:ext cx="5120640" cy="1231066"/>
          </a:xfrm>
          <a:prstGeom prst="rect">
            <a:avLst/>
          </a:prstGeom>
          <a:noFill/>
          <a:ln>
            <a:noFill/>
          </a:ln>
        </p:spPr>
        <p:txBody>
          <a:bodyPr spcFirstLastPara="1" wrap="square" lIns="45700" tIns="45700" rIns="45700" bIns="45700" anchor="t" anchorCtr="0">
            <a:spAutoFit/>
          </a:bodyPr>
          <a:lstStyle/>
          <a:p>
            <a:pPr marL="228600" marR="0" lvl="0" indent="-201168" algn="l" rtl="0">
              <a:lnSpc>
                <a:spcPct val="100000"/>
              </a:lnSpc>
              <a:spcBef>
                <a:spcPts val="0"/>
              </a:spcBef>
              <a:spcAft>
                <a:spcPts val="0"/>
              </a:spcAft>
              <a:buClr>
                <a:srgbClr val="A00000"/>
              </a:buClr>
              <a:buSzPts val="1600"/>
              <a:buFont typeface="Arial"/>
              <a:buChar char="•"/>
            </a:pPr>
            <a:r>
              <a:rPr lang="tr-TR" sz="1600" b="0" i="0" u="none" strike="noStrike" cap="none" dirty="0">
                <a:solidFill>
                  <a:srgbClr val="0C2340"/>
                </a:solidFill>
                <a:latin typeface="Open Sans"/>
                <a:ea typeface="Open Sans"/>
                <a:cs typeface="Open Sans"/>
                <a:sym typeface="Open Sans"/>
              </a:rPr>
              <a:t>Tutanak ve ekleri sistem kullanıcısınca </a:t>
            </a:r>
            <a:r>
              <a:rPr lang="tr-TR" sz="1600" b="0" i="0" u="none" strike="noStrike" cap="none" dirty="0" smtClean="0">
                <a:solidFill>
                  <a:srgbClr val="0C2340"/>
                </a:solidFill>
                <a:latin typeface="Open Sans"/>
                <a:ea typeface="Open Sans"/>
                <a:cs typeface="Open Sans"/>
                <a:sym typeface="Open Sans"/>
              </a:rPr>
              <a:t>yüklenir.</a:t>
            </a:r>
            <a:endParaRPr sz="1400" b="0" i="0" u="none" strike="noStrike" cap="none" dirty="0">
              <a:solidFill>
                <a:srgbClr val="000000"/>
              </a:solidFill>
              <a:latin typeface="Arial"/>
              <a:ea typeface="Arial"/>
              <a:cs typeface="Arial"/>
              <a:sym typeface="Arial"/>
            </a:endParaRPr>
          </a:p>
          <a:p>
            <a:pPr marL="228600" marR="0" lvl="0" indent="-201168" algn="l" rtl="0">
              <a:lnSpc>
                <a:spcPct val="100000"/>
              </a:lnSpc>
              <a:spcBef>
                <a:spcPts val="600"/>
              </a:spcBef>
              <a:spcAft>
                <a:spcPts val="0"/>
              </a:spcAft>
              <a:buClr>
                <a:srgbClr val="A00000"/>
              </a:buClr>
              <a:buSzPts val="1600"/>
              <a:buFont typeface="Arial"/>
              <a:buChar char="•"/>
            </a:pPr>
            <a:r>
              <a:rPr lang="tr-TR" sz="1600" b="0" i="0" u="none" strike="noStrike" cap="none" dirty="0">
                <a:solidFill>
                  <a:srgbClr val="0C2340"/>
                </a:solidFill>
                <a:latin typeface="Open Sans"/>
                <a:ea typeface="Open Sans"/>
                <a:cs typeface="Open Sans"/>
                <a:sym typeface="Open Sans"/>
              </a:rPr>
              <a:t>e-GKS kullanılmışsa entegrasyonla </a:t>
            </a:r>
            <a:r>
              <a:rPr lang="tr-TR" sz="1600" b="0" i="0" u="none" strike="noStrike" cap="none" dirty="0" smtClean="0">
                <a:solidFill>
                  <a:srgbClr val="0C2340"/>
                </a:solidFill>
                <a:latin typeface="Open Sans"/>
                <a:ea typeface="Open Sans"/>
                <a:cs typeface="Open Sans"/>
                <a:sym typeface="Open Sans"/>
              </a:rPr>
              <a:t>aktarılır.</a:t>
            </a:r>
            <a:endParaRPr sz="1400" b="0" i="0" u="none" strike="noStrike" cap="none" dirty="0">
              <a:solidFill>
                <a:srgbClr val="000000"/>
              </a:solidFill>
              <a:latin typeface="Arial"/>
              <a:ea typeface="Arial"/>
              <a:cs typeface="Arial"/>
              <a:sym typeface="Arial"/>
            </a:endParaRPr>
          </a:p>
          <a:p>
            <a:pPr marL="228600" marR="0" lvl="0" indent="-201168" algn="l" rtl="0">
              <a:lnSpc>
                <a:spcPct val="100000"/>
              </a:lnSpc>
              <a:spcBef>
                <a:spcPts val="600"/>
              </a:spcBef>
              <a:spcAft>
                <a:spcPts val="0"/>
              </a:spcAft>
              <a:buClr>
                <a:srgbClr val="A00000"/>
              </a:buClr>
              <a:buSzPts val="1600"/>
              <a:buFont typeface="Arial"/>
              <a:buChar char="•"/>
            </a:pPr>
            <a:r>
              <a:rPr lang="tr-TR" sz="1600" b="0" i="0" u="none" strike="noStrike" cap="none" dirty="0" smtClean="0">
                <a:solidFill>
                  <a:srgbClr val="0C2340"/>
                </a:solidFill>
                <a:latin typeface="Open Sans"/>
                <a:ea typeface="Open Sans"/>
                <a:cs typeface="Open Sans"/>
                <a:sym typeface="Open Sans"/>
              </a:rPr>
              <a:t>Limited </a:t>
            </a:r>
            <a:r>
              <a:rPr lang="tr-TR" sz="1600" b="0" i="0" u="none" strike="noStrike" cap="none" dirty="0">
                <a:solidFill>
                  <a:srgbClr val="0C2340"/>
                </a:solidFill>
                <a:latin typeface="Open Sans"/>
                <a:ea typeface="Open Sans"/>
                <a:cs typeface="Open Sans"/>
                <a:sym typeface="Open Sans"/>
              </a:rPr>
              <a:t>şirkette ayrı defter yoksa müdür kararları da </a:t>
            </a:r>
            <a:r>
              <a:rPr lang="tr-TR" sz="1600" b="0" i="0" u="none" strike="noStrike" cap="none" dirty="0" smtClean="0">
                <a:solidFill>
                  <a:srgbClr val="0C2340"/>
                </a:solidFill>
                <a:latin typeface="Open Sans"/>
                <a:ea typeface="Open Sans"/>
                <a:cs typeface="Open Sans"/>
                <a:sym typeface="Open Sans"/>
              </a:rPr>
              <a:t>buraya kaydedilir.</a:t>
            </a:r>
            <a:endParaRPr sz="1400" b="0" i="0" u="none" strike="noStrike" cap="none" dirty="0">
              <a:solidFill>
                <a:srgbClr val="000000"/>
              </a:solidFill>
              <a:latin typeface="Arial"/>
              <a:ea typeface="Arial"/>
              <a:cs typeface="Arial"/>
              <a:sym typeface="Arial"/>
            </a:endParaRPr>
          </a:p>
        </p:txBody>
      </p:sp>
      <p:sp>
        <p:nvSpPr>
          <p:cNvPr id="648" name="Google Shape;648;p29"/>
          <p:cNvSpPr/>
          <p:nvPr/>
        </p:nvSpPr>
        <p:spPr>
          <a:xfrm>
            <a:off x="6281928" y="2423160"/>
            <a:ext cx="5532120" cy="2514600"/>
          </a:xfrm>
          <a:prstGeom prst="roundRect">
            <a:avLst>
              <a:gd name="adj" fmla="val 6000"/>
            </a:avLst>
          </a:prstGeom>
          <a:solidFill>
            <a:srgbClr val="F3F4F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49" name="Google Shape;649;p29"/>
          <p:cNvSpPr txBox="1"/>
          <p:nvPr/>
        </p:nvSpPr>
        <p:spPr>
          <a:xfrm>
            <a:off x="6510528" y="2514600"/>
            <a:ext cx="3840480" cy="685800"/>
          </a:xfrm>
          <a:prstGeom prst="rect">
            <a:avLst/>
          </a:prstGeom>
          <a:noFill/>
          <a:ln>
            <a:noFill/>
          </a:ln>
        </p:spPr>
        <p:txBody>
          <a:bodyPr spcFirstLastPara="1" wrap="square" lIns="45700" tIns="45700" rIns="45700" bIns="45700" anchor="ctr" anchorCtr="0">
            <a:spAutoFit/>
          </a:bodyPr>
          <a:lstStyle/>
          <a:p>
            <a:pPr marL="0" marR="0" lvl="0" indent="0" algn="l" rtl="0">
              <a:lnSpc>
                <a:spcPct val="95000"/>
              </a:lnSpc>
              <a:spcBef>
                <a:spcPts val="0"/>
              </a:spcBef>
              <a:spcAft>
                <a:spcPts val="0"/>
              </a:spcAft>
              <a:buClr>
                <a:srgbClr val="000000"/>
              </a:buClr>
              <a:buSzPts val="1800"/>
              <a:buFont typeface="Arial"/>
              <a:buNone/>
            </a:pPr>
            <a:r>
              <a:rPr lang="tr-TR" sz="1800" b="1" i="0" u="none" strike="noStrike" cap="none">
                <a:solidFill>
                  <a:srgbClr val="A00000"/>
                </a:solidFill>
                <a:latin typeface="Open Sans"/>
                <a:ea typeface="Open Sans"/>
                <a:cs typeface="Open Sans"/>
                <a:sym typeface="Open Sans"/>
              </a:rPr>
              <a:t>Yönetim Kurulu Karar Defteri</a:t>
            </a:r>
            <a:endParaRPr sz="1400" b="0" i="0" u="none" strike="noStrike" cap="none">
              <a:solidFill>
                <a:srgbClr val="000000"/>
              </a:solidFill>
              <a:latin typeface="Arial"/>
              <a:ea typeface="Arial"/>
              <a:cs typeface="Arial"/>
              <a:sym typeface="Arial"/>
            </a:endParaRPr>
          </a:p>
        </p:txBody>
      </p:sp>
      <p:sp>
        <p:nvSpPr>
          <p:cNvPr id="650" name="Google Shape;650;p29"/>
          <p:cNvSpPr/>
          <p:nvPr/>
        </p:nvSpPr>
        <p:spPr>
          <a:xfrm>
            <a:off x="10396728" y="2633472"/>
            <a:ext cx="1234440" cy="384048"/>
          </a:xfrm>
          <a:prstGeom prst="roundRect">
            <a:avLst>
              <a:gd name="adj" fmla="val 50000"/>
            </a:avLst>
          </a:prstGeom>
          <a:solidFill>
            <a:srgbClr val="0C234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51" name="Google Shape;651;p29"/>
          <p:cNvSpPr txBox="1"/>
          <p:nvPr/>
        </p:nvSpPr>
        <p:spPr>
          <a:xfrm>
            <a:off x="10396728" y="2633472"/>
            <a:ext cx="1234440" cy="384048"/>
          </a:xfrm>
          <a:prstGeom prst="rect">
            <a:avLst/>
          </a:prstGeom>
          <a:noFill/>
          <a:ln>
            <a:noFill/>
          </a:ln>
        </p:spPr>
        <p:txBody>
          <a:bodyPr spcFirstLastPara="1" wrap="square" lIns="45700" tIns="45700" rIns="45700" bIns="45700" anchor="ctr" anchorCtr="0">
            <a:spAutoFit/>
          </a:bodyPr>
          <a:lstStyle/>
          <a:p>
            <a:pPr marL="0" marR="0" lvl="0" indent="0" algn="ctr" rtl="0">
              <a:lnSpc>
                <a:spcPct val="100000"/>
              </a:lnSpc>
              <a:spcBef>
                <a:spcPts val="0"/>
              </a:spcBef>
              <a:spcAft>
                <a:spcPts val="0"/>
              </a:spcAft>
              <a:buClr>
                <a:srgbClr val="000000"/>
              </a:buClr>
              <a:buSzPts val="1400"/>
              <a:buFont typeface="Arial"/>
              <a:buNone/>
            </a:pPr>
            <a:r>
              <a:rPr lang="tr-TR" sz="1400" b="1" i="0" u="none" strike="noStrike" cap="none">
                <a:solidFill>
                  <a:srgbClr val="FFFFFF"/>
                </a:solidFill>
                <a:latin typeface="Open Sans"/>
                <a:ea typeface="Open Sans"/>
                <a:cs typeface="Open Sans"/>
                <a:sym typeface="Open Sans"/>
              </a:rPr>
              <a:t>İsteğe bağlı</a:t>
            </a:r>
            <a:endParaRPr sz="1400" b="0" i="0" u="none" strike="noStrike" cap="none">
              <a:solidFill>
                <a:srgbClr val="000000"/>
              </a:solidFill>
              <a:latin typeface="Arial"/>
              <a:ea typeface="Arial"/>
              <a:cs typeface="Arial"/>
              <a:sym typeface="Arial"/>
            </a:endParaRPr>
          </a:p>
        </p:txBody>
      </p:sp>
      <p:sp>
        <p:nvSpPr>
          <p:cNvPr id="652" name="Google Shape;652;p29"/>
          <p:cNvSpPr txBox="1"/>
          <p:nvPr/>
        </p:nvSpPr>
        <p:spPr>
          <a:xfrm>
            <a:off x="6510528" y="3246120"/>
            <a:ext cx="5120640" cy="1477287"/>
          </a:xfrm>
          <a:prstGeom prst="rect">
            <a:avLst/>
          </a:prstGeom>
          <a:noFill/>
          <a:ln>
            <a:noFill/>
          </a:ln>
        </p:spPr>
        <p:txBody>
          <a:bodyPr spcFirstLastPara="1" wrap="square" lIns="45700" tIns="45700" rIns="45700" bIns="45700" anchor="t" anchorCtr="0">
            <a:spAutoFit/>
          </a:bodyPr>
          <a:lstStyle/>
          <a:p>
            <a:pPr marL="228600" marR="0" lvl="0" indent="-201168" algn="l" rtl="0">
              <a:lnSpc>
                <a:spcPct val="100000"/>
              </a:lnSpc>
              <a:spcBef>
                <a:spcPts val="0"/>
              </a:spcBef>
              <a:spcAft>
                <a:spcPts val="0"/>
              </a:spcAft>
              <a:buClr>
                <a:srgbClr val="A00000"/>
              </a:buClr>
              <a:buSzPts val="1600"/>
              <a:buFont typeface="Arial"/>
              <a:buChar char="•"/>
            </a:pPr>
            <a:r>
              <a:rPr lang="tr-TR" sz="1600" b="0" i="0" u="none" strike="noStrike" cap="none" dirty="0">
                <a:solidFill>
                  <a:srgbClr val="0C2340"/>
                </a:solidFill>
                <a:latin typeface="Open Sans"/>
                <a:ea typeface="Open Sans"/>
                <a:cs typeface="Open Sans"/>
                <a:sym typeface="Open Sans"/>
              </a:rPr>
              <a:t>Yeni kurulan şirketlerde de isteğe </a:t>
            </a:r>
            <a:r>
              <a:rPr lang="tr-TR" sz="1600" b="0" i="0" u="none" strike="noStrike" cap="none" dirty="0" smtClean="0">
                <a:solidFill>
                  <a:srgbClr val="0C2340"/>
                </a:solidFill>
                <a:latin typeface="Open Sans"/>
                <a:ea typeface="Open Sans"/>
                <a:cs typeface="Open Sans"/>
                <a:sym typeface="Open Sans"/>
              </a:rPr>
              <a:t>bağlıdır.</a:t>
            </a:r>
            <a:endParaRPr sz="1400" b="0" i="0" u="none" strike="noStrike" cap="none" dirty="0">
              <a:solidFill>
                <a:srgbClr val="000000"/>
              </a:solidFill>
              <a:latin typeface="Arial"/>
              <a:ea typeface="Arial"/>
              <a:cs typeface="Arial"/>
              <a:sym typeface="Arial"/>
            </a:endParaRPr>
          </a:p>
          <a:p>
            <a:pPr marL="228600" marR="0" lvl="0" indent="-201168" algn="l" rtl="0">
              <a:lnSpc>
                <a:spcPct val="100000"/>
              </a:lnSpc>
              <a:spcBef>
                <a:spcPts val="600"/>
              </a:spcBef>
              <a:spcAft>
                <a:spcPts val="0"/>
              </a:spcAft>
              <a:buClr>
                <a:srgbClr val="A00000"/>
              </a:buClr>
              <a:buSzPts val="1600"/>
              <a:buFont typeface="Arial"/>
              <a:buChar char="•"/>
            </a:pPr>
            <a:r>
              <a:rPr lang="tr-TR" sz="1600" b="0" i="0" u="none" strike="noStrike" cap="none" dirty="0" err="1">
                <a:solidFill>
                  <a:srgbClr val="0C2340"/>
                </a:solidFill>
                <a:latin typeface="Open Sans"/>
                <a:ea typeface="Open Sans"/>
                <a:cs typeface="Open Sans"/>
                <a:sym typeface="Open Sans"/>
              </a:rPr>
              <a:t>ETDS'yi</a:t>
            </a:r>
            <a:r>
              <a:rPr lang="tr-TR" sz="1600" b="0" i="0" u="none" strike="noStrike" cap="none" dirty="0">
                <a:solidFill>
                  <a:srgbClr val="0C2340"/>
                </a:solidFill>
                <a:latin typeface="Open Sans"/>
                <a:ea typeface="Open Sans"/>
                <a:cs typeface="Open Sans"/>
                <a:sym typeface="Open Sans"/>
              </a:rPr>
              <a:t> tercih eden şirkette kararlar sistem kullanıcısınca </a:t>
            </a:r>
            <a:r>
              <a:rPr lang="tr-TR" sz="1600" b="0" i="0" u="none" strike="noStrike" cap="none" dirty="0" smtClean="0">
                <a:solidFill>
                  <a:srgbClr val="0C2340"/>
                </a:solidFill>
                <a:latin typeface="Open Sans"/>
                <a:ea typeface="Open Sans"/>
                <a:cs typeface="Open Sans"/>
                <a:sym typeface="Open Sans"/>
              </a:rPr>
              <a:t>yüklenir.</a:t>
            </a:r>
            <a:endParaRPr sz="1400" b="0" i="0" u="none" strike="noStrike" cap="none" dirty="0">
              <a:solidFill>
                <a:srgbClr val="000000"/>
              </a:solidFill>
              <a:latin typeface="Arial"/>
              <a:ea typeface="Arial"/>
              <a:cs typeface="Arial"/>
              <a:sym typeface="Arial"/>
            </a:endParaRPr>
          </a:p>
          <a:p>
            <a:pPr marL="228600" marR="0" lvl="0" indent="-201168" algn="l" rtl="0">
              <a:lnSpc>
                <a:spcPct val="100000"/>
              </a:lnSpc>
              <a:spcBef>
                <a:spcPts val="600"/>
              </a:spcBef>
              <a:spcAft>
                <a:spcPts val="0"/>
              </a:spcAft>
              <a:buClr>
                <a:srgbClr val="A00000"/>
              </a:buClr>
              <a:buSzPts val="1600"/>
              <a:buFont typeface="Arial"/>
              <a:buChar char="•"/>
            </a:pPr>
            <a:r>
              <a:rPr lang="tr-TR" sz="1600" b="0" i="0" u="none" strike="noStrike" cap="none" dirty="0">
                <a:solidFill>
                  <a:srgbClr val="0C2340"/>
                </a:solidFill>
                <a:latin typeface="Open Sans"/>
                <a:ea typeface="Open Sans"/>
                <a:cs typeface="Open Sans"/>
                <a:sym typeface="Open Sans"/>
              </a:rPr>
              <a:t>e-YKS kararları entegrasyonla aktarılır, ayrıca yükleme </a:t>
            </a:r>
            <a:r>
              <a:rPr lang="tr-TR" sz="1600" b="0" i="0" u="none" strike="noStrike" cap="none" dirty="0" smtClean="0">
                <a:solidFill>
                  <a:srgbClr val="0C2340"/>
                </a:solidFill>
                <a:latin typeface="Open Sans"/>
                <a:ea typeface="Open Sans"/>
                <a:cs typeface="Open Sans"/>
                <a:sym typeface="Open Sans"/>
              </a:rPr>
              <a:t>gerekmez.</a:t>
            </a:r>
            <a:endParaRPr sz="1400" b="0" i="0" u="none" strike="noStrike" cap="none" dirty="0">
              <a:solidFill>
                <a:srgbClr val="000000"/>
              </a:solidFill>
              <a:latin typeface="Arial"/>
              <a:ea typeface="Arial"/>
              <a:cs typeface="Arial"/>
              <a:sym typeface="Arial"/>
            </a:endParaRPr>
          </a:p>
        </p:txBody>
      </p:sp>
      <p:sp>
        <p:nvSpPr>
          <p:cNvPr id="653" name="Google Shape;653;p29"/>
          <p:cNvSpPr/>
          <p:nvPr/>
        </p:nvSpPr>
        <p:spPr>
          <a:xfrm>
            <a:off x="1280160" y="5120640"/>
            <a:ext cx="548640" cy="548640"/>
          </a:xfrm>
          <a:prstGeom prst="ellipse">
            <a:avLst/>
          </a:prstGeom>
          <a:solidFill>
            <a:srgbClr val="A00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654" name="Google Shape;654;p29" descr="laptop_w.png"/>
          <p:cNvPicPr preferRelativeResize="0"/>
          <p:nvPr/>
        </p:nvPicPr>
        <p:blipFill rotWithShape="1">
          <a:blip r:embed="rId4">
            <a:alphaModFix/>
          </a:blip>
          <a:srcRect/>
          <a:stretch/>
        </p:blipFill>
        <p:spPr>
          <a:xfrm>
            <a:off x="1411833" y="5252313"/>
            <a:ext cx="285292" cy="285292"/>
          </a:xfrm>
          <a:prstGeom prst="rect">
            <a:avLst/>
          </a:prstGeom>
          <a:noFill/>
          <a:ln>
            <a:noFill/>
          </a:ln>
        </p:spPr>
      </p:pic>
      <p:sp>
        <p:nvSpPr>
          <p:cNvPr id="655" name="Google Shape;655;p29"/>
          <p:cNvSpPr txBox="1"/>
          <p:nvPr/>
        </p:nvSpPr>
        <p:spPr>
          <a:xfrm>
            <a:off x="1920239" y="5120640"/>
            <a:ext cx="2560320" cy="548640"/>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000000"/>
              </a:buClr>
              <a:buSzPts val="1600"/>
              <a:buFont typeface="Arial"/>
              <a:buNone/>
            </a:pPr>
            <a:r>
              <a:rPr lang="tr-TR" sz="1600" b="1" i="0" u="none" strike="noStrike" cap="none">
                <a:solidFill>
                  <a:srgbClr val="0C2340"/>
                </a:solidFill>
                <a:latin typeface="Open Sans"/>
                <a:ea typeface="Open Sans"/>
                <a:cs typeface="Open Sans"/>
                <a:sym typeface="Open Sans"/>
              </a:rPr>
              <a:t>e-GKS / e-YKS</a:t>
            </a:r>
            <a:endParaRPr sz="1400" b="0" i="0" u="none" strike="noStrike" cap="none">
              <a:solidFill>
                <a:srgbClr val="000000"/>
              </a:solidFill>
              <a:latin typeface="Arial"/>
              <a:ea typeface="Arial"/>
              <a:cs typeface="Arial"/>
              <a:sym typeface="Arial"/>
            </a:endParaRPr>
          </a:p>
        </p:txBody>
      </p:sp>
      <p:sp>
        <p:nvSpPr>
          <p:cNvPr id="656" name="Google Shape;656;p29"/>
          <p:cNvSpPr/>
          <p:nvPr/>
        </p:nvSpPr>
        <p:spPr>
          <a:xfrm>
            <a:off x="4343400" y="5285232"/>
            <a:ext cx="365760" cy="228600"/>
          </a:xfrm>
          <a:prstGeom prst="rightArrow">
            <a:avLst>
              <a:gd name="adj1" fmla="val 50000"/>
              <a:gd name="adj2" fmla="val 50000"/>
            </a:avLst>
          </a:prstGeom>
          <a:solidFill>
            <a:srgbClr val="5A637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57" name="Google Shape;657;p29"/>
          <p:cNvSpPr/>
          <p:nvPr/>
        </p:nvSpPr>
        <p:spPr>
          <a:xfrm>
            <a:off x="4937760" y="5120640"/>
            <a:ext cx="548640" cy="548640"/>
          </a:xfrm>
          <a:prstGeom prst="ellipse">
            <a:avLst/>
          </a:prstGeom>
          <a:solidFill>
            <a:srgbClr val="0C234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658" name="Google Shape;658;p29" descr="link_w.png"/>
          <p:cNvPicPr preferRelativeResize="0"/>
          <p:nvPr/>
        </p:nvPicPr>
        <p:blipFill rotWithShape="1">
          <a:blip r:embed="rId5">
            <a:alphaModFix/>
          </a:blip>
          <a:srcRect/>
          <a:stretch/>
        </p:blipFill>
        <p:spPr>
          <a:xfrm>
            <a:off x="5069433" y="5252313"/>
            <a:ext cx="285292" cy="285292"/>
          </a:xfrm>
          <a:prstGeom prst="rect">
            <a:avLst/>
          </a:prstGeom>
          <a:noFill/>
          <a:ln>
            <a:noFill/>
          </a:ln>
        </p:spPr>
      </p:pic>
      <p:sp>
        <p:nvSpPr>
          <p:cNvPr id="659" name="Google Shape;659;p29"/>
          <p:cNvSpPr txBox="1"/>
          <p:nvPr/>
        </p:nvSpPr>
        <p:spPr>
          <a:xfrm>
            <a:off x="5577840" y="5120640"/>
            <a:ext cx="2560320" cy="548640"/>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000000"/>
              </a:buClr>
              <a:buSzPts val="1600"/>
              <a:buFont typeface="Arial"/>
              <a:buNone/>
            </a:pPr>
            <a:r>
              <a:rPr lang="tr-TR" sz="1600" b="1" i="0" u="none" strike="noStrike" cap="none">
                <a:solidFill>
                  <a:srgbClr val="0C2340"/>
                </a:solidFill>
                <a:latin typeface="Open Sans"/>
                <a:ea typeface="Open Sans"/>
                <a:cs typeface="Open Sans"/>
                <a:sym typeface="Open Sans"/>
              </a:rPr>
              <a:t>Entegrasyon</a:t>
            </a:r>
            <a:endParaRPr sz="1400" b="0" i="0" u="none" strike="noStrike" cap="none">
              <a:solidFill>
                <a:srgbClr val="000000"/>
              </a:solidFill>
              <a:latin typeface="Arial"/>
              <a:ea typeface="Arial"/>
              <a:cs typeface="Arial"/>
              <a:sym typeface="Arial"/>
            </a:endParaRPr>
          </a:p>
        </p:txBody>
      </p:sp>
      <p:sp>
        <p:nvSpPr>
          <p:cNvPr id="660" name="Google Shape;660;p29"/>
          <p:cNvSpPr/>
          <p:nvPr/>
        </p:nvSpPr>
        <p:spPr>
          <a:xfrm>
            <a:off x="8001000" y="5285232"/>
            <a:ext cx="365760" cy="228600"/>
          </a:xfrm>
          <a:prstGeom prst="rightArrow">
            <a:avLst>
              <a:gd name="adj1" fmla="val 50000"/>
              <a:gd name="adj2" fmla="val 50000"/>
            </a:avLst>
          </a:prstGeom>
          <a:solidFill>
            <a:srgbClr val="5A637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61" name="Google Shape;661;p29"/>
          <p:cNvSpPr/>
          <p:nvPr/>
        </p:nvSpPr>
        <p:spPr>
          <a:xfrm>
            <a:off x="8595360" y="5120640"/>
            <a:ext cx="548640" cy="548640"/>
          </a:xfrm>
          <a:prstGeom prst="ellipse">
            <a:avLst/>
          </a:prstGeom>
          <a:solidFill>
            <a:srgbClr val="A00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662" name="Google Shape;662;p29" descr="book_w.png"/>
          <p:cNvPicPr preferRelativeResize="0"/>
          <p:nvPr/>
        </p:nvPicPr>
        <p:blipFill rotWithShape="1">
          <a:blip r:embed="rId6">
            <a:alphaModFix/>
          </a:blip>
          <a:srcRect/>
          <a:stretch/>
        </p:blipFill>
        <p:spPr>
          <a:xfrm>
            <a:off x="8727033" y="5252313"/>
            <a:ext cx="285292" cy="285292"/>
          </a:xfrm>
          <a:prstGeom prst="rect">
            <a:avLst/>
          </a:prstGeom>
          <a:noFill/>
          <a:ln>
            <a:noFill/>
          </a:ln>
        </p:spPr>
      </p:pic>
      <p:sp>
        <p:nvSpPr>
          <p:cNvPr id="663" name="Google Shape;663;p29"/>
          <p:cNvSpPr txBox="1"/>
          <p:nvPr/>
        </p:nvSpPr>
        <p:spPr>
          <a:xfrm>
            <a:off x="9235440" y="5120640"/>
            <a:ext cx="2560320" cy="548640"/>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000000"/>
              </a:buClr>
              <a:buSzPts val="1600"/>
              <a:buFont typeface="Arial"/>
              <a:buNone/>
            </a:pPr>
            <a:r>
              <a:rPr lang="tr-TR" sz="1600" b="1" i="0" u="none" strike="noStrike" cap="none">
                <a:solidFill>
                  <a:srgbClr val="0C2340"/>
                </a:solidFill>
                <a:latin typeface="Open Sans"/>
                <a:ea typeface="Open Sans"/>
                <a:cs typeface="Open Sans"/>
                <a:sym typeface="Open Sans"/>
              </a:rPr>
              <a:t>ETDS defteri</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668"/>
        <p:cNvGrpSpPr/>
        <p:nvPr/>
      </p:nvGrpSpPr>
      <p:grpSpPr>
        <a:xfrm>
          <a:off x="0" y="0"/>
          <a:ext cx="0" cy="0"/>
          <a:chOff x="0" y="0"/>
          <a:chExt cx="0" cy="0"/>
        </a:xfrm>
      </p:grpSpPr>
      <p:sp>
        <p:nvSpPr>
          <p:cNvPr id="669" name="Google Shape;669;p30"/>
          <p:cNvSpPr/>
          <p:nvPr/>
        </p:nvSpPr>
        <p:spPr>
          <a:xfrm>
            <a:off x="569623" y="801182"/>
            <a:ext cx="11412772" cy="369332"/>
          </a:xfrm>
          <a:prstGeom prst="rect">
            <a:avLst/>
          </a:prstGeom>
          <a:solidFill>
            <a:srgbClr val="A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70" name="Google Shape;670;p30"/>
          <p:cNvSpPr txBox="1"/>
          <p:nvPr/>
        </p:nvSpPr>
        <p:spPr>
          <a:xfrm>
            <a:off x="566928" y="0"/>
            <a:ext cx="11338560" cy="749808"/>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000000"/>
              </a:buClr>
              <a:buSzPts val="2600"/>
              <a:buFont typeface="Arial"/>
              <a:buNone/>
            </a:pPr>
            <a:r>
              <a:rPr lang="tr-TR" sz="2600" b="1" i="0" u="none" strike="noStrike" cap="none">
                <a:solidFill>
                  <a:srgbClr val="A00000"/>
                </a:solidFill>
                <a:latin typeface="Open Sans"/>
                <a:ea typeface="Open Sans"/>
                <a:cs typeface="Open Sans"/>
                <a:sym typeface="Open Sans"/>
              </a:rPr>
              <a:t>Kayıt Güvenliği ve Maddi Hata</a:t>
            </a:r>
            <a:endParaRPr sz="1400" b="0" i="0" u="none" strike="noStrike" cap="none">
              <a:solidFill>
                <a:srgbClr val="000000"/>
              </a:solidFill>
              <a:latin typeface="Arial"/>
              <a:ea typeface="Arial"/>
              <a:cs typeface="Arial"/>
              <a:sym typeface="Arial"/>
            </a:endParaRPr>
          </a:p>
        </p:txBody>
      </p:sp>
      <p:sp>
        <p:nvSpPr>
          <p:cNvPr id="671" name="Google Shape;671;p30"/>
          <p:cNvSpPr/>
          <p:nvPr/>
        </p:nvSpPr>
        <p:spPr>
          <a:xfrm>
            <a:off x="566928" y="1417320"/>
            <a:ext cx="5532120" cy="2057400"/>
          </a:xfrm>
          <a:prstGeom prst="roundRect">
            <a:avLst>
              <a:gd name="adj" fmla="val 6000"/>
            </a:avLst>
          </a:prstGeom>
          <a:solidFill>
            <a:srgbClr val="FBEEEE"/>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72" name="Google Shape;672;p30"/>
          <p:cNvSpPr/>
          <p:nvPr/>
        </p:nvSpPr>
        <p:spPr>
          <a:xfrm>
            <a:off x="795528" y="1691640"/>
            <a:ext cx="731520" cy="731520"/>
          </a:xfrm>
          <a:prstGeom prst="ellipse">
            <a:avLst/>
          </a:prstGeom>
          <a:solidFill>
            <a:srgbClr val="A00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673" name="Google Shape;673;p30" descr="clock_w.png"/>
          <p:cNvPicPr preferRelativeResize="0"/>
          <p:nvPr/>
        </p:nvPicPr>
        <p:blipFill rotWithShape="1">
          <a:blip r:embed="rId3">
            <a:alphaModFix/>
          </a:blip>
          <a:srcRect/>
          <a:stretch/>
        </p:blipFill>
        <p:spPr>
          <a:xfrm>
            <a:off x="971092" y="1867204"/>
            <a:ext cx="380390" cy="380390"/>
          </a:xfrm>
          <a:prstGeom prst="rect">
            <a:avLst/>
          </a:prstGeom>
          <a:noFill/>
          <a:ln>
            <a:noFill/>
          </a:ln>
        </p:spPr>
      </p:pic>
      <p:sp>
        <p:nvSpPr>
          <p:cNvPr id="674" name="Google Shape;674;p30"/>
          <p:cNvSpPr txBox="1"/>
          <p:nvPr/>
        </p:nvSpPr>
        <p:spPr>
          <a:xfrm>
            <a:off x="1755648" y="1645920"/>
            <a:ext cx="4206240" cy="548640"/>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tr-TR" sz="2000" b="1" i="0" u="none" strike="noStrike" cap="none">
                <a:solidFill>
                  <a:srgbClr val="A00000"/>
                </a:solidFill>
                <a:latin typeface="Open Sans"/>
                <a:ea typeface="Open Sans"/>
                <a:cs typeface="Open Sans"/>
                <a:sym typeface="Open Sans"/>
              </a:rPr>
              <a:t>Değiştirilemez kayıt izi</a:t>
            </a:r>
            <a:endParaRPr sz="1400" b="0" i="0" u="none" strike="noStrike" cap="none">
              <a:solidFill>
                <a:srgbClr val="000000"/>
              </a:solidFill>
              <a:latin typeface="Arial"/>
              <a:ea typeface="Arial"/>
              <a:cs typeface="Arial"/>
              <a:sym typeface="Arial"/>
            </a:endParaRPr>
          </a:p>
        </p:txBody>
      </p:sp>
      <p:sp>
        <p:nvSpPr>
          <p:cNvPr id="675" name="Google Shape;675;p30"/>
          <p:cNvSpPr txBox="1"/>
          <p:nvPr/>
        </p:nvSpPr>
        <p:spPr>
          <a:xfrm>
            <a:off x="1755648" y="2194560"/>
            <a:ext cx="4206240" cy="830956"/>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tr-TR" sz="1600" b="0" i="0" u="none" strike="noStrike" cap="none">
                <a:solidFill>
                  <a:srgbClr val="0C2340"/>
                </a:solidFill>
                <a:latin typeface="Open Sans"/>
                <a:ea typeface="Open Sans"/>
                <a:cs typeface="Open Sans"/>
                <a:sym typeface="Open Sans"/>
              </a:rPr>
              <a:t>Tüm işlemler kayıt tarihine göre, değiştirilemez şekilde tutulur, tespit ve tevsikte ETDS kayıtları esastır.</a:t>
            </a:r>
            <a:endParaRPr sz="1400" b="0" i="0" u="none" strike="noStrike" cap="none">
              <a:solidFill>
                <a:srgbClr val="000000"/>
              </a:solidFill>
              <a:latin typeface="Arial"/>
              <a:ea typeface="Arial"/>
              <a:cs typeface="Arial"/>
              <a:sym typeface="Arial"/>
            </a:endParaRPr>
          </a:p>
        </p:txBody>
      </p:sp>
      <p:sp>
        <p:nvSpPr>
          <p:cNvPr id="676" name="Google Shape;676;p30"/>
          <p:cNvSpPr/>
          <p:nvPr/>
        </p:nvSpPr>
        <p:spPr>
          <a:xfrm>
            <a:off x="6281928" y="1417320"/>
            <a:ext cx="5532120" cy="2057400"/>
          </a:xfrm>
          <a:prstGeom prst="roundRect">
            <a:avLst>
              <a:gd name="adj" fmla="val 6000"/>
            </a:avLst>
          </a:prstGeom>
          <a:solidFill>
            <a:srgbClr val="F3F4F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77" name="Google Shape;677;p30"/>
          <p:cNvSpPr/>
          <p:nvPr/>
        </p:nvSpPr>
        <p:spPr>
          <a:xfrm>
            <a:off x="6510528" y="1691640"/>
            <a:ext cx="731520" cy="731520"/>
          </a:xfrm>
          <a:prstGeom prst="ellipse">
            <a:avLst/>
          </a:prstGeom>
          <a:solidFill>
            <a:srgbClr val="A00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678" name="Google Shape;678;p30" descr="edit_w.png"/>
          <p:cNvPicPr preferRelativeResize="0"/>
          <p:nvPr/>
        </p:nvPicPr>
        <p:blipFill rotWithShape="1">
          <a:blip r:embed="rId4">
            <a:alphaModFix/>
          </a:blip>
          <a:srcRect/>
          <a:stretch/>
        </p:blipFill>
        <p:spPr>
          <a:xfrm>
            <a:off x="6686092" y="1867204"/>
            <a:ext cx="380390" cy="380390"/>
          </a:xfrm>
          <a:prstGeom prst="rect">
            <a:avLst/>
          </a:prstGeom>
          <a:noFill/>
          <a:ln>
            <a:noFill/>
          </a:ln>
        </p:spPr>
      </p:pic>
      <p:sp>
        <p:nvSpPr>
          <p:cNvPr id="679" name="Google Shape;679;p30"/>
          <p:cNvSpPr txBox="1"/>
          <p:nvPr/>
        </p:nvSpPr>
        <p:spPr>
          <a:xfrm>
            <a:off x="7470648" y="1645920"/>
            <a:ext cx="4206240" cy="548640"/>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tr-TR" sz="2000" b="1" i="0" u="none" strike="noStrike" cap="none">
                <a:solidFill>
                  <a:srgbClr val="A00000"/>
                </a:solidFill>
                <a:latin typeface="Open Sans"/>
                <a:ea typeface="Open Sans"/>
                <a:cs typeface="Open Sans"/>
                <a:sym typeface="Open Sans"/>
              </a:rPr>
              <a:t>Maddi hata düzeltmesi</a:t>
            </a:r>
            <a:endParaRPr sz="1400" b="0" i="0" u="none" strike="noStrike" cap="none">
              <a:solidFill>
                <a:srgbClr val="000000"/>
              </a:solidFill>
              <a:latin typeface="Arial"/>
              <a:ea typeface="Arial"/>
              <a:cs typeface="Arial"/>
              <a:sym typeface="Arial"/>
            </a:endParaRPr>
          </a:p>
        </p:txBody>
      </p:sp>
      <p:sp>
        <p:nvSpPr>
          <p:cNvPr id="680" name="Google Shape;680;p30"/>
          <p:cNvSpPr txBox="1"/>
          <p:nvPr/>
        </p:nvSpPr>
        <p:spPr>
          <a:xfrm>
            <a:off x="7470648" y="2194560"/>
            <a:ext cx="4206240" cy="584735"/>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tr-TR" sz="1600" b="0" i="0" u="none" strike="noStrike" cap="none">
                <a:solidFill>
                  <a:srgbClr val="0C2340"/>
                </a:solidFill>
                <a:latin typeface="Open Sans"/>
                <a:ea typeface="Open Sans"/>
                <a:cs typeface="Open Sans"/>
                <a:sym typeface="Open Sans"/>
              </a:rPr>
              <a:t>Sistem kullanıcısınca yapılır, gerekçesi ilgili alanda belirtilir, süre sınırı yoktur.</a:t>
            </a:r>
            <a:endParaRPr sz="1400" b="0" i="0" u="none" strike="noStrike" cap="none">
              <a:solidFill>
                <a:srgbClr val="000000"/>
              </a:solidFill>
              <a:latin typeface="Arial"/>
              <a:ea typeface="Arial"/>
              <a:cs typeface="Arial"/>
              <a:sym typeface="Arial"/>
            </a:endParaRPr>
          </a:p>
        </p:txBody>
      </p:sp>
      <p:sp>
        <p:nvSpPr>
          <p:cNvPr id="681" name="Google Shape;681;p30"/>
          <p:cNvSpPr/>
          <p:nvPr/>
        </p:nvSpPr>
        <p:spPr>
          <a:xfrm>
            <a:off x="566928" y="3657600"/>
            <a:ext cx="5532120" cy="2057400"/>
          </a:xfrm>
          <a:prstGeom prst="roundRect">
            <a:avLst>
              <a:gd name="adj" fmla="val 6000"/>
            </a:avLst>
          </a:prstGeom>
          <a:solidFill>
            <a:srgbClr val="F3F4F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82" name="Google Shape;682;p30"/>
          <p:cNvSpPr/>
          <p:nvPr/>
        </p:nvSpPr>
        <p:spPr>
          <a:xfrm>
            <a:off x="795528" y="3931920"/>
            <a:ext cx="731520" cy="731520"/>
          </a:xfrm>
          <a:prstGeom prst="ellipse">
            <a:avLst/>
          </a:prstGeom>
          <a:solidFill>
            <a:srgbClr val="A00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683" name="Google Shape;683;p30" descr="check_w.png"/>
          <p:cNvPicPr preferRelativeResize="0"/>
          <p:nvPr/>
        </p:nvPicPr>
        <p:blipFill rotWithShape="1">
          <a:blip r:embed="rId5">
            <a:alphaModFix/>
          </a:blip>
          <a:srcRect/>
          <a:stretch/>
        </p:blipFill>
        <p:spPr>
          <a:xfrm>
            <a:off x="971092" y="4107484"/>
            <a:ext cx="380390" cy="380390"/>
          </a:xfrm>
          <a:prstGeom prst="rect">
            <a:avLst/>
          </a:prstGeom>
          <a:noFill/>
          <a:ln>
            <a:noFill/>
          </a:ln>
        </p:spPr>
      </p:pic>
      <p:sp>
        <p:nvSpPr>
          <p:cNvPr id="684" name="Google Shape;684;p30"/>
          <p:cNvSpPr txBox="1"/>
          <p:nvPr/>
        </p:nvSpPr>
        <p:spPr>
          <a:xfrm>
            <a:off x="1755648" y="3886200"/>
            <a:ext cx="4206240" cy="548640"/>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tr-TR" sz="2000" b="1" i="0" u="none" strike="noStrike" cap="none">
                <a:solidFill>
                  <a:srgbClr val="A00000"/>
                </a:solidFill>
                <a:latin typeface="Open Sans"/>
                <a:ea typeface="Open Sans"/>
                <a:cs typeface="Open Sans"/>
                <a:sym typeface="Open Sans"/>
              </a:rPr>
              <a:t>Gecikmeden kayıt</a:t>
            </a:r>
            <a:endParaRPr sz="1400" b="0" i="0" u="none" strike="noStrike" cap="none">
              <a:solidFill>
                <a:srgbClr val="000000"/>
              </a:solidFill>
              <a:latin typeface="Arial"/>
              <a:ea typeface="Arial"/>
              <a:cs typeface="Arial"/>
              <a:sym typeface="Arial"/>
            </a:endParaRPr>
          </a:p>
        </p:txBody>
      </p:sp>
      <p:sp>
        <p:nvSpPr>
          <p:cNvPr id="685" name="Google Shape;685;p30"/>
          <p:cNvSpPr txBox="1"/>
          <p:nvPr/>
        </p:nvSpPr>
        <p:spPr>
          <a:xfrm>
            <a:off x="1755648" y="4434840"/>
            <a:ext cx="4206240" cy="1234440"/>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tr-TR" sz="1600" b="0" i="0" u="none" strike="noStrike" cap="none">
                <a:solidFill>
                  <a:srgbClr val="0C2340"/>
                </a:solidFill>
                <a:latin typeface="Open Sans"/>
                <a:ea typeface="Open Sans"/>
                <a:cs typeface="Open Sans"/>
                <a:sym typeface="Open Sans"/>
              </a:rPr>
              <a:t>Pay defteri güncel durumu ve kurul kararları geciktirilmeksizin sisteme işlenir.</a:t>
            </a:r>
            <a:endParaRPr sz="1400" b="0" i="0" u="none" strike="noStrike" cap="none">
              <a:solidFill>
                <a:srgbClr val="000000"/>
              </a:solidFill>
              <a:latin typeface="Arial"/>
              <a:ea typeface="Arial"/>
              <a:cs typeface="Arial"/>
              <a:sym typeface="Arial"/>
            </a:endParaRPr>
          </a:p>
        </p:txBody>
      </p:sp>
      <p:sp>
        <p:nvSpPr>
          <p:cNvPr id="686" name="Google Shape;686;p30"/>
          <p:cNvSpPr/>
          <p:nvPr/>
        </p:nvSpPr>
        <p:spPr>
          <a:xfrm>
            <a:off x="6281928" y="3657600"/>
            <a:ext cx="5532120" cy="2057400"/>
          </a:xfrm>
          <a:prstGeom prst="roundRect">
            <a:avLst>
              <a:gd name="adj" fmla="val 6000"/>
            </a:avLst>
          </a:prstGeom>
          <a:solidFill>
            <a:srgbClr val="FBEEEE"/>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87" name="Google Shape;687;p30"/>
          <p:cNvSpPr/>
          <p:nvPr/>
        </p:nvSpPr>
        <p:spPr>
          <a:xfrm>
            <a:off x="6510528" y="3931920"/>
            <a:ext cx="731520" cy="731520"/>
          </a:xfrm>
          <a:prstGeom prst="ellipse">
            <a:avLst/>
          </a:prstGeom>
          <a:solidFill>
            <a:srgbClr val="A00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688" name="Google Shape;688;p30" descr="archive_w.png"/>
          <p:cNvPicPr preferRelativeResize="0"/>
          <p:nvPr/>
        </p:nvPicPr>
        <p:blipFill rotWithShape="1">
          <a:blip r:embed="rId6">
            <a:alphaModFix/>
          </a:blip>
          <a:srcRect/>
          <a:stretch/>
        </p:blipFill>
        <p:spPr>
          <a:xfrm>
            <a:off x="6686092" y="4107484"/>
            <a:ext cx="380390" cy="380390"/>
          </a:xfrm>
          <a:prstGeom prst="rect">
            <a:avLst/>
          </a:prstGeom>
          <a:noFill/>
          <a:ln>
            <a:noFill/>
          </a:ln>
        </p:spPr>
      </p:pic>
      <p:sp>
        <p:nvSpPr>
          <p:cNvPr id="689" name="Google Shape;689;p30"/>
          <p:cNvSpPr txBox="1"/>
          <p:nvPr/>
        </p:nvSpPr>
        <p:spPr>
          <a:xfrm>
            <a:off x="7470648" y="3886200"/>
            <a:ext cx="4206240" cy="548640"/>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tr-TR" sz="2000" b="1" i="0" u="none" strike="noStrike" cap="none">
                <a:solidFill>
                  <a:srgbClr val="A00000"/>
                </a:solidFill>
                <a:latin typeface="Open Sans"/>
                <a:ea typeface="Open Sans"/>
                <a:cs typeface="Open Sans"/>
                <a:sym typeface="Open Sans"/>
              </a:rPr>
              <a:t>Dayanak belgelerin muhafazası</a:t>
            </a:r>
            <a:endParaRPr sz="1400" b="0" i="0" u="none" strike="noStrike" cap="none">
              <a:solidFill>
                <a:srgbClr val="000000"/>
              </a:solidFill>
              <a:latin typeface="Arial"/>
              <a:ea typeface="Arial"/>
              <a:cs typeface="Arial"/>
              <a:sym typeface="Arial"/>
            </a:endParaRPr>
          </a:p>
        </p:txBody>
      </p:sp>
      <p:sp>
        <p:nvSpPr>
          <p:cNvPr id="690" name="Google Shape;690;p30"/>
          <p:cNvSpPr txBox="1"/>
          <p:nvPr/>
        </p:nvSpPr>
        <p:spPr>
          <a:xfrm>
            <a:off x="7470648" y="4434840"/>
            <a:ext cx="4206240" cy="1234440"/>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tr-TR" sz="1600" b="0" i="0" u="none" strike="noStrike" cap="none">
                <a:solidFill>
                  <a:srgbClr val="0C2340"/>
                </a:solidFill>
                <a:latin typeface="Open Sans"/>
                <a:ea typeface="Open Sans"/>
                <a:cs typeface="Open Sans"/>
                <a:sym typeface="Open Sans"/>
              </a:rPr>
              <a:t>Fiziki karar tutanakları ve ilgili belgeler istenildiğinde ibraz için saklanır.</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695"/>
        <p:cNvGrpSpPr/>
        <p:nvPr/>
      </p:nvGrpSpPr>
      <p:grpSpPr>
        <a:xfrm>
          <a:off x="0" y="0"/>
          <a:ext cx="0" cy="0"/>
          <a:chOff x="0" y="0"/>
          <a:chExt cx="0" cy="0"/>
        </a:xfrm>
      </p:grpSpPr>
      <p:sp>
        <p:nvSpPr>
          <p:cNvPr id="696" name="Google Shape;696;p31"/>
          <p:cNvSpPr/>
          <p:nvPr/>
        </p:nvSpPr>
        <p:spPr>
          <a:xfrm>
            <a:off x="569623" y="801182"/>
            <a:ext cx="11412772" cy="369332"/>
          </a:xfrm>
          <a:prstGeom prst="rect">
            <a:avLst/>
          </a:prstGeom>
          <a:solidFill>
            <a:srgbClr val="A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97" name="Google Shape;697;p31"/>
          <p:cNvSpPr txBox="1"/>
          <p:nvPr/>
        </p:nvSpPr>
        <p:spPr>
          <a:xfrm>
            <a:off x="566928" y="0"/>
            <a:ext cx="11338560" cy="749808"/>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000000"/>
              </a:buClr>
              <a:buSzPts val="2600"/>
              <a:buFont typeface="Arial"/>
              <a:buNone/>
            </a:pPr>
            <a:r>
              <a:rPr lang="tr-TR" sz="2600" b="1" i="0" u="none" strike="noStrike" cap="none">
                <a:solidFill>
                  <a:srgbClr val="A00000"/>
                </a:solidFill>
                <a:latin typeface="Open Sans"/>
                <a:ea typeface="Open Sans"/>
                <a:cs typeface="Open Sans"/>
                <a:sym typeface="Open Sans"/>
              </a:rPr>
              <a:t>Doğrulanabilir Nüsha ve Noter Onayı</a:t>
            </a:r>
            <a:endParaRPr sz="1400" b="0" i="0" u="none" strike="noStrike" cap="none">
              <a:solidFill>
                <a:srgbClr val="000000"/>
              </a:solidFill>
              <a:latin typeface="Arial"/>
              <a:ea typeface="Arial"/>
              <a:cs typeface="Arial"/>
              <a:sym typeface="Arial"/>
            </a:endParaRPr>
          </a:p>
        </p:txBody>
      </p:sp>
      <p:sp>
        <p:nvSpPr>
          <p:cNvPr id="698" name="Google Shape;698;p31"/>
          <p:cNvSpPr/>
          <p:nvPr/>
        </p:nvSpPr>
        <p:spPr>
          <a:xfrm>
            <a:off x="566928" y="1417320"/>
            <a:ext cx="3611880" cy="2651760"/>
          </a:xfrm>
          <a:prstGeom prst="roundRect">
            <a:avLst>
              <a:gd name="adj" fmla="val 6000"/>
            </a:avLst>
          </a:prstGeom>
          <a:solidFill>
            <a:srgbClr val="F3F4F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699" name="Google Shape;699;p31"/>
          <p:cNvSpPr/>
          <p:nvPr/>
        </p:nvSpPr>
        <p:spPr>
          <a:xfrm>
            <a:off x="1984248" y="1600200"/>
            <a:ext cx="777240" cy="777240"/>
          </a:xfrm>
          <a:prstGeom prst="ellipse">
            <a:avLst/>
          </a:prstGeom>
          <a:solidFill>
            <a:srgbClr val="A00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700" name="Google Shape;700;p31" descr="laptop_w.png"/>
          <p:cNvPicPr preferRelativeResize="0"/>
          <p:nvPr/>
        </p:nvPicPr>
        <p:blipFill rotWithShape="1">
          <a:blip r:embed="rId3">
            <a:alphaModFix/>
          </a:blip>
          <a:srcRect/>
          <a:stretch/>
        </p:blipFill>
        <p:spPr>
          <a:xfrm>
            <a:off x="2170785" y="1786737"/>
            <a:ext cx="404164" cy="404164"/>
          </a:xfrm>
          <a:prstGeom prst="rect">
            <a:avLst/>
          </a:prstGeom>
          <a:noFill/>
          <a:ln>
            <a:noFill/>
          </a:ln>
        </p:spPr>
      </p:pic>
      <p:sp>
        <p:nvSpPr>
          <p:cNvPr id="701" name="Google Shape;701;p31"/>
          <p:cNvSpPr txBox="1"/>
          <p:nvPr/>
        </p:nvSpPr>
        <p:spPr>
          <a:xfrm>
            <a:off x="749808" y="2468880"/>
            <a:ext cx="3246120" cy="457200"/>
          </a:xfrm>
          <a:prstGeom prst="rect">
            <a:avLst/>
          </a:prstGeom>
          <a:noFill/>
          <a:ln>
            <a:noFill/>
          </a:ln>
        </p:spPr>
        <p:txBody>
          <a:bodyPr spcFirstLastPara="1" wrap="square" lIns="45700" tIns="45700" rIns="45700" bIns="45700" anchor="t" anchorCtr="0">
            <a:spAutoFit/>
          </a:bodyPr>
          <a:lstStyle/>
          <a:p>
            <a:pPr marL="0" marR="0" lvl="0" indent="0" algn="ctr" rtl="0">
              <a:lnSpc>
                <a:spcPct val="100000"/>
              </a:lnSpc>
              <a:spcBef>
                <a:spcPts val="0"/>
              </a:spcBef>
              <a:spcAft>
                <a:spcPts val="0"/>
              </a:spcAft>
              <a:buClr>
                <a:srgbClr val="000000"/>
              </a:buClr>
              <a:buSzPts val="2200"/>
              <a:buFont typeface="Arial"/>
              <a:buNone/>
            </a:pPr>
            <a:r>
              <a:rPr lang="tr-TR" sz="2200" b="1" i="0" u="none" strike="noStrike" cap="none">
                <a:solidFill>
                  <a:srgbClr val="A00000"/>
                </a:solidFill>
                <a:latin typeface="Open Sans"/>
                <a:ea typeface="Open Sans"/>
                <a:cs typeface="Open Sans"/>
                <a:sym typeface="Open Sans"/>
              </a:rPr>
              <a:t>İndir</a:t>
            </a:r>
            <a:endParaRPr sz="1400" b="0" i="0" u="none" strike="noStrike" cap="none">
              <a:solidFill>
                <a:srgbClr val="000000"/>
              </a:solidFill>
              <a:latin typeface="Arial"/>
              <a:ea typeface="Arial"/>
              <a:cs typeface="Arial"/>
              <a:sym typeface="Arial"/>
            </a:endParaRPr>
          </a:p>
        </p:txBody>
      </p:sp>
      <p:sp>
        <p:nvSpPr>
          <p:cNvPr id="702" name="Google Shape;702;p31"/>
          <p:cNvSpPr txBox="1"/>
          <p:nvPr/>
        </p:nvSpPr>
        <p:spPr>
          <a:xfrm>
            <a:off x="795528" y="2926080"/>
            <a:ext cx="3154680" cy="784790"/>
          </a:xfrm>
          <a:prstGeom prst="rect">
            <a:avLst/>
          </a:prstGeom>
          <a:noFill/>
          <a:ln>
            <a:noFill/>
          </a:ln>
        </p:spPr>
        <p:txBody>
          <a:bodyPr spcFirstLastPara="1" wrap="square" lIns="45700" tIns="45700" rIns="45700" bIns="45700" anchor="t" anchorCtr="0">
            <a:spAutoFit/>
          </a:bodyPr>
          <a:lstStyle/>
          <a:p>
            <a:pPr marL="0" marR="0" lvl="0" indent="0" algn="ctr" rtl="0">
              <a:lnSpc>
                <a:spcPct val="100000"/>
              </a:lnSpc>
              <a:spcBef>
                <a:spcPts val="0"/>
              </a:spcBef>
              <a:spcAft>
                <a:spcPts val="0"/>
              </a:spcAft>
              <a:buClr>
                <a:srgbClr val="000000"/>
              </a:buClr>
              <a:buSzPts val="1500"/>
              <a:buFont typeface="Arial"/>
              <a:buNone/>
            </a:pPr>
            <a:r>
              <a:rPr lang="tr-TR" sz="1500" b="0" i="0" u="none" strike="noStrike" cap="none" dirty="0">
                <a:solidFill>
                  <a:srgbClr val="0C2340"/>
                </a:solidFill>
                <a:latin typeface="Open Sans"/>
                <a:ea typeface="Open Sans"/>
                <a:cs typeface="Open Sans"/>
                <a:sym typeface="Open Sans"/>
              </a:rPr>
              <a:t>Sistem kullanıcısı kayıt veya kararın doğrulama kodlu nüshasını </a:t>
            </a:r>
            <a:r>
              <a:rPr lang="tr-TR" sz="1500" b="0" i="0" u="none" strike="noStrike" cap="none" dirty="0" err="1">
                <a:solidFill>
                  <a:srgbClr val="0C2340"/>
                </a:solidFill>
                <a:latin typeface="Open Sans"/>
                <a:ea typeface="Open Sans"/>
                <a:cs typeface="Open Sans"/>
                <a:sym typeface="Open Sans"/>
              </a:rPr>
              <a:t>ETDS'den</a:t>
            </a:r>
            <a:r>
              <a:rPr lang="tr-TR" sz="1500" b="0" i="0" u="none" strike="noStrike" cap="none" dirty="0">
                <a:solidFill>
                  <a:srgbClr val="0C2340"/>
                </a:solidFill>
                <a:latin typeface="Open Sans"/>
                <a:ea typeface="Open Sans"/>
                <a:cs typeface="Open Sans"/>
                <a:sym typeface="Open Sans"/>
              </a:rPr>
              <a:t> </a:t>
            </a:r>
            <a:r>
              <a:rPr lang="tr-TR" sz="1500" b="0" i="0" u="none" strike="noStrike" cap="none" dirty="0" smtClean="0">
                <a:solidFill>
                  <a:srgbClr val="0C2340"/>
                </a:solidFill>
                <a:latin typeface="Open Sans"/>
                <a:ea typeface="Open Sans"/>
                <a:cs typeface="Open Sans"/>
                <a:sym typeface="Open Sans"/>
              </a:rPr>
              <a:t>indirebilir.</a:t>
            </a:r>
            <a:endParaRPr sz="1400" b="0" i="0" u="none" strike="noStrike" cap="none" dirty="0">
              <a:solidFill>
                <a:srgbClr val="000000"/>
              </a:solidFill>
              <a:latin typeface="Arial"/>
              <a:ea typeface="Arial"/>
              <a:cs typeface="Arial"/>
              <a:sym typeface="Arial"/>
            </a:endParaRPr>
          </a:p>
        </p:txBody>
      </p:sp>
      <p:sp>
        <p:nvSpPr>
          <p:cNvPr id="703" name="Google Shape;703;p31"/>
          <p:cNvSpPr/>
          <p:nvPr/>
        </p:nvSpPr>
        <p:spPr>
          <a:xfrm>
            <a:off x="4197096" y="2697480"/>
            <a:ext cx="182880" cy="274320"/>
          </a:xfrm>
          <a:prstGeom prst="rightArrow">
            <a:avLst>
              <a:gd name="adj1" fmla="val 50000"/>
              <a:gd name="adj2" fmla="val 50000"/>
            </a:avLst>
          </a:prstGeom>
          <a:solidFill>
            <a:srgbClr val="A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04" name="Google Shape;704;p31"/>
          <p:cNvSpPr/>
          <p:nvPr/>
        </p:nvSpPr>
        <p:spPr>
          <a:xfrm>
            <a:off x="4389120" y="1417320"/>
            <a:ext cx="3611880" cy="2651760"/>
          </a:xfrm>
          <a:prstGeom prst="roundRect">
            <a:avLst>
              <a:gd name="adj" fmla="val 6000"/>
            </a:avLst>
          </a:prstGeom>
          <a:solidFill>
            <a:srgbClr val="F3F4F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05" name="Google Shape;705;p31"/>
          <p:cNvSpPr/>
          <p:nvPr/>
        </p:nvSpPr>
        <p:spPr>
          <a:xfrm>
            <a:off x="5806440" y="1600200"/>
            <a:ext cx="777240" cy="777240"/>
          </a:xfrm>
          <a:prstGeom prst="ellipse">
            <a:avLst/>
          </a:prstGeom>
          <a:solidFill>
            <a:srgbClr val="A00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706" name="Google Shape;706;p31" descr="handshake_w.png"/>
          <p:cNvPicPr preferRelativeResize="0"/>
          <p:nvPr/>
        </p:nvPicPr>
        <p:blipFill rotWithShape="1">
          <a:blip r:embed="rId4">
            <a:alphaModFix/>
          </a:blip>
          <a:srcRect/>
          <a:stretch/>
        </p:blipFill>
        <p:spPr>
          <a:xfrm>
            <a:off x="5992977" y="1786737"/>
            <a:ext cx="404164" cy="404164"/>
          </a:xfrm>
          <a:prstGeom prst="rect">
            <a:avLst/>
          </a:prstGeom>
          <a:noFill/>
          <a:ln>
            <a:noFill/>
          </a:ln>
        </p:spPr>
      </p:pic>
      <p:sp>
        <p:nvSpPr>
          <p:cNvPr id="707" name="Google Shape;707;p31"/>
          <p:cNvSpPr txBox="1"/>
          <p:nvPr/>
        </p:nvSpPr>
        <p:spPr>
          <a:xfrm>
            <a:off x="4572000" y="2468880"/>
            <a:ext cx="3246120" cy="457200"/>
          </a:xfrm>
          <a:prstGeom prst="rect">
            <a:avLst/>
          </a:prstGeom>
          <a:noFill/>
          <a:ln>
            <a:noFill/>
          </a:ln>
        </p:spPr>
        <p:txBody>
          <a:bodyPr spcFirstLastPara="1" wrap="square" lIns="45700" tIns="45700" rIns="45700" bIns="45700" anchor="t" anchorCtr="0">
            <a:spAutoFit/>
          </a:bodyPr>
          <a:lstStyle/>
          <a:p>
            <a:pPr marL="0" marR="0" lvl="0" indent="0" algn="ctr" rtl="0">
              <a:lnSpc>
                <a:spcPct val="100000"/>
              </a:lnSpc>
              <a:spcBef>
                <a:spcPts val="0"/>
              </a:spcBef>
              <a:spcAft>
                <a:spcPts val="0"/>
              </a:spcAft>
              <a:buClr>
                <a:srgbClr val="000000"/>
              </a:buClr>
              <a:buSzPts val="2200"/>
              <a:buFont typeface="Arial"/>
              <a:buNone/>
            </a:pPr>
            <a:r>
              <a:rPr lang="tr-TR" sz="2200" b="1" i="0" u="none" strike="noStrike" cap="none">
                <a:solidFill>
                  <a:srgbClr val="A00000"/>
                </a:solidFill>
                <a:latin typeface="Open Sans"/>
                <a:ea typeface="Open Sans"/>
                <a:cs typeface="Open Sans"/>
                <a:sym typeface="Open Sans"/>
              </a:rPr>
              <a:t>Sun</a:t>
            </a:r>
            <a:endParaRPr sz="1400" b="0" i="0" u="none" strike="noStrike" cap="none">
              <a:solidFill>
                <a:srgbClr val="000000"/>
              </a:solidFill>
              <a:latin typeface="Arial"/>
              <a:ea typeface="Arial"/>
              <a:cs typeface="Arial"/>
              <a:sym typeface="Arial"/>
            </a:endParaRPr>
          </a:p>
        </p:txBody>
      </p:sp>
      <p:sp>
        <p:nvSpPr>
          <p:cNvPr id="708" name="Google Shape;708;p31"/>
          <p:cNvSpPr txBox="1"/>
          <p:nvPr/>
        </p:nvSpPr>
        <p:spPr>
          <a:xfrm>
            <a:off x="4617720" y="2926080"/>
            <a:ext cx="3154680" cy="553957"/>
          </a:xfrm>
          <a:prstGeom prst="rect">
            <a:avLst/>
          </a:prstGeom>
          <a:noFill/>
          <a:ln>
            <a:noFill/>
          </a:ln>
        </p:spPr>
        <p:txBody>
          <a:bodyPr spcFirstLastPara="1" wrap="square" lIns="45700" tIns="45700" rIns="45700" bIns="45700" anchor="t" anchorCtr="0">
            <a:spAutoFit/>
          </a:bodyPr>
          <a:lstStyle/>
          <a:p>
            <a:pPr marL="0" marR="0" lvl="0" indent="0" algn="ctr" rtl="0">
              <a:lnSpc>
                <a:spcPct val="100000"/>
              </a:lnSpc>
              <a:spcBef>
                <a:spcPts val="0"/>
              </a:spcBef>
              <a:spcAft>
                <a:spcPts val="0"/>
              </a:spcAft>
              <a:buClr>
                <a:srgbClr val="000000"/>
              </a:buClr>
              <a:buSzPts val="1500"/>
              <a:buFont typeface="Arial"/>
              <a:buNone/>
            </a:pPr>
            <a:r>
              <a:rPr lang="tr-TR" sz="1500" b="0" i="0" u="none" strike="noStrike" cap="none" dirty="0">
                <a:solidFill>
                  <a:srgbClr val="0C2340"/>
                </a:solidFill>
                <a:latin typeface="Open Sans"/>
                <a:ea typeface="Open Sans"/>
                <a:cs typeface="Open Sans"/>
                <a:sym typeface="Open Sans"/>
              </a:rPr>
              <a:t>Nüsha banka, kamu kurumu veya üçüncü kişiye </a:t>
            </a:r>
            <a:r>
              <a:rPr lang="tr-TR" sz="1500" b="0" i="0" u="none" strike="noStrike" cap="none" dirty="0" smtClean="0">
                <a:solidFill>
                  <a:srgbClr val="0C2340"/>
                </a:solidFill>
                <a:latin typeface="Open Sans"/>
                <a:ea typeface="Open Sans"/>
                <a:cs typeface="Open Sans"/>
                <a:sym typeface="Open Sans"/>
              </a:rPr>
              <a:t>sunulabilir.</a:t>
            </a:r>
            <a:endParaRPr sz="1400" b="0" i="0" u="none" strike="noStrike" cap="none" dirty="0">
              <a:solidFill>
                <a:srgbClr val="000000"/>
              </a:solidFill>
              <a:latin typeface="Arial"/>
              <a:ea typeface="Arial"/>
              <a:cs typeface="Arial"/>
              <a:sym typeface="Arial"/>
            </a:endParaRPr>
          </a:p>
        </p:txBody>
      </p:sp>
      <p:sp>
        <p:nvSpPr>
          <p:cNvPr id="709" name="Google Shape;709;p31"/>
          <p:cNvSpPr/>
          <p:nvPr/>
        </p:nvSpPr>
        <p:spPr>
          <a:xfrm>
            <a:off x="8019288" y="2697480"/>
            <a:ext cx="182880" cy="274320"/>
          </a:xfrm>
          <a:prstGeom prst="rightArrow">
            <a:avLst>
              <a:gd name="adj1" fmla="val 50000"/>
              <a:gd name="adj2" fmla="val 50000"/>
            </a:avLst>
          </a:prstGeom>
          <a:solidFill>
            <a:srgbClr val="A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10" name="Google Shape;710;p31"/>
          <p:cNvSpPr/>
          <p:nvPr/>
        </p:nvSpPr>
        <p:spPr>
          <a:xfrm>
            <a:off x="8211311" y="1417320"/>
            <a:ext cx="3611880" cy="2651760"/>
          </a:xfrm>
          <a:prstGeom prst="roundRect">
            <a:avLst>
              <a:gd name="adj" fmla="val 6000"/>
            </a:avLst>
          </a:prstGeom>
          <a:solidFill>
            <a:srgbClr val="F3F4F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11" name="Google Shape;711;p31"/>
          <p:cNvSpPr/>
          <p:nvPr/>
        </p:nvSpPr>
        <p:spPr>
          <a:xfrm>
            <a:off x="9628632" y="1600200"/>
            <a:ext cx="777240" cy="777240"/>
          </a:xfrm>
          <a:prstGeom prst="ellipse">
            <a:avLst/>
          </a:prstGeom>
          <a:solidFill>
            <a:srgbClr val="A00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712" name="Google Shape;712;p31" descr="qr_w.png"/>
          <p:cNvPicPr preferRelativeResize="0"/>
          <p:nvPr/>
        </p:nvPicPr>
        <p:blipFill rotWithShape="1">
          <a:blip r:embed="rId5">
            <a:alphaModFix/>
          </a:blip>
          <a:srcRect/>
          <a:stretch/>
        </p:blipFill>
        <p:spPr>
          <a:xfrm>
            <a:off x="9815169" y="1786737"/>
            <a:ext cx="404164" cy="404164"/>
          </a:xfrm>
          <a:prstGeom prst="rect">
            <a:avLst/>
          </a:prstGeom>
          <a:noFill/>
          <a:ln>
            <a:noFill/>
          </a:ln>
        </p:spPr>
      </p:pic>
      <p:sp>
        <p:nvSpPr>
          <p:cNvPr id="713" name="Google Shape;713;p31"/>
          <p:cNvSpPr txBox="1"/>
          <p:nvPr/>
        </p:nvSpPr>
        <p:spPr>
          <a:xfrm>
            <a:off x="8394191" y="2468880"/>
            <a:ext cx="3246120" cy="457200"/>
          </a:xfrm>
          <a:prstGeom prst="rect">
            <a:avLst/>
          </a:prstGeom>
          <a:noFill/>
          <a:ln>
            <a:noFill/>
          </a:ln>
        </p:spPr>
        <p:txBody>
          <a:bodyPr spcFirstLastPara="1" wrap="square" lIns="45700" tIns="45700" rIns="45700" bIns="45700" anchor="t" anchorCtr="0">
            <a:spAutoFit/>
          </a:bodyPr>
          <a:lstStyle/>
          <a:p>
            <a:pPr marL="0" marR="0" lvl="0" indent="0" algn="ctr" rtl="0">
              <a:lnSpc>
                <a:spcPct val="100000"/>
              </a:lnSpc>
              <a:spcBef>
                <a:spcPts val="0"/>
              </a:spcBef>
              <a:spcAft>
                <a:spcPts val="0"/>
              </a:spcAft>
              <a:buClr>
                <a:srgbClr val="000000"/>
              </a:buClr>
              <a:buSzPts val="2200"/>
              <a:buFont typeface="Arial"/>
              <a:buNone/>
            </a:pPr>
            <a:r>
              <a:rPr lang="tr-TR" sz="2200" b="1" i="0" u="none" strike="noStrike" cap="none">
                <a:solidFill>
                  <a:srgbClr val="A00000"/>
                </a:solidFill>
                <a:latin typeface="Open Sans"/>
                <a:ea typeface="Open Sans"/>
                <a:cs typeface="Open Sans"/>
                <a:sym typeface="Open Sans"/>
              </a:rPr>
              <a:t>Doğrula</a:t>
            </a:r>
            <a:endParaRPr sz="1400" b="0" i="0" u="none" strike="noStrike" cap="none">
              <a:solidFill>
                <a:srgbClr val="000000"/>
              </a:solidFill>
              <a:latin typeface="Arial"/>
              <a:ea typeface="Arial"/>
              <a:cs typeface="Arial"/>
              <a:sym typeface="Arial"/>
            </a:endParaRPr>
          </a:p>
        </p:txBody>
      </p:sp>
      <p:sp>
        <p:nvSpPr>
          <p:cNvPr id="714" name="Google Shape;714;p31"/>
          <p:cNvSpPr txBox="1"/>
          <p:nvPr/>
        </p:nvSpPr>
        <p:spPr>
          <a:xfrm>
            <a:off x="8439911" y="2926080"/>
            <a:ext cx="3154680" cy="784790"/>
          </a:xfrm>
          <a:prstGeom prst="rect">
            <a:avLst/>
          </a:prstGeom>
          <a:noFill/>
          <a:ln>
            <a:noFill/>
          </a:ln>
        </p:spPr>
        <p:txBody>
          <a:bodyPr spcFirstLastPara="1" wrap="square" lIns="45700" tIns="45700" rIns="45700" bIns="45700" anchor="t" anchorCtr="0">
            <a:spAutoFit/>
          </a:bodyPr>
          <a:lstStyle/>
          <a:p>
            <a:pPr marL="0" marR="0" lvl="0" indent="0" algn="ctr" rtl="0">
              <a:lnSpc>
                <a:spcPct val="100000"/>
              </a:lnSpc>
              <a:spcBef>
                <a:spcPts val="0"/>
              </a:spcBef>
              <a:spcAft>
                <a:spcPts val="0"/>
              </a:spcAft>
              <a:buClr>
                <a:srgbClr val="000000"/>
              </a:buClr>
              <a:buSzPts val="1500"/>
              <a:buFont typeface="Arial"/>
              <a:buNone/>
            </a:pPr>
            <a:r>
              <a:rPr lang="tr-TR" sz="1500" b="0" i="0" u="none" strike="noStrike" cap="none" dirty="0">
                <a:solidFill>
                  <a:srgbClr val="0C2340"/>
                </a:solidFill>
                <a:latin typeface="Open Sans"/>
                <a:ea typeface="Open Sans"/>
                <a:cs typeface="Open Sans"/>
                <a:sym typeface="Open Sans"/>
              </a:rPr>
              <a:t>Muhatap, doğrulama koduyla kaydın aynısı olduğunu ETDS üzerinden teyit </a:t>
            </a:r>
            <a:r>
              <a:rPr lang="tr-TR" sz="1500" b="0" i="0" u="none" strike="noStrike" cap="none" dirty="0" smtClean="0">
                <a:solidFill>
                  <a:srgbClr val="0C2340"/>
                </a:solidFill>
                <a:latin typeface="Open Sans"/>
                <a:ea typeface="Open Sans"/>
                <a:cs typeface="Open Sans"/>
                <a:sym typeface="Open Sans"/>
              </a:rPr>
              <a:t>edebilir.</a:t>
            </a:r>
            <a:endParaRPr sz="1400" b="0" i="0" u="none" strike="noStrike" cap="none" dirty="0">
              <a:solidFill>
                <a:srgbClr val="000000"/>
              </a:solidFill>
              <a:latin typeface="Arial"/>
              <a:ea typeface="Arial"/>
              <a:cs typeface="Arial"/>
              <a:sym typeface="Arial"/>
            </a:endParaRPr>
          </a:p>
        </p:txBody>
      </p:sp>
      <p:sp>
        <p:nvSpPr>
          <p:cNvPr id="715" name="Google Shape;715;p31"/>
          <p:cNvSpPr/>
          <p:nvPr/>
        </p:nvSpPr>
        <p:spPr>
          <a:xfrm>
            <a:off x="566928" y="4297680"/>
            <a:ext cx="11256264" cy="1508760"/>
          </a:xfrm>
          <a:prstGeom prst="roundRect">
            <a:avLst>
              <a:gd name="adj" fmla="val 6000"/>
            </a:avLst>
          </a:prstGeom>
          <a:solidFill>
            <a:srgbClr val="A00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16" name="Google Shape;716;p31"/>
          <p:cNvSpPr/>
          <p:nvPr/>
        </p:nvSpPr>
        <p:spPr>
          <a:xfrm>
            <a:off x="822960" y="4645152"/>
            <a:ext cx="777240" cy="777240"/>
          </a:xfrm>
          <a:prstGeom prst="ellipse">
            <a:avLst/>
          </a:pr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717" name="Google Shape;717;p31" descr="stamp_r.png"/>
          <p:cNvPicPr preferRelativeResize="0"/>
          <p:nvPr/>
        </p:nvPicPr>
        <p:blipFill rotWithShape="1">
          <a:blip r:embed="rId6">
            <a:alphaModFix/>
          </a:blip>
          <a:srcRect/>
          <a:stretch/>
        </p:blipFill>
        <p:spPr>
          <a:xfrm>
            <a:off x="1009497" y="4831689"/>
            <a:ext cx="404164" cy="404164"/>
          </a:xfrm>
          <a:prstGeom prst="rect">
            <a:avLst/>
          </a:prstGeom>
          <a:noFill/>
          <a:ln>
            <a:noFill/>
          </a:ln>
        </p:spPr>
      </p:pic>
      <p:sp>
        <p:nvSpPr>
          <p:cNvPr id="718" name="Google Shape;718;p31"/>
          <p:cNvSpPr txBox="1"/>
          <p:nvPr/>
        </p:nvSpPr>
        <p:spPr>
          <a:xfrm>
            <a:off x="1828800" y="4343400"/>
            <a:ext cx="9784080" cy="1417320"/>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000000"/>
              </a:buClr>
              <a:buSzPts val="2000"/>
              <a:buFont typeface="Arial"/>
              <a:buNone/>
            </a:pPr>
            <a:r>
              <a:rPr lang="tr-TR" sz="2000" b="1" i="0" u="none" strike="noStrike" cap="none">
                <a:solidFill>
                  <a:srgbClr val="FFFFFF"/>
                </a:solidFill>
                <a:latin typeface="Open Sans"/>
                <a:ea typeface="Open Sans"/>
                <a:cs typeface="Open Sans"/>
                <a:sym typeface="Open Sans"/>
              </a:rPr>
              <a:t>28.07.2025 tarihli Bakanlık Genelgesi</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400"/>
              </a:spcBef>
              <a:spcAft>
                <a:spcPts val="0"/>
              </a:spcAft>
              <a:buClr>
                <a:srgbClr val="000000"/>
              </a:buClr>
              <a:buSzPts val="1600"/>
              <a:buFont typeface="Arial"/>
              <a:buNone/>
            </a:pPr>
            <a:r>
              <a:rPr lang="tr-TR" sz="1600" b="0" i="0" u="none" strike="noStrike" cap="none">
                <a:solidFill>
                  <a:srgbClr val="FFFFFF"/>
                </a:solidFill>
                <a:latin typeface="Open Sans"/>
                <a:ea typeface="Open Sans"/>
                <a:cs typeface="Open Sans"/>
                <a:sym typeface="Open Sans"/>
              </a:rPr>
              <a:t>ETDS kullanan şirketlerin organ kararı örneği sunduğu durumlarda ayrıca noter onayı aranmaz. Doğrulanabilen nüsha aslına uygun kabul edilir.</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723"/>
        <p:cNvGrpSpPr/>
        <p:nvPr/>
      </p:nvGrpSpPr>
      <p:grpSpPr>
        <a:xfrm>
          <a:off x="0" y="0"/>
          <a:ext cx="0" cy="0"/>
          <a:chOff x="0" y="0"/>
          <a:chExt cx="0" cy="0"/>
        </a:xfrm>
      </p:grpSpPr>
      <p:sp>
        <p:nvSpPr>
          <p:cNvPr id="724" name="Google Shape;724;p32"/>
          <p:cNvSpPr/>
          <p:nvPr/>
        </p:nvSpPr>
        <p:spPr>
          <a:xfrm>
            <a:off x="569623" y="801182"/>
            <a:ext cx="11412772" cy="369332"/>
          </a:xfrm>
          <a:prstGeom prst="rect">
            <a:avLst/>
          </a:prstGeom>
          <a:solidFill>
            <a:srgbClr val="A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25" name="Google Shape;725;p32"/>
          <p:cNvSpPr txBox="1"/>
          <p:nvPr/>
        </p:nvSpPr>
        <p:spPr>
          <a:xfrm>
            <a:off x="566928" y="0"/>
            <a:ext cx="11338560" cy="749808"/>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000000"/>
              </a:buClr>
              <a:buSzPts val="2600"/>
              <a:buFont typeface="Arial"/>
              <a:buNone/>
            </a:pPr>
            <a:r>
              <a:rPr lang="tr-TR" sz="2600" b="1" i="0" u="none" strike="noStrike" cap="none">
                <a:solidFill>
                  <a:srgbClr val="A00000"/>
                </a:solidFill>
                <a:latin typeface="Open Sans"/>
                <a:ea typeface="Open Sans"/>
                <a:cs typeface="Open Sans"/>
                <a:sym typeface="Open Sans"/>
              </a:rPr>
              <a:t>Muhafaza, Erişim ve Sorumluluk</a:t>
            </a:r>
            <a:endParaRPr sz="1400" b="0" i="0" u="none" strike="noStrike" cap="none">
              <a:solidFill>
                <a:srgbClr val="000000"/>
              </a:solidFill>
              <a:latin typeface="Arial"/>
              <a:ea typeface="Arial"/>
              <a:cs typeface="Arial"/>
              <a:sym typeface="Arial"/>
            </a:endParaRPr>
          </a:p>
        </p:txBody>
      </p:sp>
      <p:sp>
        <p:nvSpPr>
          <p:cNvPr id="726" name="Google Shape;726;p32"/>
          <p:cNvSpPr/>
          <p:nvPr/>
        </p:nvSpPr>
        <p:spPr>
          <a:xfrm>
            <a:off x="566928" y="1417320"/>
            <a:ext cx="2651760" cy="4389120"/>
          </a:xfrm>
          <a:prstGeom prst="roundRect">
            <a:avLst>
              <a:gd name="adj" fmla="val 6000"/>
            </a:avLst>
          </a:prstGeom>
          <a:solidFill>
            <a:srgbClr val="F3F4F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27" name="Google Shape;727;p32"/>
          <p:cNvSpPr/>
          <p:nvPr/>
        </p:nvSpPr>
        <p:spPr>
          <a:xfrm>
            <a:off x="795528" y="1645920"/>
            <a:ext cx="777240" cy="777240"/>
          </a:xfrm>
          <a:prstGeom prst="ellipse">
            <a:avLst/>
          </a:prstGeom>
          <a:solidFill>
            <a:srgbClr val="A00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728" name="Google Shape;728;p32" descr="db_w.png"/>
          <p:cNvPicPr preferRelativeResize="0"/>
          <p:nvPr/>
        </p:nvPicPr>
        <p:blipFill rotWithShape="1">
          <a:blip r:embed="rId3">
            <a:alphaModFix/>
          </a:blip>
          <a:srcRect/>
          <a:stretch/>
        </p:blipFill>
        <p:spPr>
          <a:xfrm>
            <a:off x="982065" y="1832457"/>
            <a:ext cx="404164" cy="404164"/>
          </a:xfrm>
          <a:prstGeom prst="rect">
            <a:avLst/>
          </a:prstGeom>
          <a:noFill/>
          <a:ln>
            <a:noFill/>
          </a:ln>
        </p:spPr>
      </p:pic>
      <p:sp>
        <p:nvSpPr>
          <p:cNvPr id="729" name="Google Shape;729;p32"/>
          <p:cNvSpPr txBox="1"/>
          <p:nvPr/>
        </p:nvSpPr>
        <p:spPr>
          <a:xfrm>
            <a:off x="795528" y="2606040"/>
            <a:ext cx="2240280" cy="777240"/>
          </a:xfrm>
          <a:prstGeom prst="rect">
            <a:avLst/>
          </a:prstGeom>
          <a:noFill/>
          <a:ln>
            <a:noFill/>
          </a:ln>
        </p:spPr>
        <p:txBody>
          <a:bodyPr spcFirstLastPara="1" wrap="square" lIns="45700" tIns="45700" rIns="45700" bIns="45700" anchor="b" anchorCtr="0">
            <a:spAutoFit/>
          </a:bodyPr>
          <a:lstStyle/>
          <a:p>
            <a:pPr marL="0" marR="0" lvl="0" indent="0" algn="l" rtl="0">
              <a:lnSpc>
                <a:spcPct val="95000"/>
              </a:lnSpc>
              <a:spcBef>
                <a:spcPts val="0"/>
              </a:spcBef>
              <a:spcAft>
                <a:spcPts val="0"/>
              </a:spcAft>
              <a:buClr>
                <a:srgbClr val="000000"/>
              </a:buClr>
              <a:buSzPts val="2000"/>
              <a:buFont typeface="Arial"/>
              <a:buNone/>
            </a:pPr>
            <a:r>
              <a:rPr lang="tr-TR" sz="2000" b="1" i="0" u="none" strike="noStrike" cap="none">
                <a:solidFill>
                  <a:srgbClr val="A00000"/>
                </a:solidFill>
                <a:latin typeface="Open Sans"/>
                <a:ea typeface="Open Sans"/>
                <a:cs typeface="Open Sans"/>
                <a:sym typeface="Open Sans"/>
              </a:rPr>
              <a:t>Muhafaza</a:t>
            </a:r>
            <a:endParaRPr sz="1400" b="0" i="0" u="none" strike="noStrike" cap="none">
              <a:solidFill>
                <a:srgbClr val="000000"/>
              </a:solidFill>
              <a:latin typeface="Arial"/>
              <a:ea typeface="Arial"/>
              <a:cs typeface="Arial"/>
              <a:sym typeface="Arial"/>
            </a:endParaRPr>
          </a:p>
        </p:txBody>
      </p:sp>
      <p:sp>
        <p:nvSpPr>
          <p:cNvPr id="730" name="Google Shape;730;p32"/>
          <p:cNvSpPr txBox="1"/>
          <p:nvPr/>
        </p:nvSpPr>
        <p:spPr>
          <a:xfrm>
            <a:off x="795528" y="3520440"/>
            <a:ext cx="2240280" cy="1077178"/>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tr-TR" sz="1600" b="0" i="0" u="none" strike="noStrike" cap="none" dirty="0">
                <a:solidFill>
                  <a:srgbClr val="0C2340"/>
                </a:solidFill>
                <a:latin typeface="Open Sans"/>
                <a:ea typeface="Open Sans"/>
                <a:cs typeface="Open Sans"/>
                <a:sym typeface="Open Sans"/>
              </a:rPr>
              <a:t>Elektronik defter dosyası formatında Ticaret Bakanlığı bilgi </a:t>
            </a:r>
            <a:r>
              <a:rPr lang="tr-TR" sz="1600" b="0" i="0" u="none" strike="noStrike" cap="none" dirty="0" smtClean="0">
                <a:solidFill>
                  <a:srgbClr val="0C2340"/>
                </a:solidFill>
                <a:latin typeface="Open Sans"/>
                <a:ea typeface="Open Sans"/>
                <a:cs typeface="Open Sans"/>
                <a:sym typeface="Open Sans"/>
              </a:rPr>
              <a:t>sisteminde saklanır.</a:t>
            </a:r>
            <a:endParaRPr sz="1400" b="0" i="0" u="none" strike="noStrike" cap="none" dirty="0">
              <a:solidFill>
                <a:srgbClr val="000000"/>
              </a:solidFill>
              <a:latin typeface="Arial"/>
              <a:ea typeface="Arial"/>
              <a:cs typeface="Arial"/>
              <a:sym typeface="Arial"/>
            </a:endParaRPr>
          </a:p>
        </p:txBody>
      </p:sp>
      <p:sp>
        <p:nvSpPr>
          <p:cNvPr id="731" name="Google Shape;731;p32"/>
          <p:cNvSpPr/>
          <p:nvPr/>
        </p:nvSpPr>
        <p:spPr>
          <a:xfrm>
            <a:off x="3429000" y="1417320"/>
            <a:ext cx="2651760" cy="4389120"/>
          </a:xfrm>
          <a:prstGeom prst="roundRect">
            <a:avLst>
              <a:gd name="adj" fmla="val 6000"/>
            </a:avLst>
          </a:prstGeom>
          <a:solidFill>
            <a:srgbClr val="F3F4F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32" name="Google Shape;732;p32"/>
          <p:cNvSpPr/>
          <p:nvPr/>
        </p:nvSpPr>
        <p:spPr>
          <a:xfrm>
            <a:off x="3657600" y="1645920"/>
            <a:ext cx="777240" cy="777240"/>
          </a:xfrm>
          <a:prstGeom prst="ellipse">
            <a:avLst/>
          </a:prstGeom>
          <a:solidFill>
            <a:srgbClr val="A00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733" name="Google Shape;733;p32" descr="key_w.png"/>
          <p:cNvPicPr preferRelativeResize="0"/>
          <p:nvPr/>
        </p:nvPicPr>
        <p:blipFill rotWithShape="1">
          <a:blip r:embed="rId4">
            <a:alphaModFix/>
          </a:blip>
          <a:srcRect/>
          <a:stretch/>
        </p:blipFill>
        <p:spPr>
          <a:xfrm>
            <a:off x="3844137" y="1832457"/>
            <a:ext cx="404164" cy="404164"/>
          </a:xfrm>
          <a:prstGeom prst="rect">
            <a:avLst/>
          </a:prstGeom>
          <a:noFill/>
          <a:ln>
            <a:noFill/>
          </a:ln>
        </p:spPr>
      </p:pic>
      <p:sp>
        <p:nvSpPr>
          <p:cNvPr id="734" name="Google Shape;734;p32"/>
          <p:cNvSpPr txBox="1"/>
          <p:nvPr/>
        </p:nvSpPr>
        <p:spPr>
          <a:xfrm>
            <a:off x="3657600" y="2606040"/>
            <a:ext cx="2240280" cy="777240"/>
          </a:xfrm>
          <a:prstGeom prst="rect">
            <a:avLst/>
          </a:prstGeom>
          <a:noFill/>
          <a:ln>
            <a:noFill/>
          </a:ln>
        </p:spPr>
        <p:txBody>
          <a:bodyPr spcFirstLastPara="1" wrap="square" lIns="45700" tIns="45700" rIns="45700" bIns="45700" anchor="b" anchorCtr="0">
            <a:spAutoFit/>
          </a:bodyPr>
          <a:lstStyle/>
          <a:p>
            <a:pPr marL="0" marR="0" lvl="0" indent="0" algn="l" rtl="0">
              <a:lnSpc>
                <a:spcPct val="95000"/>
              </a:lnSpc>
              <a:spcBef>
                <a:spcPts val="0"/>
              </a:spcBef>
              <a:spcAft>
                <a:spcPts val="0"/>
              </a:spcAft>
              <a:buClr>
                <a:srgbClr val="000000"/>
              </a:buClr>
              <a:buSzPts val="2000"/>
              <a:buFont typeface="Arial"/>
              <a:buNone/>
            </a:pPr>
            <a:r>
              <a:rPr lang="tr-TR" sz="2000" b="1" i="0" u="none" strike="noStrike" cap="none">
                <a:solidFill>
                  <a:srgbClr val="A00000"/>
                </a:solidFill>
                <a:latin typeface="Open Sans"/>
                <a:ea typeface="Open Sans"/>
                <a:cs typeface="Open Sans"/>
                <a:sym typeface="Open Sans"/>
              </a:rPr>
              <a:t>Erişim</a:t>
            </a:r>
            <a:endParaRPr sz="1400" b="0" i="0" u="none" strike="noStrike" cap="none">
              <a:solidFill>
                <a:srgbClr val="000000"/>
              </a:solidFill>
              <a:latin typeface="Arial"/>
              <a:ea typeface="Arial"/>
              <a:cs typeface="Arial"/>
              <a:sym typeface="Arial"/>
            </a:endParaRPr>
          </a:p>
        </p:txBody>
      </p:sp>
      <p:sp>
        <p:nvSpPr>
          <p:cNvPr id="735" name="Google Shape;735;p32"/>
          <p:cNvSpPr txBox="1"/>
          <p:nvPr/>
        </p:nvSpPr>
        <p:spPr>
          <a:xfrm>
            <a:off x="3657600" y="3520440"/>
            <a:ext cx="2240280" cy="1323399"/>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tr-TR" sz="1600" b="0" i="0" u="none" strike="noStrike" cap="none" dirty="0">
                <a:solidFill>
                  <a:srgbClr val="0C2340"/>
                </a:solidFill>
                <a:latin typeface="Open Sans"/>
                <a:ea typeface="Open Sans"/>
                <a:cs typeface="Open Sans"/>
                <a:sym typeface="Open Sans"/>
              </a:rPr>
              <a:t>Yalnızca şirketin yetkilendirdiği </a:t>
            </a:r>
            <a:r>
              <a:rPr lang="tr-TR" sz="1600" b="0" i="0" u="none" strike="noStrike" cap="none" dirty="0" smtClean="0">
                <a:solidFill>
                  <a:srgbClr val="0C2340"/>
                </a:solidFill>
                <a:latin typeface="Open Sans"/>
                <a:ea typeface="Open Sans"/>
                <a:cs typeface="Open Sans"/>
                <a:sym typeface="Open Sans"/>
              </a:rPr>
              <a:t>kişiler erişebilir. </a:t>
            </a:r>
            <a:r>
              <a:rPr lang="tr-TR" sz="1600" b="0" i="0" u="none" strike="noStrike" cap="none" dirty="0">
                <a:solidFill>
                  <a:srgbClr val="0C2340"/>
                </a:solidFill>
                <a:latin typeface="Open Sans"/>
                <a:ea typeface="Open Sans"/>
                <a:cs typeface="Open Sans"/>
                <a:sym typeface="Open Sans"/>
              </a:rPr>
              <a:t>Kanunen yetkili mercilerin </a:t>
            </a:r>
            <a:r>
              <a:rPr lang="tr-TR" sz="1600" b="0" i="0" u="none" strike="noStrike" cap="none" dirty="0" smtClean="0">
                <a:solidFill>
                  <a:srgbClr val="0C2340"/>
                </a:solidFill>
                <a:latin typeface="Open Sans"/>
                <a:ea typeface="Open Sans"/>
                <a:cs typeface="Open Sans"/>
                <a:sym typeface="Open Sans"/>
              </a:rPr>
              <a:t>erişim hakkı saklıdır.</a:t>
            </a:r>
            <a:endParaRPr sz="1400" b="0" i="0" u="none" strike="noStrike" cap="none" dirty="0">
              <a:solidFill>
                <a:srgbClr val="000000"/>
              </a:solidFill>
              <a:latin typeface="Arial"/>
              <a:ea typeface="Arial"/>
              <a:cs typeface="Arial"/>
              <a:sym typeface="Arial"/>
            </a:endParaRPr>
          </a:p>
        </p:txBody>
      </p:sp>
      <p:sp>
        <p:nvSpPr>
          <p:cNvPr id="736" name="Google Shape;736;p32"/>
          <p:cNvSpPr/>
          <p:nvPr/>
        </p:nvSpPr>
        <p:spPr>
          <a:xfrm>
            <a:off x="6291072" y="1417320"/>
            <a:ext cx="2651760" cy="4389120"/>
          </a:xfrm>
          <a:prstGeom prst="roundRect">
            <a:avLst>
              <a:gd name="adj" fmla="val 6000"/>
            </a:avLst>
          </a:prstGeom>
          <a:solidFill>
            <a:srgbClr val="F3F4F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37" name="Google Shape;737;p32"/>
          <p:cNvSpPr/>
          <p:nvPr/>
        </p:nvSpPr>
        <p:spPr>
          <a:xfrm>
            <a:off x="6519672" y="1645920"/>
            <a:ext cx="777240" cy="777240"/>
          </a:xfrm>
          <a:prstGeom prst="ellipse">
            <a:avLst/>
          </a:prstGeom>
          <a:solidFill>
            <a:srgbClr val="A00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738" name="Google Shape;738;p32" descr="search_w.png"/>
          <p:cNvPicPr preferRelativeResize="0"/>
          <p:nvPr/>
        </p:nvPicPr>
        <p:blipFill rotWithShape="1">
          <a:blip r:embed="rId5">
            <a:alphaModFix/>
          </a:blip>
          <a:srcRect/>
          <a:stretch/>
        </p:blipFill>
        <p:spPr>
          <a:xfrm>
            <a:off x="6706209" y="1832457"/>
            <a:ext cx="404164" cy="404164"/>
          </a:xfrm>
          <a:prstGeom prst="rect">
            <a:avLst/>
          </a:prstGeom>
          <a:noFill/>
          <a:ln>
            <a:noFill/>
          </a:ln>
        </p:spPr>
      </p:pic>
      <p:sp>
        <p:nvSpPr>
          <p:cNvPr id="739" name="Google Shape;739;p32"/>
          <p:cNvSpPr txBox="1"/>
          <p:nvPr/>
        </p:nvSpPr>
        <p:spPr>
          <a:xfrm>
            <a:off x="6519672" y="2606040"/>
            <a:ext cx="2240280" cy="777240"/>
          </a:xfrm>
          <a:prstGeom prst="rect">
            <a:avLst/>
          </a:prstGeom>
          <a:noFill/>
          <a:ln>
            <a:noFill/>
          </a:ln>
        </p:spPr>
        <p:txBody>
          <a:bodyPr spcFirstLastPara="1" wrap="square" lIns="45700" tIns="45700" rIns="45700" bIns="45700" anchor="b" anchorCtr="0">
            <a:spAutoFit/>
          </a:bodyPr>
          <a:lstStyle/>
          <a:p>
            <a:pPr marL="0" marR="0" lvl="0" indent="0" algn="l" rtl="0">
              <a:lnSpc>
                <a:spcPct val="95000"/>
              </a:lnSpc>
              <a:spcBef>
                <a:spcPts val="0"/>
              </a:spcBef>
              <a:spcAft>
                <a:spcPts val="0"/>
              </a:spcAft>
              <a:buClr>
                <a:srgbClr val="000000"/>
              </a:buClr>
              <a:buSzPts val="2000"/>
              <a:buFont typeface="Arial"/>
              <a:buNone/>
            </a:pPr>
            <a:r>
              <a:rPr lang="tr-TR" sz="2000" b="1" i="0" u="none" strike="noStrike" cap="none">
                <a:solidFill>
                  <a:srgbClr val="A00000"/>
                </a:solidFill>
                <a:latin typeface="Open Sans"/>
                <a:ea typeface="Open Sans"/>
                <a:cs typeface="Open Sans"/>
                <a:sym typeface="Open Sans"/>
              </a:rPr>
              <a:t>İnceleme ve ibraz</a:t>
            </a:r>
            <a:endParaRPr sz="1400" b="0" i="0" u="none" strike="noStrike" cap="none">
              <a:solidFill>
                <a:srgbClr val="000000"/>
              </a:solidFill>
              <a:latin typeface="Arial"/>
              <a:ea typeface="Arial"/>
              <a:cs typeface="Arial"/>
              <a:sym typeface="Arial"/>
            </a:endParaRPr>
          </a:p>
        </p:txBody>
      </p:sp>
      <p:sp>
        <p:nvSpPr>
          <p:cNvPr id="740" name="Google Shape;740;p32"/>
          <p:cNvSpPr txBox="1"/>
          <p:nvPr/>
        </p:nvSpPr>
        <p:spPr>
          <a:xfrm>
            <a:off x="6519672" y="3520440"/>
            <a:ext cx="2240280" cy="584735"/>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tr-TR" sz="1600" b="0" i="0" u="none" strike="noStrike" cap="none" dirty="0">
                <a:solidFill>
                  <a:srgbClr val="0C2340"/>
                </a:solidFill>
                <a:latin typeface="Open Sans"/>
                <a:ea typeface="Open Sans"/>
                <a:cs typeface="Open Sans"/>
                <a:sym typeface="Open Sans"/>
              </a:rPr>
              <a:t>Sorumluluk şirkettedir. </a:t>
            </a:r>
            <a:endParaRPr sz="1400" b="0" i="0" u="none" strike="noStrike" cap="none" dirty="0">
              <a:solidFill>
                <a:srgbClr val="000000"/>
              </a:solidFill>
              <a:latin typeface="Arial"/>
              <a:ea typeface="Arial"/>
              <a:cs typeface="Arial"/>
              <a:sym typeface="Arial"/>
            </a:endParaRPr>
          </a:p>
        </p:txBody>
      </p:sp>
      <p:sp>
        <p:nvSpPr>
          <p:cNvPr id="741" name="Google Shape;741;p32"/>
          <p:cNvSpPr/>
          <p:nvPr/>
        </p:nvSpPr>
        <p:spPr>
          <a:xfrm>
            <a:off x="9153144" y="1417320"/>
            <a:ext cx="2651760" cy="4389120"/>
          </a:xfrm>
          <a:prstGeom prst="roundRect">
            <a:avLst>
              <a:gd name="adj" fmla="val 6000"/>
            </a:avLst>
          </a:prstGeom>
          <a:solidFill>
            <a:srgbClr val="A00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42" name="Google Shape;742;p32"/>
          <p:cNvSpPr/>
          <p:nvPr/>
        </p:nvSpPr>
        <p:spPr>
          <a:xfrm>
            <a:off x="9381744" y="1645920"/>
            <a:ext cx="777240" cy="777240"/>
          </a:xfrm>
          <a:prstGeom prst="ellipse">
            <a:avLst/>
          </a:prstGeom>
          <a:solidFill>
            <a:srgbClr val="FFFFF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pic>
        <p:nvPicPr>
          <p:cNvPr id="743" name="Google Shape;743;p32" descr="gavel_r.png"/>
          <p:cNvPicPr preferRelativeResize="0"/>
          <p:nvPr/>
        </p:nvPicPr>
        <p:blipFill rotWithShape="1">
          <a:blip r:embed="rId6">
            <a:alphaModFix/>
          </a:blip>
          <a:srcRect/>
          <a:stretch/>
        </p:blipFill>
        <p:spPr>
          <a:xfrm>
            <a:off x="9568281" y="1832457"/>
            <a:ext cx="404164" cy="404164"/>
          </a:xfrm>
          <a:prstGeom prst="rect">
            <a:avLst/>
          </a:prstGeom>
          <a:noFill/>
          <a:ln>
            <a:noFill/>
          </a:ln>
        </p:spPr>
      </p:pic>
      <p:sp>
        <p:nvSpPr>
          <p:cNvPr id="744" name="Google Shape;744;p32"/>
          <p:cNvSpPr txBox="1"/>
          <p:nvPr/>
        </p:nvSpPr>
        <p:spPr>
          <a:xfrm>
            <a:off x="9381744" y="2606040"/>
            <a:ext cx="2240280" cy="777240"/>
          </a:xfrm>
          <a:prstGeom prst="rect">
            <a:avLst/>
          </a:prstGeom>
          <a:noFill/>
          <a:ln>
            <a:noFill/>
          </a:ln>
        </p:spPr>
        <p:txBody>
          <a:bodyPr spcFirstLastPara="1" wrap="square" lIns="45700" tIns="45700" rIns="45700" bIns="45700" anchor="b" anchorCtr="0">
            <a:spAutoFit/>
          </a:bodyPr>
          <a:lstStyle/>
          <a:p>
            <a:pPr marL="0" marR="0" lvl="0" indent="0" algn="l" rtl="0">
              <a:lnSpc>
                <a:spcPct val="95000"/>
              </a:lnSpc>
              <a:spcBef>
                <a:spcPts val="0"/>
              </a:spcBef>
              <a:spcAft>
                <a:spcPts val="0"/>
              </a:spcAft>
              <a:buClr>
                <a:srgbClr val="000000"/>
              </a:buClr>
              <a:buSzPts val="2000"/>
              <a:buFont typeface="Arial"/>
              <a:buNone/>
            </a:pPr>
            <a:r>
              <a:rPr lang="tr-TR" sz="2000" b="1" i="0" u="none" strike="noStrike" cap="none">
                <a:solidFill>
                  <a:srgbClr val="FFFFFF"/>
                </a:solidFill>
                <a:latin typeface="Open Sans"/>
                <a:ea typeface="Open Sans"/>
                <a:cs typeface="Open Sans"/>
                <a:sym typeface="Open Sans"/>
              </a:rPr>
              <a:t>Yaptırım</a:t>
            </a:r>
            <a:endParaRPr sz="1400" b="0" i="0" u="none" strike="noStrike" cap="none">
              <a:solidFill>
                <a:srgbClr val="000000"/>
              </a:solidFill>
              <a:latin typeface="Arial"/>
              <a:ea typeface="Arial"/>
              <a:cs typeface="Arial"/>
              <a:sym typeface="Arial"/>
            </a:endParaRPr>
          </a:p>
        </p:txBody>
      </p:sp>
      <p:sp>
        <p:nvSpPr>
          <p:cNvPr id="745" name="Google Shape;745;p32"/>
          <p:cNvSpPr txBox="1"/>
          <p:nvPr/>
        </p:nvSpPr>
        <p:spPr>
          <a:xfrm>
            <a:off x="9381744" y="3520440"/>
            <a:ext cx="2240280" cy="1569620"/>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1600"/>
              <a:buFont typeface="Arial"/>
              <a:buNone/>
            </a:pPr>
            <a:r>
              <a:rPr lang="tr-TR" sz="1600" b="0" i="0" u="none" strike="noStrike" cap="none" dirty="0">
                <a:solidFill>
                  <a:srgbClr val="FFFFFF"/>
                </a:solidFill>
                <a:latin typeface="Open Sans"/>
                <a:ea typeface="Open Sans"/>
                <a:cs typeface="Open Sans"/>
                <a:sym typeface="Open Sans"/>
              </a:rPr>
              <a:t>Yükümlü şirket fiziki defter tutarsa defter tutmamış sayılır. </a:t>
            </a:r>
            <a:r>
              <a:rPr lang="tr-TR" sz="1600" b="0" i="0" u="none" strike="noStrike" cap="none" dirty="0" smtClean="0">
                <a:solidFill>
                  <a:srgbClr val="FFFFFF"/>
                </a:solidFill>
                <a:latin typeface="Open Sans"/>
                <a:ea typeface="Open Sans"/>
                <a:cs typeface="Open Sans"/>
                <a:sym typeface="Open Sans"/>
              </a:rPr>
              <a:t>Şirket TTK’de yer alan yaptırımlarla karşılaşılabilir.</a:t>
            </a:r>
            <a:endParaRPr sz="1400" b="0" i="0" u="none" strike="noStrike" cap="none" dirty="0">
              <a:solidFill>
                <a:srgbClr val="000000"/>
              </a:solidFill>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750"/>
        <p:cNvGrpSpPr/>
        <p:nvPr/>
      </p:nvGrpSpPr>
      <p:grpSpPr>
        <a:xfrm>
          <a:off x="0" y="0"/>
          <a:ext cx="0" cy="0"/>
          <a:chOff x="0" y="0"/>
          <a:chExt cx="0" cy="0"/>
        </a:xfrm>
      </p:grpSpPr>
      <p:sp>
        <p:nvSpPr>
          <p:cNvPr id="751" name="Google Shape;751;p33"/>
          <p:cNvSpPr/>
          <p:nvPr/>
        </p:nvSpPr>
        <p:spPr>
          <a:xfrm>
            <a:off x="569623" y="801182"/>
            <a:ext cx="11412772" cy="369332"/>
          </a:xfrm>
          <a:prstGeom prst="rect">
            <a:avLst/>
          </a:prstGeom>
          <a:solidFill>
            <a:srgbClr val="A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52" name="Google Shape;752;p33"/>
          <p:cNvSpPr txBox="1"/>
          <p:nvPr/>
        </p:nvSpPr>
        <p:spPr>
          <a:xfrm>
            <a:off x="566928" y="0"/>
            <a:ext cx="11338560" cy="749808"/>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000000"/>
              </a:buClr>
              <a:buSzPts val="2600"/>
              <a:buFont typeface="Arial"/>
              <a:buNone/>
            </a:pPr>
            <a:r>
              <a:rPr lang="tr-TR" sz="2600" b="1" i="0" u="none" strike="noStrike" cap="none">
                <a:solidFill>
                  <a:srgbClr val="A00000"/>
                </a:solidFill>
                <a:latin typeface="Open Sans"/>
                <a:ea typeface="Open Sans"/>
                <a:cs typeface="Open Sans"/>
                <a:sym typeface="Open Sans"/>
              </a:rPr>
              <a:t>Rehberler, Örnek Dokümanlar ve Video Eğitimleri</a:t>
            </a:r>
            <a:endParaRPr sz="1400" b="0" i="0" u="none" strike="noStrike" cap="none">
              <a:solidFill>
                <a:srgbClr val="000000"/>
              </a:solidFill>
              <a:latin typeface="Arial"/>
              <a:ea typeface="Arial"/>
              <a:cs typeface="Arial"/>
              <a:sym typeface="Arial"/>
            </a:endParaRPr>
          </a:p>
        </p:txBody>
      </p:sp>
      <p:sp>
        <p:nvSpPr>
          <p:cNvPr id="753" name="Google Shape;753;p33"/>
          <p:cNvSpPr/>
          <p:nvPr/>
        </p:nvSpPr>
        <p:spPr>
          <a:xfrm>
            <a:off x="566928" y="1371600"/>
            <a:ext cx="3611880" cy="4434840"/>
          </a:xfrm>
          <a:prstGeom prst="roundRect">
            <a:avLst>
              <a:gd name="adj" fmla="val 6000"/>
            </a:avLst>
          </a:prstGeom>
          <a:solidFill>
            <a:srgbClr val="F3F4F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54" name="Google Shape;754;p33"/>
          <p:cNvSpPr txBox="1"/>
          <p:nvPr/>
        </p:nvSpPr>
        <p:spPr>
          <a:xfrm>
            <a:off x="749808" y="1444752"/>
            <a:ext cx="3291840" cy="457200"/>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1700"/>
              <a:buFont typeface="Arial"/>
              <a:buNone/>
            </a:pPr>
            <a:r>
              <a:rPr lang="tr-TR" sz="1700" b="1" i="0" u="none" strike="noStrike" cap="none">
                <a:solidFill>
                  <a:srgbClr val="A00000"/>
                </a:solidFill>
                <a:latin typeface="Open Sans"/>
                <a:ea typeface="Open Sans"/>
                <a:cs typeface="Open Sans"/>
                <a:sym typeface="Open Sans"/>
              </a:rPr>
              <a:t>Kullanım Kılavuzu</a:t>
            </a:r>
            <a:endParaRPr sz="1400" b="0" i="0" u="none" strike="noStrike" cap="none">
              <a:solidFill>
                <a:srgbClr val="000000"/>
              </a:solidFill>
              <a:latin typeface="Arial"/>
              <a:ea typeface="Arial"/>
              <a:cs typeface="Arial"/>
              <a:sym typeface="Arial"/>
            </a:endParaRPr>
          </a:p>
        </p:txBody>
      </p:sp>
      <p:pic>
        <p:nvPicPr>
          <p:cNvPr id="755" name="Google Shape;755;p33" descr="kilavuz_c.png"/>
          <p:cNvPicPr preferRelativeResize="0"/>
          <p:nvPr/>
        </p:nvPicPr>
        <p:blipFill rotWithShape="1">
          <a:blip r:embed="rId3">
            <a:alphaModFix/>
          </a:blip>
          <a:srcRect/>
          <a:stretch/>
        </p:blipFill>
        <p:spPr>
          <a:xfrm>
            <a:off x="749808" y="1965960"/>
            <a:ext cx="3246120" cy="1064080"/>
          </a:xfrm>
          <a:prstGeom prst="rect">
            <a:avLst/>
          </a:prstGeom>
          <a:noFill/>
          <a:ln w="9525" cap="flat" cmpd="sng">
            <a:solidFill>
              <a:srgbClr val="BFC3C9"/>
            </a:solidFill>
            <a:prstDash val="solid"/>
            <a:round/>
            <a:headEnd type="none" w="sm" len="sm"/>
            <a:tailEnd type="none" w="sm" len="sm"/>
          </a:ln>
        </p:spPr>
      </p:pic>
      <p:sp>
        <p:nvSpPr>
          <p:cNvPr id="756" name="Google Shape;756;p33"/>
          <p:cNvSpPr txBox="1"/>
          <p:nvPr/>
        </p:nvSpPr>
        <p:spPr>
          <a:xfrm>
            <a:off x="749808" y="3703320"/>
            <a:ext cx="3291840" cy="2057400"/>
          </a:xfrm>
          <a:prstGeom prst="rect">
            <a:avLst/>
          </a:prstGeom>
          <a:noFill/>
          <a:ln>
            <a:noFill/>
          </a:ln>
        </p:spPr>
        <p:txBody>
          <a:bodyPr spcFirstLastPara="1" wrap="square" lIns="45700" tIns="45700" rIns="45700" bIns="45700" anchor="t" anchorCtr="0">
            <a:spAutoFit/>
          </a:bodyPr>
          <a:lstStyle/>
          <a:p>
            <a:pPr marL="228600" marR="0" lvl="0" indent="-201168" algn="l" rtl="0">
              <a:lnSpc>
                <a:spcPct val="100000"/>
              </a:lnSpc>
              <a:spcBef>
                <a:spcPts val="0"/>
              </a:spcBef>
              <a:spcAft>
                <a:spcPts val="0"/>
              </a:spcAft>
              <a:buClr>
                <a:srgbClr val="A00000"/>
              </a:buClr>
              <a:buSzPts val="1400"/>
              <a:buFont typeface="Arial"/>
              <a:buChar char="•"/>
            </a:pPr>
            <a:r>
              <a:rPr lang="tr-TR" sz="1400" b="0" i="0" u="none" strike="noStrike" cap="none">
                <a:solidFill>
                  <a:srgbClr val="0C2340"/>
                </a:solidFill>
                <a:latin typeface="Open Sans"/>
                <a:ea typeface="Open Sans"/>
                <a:cs typeface="Open Sans"/>
                <a:sym typeface="Open Sans"/>
              </a:rPr>
              <a:t>Sisteme giriş rehberi</a:t>
            </a:r>
            <a:endParaRPr sz="1400" b="0" i="0" u="none" strike="noStrike" cap="none">
              <a:solidFill>
                <a:srgbClr val="000000"/>
              </a:solidFill>
              <a:latin typeface="Arial"/>
              <a:ea typeface="Arial"/>
              <a:cs typeface="Arial"/>
              <a:sym typeface="Arial"/>
            </a:endParaRPr>
          </a:p>
          <a:p>
            <a:pPr marL="228600" marR="0" lvl="0" indent="-201168" algn="l" rtl="0">
              <a:lnSpc>
                <a:spcPct val="100000"/>
              </a:lnSpc>
              <a:spcBef>
                <a:spcPts val="400"/>
              </a:spcBef>
              <a:spcAft>
                <a:spcPts val="0"/>
              </a:spcAft>
              <a:buClr>
                <a:srgbClr val="A00000"/>
              </a:buClr>
              <a:buSzPts val="1400"/>
              <a:buFont typeface="Arial"/>
              <a:buChar char="•"/>
            </a:pPr>
            <a:r>
              <a:rPr lang="tr-TR" sz="1400" b="0" i="0" u="none" strike="noStrike" cap="none">
                <a:solidFill>
                  <a:srgbClr val="0C2340"/>
                </a:solidFill>
                <a:latin typeface="Open Sans"/>
                <a:ea typeface="Open Sans"/>
                <a:cs typeface="Open Sans"/>
                <a:sym typeface="Open Sans"/>
              </a:rPr>
              <a:t>GK, YK ve pay defteri rehberleri</a:t>
            </a:r>
            <a:endParaRPr sz="1400" b="0" i="0" u="none" strike="noStrike" cap="none">
              <a:solidFill>
                <a:srgbClr val="000000"/>
              </a:solidFill>
              <a:latin typeface="Arial"/>
              <a:ea typeface="Arial"/>
              <a:cs typeface="Arial"/>
              <a:sym typeface="Arial"/>
            </a:endParaRPr>
          </a:p>
          <a:p>
            <a:pPr marL="228600" marR="0" lvl="0" indent="-201168" algn="l" rtl="0">
              <a:lnSpc>
                <a:spcPct val="100000"/>
              </a:lnSpc>
              <a:spcBef>
                <a:spcPts val="400"/>
              </a:spcBef>
              <a:spcAft>
                <a:spcPts val="0"/>
              </a:spcAft>
              <a:buClr>
                <a:srgbClr val="A00000"/>
              </a:buClr>
              <a:buSzPts val="1400"/>
              <a:buFont typeface="Arial"/>
              <a:buChar char="•"/>
            </a:pPr>
            <a:r>
              <a:rPr lang="tr-TR" sz="1400" b="0" i="0" u="none" strike="noStrike" cap="none">
                <a:solidFill>
                  <a:srgbClr val="0C2340"/>
                </a:solidFill>
                <a:latin typeface="Open Sans"/>
                <a:ea typeface="Open Sans"/>
                <a:cs typeface="Open Sans"/>
                <a:sym typeface="Open Sans"/>
              </a:rPr>
              <a:t>Kuruluşta e-deftere geçiş</a:t>
            </a:r>
            <a:endParaRPr sz="1400" b="0" i="0" u="none" strike="noStrike" cap="none">
              <a:solidFill>
                <a:srgbClr val="000000"/>
              </a:solidFill>
              <a:latin typeface="Arial"/>
              <a:ea typeface="Arial"/>
              <a:cs typeface="Arial"/>
              <a:sym typeface="Arial"/>
            </a:endParaRPr>
          </a:p>
          <a:p>
            <a:pPr marL="228600" marR="0" lvl="0" indent="-201168" algn="l" rtl="0">
              <a:lnSpc>
                <a:spcPct val="100000"/>
              </a:lnSpc>
              <a:spcBef>
                <a:spcPts val="400"/>
              </a:spcBef>
              <a:spcAft>
                <a:spcPts val="0"/>
              </a:spcAft>
              <a:buClr>
                <a:srgbClr val="A00000"/>
              </a:buClr>
              <a:buSzPts val="1400"/>
              <a:buFont typeface="Arial"/>
              <a:buChar char="•"/>
            </a:pPr>
            <a:r>
              <a:rPr lang="tr-TR" sz="1400" b="0" i="0" u="none" strike="noStrike" cap="none">
                <a:solidFill>
                  <a:srgbClr val="0C2340"/>
                </a:solidFill>
                <a:latin typeface="Open Sans"/>
                <a:ea typeface="Open Sans"/>
                <a:cs typeface="Open Sans"/>
                <a:sym typeface="Open Sans"/>
              </a:rPr>
              <a:t>Sistem kullanıcısı sorgulama</a:t>
            </a:r>
            <a:endParaRPr sz="1400" b="0" i="0" u="none" strike="noStrike" cap="none">
              <a:solidFill>
                <a:srgbClr val="000000"/>
              </a:solidFill>
              <a:latin typeface="Arial"/>
              <a:ea typeface="Arial"/>
              <a:cs typeface="Arial"/>
              <a:sym typeface="Arial"/>
            </a:endParaRPr>
          </a:p>
        </p:txBody>
      </p:sp>
      <p:sp>
        <p:nvSpPr>
          <p:cNvPr id="757" name="Google Shape;757;p33"/>
          <p:cNvSpPr/>
          <p:nvPr/>
        </p:nvSpPr>
        <p:spPr>
          <a:xfrm>
            <a:off x="4389120" y="1371600"/>
            <a:ext cx="3611880" cy="4434840"/>
          </a:xfrm>
          <a:prstGeom prst="roundRect">
            <a:avLst>
              <a:gd name="adj" fmla="val 6000"/>
            </a:avLst>
          </a:prstGeom>
          <a:solidFill>
            <a:srgbClr val="F3F4F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58" name="Google Shape;758;p33"/>
          <p:cNvSpPr txBox="1"/>
          <p:nvPr/>
        </p:nvSpPr>
        <p:spPr>
          <a:xfrm>
            <a:off x="4572000" y="1444752"/>
            <a:ext cx="3291840" cy="457200"/>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1700"/>
              <a:buFont typeface="Arial"/>
              <a:buNone/>
            </a:pPr>
            <a:r>
              <a:rPr lang="tr-TR" sz="1700" b="1" i="0" u="none" strike="noStrike" cap="none">
                <a:solidFill>
                  <a:srgbClr val="A00000"/>
                </a:solidFill>
                <a:latin typeface="Open Sans"/>
                <a:ea typeface="Open Sans"/>
                <a:cs typeface="Open Sans"/>
                <a:sym typeface="Open Sans"/>
              </a:rPr>
              <a:t>Örnek Dokümanlar</a:t>
            </a:r>
            <a:endParaRPr sz="1400" b="0" i="0" u="none" strike="noStrike" cap="none">
              <a:solidFill>
                <a:srgbClr val="000000"/>
              </a:solidFill>
              <a:latin typeface="Arial"/>
              <a:ea typeface="Arial"/>
              <a:cs typeface="Arial"/>
              <a:sym typeface="Arial"/>
            </a:endParaRPr>
          </a:p>
        </p:txBody>
      </p:sp>
      <p:pic>
        <p:nvPicPr>
          <p:cNvPr id="759" name="Google Shape;759;p33" descr="yardim_c.png"/>
          <p:cNvPicPr preferRelativeResize="0"/>
          <p:nvPr/>
        </p:nvPicPr>
        <p:blipFill rotWithShape="1">
          <a:blip r:embed="rId4">
            <a:alphaModFix/>
          </a:blip>
          <a:srcRect/>
          <a:stretch/>
        </p:blipFill>
        <p:spPr>
          <a:xfrm>
            <a:off x="4572000" y="1965960"/>
            <a:ext cx="3246120" cy="1015247"/>
          </a:xfrm>
          <a:prstGeom prst="rect">
            <a:avLst/>
          </a:prstGeom>
          <a:noFill/>
          <a:ln w="9525" cap="flat" cmpd="sng">
            <a:solidFill>
              <a:srgbClr val="BFC3C9"/>
            </a:solidFill>
            <a:prstDash val="solid"/>
            <a:round/>
            <a:headEnd type="none" w="sm" len="sm"/>
            <a:tailEnd type="none" w="sm" len="sm"/>
          </a:ln>
        </p:spPr>
      </p:pic>
      <p:sp>
        <p:nvSpPr>
          <p:cNvPr id="760" name="Google Shape;760;p33"/>
          <p:cNvSpPr txBox="1"/>
          <p:nvPr/>
        </p:nvSpPr>
        <p:spPr>
          <a:xfrm>
            <a:off x="4572000" y="3703320"/>
            <a:ext cx="3291840" cy="2057400"/>
          </a:xfrm>
          <a:prstGeom prst="rect">
            <a:avLst/>
          </a:prstGeom>
          <a:noFill/>
          <a:ln>
            <a:noFill/>
          </a:ln>
        </p:spPr>
        <p:txBody>
          <a:bodyPr spcFirstLastPara="1" wrap="square" lIns="45700" tIns="45700" rIns="45700" bIns="45700" anchor="t" anchorCtr="0">
            <a:spAutoFit/>
          </a:bodyPr>
          <a:lstStyle/>
          <a:p>
            <a:pPr marL="228600" marR="0" lvl="0" indent="-201168" algn="l" rtl="0">
              <a:lnSpc>
                <a:spcPct val="100000"/>
              </a:lnSpc>
              <a:spcBef>
                <a:spcPts val="0"/>
              </a:spcBef>
              <a:spcAft>
                <a:spcPts val="0"/>
              </a:spcAft>
              <a:buClr>
                <a:srgbClr val="A00000"/>
              </a:buClr>
              <a:buSzPts val="1400"/>
              <a:buFont typeface="Arial"/>
              <a:buChar char="•"/>
            </a:pPr>
            <a:r>
              <a:rPr lang="tr-TR" sz="1400" b="0" i="0" u="none" strike="noStrike" cap="none">
                <a:solidFill>
                  <a:srgbClr val="0C2340"/>
                </a:solidFill>
                <a:latin typeface="Open Sans"/>
                <a:ea typeface="Open Sans"/>
                <a:cs typeface="Open Sans"/>
                <a:sym typeface="Open Sans"/>
              </a:rPr>
              <a:t>ETDS yol haritası şeması</a:t>
            </a:r>
            <a:endParaRPr sz="1400" b="0" i="0" u="none" strike="noStrike" cap="none">
              <a:solidFill>
                <a:srgbClr val="000000"/>
              </a:solidFill>
              <a:latin typeface="Arial"/>
              <a:ea typeface="Arial"/>
              <a:cs typeface="Arial"/>
              <a:sym typeface="Arial"/>
            </a:endParaRPr>
          </a:p>
          <a:p>
            <a:pPr marL="228600" marR="0" lvl="0" indent="-201168" algn="l" rtl="0">
              <a:lnSpc>
                <a:spcPct val="100000"/>
              </a:lnSpc>
              <a:spcBef>
                <a:spcPts val="400"/>
              </a:spcBef>
              <a:spcAft>
                <a:spcPts val="0"/>
              </a:spcAft>
              <a:buClr>
                <a:srgbClr val="A00000"/>
              </a:buClr>
              <a:buSzPts val="1400"/>
              <a:buFont typeface="Arial"/>
              <a:buChar char="•"/>
            </a:pPr>
            <a:r>
              <a:rPr lang="tr-TR" sz="1400" b="0" i="0" u="none" strike="noStrike" cap="none">
                <a:solidFill>
                  <a:srgbClr val="0C2340"/>
                </a:solidFill>
                <a:latin typeface="Open Sans"/>
                <a:ea typeface="Open Sans"/>
                <a:cs typeface="Open Sans"/>
                <a:sym typeface="Open Sans"/>
              </a:rPr>
              <a:t>Karar örnekleri</a:t>
            </a:r>
            <a:endParaRPr sz="1400" b="0" i="0" u="none" strike="noStrike" cap="none">
              <a:solidFill>
                <a:srgbClr val="000000"/>
              </a:solidFill>
              <a:latin typeface="Arial"/>
              <a:ea typeface="Arial"/>
              <a:cs typeface="Arial"/>
              <a:sym typeface="Arial"/>
            </a:endParaRPr>
          </a:p>
          <a:p>
            <a:pPr marL="228600" marR="0" lvl="0" indent="-201168" algn="l" rtl="0">
              <a:lnSpc>
                <a:spcPct val="100000"/>
              </a:lnSpc>
              <a:spcBef>
                <a:spcPts val="400"/>
              </a:spcBef>
              <a:spcAft>
                <a:spcPts val="0"/>
              </a:spcAft>
              <a:buClr>
                <a:srgbClr val="A00000"/>
              </a:buClr>
              <a:buSzPts val="1400"/>
              <a:buFont typeface="Arial"/>
              <a:buChar char="•"/>
            </a:pPr>
            <a:r>
              <a:rPr lang="tr-TR" sz="1400" b="0" i="0" u="none" strike="noStrike" cap="none">
                <a:solidFill>
                  <a:srgbClr val="0C2340"/>
                </a:solidFill>
                <a:latin typeface="Open Sans"/>
                <a:ea typeface="Open Sans"/>
                <a:cs typeface="Open Sans"/>
                <a:sym typeface="Open Sans"/>
              </a:rPr>
              <a:t>GK ve YK/müdürler kurulu kararı şablonları (PDF/Word)</a:t>
            </a:r>
            <a:endParaRPr sz="1400" b="0" i="0" u="none" strike="noStrike" cap="none">
              <a:solidFill>
                <a:srgbClr val="000000"/>
              </a:solidFill>
              <a:latin typeface="Arial"/>
              <a:ea typeface="Arial"/>
              <a:cs typeface="Arial"/>
              <a:sym typeface="Arial"/>
            </a:endParaRPr>
          </a:p>
        </p:txBody>
      </p:sp>
      <p:sp>
        <p:nvSpPr>
          <p:cNvPr id="761" name="Google Shape;761;p33"/>
          <p:cNvSpPr/>
          <p:nvPr/>
        </p:nvSpPr>
        <p:spPr>
          <a:xfrm>
            <a:off x="8211311" y="1371600"/>
            <a:ext cx="3611880" cy="4434840"/>
          </a:xfrm>
          <a:prstGeom prst="roundRect">
            <a:avLst>
              <a:gd name="adj" fmla="val 6000"/>
            </a:avLst>
          </a:prstGeom>
          <a:solidFill>
            <a:srgbClr val="F3F4F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62" name="Google Shape;762;p33"/>
          <p:cNvSpPr txBox="1"/>
          <p:nvPr/>
        </p:nvSpPr>
        <p:spPr>
          <a:xfrm>
            <a:off x="8394191" y="1444752"/>
            <a:ext cx="3291840" cy="457200"/>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1700"/>
              <a:buFont typeface="Arial"/>
              <a:buNone/>
            </a:pPr>
            <a:r>
              <a:rPr lang="tr-TR" sz="1700" b="1" i="0" u="none" strike="noStrike" cap="none">
                <a:solidFill>
                  <a:srgbClr val="A00000"/>
                </a:solidFill>
                <a:latin typeface="Open Sans"/>
                <a:ea typeface="Open Sans"/>
                <a:cs typeface="Open Sans"/>
                <a:sym typeface="Open Sans"/>
              </a:rPr>
              <a:t>Video Eğitimleri</a:t>
            </a:r>
            <a:endParaRPr sz="1400" b="0" i="0" u="none" strike="noStrike" cap="none">
              <a:solidFill>
                <a:srgbClr val="000000"/>
              </a:solidFill>
              <a:latin typeface="Arial"/>
              <a:ea typeface="Arial"/>
              <a:cs typeface="Arial"/>
              <a:sym typeface="Arial"/>
            </a:endParaRPr>
          </a:p>
        </p:txBody>
      </p:sp>
      <p:pic>
        <p:nvPicPr>
          <p:cNvPr id="763" name="Google Shape;763;p33" descr="video_c.png"/>
          <p:cNvPicPr preferRelativeResize="0"/>
          <p:nvPr/>
        </p:nvPicPr>
        <p:blipFill rotWithShape="1">
          <a:blip r:embed="rId5">
            <a:alphaModFix/>
          </a:blip>
          <a:srcRect/>
          <a:stretch/>
        </p:blipFill>
        <p:spPr>
          <a:xfrm>
            <a:off x="8430168" y="1965960"/>
            <a:ext cx="3174167" cy="1600200"/>
          </a:xfrm>
          <a:prstGeom prst="rect">
            <a:avLst/>
          </a:prstGeom>
          <a:noFill/>
          <a:ln w="9525" cap="flat" cmpd="sng">
            <a:solidFill>
              <a:srgbClr val="BFC3C9"/>
            </a:solidFill>
            <a:prstDash val="solid"/>
            <a:round/>
            <a:headEnd type="none" w="sm" len="sm"/>
            <a:tailEnd type="none" w="sm" len="sm"/>
          </a:ln>
        </p:spPr>
      </p:pic>
      <p:sp>
        <p:nvSpPr>
          <p:cNvPr id="764" name="Google Shape;764;p33"/>
          <p:cNvSpPr txBox="1"/>
          <p:nvPr/>
        </p:nvSpPr>
        <p:spPr>
          <a:xfrm>
            <a:off x="8394191" y="3703320"/>
            <a:ext cx="3291840" cy="2057400"/>
          </a:xfrm>
          <a:prstGeom prst="rect">
            <a:avLst/>
          </a:prstGeom>
          <a:noFill/>
          <a:ln>
            <a:noFill/>
          </a:ln>
        </p:spPr>
        <p:txBody>
          <a:bodyPr spcFirstLastPara="1" wrap="square" lIns="45700" tIns="45700" rIns="45700" bIns="45700" anchor="t" anchorCtr="0">
            <a:spAutoFit/>
          </a:bodyPr>
          <a:lstStyle/>
          <a:p>
            <a:pPr marL="228600" marR="0" lvl="0" indent="-201168" algn="l" rtl="0">
              <a:lnSpc>
                <a:spcPct val="100000"/>
              </a:lnSpc>
              <a:spcBef>
                <a:spcPts val="0"/>
              </a:spcBef>
              <a:spcAft>
                <a:spcPts val="0"/>
              </a:spcAft>
              <a:buClr>
                <a:srgbClr val="A00000"/>
              </a:buClr>
              <a:buSzPts val="1400"/>
              <a:buFont typeface="Arial"/>
              <a:buChar char="•"/>
            </a:pPr>
            <a:r>
              <a:rPr lang="tr-TR" sz="1400" b="0" i="0" u="none" strike="noStrike" cap="none">
                <a:solidFill>
                  <a:srgbClr val="0C2340"/>
                </a:solidFill>
                <a:latin typeface="Open Sans"/>
                <a:ea typeface="Open Sans"/>
                <a:cs typeface="Open Sans"/>
                <a:sym typeface="Open Sans"/>
              </a:rPr>
              <a:t>Pay defterine ilk kayıt</a:t>
            </a:r>
            <a:endParaRPr sz="1400" b="0" i="0" u="none" strike="noStrike" cap="none">
              <a:solidFill>
                <a:srgbClr val="000000"/>
              </a:solidFill>
              <a:latin typeface="Arial"/>
              <a:ea typeface="Arial"/>
              <a:cs typeface="Arial"/>
              <a:sym typeface="Arial"/>
            </a:endParaRPr>
          </a:p>
          <a:p>
            <a:pPr marL="228600" marR="0" lvl="0" indent="-201168" algn="l" rtl="0">
              <a:lnSpc>
                <a:spcPct val="100000"/>
              </a:lnSpc>
              <a:spcBef>
                <a:spcPts val="400"/>
              </a:spcBef>
              <a:spcAft>
                <a:spcPts val="0"/>
              </a:spcAft>
              <a:buClr>
                <a:srgbClr val="A00000"/>
              </a:buClr>
              <a:buSzPts val="1400"/>
              <a:buFont typeface="Arial"/>
              <a:buChar char="•"/>
            </a:pPr>
            <a:r>
              <a:rPr lang="tr-TR" sz="1400" b="0" i="0" u="none" strike="noStrike" cap="none">
                <a:solidFill>
                  <a:srgbClr val="0C2340"/>
                </a:solidFill>
                <a:latin typeface="Open Sans"/>
                <a:ea typeface="Open Sans"/>
                <a:cs typeface="Open Sans"/>
                <a:sym typeface="Open Sans"/>
              </a:rPr>
              <a:t>Pay devri işlemleri</a:t>
            </a:r>
            <a:endParaRPr sz="1400" b="0" i="0" u="none" strike="noStrike" cap="none">
              <a:solidFill>
                <a:srgbClr val="000000"/>
              </a:solidFill>
              <a:latin typeface="Arial"/>
              <a:ea typeface="Arial"/>
              <a:cs typeface="Arial"/>
              <a:sym typeface="Arial"/>
            </a:endParaRPr>
          </a:p>
          <a:p>
            <a:pPr marL="228600" marR="0" lvl="0" indent="-201168" algn="l" rtl="0">
              <a:lnSpc>
                <a:spcPct val="100000"/>
              </a:lnSpc>
              <a:spcBef>
                <a:spcPts val="400"/>
              </a:spcBef>
              <a:spcAft>
                <a:spcPts val="0"/>
              </a:spcAft>
              <a:buClr>
                <a:srgbClr val="A00000"/>
              </a:buClr>
              <a:buSzPts val="1400"/>
              <a:buFont typeface="Arial"/>
              <a:buChar char="•"/>
            </a:pPr>
            <a:r>
              <a:rPr lang="tr-TR" sz="1400" b="0" i="0" u="none" strike="noStrike" cap="none">
                <a:solidFill>
                  <a:srgbClr val="0C2340"/>
                </a:solidFill>
                <a:latin typeface="Open Sans"/>
                <a:ea typeface="Open Sans"/>
                <a:cs typeface="Open Sans"/>
                <a:sym typeface="Open Sans"/>
              </a:rPr>
              <a:t>Sermaye artırımı ve azaltımı</a:t>
            </a:r>
            <a:endParaRPr sz="1400" b="0" i="0" u="none" strike="noStrike" cap="none">
              <a:solidFill>
                <a:srgbClr val="000000"/>
              </a:solidFill>
              <a:latin typeface="Arial"/>
              <a:ea typeface="Arial"/>
              <a:cs typeface="Arial"/>
              <a:sym typeface="Arial"/>
            </a:endParaRPr>
          </a:p>
          <a:p>
            <a:pPr marL="228600" marR="0" lvl="0" indent="-201168" algn="l" rtl="0">
              <a:lnSpc>
                <a:spcPct val="100000"/>
              </a:lnSpc>
              <a:spcBef>
                <a:spcPts val="400"/>
              </a:spcBef>
              <a:spcAft>
                <a:spcPts val="0"/>
              </a:spcAft>
              <a:buClr>
                <a:srgbClr val="A00000"/>
              </a:buClr>
              <a:buSzPts val="1400"/>
              <a:buFont typeface="Arial"/>
              <a:buChar char="•"/>
            </a:pPr>
            <a:r>
              <a:rPr lang="tr-TR" sz="1400" b="0" i="0" u="none" strike="noStrike" cap="none">
                <a:solidFill>
                  <a:srgbClr val="0C2340"/>
                </a:solidFill>
                <a:latin typeface="Open Sans"/>
                <a:ea typeface="Open Sans"/>
                <a:cs typeface="Open Sans"/>
                <a:sym typeface="Open Sans"/>
              </a:rPr>
              <a:t>Rehin ve intifa kaydı</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769"/>
        <p:cNvGrpSpPr/>
        <p:nvPr/>
      </p:nvGrpSpPr>
      <p:grpSpPr>
        <a:xfrm>
          <a:off x="0" y="0"/>
          <a:ext cx="0" cy="0"/>
          <a:chOff x="0" y="0"/>
          <a:chExt cx="0" cy="0"/>
        </a:xfrm>
      </p:grpSpPr>
      <p:sp>
        <p:nvSpPr>
          <p:cNvPr id="770" name="Google Shape;770;p34"/>
          <p:cNvSpPr/>
          <p:nvPr/>
        </p:nvSpPr>
        <p:spPr>
          <a:xfrm>
            <a:off x="569623" y="801182"/>
            <a:ext cx="11412772" cy="369332"/>
          </a:xfrm>
          <a:prstGeom prst="rect">
            <a:avLst/>
          </a:prstGeom>
          <a:solidFill>
            <a:srgbClr val="A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71" name="Google Shape;771;p34"/>
          <p:cNvSpPr txBox="1"/>
          <p:nvPr/>
        </p:nvSpPr>
        <p:spPr>
          <a:xfrm>
            <a:off x="566928" y="0"/>
            <a:ext cx="11338560" cy="749808"/>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000000"/>
              </a:buClr>
              <a:buSzPts val="2600"/>
              <a:buFont typeface="Arial"/>
              <a:buNone/>
            </a:pPr>
            <a:r>
              <a:rPr lang="tr-TR" sz="2600" b="1" i="0" u="none" strike="noStrike" cap="none">
                <a:solidFill>
                  <a:srgbClr val="A00000"/>
                </a:solidFill>
                <a:latin typeface="Open Sans"/>
                <a:ea typeface="Open Sans"/>
                <a:cs typeface="Open Sans"/>
                <a:sym typeface="Open Sans"/>
              </a:rPr>
              <a:t>Sık Sorulan Sorular (1/2)</a:t>
            </a:r>
            <a:endParaRPr sz="1400" b="0" i="0" u="none" strike="noStrike" cap="none">
              <a:solidFill>
                <a:srgbClr val="000000"/>
              </a:solidFill>
              <a:latin typeface="Arial"/>
              <a:ea typeface="Arial"/>
              <a:cs typeface="Arial"/>
              <a:sym typeface="Arial"/>
            </a:endParaRPr>
          </a:p>
        </p:txBody>
      </p:sp>
      <p:sp>
        <p:nvSpPr>
          <p:cNvPr id="772" name="Google Shape;772;p34"/>
          <p:cNvSpPr/>
          <p:nvPr/>
        </p:nvSpPr>
        <p:spPr>
          <a:xfrm>
            <a:off x="566928" y="1417320"/>
            <a:ext cx="5532120" cy="2057400"/>
          </a:xfrm>
          <a:prstGeom prst="roundRect">
            <a:avLst>
              <a:gd name="adj" fmla="val 6000"/>
            </a:avLst>
          </a:prstGeom>
          <a:solidFill>
            <a:srgbClr val="FBEEEE"/>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73" name="Google Shape;773;p34"/>
          <p:cNvSpPr/>
          <p:nvPr/>
        </p:nvSpPr>
        <p:spPr>
          <a:xfrm>
            <a:off x="768096" y="1618488"/>
            <a:ext cx="502920" cy="502920"/>
          </a:xfrm>
          <a:prstGeom prst="ellipse">
            <a:avLst/>
          </a:prstGeom>
          <a:solidFill>
            <a:srgbClr val="A00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74" name="Google Shape;774;p34"/>
          <p:cNvSpPr txBox="1"/>
          <p:nvPr/>
        </p:nvSpPr>
        <p:spPr>
          <a:xfrm>
            <a:off x="768096" y="1618488"/>
            <a:ext cx="502920" cy="502920"/>
          </a:xfrm>
          <a:prstGeom prst="rect">
            <a:avLst/>
          </a:prstGeom>
          <a:noFill/>
          <a:ln>
            <a:noFill/>
          </a:ln>
        </p:spPr>
        <p:txBody>
          <a:bodyPr spcFirstLastPara="1" wrap="square" lIns="0" tIns="0" rIns="0" bIns="0" anchor="ctr" anchorCtr="0">
            <a:spAutoFit/>
          </a:bodyPr>
          <a:lstStyle/>
          <a:p>
            <a:pPr marL="0" marR="0" lvl="0" indent="0" algn="ctr" rtl="0">
              <a:lnSpc>
                <a:spcPct val="100000"/>
              </a:lnSpc>
              <a:spcBef>
                <a:spcPts val="0"/>
              </a:spcBef>
              <a:spcAft>
                <a:spcPts val="0"/>
              </a:spcAft>
              <a:buClr>
                <a:srgbClr val="000000"/>
              </a:buClr>
              <a:buSzPts val="2000"/>
              <a:buFont typeface="Arial"/>
              <a:buNone/>
            </a:pPr>
            <a:r>
              <a:rPr lang="tr-TR" sz="2000" b="1" i="0" u="none" strike="noStrike" cap="none">
                <a:solidFill>
                  <a:srgbClr val="FFFFFF"/>
                </a:solidFill>
                <a:latin typeface="Open Sans"/>
                <a:ea typeface="Open Sans"/>
                <a:cs typeface="Open Sans"/>
                <a:sym typeface="Open Sans"/>
              </a:rPr>
              <a:t>?</a:t>
            </a:r>
            <a:endParaRPr sz="1400" b="0" i="0" u="none" strike="noStrike" cap="none">
              <a:solidFill>
                <a:srgbClr val="000000"/>
              </a:solidFill>
              <a:latin typeface="Arial"/>
              <a:ea typeface="Arial"/>
              <a:cs typeface="Arial"/>
              <a:sym typeface="Arial"/>
            </a:endParaRPr>
          </a:p>
        </p:txBody>
      </p:sp>
      <p:sp>
        <p:nvSpPr>
          <p:cNvPr id="775" name="Google Shape;775;p34"/>
          <p:cNvSpPr txBox="1"/>
          <p:nvPr/>
        </p:nvSpPr>
        <p:spPr>
          <a:xfrm>
            <a:off x="1435607" y="1554480"/>
            <a:ext cx="4526280" cy="640080"/>
          </a:xfrm>
          <a:prstGeom prst="rect">
            <a:avLst/>
          </a:prstGeom>
          <a:noFill/>
          <a:ln>
            <a:noFill/>
          </a:ln>
        </p:spPr>
        <p:txBody>
          <a:bodyPr spcFirstLastPara="1" wrap="square" lIns="45700" tIns="45700" rIns="45700" bIns="45700" anchor="ctr" anchorCtr="0">
            <a:spAutoFit/>
          </a:bodyPr>
          <a:lstStyle/>
          <a:p>
            <a:pPr marL="0" marR="0" lvl="0" indent="0" algn="l" rtl="0">
              <a:lnSpc>
                <a:spcPct val="95000"/>
              </a:lnSpc>
              <a:spcBef>
                <a:spcPts val="0"/>
              </a:spcBef>
              <a:spcAft>
                <a:spcPts val="0"/>
              </a:spcAft>
              <a:buClr>
                <a:srgbClr val="000000"/>
              </a:buClr>
              <a:buSzPts val="1600"/>
              <a:buFont typeface="Arial"/>
              <a:buNone/>
            </a:pPr>
            <a:r>
              <a:rPr lang="tr-TR" sz="1600" b="1" i="0" u="none" strike="noStrike" cap="none">
                <a:solidFill>
                  <a:srgbClr val="A00000"/>
                </a:solidFill>
                <a:latin typeface="Open Sans"/>
                <a:ea typeface="Open Sans"/>
                <a:cs typeface="Open Sans"/>
                <a:sym typeface="Open Sans"/>
              </a:rPr>
              <a:t>Mali müşavir sistem kullanıcısı olabilir mi?</a:t>
            </a:r>
            <a:endParaRPr sz="1400" b="0" i="0" u="none" strike="noStrike" cap="none">
              <a:solidFill>
                <a:srgbClr val="000000"/>
              </a:solidFill>
              <a:latin typeface="Arial"/>
              <a:ea typeface="Arial"/>
              <a:cs typeface="Arial"/>
              <a:sym typeface="Arial"/>
            </a:endParaRPr>
          </a:p>
        </p:txBody>
      </p:sp>
      <p:sp>
        <p:nvSpPr>
          <p:cNvPr id="776" name="Google Shape;776;p34"/>
          <p:cNvSpPr txBox="1"/>
          <p:nvPr/>
        </p:nvSpPr>
        <p:spPr>
          <a:xfrm>
            <a:off x="1435607" y="2240280"/>
            <a:ext cx="4526280" cy="954067"/>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tr-TR" sz="1400" b="0" i="0" u="none" strike="noStrike" cap="none">
                <a:solidFill>
                  <a:srgbClr val="0C2340"/>
                </a:solidFill>
                <a:latin typeface="Open Sans"/>
                <a:ea typeface="Open Sans"/>
                <a:cs typeface="Open Sans"/>
                <a:sym typeface="Open Sans"/>
              </a:rPr>
              <a:t>Evet. Sistem kullanıcısı, yönetim organı üyeleri, yönetici ortaklar veya üçüncü kişiler arasından belirlenen gerçek kişidir. Tüzel kişi sistem kullanıcısı olamaz.</a:t>
            </a:r>
            <a:endParaRPr sz="1400" b="0" i="0" u="none" strike="noStrike" cap="none">
              <a:solidFill>
                <a:srgbClr val="000000"/>
              </a:solidFill>
              <a:latin typeface="Arial"/>
              <a:ea typeface="Arial"/>
              <a:cs typeface="Arial"/>
              <a:sym typeface="Arial"/>
            </a:endParaRPr>
          </a:p>
        </p:txBody>
      </p:sp>
      <p:sp>
        <p:nvSpPr>
          <p:cNvPr id="777" name="Google Shape;777;p34"/>
          <p:cNvSpPr/>
          <p:nvPr/>
        </p:nvSpPr>
        <p:spPr>
          <a:xfrm>
            <a:off x="6281928" y="1417320"/>
            <a:ext cx="5532120" cy="2057400"/>
          </a:xfrm>
          <a:prstGeom prst="roundRect">
            <a:avLst>
              <a:gd name="adj" fmla="val 6000"/>
            </a:avLst>
          </a:prstGeom>
          <a:solidFill>
            <a:srgbClr val="F3F4F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78" name="Google Shape;778;p34"/>
          <p:cNvSpPr/>
          <p:nvPr/>
        </p:nvSpPr>
        <p:spPr>
          <a:xfrm>
            <a:off x="6483096" y="1618488"/>
            <a:ext cx="502920" cy="502920"/>
          </a:xfrm>
          <a:prstGeom prst="ellipse">
            <a:avLst/>
          </a:prstGeom>
          <a:solidFill>
            <a:srgbClr val="A00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79" name="Google Shape;779;p34"/>
          <p:cNvSpPr txBox="1"/>
          <p:nvPr/>
        </p:nvSpPr>
        <p:spPr>
          <a:xfrm>
            <a:off x="6483096" y="1618488"/>
            <a:ext cx="502920" cy="502920"/>
          </a:xfrm>
          <a:prstGeom prst="rect">
            <a:avLst/>
          </a:prstGeom>
          <a:noFill/>
          <a:ln>
            <a:noFill/>
          </a:ln>
        </p:spPr>
        <p:txBody>
          <a:bodyPr spcFirstLastPara="1" wrap="square" lIns="0" tIns="0" rIns="0" bIns="0" anchor="ctr" anchorCtr="0">
            <a:spAutoFit/>
          </a:bodyPr>
          <a:lstStyle/>
          <a:p>
            <a:pPr marL="0" marR="0" lvl="0" indent="0" algn="ctr" rtl="0">
              <a:lnSpc>
                <a:spcPct val="100000"/>
              </a:lnSpc>
              <a:spcBef>
                <a:spcPts val="0"/>
              </a:spcBef>
              <a:spcAft>
                <a:spcPts val="0"/>
              </a:spcAft>
              <a:buClr>
                <a:srgbClr val="000000"/>
              </a:buClr>
              <a:buSzPts val="2000"/>
              <a:buFont typeface="Arial"/>
              <a:buNone/>
            </a:pPr>
            <a:r>
              <a:rPr lang="tr-TR" sz="2000" b="1" i="0" u="none" strike="noStrike" cap="none">
                <a:solidFill>
                  <a:srgbClr val="FFFFFF"/>
                </a:solidFill>
                <a:latin typeface="Open Sans"/>
                <a:ea typeface="Open Sans"/>
                <a:cs typeface="Open Sans"/>
                <a:sym typeface="Open Sans"/>
              </a:rPr>
              <a:t>?</a:t>
            </a:r>
            <a:endParaRPr sz="1400" b="0" i="0" u="none" strike="noStrike" cap="none">
              <a:solidFill>
                <a:srgbClr val="000000"/>
              </a:solidFill>
              <a:latin typeface="Arial"/>
              <a:ea typeface="Arial"/>
              <a:cs typeface="Arial"/>
              <a:sym typeface="Arial"/>
            </a:endParaRPr>
          </a:p>
        </p:txBody>
      </p:sp>
      <p:sp>
        <p:nvSpPr>
          <p:cNvPr id="780" name="Google Shape;780;p34"/>
          <p:cNvSpPr txBox="1"/>
          <p:nvPr/>
        </p:nvSpPr>
        <p:spPr>
          <a:xfrm>
            <a:off x="7150608" y="1554480"/>
            <a:ext cx="4526280" cy="640080"/>
          </a:xfrm>
          <a:prstGeom prst="rect">
            <a:avLst/>
          </a:prstGeom>
          <a:noFill/>
          <a:ln>
            <a:noFill/>
          </a:ln>
        </p:spPr>
        <p:txBody>
          <a:bodyPr spcFirstLastPara="1" wrap="square" lIns="45700" tIns="45700" rIns="45700" bIns="45700" anchor="ctr" anchorCtr="0">
            <a:spAutoFit/>
          </a:bodyPr>
          <a:lstStyle/>
          <a:p>
            <a:pPr marL="0" marR="0" lvl="0" indent="0" algn="l" rtl="0">
              <a:lnSpc>
                <a:spcPct val="95000"/>
              </a:lnSpc>
              <a:spcBef>
                <a:spcPts val="0"/>
              </a:spcBef>
              <a:spcAft>
                <a:spcPts val="0"/>
              </a:spcAft>
              <a:buClr>
                <a:srgbClr val="000000"/>
              </a:buClr>
              <a:buSzPts val="1600"/>
              <a:buFont typeface="Arial"/>
              <a:buNone/>
            </a:pPr>
            <a:r>
              <a:rPr lang="tr-TR" sz="1600" b="1" i="0" u="none" strike="noStrike" cap="none">
                <a:solidFill>
                  <a:srgbClr val="A00000"/>
                </a:solidFill>
                <a:latin typeface="Open Sans"/>
                <a:ea typeface="Open Sans"/>
                <a:cs typeface="Open Sans"/>
                <a:sym typeface="Open Sans"/>
              </a:rPr>
              <a:t>Elektronik imza gerekli mi?</a:t>
            </a:r>
            <a:endParaRPr sz="1400" b="0" i="0" u="none" strike="noStrike" cap="none">
              <a:solidFill>
                <a:srgbClr val="000000"/>
              </a:solidFill>
              <a:latin typeface="Arial"/>
              <a:ea typeface="Arial"/>
              <a:cs typeface="Arial"/>
              <a:sym typeface="Arial"/>
            </a:endParaRPr>
          </a:p>
        </p:txBody>
      </p:sp>
      <p:sp>
        <p:nvSpPr>
          <p:cNvPr id="781" name="Google Shape;781;p34"/>
          <p:cNvSpPr txBox="1"/>
          <p:nvPr/>
        </p:nvSpPr>
        <p:spPr>
          <a:xfrm>
            <a:off x="7150608" y="2240280"/>
            <a:ext cx="4526280" cy="738623"/>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tr-TR" sz="1400" b="0" i="0" u="none" strike="noStrike" cap="none">
                <a:solidFill>
                  <a:srgbClr val="0C2340"/>
                </a:solidFill>
                <a:latin typeface="Open Sans"/>
                <a:ea typeface="Open Sans"/>
                <a:cs typeface="Open Sans"/>
                <a:sym typeface="Open Sans"/>
              </a:rPr>
              <a:t>Hayır. Giriş e-Devlet üzerinden e-imza, mobil imza veya internet bankacılığı ile yapılır, ayrıca e-imza şartı yoktur.</a:t>
            </a:r>
            <a:endParaRPr sz="1400" b="0" i="0" u="none" strike="noStrike" cap="none">
              <a:solidFill>
                <a:srgbClr val="000000"/>
              </a:solidFill>
              <a:latin typeface="Arial"/>
              <a:ea typeface="Arial"/>
              <a:cs typeface="Arial"/>
              <a:sym typeface="Arial"/>
            </a:endParaRPr>
          </a:p>
        </p:txBody>
      </p:sp>
      <p:sp>
        <p:nvSpPr>
          <p:cNvPr id="782" name="Google Shape;782;p34"/>
          <p:cNvSpPr/>
          <p:nvPr/>
        </p:nvSpPr>
        <p:spPr>
          <a:xfrm>
            <a:off x="566928" y="3657600"/>
            <a:ext cx="5532120" cy="2057400"/>
          </a:xfrm>
          <a:prstGeom prst="roundRect">
            <a:avLst>
              <a:gd name="adj" fmla="val 6000"/>
            </a:avLst>
          </a:prstGeom>
          <a:solidFill>
            <a:srgbClr val="F3F4F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83" name="Google Shape;783;p34"/>
          <p:cNvSpPr/>
          <p:nvPr/>
        </p:nvSpPr>
        <p:spPr>
          <a:xfrm>
            <a:off x="768096" y="3858768"/>
            <a:ext cx="502920" cy="502920"/>
          </a:xfrm>
          <a:prstGeom prst="ellipse">
            <a:avLst/>
          </a:prstGeom>
          <a:solidFill>
            <a:srgbClr val="A00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84" name="Google Shape;784;p34"/>
          <p:cNvSpPr txBox="1"/>
          <p:nvPr/>
        </p:nvSpPr>
        <p:spPr>
          <a:xfrm>
            <a:off x="768096" y="3858768"/>
            <a:ext cx="502920" cy="502920"/>
          </a:xfrm>
          <a:prstGeom prst="rect">
            <a:avLst/>
          </a:prstGeom>
          <a:noFill/>
          <a:ln>
            <a:noFill/>
          </a:ln>
        </p:spPr>
        <p:txBody>
          <a:bodyPr spcFirstLastPara="1" wrap="square" lIns="0" tIns="0" rIns="0" bIns="0" anchor="ctr" anchorCtr="0">
            <a:spAutoFit/>
          </a:bodyPr>
          <a:lstStyle/>
          <a:p>
            <a:pPr marL="0" marR="0" lvl="0" indent="0" algn="ctr" rtl="0">
              <a:lnSpc>
                <a:spcPct val="100000"/>
              </a:lnSpc>
              <a:spcBef>
                <a:spcPts val="0"/>
              </a:spcBef>
              <a:spcAft>
                <a:spcPts val="0"/>
              </a:spcAft>
              <a:buClr>
                <a:srgbClr val="000000"/>
              </a:buClr>
              <a:buSzPts val="2000"/>
              <a:buFont typeface="Arial"/>
              <a:buNone/>
            </a:pPr>
            <a:r>
              <a:rPr lang="tr-TR" sz="2000" b="1" i="0" u="none" strike="noStrike" cap="none">
                <a:solidFill>
                  <a:srgbClr val="FFFFFF"/>
                </a:solidFill>
                <a:latin typeface="Open Sans"/>
                <a:ea typeface="Open Sans"/>
                <a:cs typeface="Open Sans"/>
                <a:sym typeface="Open Sans"/>
              </a:rPr>
              <a:t>?</a:t>
            </a:r>
            <a:endParaRPr sz="1400" b="0" i="0" u="none" strike="noStrike" cap="none">
              <a:solidFill>
                <a:srgbClr val="000000"/>
              </a:solidFill>
              <a:latin typeface="Arial"/>
              <a:ea typeface="Arial"/>
              <a:cs typeface="Arial"/>
              <a:sym typeface="Arial"/>
            </a:endParaRPr>
          </a:p>
        </p:txBody>
      </p:sp>
      <p:sp>
        <p:nvSpPr>
          <p:cNvPr id="785" name="Google Shape;785;p34"/>
          <p:cNvSpPr txBox="1"/>
          <p:nvPr/>
        </p:nvSpPr>
        <p:spPr>
          <a:xfrm>
            <a:off x="1435607" y="3794760"/>
            <a:ext cx="4526280" cy="640080"/>
          </a:xfrm>
          <a:prstGeom prst="rect">
            <a:avLst/>
          </a:prstGeom>
          <a:noFill/>
          <a:ln>
            <a:noFill/>
          </a:ln>
        </p:spPr>
        <p:txBody>
          <a:bodyPr spcFirstLastPara="1" wrap="square" lIns="45700" tIns="45700" rIns="45700" bIns="45700" anchor="ctr" anchorCtr="0">
            <a:spAutoFit/>
          </a:bodyPr>
          <a:lstStyle/>
          <a:p>
            <a:pPr marL="0" marR="0" lvl="0" indent="0" algn="l" rtl="0">
              <a:lnSpc>
                <a:spcPct val="95000"/>
              </a:lnSpc>
              <a:spcBef>
                <a:spcPts val="0"/>
              </a:spcBef>
              <a:spcAft>
                <a:spcPts val="0"/>
              </a:spcAft>
              <a:buClr>
                <a:srgbClr val="000000"/>
              </a:buClr>
              <a:buSzPts val="1600"/>
              <a:buFont typeface="Arial"/>
              <a:buNone/>
            </a:pPr>
            <a:r>
              <a:rPr lang="tr-TR" sz="1600" b="1" i="0" u="none" strike="noStrike" cap="none">
                <a:solidFill>
                  <a:srgbClr val="A00000"/>
                </a:solidFill>
                <a:latin typeface="Open Sans"/>
                <a:ea typeface="Open Sans"/>
                <a:cs typeface="Open Sans"/>
                <a:sym typeface="Open Sans"/>
              </a:rPr>
              <a:t>Yönetim kurulu karar defterini ETDS'de tutmak zorunlu mu?</a:t>
            </a:r>
            <a:endParaRPr sz="1400" b="0" i="0" u="none" strike="noStrike" cap="none">
              <a:solidFill>
                <a:srgbClr val="000000"/>
              </a:solidFill>
              <a:latin typeface="Arial"/>
              <a:ea typeface="Arial"/>
              <a:cs typeface="Arial"/>
              <a:sym typeface="Arial"/>
            </a:endParaRPr>
          </a:p>
        </p:txBody>
      </p:sp>
      <p:sp>
        <p:nvSpPr>
          <p:cNvPr id="786" name="Google Shape;786;p34"/>
          <p:cNvSpPr txBox="1"/>
          <p:nvPr/>
        </p:nvSpPr>
        <p:spPr>
          <a:xfrm>
            <a:off x="1435607" y="4480560"/>
            <a:ext cx="4526280" cy="954067"/>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tr-TR" sz="1400" b="0" i="0" u="none" strike="noStrike" cap="none">
                <a:solidFill>
                  <a:srgbClr val="0C2340"/>
                </a:solidFill>
                <a:latin typeface="Open Sans"/>
                <a:ea typeface="Open Sans"/>
                <a:cs typeface="Open Sans"/>
                <a:sym typeface="Open Sans"/>
              </a:rPr>
              <a:t>Hayır. Zorunlu defterler pay defteri ile genel kurul toplantı ve müzakere defteridir, YK / müdürler kurulu karar defteri 1 Ocak 2026 sonrası kurulan şirketlerde de isteğe bağlıdır.</a:t>
            </a:r>
            <a:endParaRPr sz="1400" b="0" i="0" u="none" strike="noStrike" cap="none">
              <a:solidFill>
                <a:srgbClr val="000000"/>
              </a:solidFill>
              <a:latin typeface="Arial"/>
              <a:ea typeface="Arial"/>
              <a:cs typeface="Arial"/>
              <a:sym typeface="Arial"/>
            </a:endParaRPr>
          </a:p>
        </p:txBody>
      </p:sp>
      <p:sp>
        <p:nvSpPr>
          <p:cNvPr id="787" name="Google Shape;787;p34"/>
          <p:cNvSpPr/>
          <p:nvPr/>
        </p:nvSpPr>
        <p:spPr>
          <a:xfrm>
            <a:off x="6281928" y="3657600"/>
            <a:ext cx="5532120" cy="2057400"/>
          </a:xfrm>
          <a:prstGeom prst="roundRect">
            <a:avLst>
              <a:gd name="adj" fmla="val 6000"/>
            </a:avLst>
          </a:prstGeom>
          <a:solidFill>
            <a:srgbClr val="FBEEEE"/>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88" name="Google Shape;788;p34"/>
          <p:cNvSpPr/>
          <p:nvPr/>
        </p:nvSpPr>
        <p:spPr>
          <a:xfrm>
            <a:off x="6483096" y="3858768"/>
            <a:ext cx="502920" cy="502920"/>
          </a:xfrm>
          <a:prstGeom prst="ellipse">
            <a:avLst/>
          </a:prstGeom>
          <a:solidFill>
            <a:srgbClr val="A00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89" name="Google Shape;789;p34"/>
          <p:cNvSpPr txBox="1"/>
          <p:nvPr/>
        </p:nvSpPr>
        <p:spPr>
          <a:xfrm>
            <a:off x="6483096" y="3858768"/>
            <a:ext cx="502920" cy="502920"/>
          </a:xfrm>
          <a:prstGeom prst="rect">
            <a:avLst/>
          </a:prstGeom>
          <a:noFill/>
          <a:ln>
            <a:noFill/>
          </a:ln>
        </p:spPr>
        <p:txBody>
          <a:bodyPr spcFirstLastPara="1" wrap="square" lIns="0" tIns="0" rIns="0" bIns="0" anchor="ctr" anchorCtr="0">
            <a:spAutoFit/>
          </a:bodyPr>
          <a:lstStyle/>
          <a:p>
            <a:pPr marL="0" marR="0" lvl="0" indent="0" algn="ctr" rtl="0">
              <a:lnSpc>
                <a:spcPct val="100000"/>
              </a:lnSpc>
              <a:spcBef>
                <a:spcPts val="0"/>
              </a:spcBef>
              <a:spcAft>
                <a:spcPts val="0"/>
              </a:spcAft>
              <a:buClr>
                <a:srgbClr val="000000"/>
              </a:buClr>
              <a:buSzPts val="2000"/>
              <a:buFont typeface="Arial"/>
              <a:buNone/>
            </a:pPr>
            <a:r>
              <a:rPr lang="tr-TR" sz="2000" b="1" i="0" u="none" strike="noStrike" cap="none">
                <a:solidFill>
                  <a:srgbClr val="FFFFFF"/>
                </a:solidFill>
                <a:latin typeface="Open Sans"/>
                <a:ea typeface="Open Sans"/>
                <a:cs typeface="Open Sans"/>
                <a:sym typeface="Open Sans"/>
              </a:rPr>
              <a:t>?</a:t>
            </a:r>
            <a:endParaRPr sz="1400" b="0" i="0" u="none" strike="noStrike" cap="none">
              <a:solidFill>
                <a:srgbClr val="000000"/>
              </a:solidFill>
              <a:latin typeface="Arial"/>
              <a:ea typeface="Arial"/>
              <a:cs typeface="Arial"/>
              <a:sym typeface="Arial"/>
            </a:endParaRPr>
          </a:p>
        </p:txBody>
      </p:sp>
      <p:sp>
        <p:nvSpPr>
          <p:cNvPr id="790" name="Google Shape;790;p34"/>
          <p:cNvSpPr txBox="1"/>
          <p:nvPr/>
        </p:nvSpPr>
        <p:spPr>
          <a:xfrm>
            <a:off x="7150608" y="3794760"/>
            <a:ext cx="4526280" cy="640080"/>
          </a:xfrm>
          <a:prstGeom prst="rect">
            <a:avLst/>
          </a:prstGeom>
          <a:noFill/>
          <a:ln>
            <a:noFill/>
          </a:ln>
        </p:spPr>
        <p:txBody>
          <a:bodyPr spcFirstLastPara="1" wrap="square" lIns="45700" tIns="45700" rIns="45700" bIns="45700" anchor="ctr" anchorCtr="0">
            <a:spAutoFit/>
          </a:bodyPr>
          <a:lstStyle/>
          <a:p>
            <a:pPr marL="0" marR="0" lvl="0" indent="0" algn="l" rtl="0">
              <a:lnSpc>
                <a:spcPct val="95000"/>
              </a:lnSpc>
              <a:spcBef>
                <a:spcPts val="0"/>
              </a:spcBef>
              <a:spcAft>
                <a:spcPts val="0"/>
              </a:spcAft>
              <a:buClr>
                <a:srgbClr val="000000"/>
              </a:buClr>
              <a:buSzPts val="1600"/>
              <a:buFont typeface="Arial"/>
              <a:buNone/>
            </a:pPr>
            <a:r>
              <a:rPr lang="tr-TR" sz="1600" b="1" i="0" u="none" strike="noStrike" cap="none">
                <a:solidFill>
                  <a:srgbClr val="A00000"/>
                </a:solidFill>
                <a:latin typeface="Open Sans"/>
                <a:ea typeface="Open Sans"/>
                <a:cs typeface="Open Sans"/>
                <a:sym typeface="Open Sans"/>
              </a:rPr>
              <a:t>Sistem kullanıcısı nasıl değiştirilir?</a:t>
            </a:r>
            <a:endParaRPr sz="1400" b="0" i="0" u="none" strike="noStrike" cap="none">
              <a:solidFill>
                <a:srgbClr val="000000"/>
              </a:solidFill>
              <a:latin typeface="Arial"/>
              <a:ea typeface="Arial"/>
              <a:cs typeface="Arial"/>
              <a:sym typeface="Arial"/>
            </a:endParaRPr>
          </a:p>
        </p:txBody>
      </p:sp>
      <p:sp>
        <p:nvSpPr>
          <p:cNvPr id="791" name="Google Shape;791;p34"/>
          <p:cNvSpPr txBox="1"/>
          <p:nvPr/>
        </p:nvSpPr>
        <p:spPr>
          <a:xfrm>
            <a:off x="7150608" y="4480560"/>
            <a:ext cx="4526280" cy="1188720"/>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tr-TR" sz="1400" b="0" i="0" u="none" strike="noStrike" cap="none">
                <a:solidFill>
                  <a:srgbClr val="0C2340"/>
                </a:solidFill>
                <a:latin typeface="Open Sans"/>
                <a:ea typeface="Open Sans"/>
                <a:cs typeface="Open Sans"/>
                <a:sym typeface="Open Sans"/>
              </a:rPr>
              <a:t>Tebliğ Ek-2'deki Elektronik Defter Kullanıcısı Bildirim Formu ile ticaret sicili müdürlüğüne veya notere başvurulur.</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796"/>
        <p:cNvGrpSpPr/>
        <p:nvPr/>
      </p:nvGrpSpPr>
      <p:grpSpPr>
        <a:xfrm>
          <a:off x="0" y="0"/>
          <a:ext cx="0" cy="0"/>
          <a:chOff x="0" y="0"/>
          <a:chExt cx="0" cy="0"/>
        </a:xfrm>
      </p:grpSpPr>
      <p:sp>
        <p:nvSpPr>
          <p:cNvPr id="797" name="Google Shape;797;p35"/>
          <p:cNvSpPr/>
          <p:nvPr/>
        </p:nvSpPr>
        <p:spPr>
          <a:xfrm>
            <a:off x="569623" y="801182"/>
            <a:ext cx="11412772" cy="369332"/>
          </a:xfrm>
          <a:prstGeom prst="rect">
            <a:avLst/>
          </a:prstGeom>
          <a:solidFill>
            <a:srgbClr val="A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798" name="Google Shape;798;p35"/>
          <p:cNvSpPr txBox="1"/>
          <p:nvPr/>
        </p:nvSpPr>
        <p:spPr>
          <a:xfrm>
            <a:off x="566928" y="0"/>
            <a:ext cx="11338560" cy="749808"/>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000000"/>
              </a:buClr>
              <a:buSzPts val="2600"/>
              <a:buFont typeface="Arial"/>
              <a:buNone/>
            </a:pPr>
            <a:r>
              <a:rPr lang="tr-TR" sz="2600" b="1" i="0" u="none" strike="noStrike" cap="none">
                <a:solidFill>
                  <a:srgbClr val="A00000"/>
                </a:solidFill>
                <a:latin typeface="Open Sans"/>
                <a:ea typeface="Open Sans"/>
                <a:cs typeface="Open Sans"/>
                <a:sym typeface="Open Sans"/>
              </a:rPr>
              <a:t>Sık Sorulan Sorular (2/2)</a:t>
            </a:r>
            <a:endParaRPr sz="1400" b="0" i="0" u="none" strike="noStrike" cap="none">
              <a:solidFill>
                <a:srgbClr val="000000"/>
              </a:solidFill>
              <a:latin typeface="Arial"/>
              <a:ea typeface="Arial"/>
              <a:cs typeface="Arial"/>
              <a:sym typeface="Arial"/>
            </a:endParaRPr>
          </a:p>
        </p:txBody>
      </p:sp>
      <p:sp>
        <p:nvSpPr>
          <p:cNvPr id="799" name="Google Shape;799;p35"/>
          <p:cNvSpPr/>
          <p:nvPr/>
        </p:nvSpPr>
        <p:spPr>
          <a:xfrm>
            <a:off x="566928" y="1417320"/>
            <a:ext cx="5532120" cy="2057400"/>
          </a:xfrm>
          <a:prstGeom prst="roundRect">
            <a:avLst>
              <a:gd name="adj" fmla="val 6000"/>
            </a:avLst>
          </a:prstGeom>
          <a:solidFill>
            <a:srgbClr val="FBEEEE"/>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00" name="Google Shape;800;p35"/>
          <p:cNvSpPr/>
          <p:nvPr/>
        </p:nvSpPr>
        <p:spPr>
          <a:xfrm>
            <a:off x="768096" y="1618488"/>
            <a:ext cx="502920" cy="502920"/>
          </a:xfrm>
          <a:prstGeom prst="ellipse">
            <a:avLst/>
          </a:prstGeom>
          <a:solidFill>
            <a:srgbClr val="A00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01" name="Google Shape;801;p35"/>
          <p:cNvSpPr txBox="1"/>
          <p:nvPr/>
        </p:nvSpPr>
        <p:spPr>
          <a:xfrm>
            <a:off x="768096" y="1618488"/>
            <a:ext cx="502920" cy="502920"/>
          </a:xfrm>
          <a:prstGeom prst="rect">
            <a:avLst/>
          </a:prstGeom>
          <a:noFill/>
          <a:ln>
            <a:noFill/>
          </a:ln>
        </p:spPr>
        <p:txBody>
          <a:bodyPr spcFirstLastPara="1" wrap="square" lIns="0" tIns="0" rIns="0" bIns="0" anchor="ctr" anchorCtr="0">
            <a:spAutoFit/>
          </a:bodyPr>
          <a:lstStyle/>
          <a:p>
            <a:pPr marL="0" marR="0" lvl="0" indent="0" algn="ctr" rtl="0">
              <a:lnSpc>
                <a:spcPct val="100000"/>
              </a:lnSpc>
              <a:spcBef>
                <a:spcPts val="0"/>
              </a:spcBef>
              <a:spcAft>
                <a:spcPts val="0"/>
              </a:spcAft>
              <a:buClr>
                <a:srgbClr val="000000"/>
              </a:buClr>
              <a:buSzPts val="2000"/>
              <a:buFont typeface="Arial"/>
              <a:buNone/>
            </a:pPr>
            <a:r>
              <a:rPr lang="tr-TR" sz="2000" b="1" i="0" u="none" strike="noStrike" cap="none">
                <a:solidFill>
                  <a:srgbClr val="FFFFFF"/>
                </a:solidFill>
                <a:latin typeface="Open Sans"/>
                <a:ea typeface="Open Sans"/>
                <a:cs typeface="Open Sans"/>
                <a:sym typeface="Open Sans"/>
              </a:rPr>
              <a:t>?</a:t>
            </a:r>
            <a:endParaRPr sz="1400" b="0" i="0" u="none" strike="noStrike" cap="none">
              <a:solidFill>
                <a:srgbClr val="000000"/>
              </a:solidFill>
              <a:latin typeface="Arial"/>
              <a:ea typeface="Arial"/>
              <a:cs typeface="Arial"/>
              <a:sym typeface="Arial"/>
            </a:endParaRPr>
          </a:p>
        </p:txBody>
      </p:sp>
      <p:sp>
        <p:nvSpPr>
          <p:cNvPr id="802" name="Google Shape;802;p35"/>
          <p:cNvSpPr txBox="1"/>
          <p:nvPr/>
        </p:nvSpPr>
        <p:spPr>
          <a:xfrm>
            <a:off x="1435607" y="1554480"/>
            <a:ext cx="4526280" cy="640080"/>
          </a:xfrm>
          <a:prstGeom prst="rect">
            <a:avLst/>
          </a:prstGeom>
          <a:noFill/>
          <a:ln>
            <a:noFill/>
          </a:ln>
        </p:spPr>
        <p:txBody>
          <a:bodyPr spcFirstLastPara="1" wrap="square" lIns="45700" tIns="45700" rIns="45700" bIns="45700" anchor="ctr" anchorCtr="0">
            <a:spAutoFit/>
          </a:bodyPr>
          <a:lstStyle/>
          <a:p>
            <a:pPr marL="0" marR="0" lvl="0" indent="0" algn="l" rtl="0">
              <a:lnSpc>
                <a:spcPct val="95000"/>
              </a:lnSpc>
              <a:spcBef>
                <a:spcPts val="0"/>
              </a:spcBef>
              <a:spcAft>
                <a:spcPts val="0"/>
              </a:spcAft>
              <a:buClr>
                <a:srgbClr val="000000"/>
              </a:buClr>
              <a:buSzPts val="1600"/>
              <a:buFont typeface="Arial"/>
              <a:buNone/>
            </a:pPr>
            <a:r>
              <a:rPr lang="tr-TR" sz="1600" b="1" i="0" u="none" strike="noStrike" cap="none">
                <a:solidFill>
                  <a:srgbClr val="A00000"/>
                </a:solidFill>
                <a:latin typeface="Open Sans"/>
                <a:ea typeface="Open Sans"/>
                <a:cs typeface="Open Sans"/>
                <a:sym typeface="Open Sans"/>
              </a:rPr>
              <a:t>Kayıtta hata yapılırsa ne olur?</a:t>
            </a:r>
            <a:endParaRPr sz="1400" b="0" i="0" u="none" strike="noStrike" cap="none">
              <a:solidFill>
                <a:srgbClr val="000000"/>
              </a:solidFill>
              <a:latin typeface="Arial"/>
              <a:ea typeface="Arial"/>
              <a:cs typeface="Arial"/>
              <a:sym typeface="Arial"/>
            </a:endParaRPr>
          </a:p>
        </p:txBody>
      </p:sp>
      <p:sp>
        <p:nvSpPr>
          <p:cNvPr id="803" name="Google Shape;803;p35"/>
          <p:cNvSpPr txBox="1"/>
          <p:nvPr/>
        </p:nvSpPr>
        <p:spPr>
          <a:xfrm>
            <a:off x="1435607" y="2240280"/>
            <a:ext cx="4526280" cy="738623"/>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tr-TR" sz="1400" b="0" i="0" u="none" strike="noStrike" cap="none">
                <a:solidFill>
                  <a:srgbClr val="0C2340"/>
                </a:solidFill>
                <a:latin typeface="Open Sans"/>
                <a:ea typeface="Open Sans"/>
                <a:cs typeface="Open Sans"/>
                <a:sym typeface="Open Sans"/>
              </a:rPr>
              <a:t>Maddi hatalar sistem kullanıcısınca düzeltilir, düzeltmenin maddi hata nedeniyle yapıldığı ilgili alanda belirtilir. İşlem tarihçesi kayıt altında kalır.</a:t>
            </a:r>
            <a:endParaRPr sz="1400" b="0" i="0" u="none" strike="noStrike" cap="none">
              <a:solidFill>
                <a:srgbClr val="000000"/>
              </a:solidFill>
              <a:latin typeface="Arial"/>
              <a:ea typeface="Arial"/>
              <a:cs typeface="Arial"/>
              <a:sym typeface="Arial"/>
            </a:endParaRPr>
          </a:p>
        </p:txBody>
      </p:sp>
      <p:sp>
        <p:nvSpPr>
          <p:cNvPr id="804" name="Google Shape;804;p35"/>
          <p:cNvSpPr/>
          <p:nvPr/>
        </p:nvSpPr>
        <p:spPr>
          <a:xfrm>
            <a:off x="6281928" y="1417320"/>
            <a:ext cx="5532120" cy="2057400"/>
          </a:xfrm>
          <a:prstGeom prst="roundRect">
            <a:avLst>
              <a:gd name="adj" fmla="val 6000"/>
            </a:avLst>
          </a:prstGeom>
          <a:solidFill>
            <a:srgbClr val="F3F4F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05" name="Google Shape;805;p35"/>
          <p:cNvSpPr/>
          <p:nvPr/>
        </p:nvSpPr>
        <p:spPr>
          <a:xfrm>
            <a:off x="6483096" y="1618488"/>
            <a:ext cx="502920" cy="502920"/>
          </a:xfrm>
          <a:prstGeom prst="ellipse">
            <a:avLst/>
          </a:prstGeom>
          <a:solidFill>
            <a:srgbClr val="A00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06" name="Google Shape;806;p35"/>
          <p:cNvSpPr txBox="1"/>
          <p:nvPr/>
        </p:nvSpPr>
        <p:spPr>
          <a:xfrm>
            <a:off x="6483096" y="1618488"/>
            <a:ext cx="502920" cy="502920"/>
          </a:xfrm>
          <a:prstGeom prst="rect">
            <a:avLst/>
          </a:prstGeom>
          <a:noFill/>
          <a:ln>
            <a:noFill/>
          </a:ln>
        </p:spPr>
        <p:txBody>
          <a:bodyPr spcFirstLastPara="1" wrap="square" lIns="0" tIns="0" rIns="0" bIns="0" anchor="ctr" anchorCtr="0">
            <a:spAutoFit/>
          </a:bodyPr>
          <a:lstStyle/>
          <a:p>
            <a:pPr marL="0" marR="0" lvl="0" indent="0" algn="ctr" rtl="0">
              <a:lnSpc>
                <a:spcPct val="100000"/>
              </a:lnSpc>
              <a:spcBef>
                <a:spcPts val="0"/>
              </a:spcBef>
              <a:spcAft>
                <a:spcPts val="0"/>
              </a:spcAft>
              <a:buClr>
                <a:srgbClr val="000000"/>
              </a:buClr>
              <a:buSzPts val="2000"/>
              <a:buFont typeface="Arial"/>
              <a:buNone/>
            </a:pPr>
            <a:r>
              <a:rPr lang="tr-TR" sz="2000" b="1" i="0" u="none" strike="noStrike" cap="none">
                <a:solidFill>
                  <a:srgbClr val="FFFFFF"/>
                </a:solidFill>
                <a:latin typeface="Open Sans"/>
                <a:ea typeface="Open Sans"/>
                <a:cs typeface="Open Sans"/>
                <a:sym typeface="Open Sans"/>
              </a:rPr>
              <a:t>?</a:t>
            </a:r>
            <a:endParaRPr sz="1400" b="0" i="0" u="none" strike="noStrike" cap="none">
              <a:solidFill>
                <a:srgbClr val="000000"/>
              </a:solidFill>
              <a:latin typeface="Arial"/>
              <a:ea typeface="Arial"/>
              <a:cs typeface="Arial"/>
              <a:sym typeface="Arial"/>
            </a:endParaRPr>
          </a:p>
        </p:txBody>
      </p:sp>
      <p:sp>
        <p:nvSpPr>
          <p:cNvPr id="807" name="Google Shape;807;p35"/>
          <p:cNvSpPr txBox="1"/>
          <p:nvPr/>
        </p:nvSpPr>
        <p:spPr>
          <a:xfrm>
            <a:off x="7150608" y="1554480"/>
            <a:ext cx="4526280" cy="640080"/>
          </a:xfrm>
          <a:prstGeom prst="rect">
            <a:avLst/>
          </a:prstGeom>
          <a:noFill/>
          <a:ln>
            <a:noFill/>
          </a:ln>
        </p:spPr>
        <p:txBody>
          <a:bodyPr spcFirstLastPara="1" wrap="square" lIns="45700" tIns="45700" rIns="45700" bIns="45700" anchor="ctr" anchorCtr="0">
            <a:spAutoFit/>
          </a:bodyPr>
          <a:lstStyle/>
          <a:p>
            <a:pPr marL="0" marR="0" lvl="0" indent="0" algn="l" rtl="0">
              <a:lnSpc>
                <a:spcPct val="95000"/>
              </a:lnSpc>
              <a:spcBef>
                <a:spcPts val="0"/>
              </a:spcBef>
              <a:spcAft>
                <a:spcPts val="0"/>
              </a:spcAft>
              <a:buClr>
                <a:srgbClr val="000000"/>
              </a:buClr>
              <a:buSzPts val="1600"/>
              <a:buFont typeface="Arial"/>
              <a:buNone/>
            </a:pPr>
            <a:r>
              <a:rPr lang="tr-TR" sz="1600" b="1" i="0" u="none" strike="noStrike" cap="none">
                <a:solidFill>
                  <a:srgbClr val="A00000"/>
                </a:solidFill>
                <a:latin typeface="Open Sans"/>
                <a:ea typeface="Open Sans"/>
                <a:cs typeface="Open Sans"/>
                <a:sym typeface="Open Sans"/>
              </a:rPr>
              <a:t>Sermaye artırımı pay defterine nasıl işlenir?</a:t>
            </a:r>
            <a:endParaRPr sz="1400" b="0" i="0" u="none" strike="noStrike" cap="none">
              <a:solidFill>
                <a:srgbClr val="000000"/>
              </a:solidFill>
              <a:latin typeface="Arial"/>
              <a:ea typeface="Arial"/>
              <a:cs typeface="Arial"/>
              <a:sym typeface="Arial"/>
            </a:endParaRPr>
          </a:p>
        </p:txBody>
      </p:sp>
      <p:sp>
        <p:nvSpPr>
          <p:cNvPr id="808" name="Google Shape;808;p35"/>
          <p:cNvSpPr txBox="1"/>
          <p:nvPr/>
        </p:nvSpPr>
        <p:spPr>
          <a:xfrm>
            <a:off x="7150608" y="2240280"/>
            <a:ext cx="4526280" cy="738623"/>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tr-TR" sz="1400" b="0" i="0" u="none" strike="noStrike" cap="none">
                <a:solidFill>
                  <a:srgbClr val="0C2340"/>
                </a:solidFill>
                <a:latin typeface="Open Sans"/>
                <a:ea typeface="Open Sans"/>
                <a:cs typeface="Open Sans"/>
                <a:sym typeface="Open Sans"/>
              </a:rPr>
              <a:t>Pay sayısı artıyorsa 'Yeni – Pay Bilgisi' ile yeni paylar eklenir. İtibari değer değişiyorsa 'Pay Bilgileri' güncellenir ve açıklama yazılır.</a:t>
            </a:r>
            <a:endParaRPr sz="1400" b="0" i="0" u="none" strike="noStrike" cap="none">
              <a:solidFill>
                <a:srgbClr val="000000"/>
              </a:solidFill>
              <a:latin typeface="Arial"/>
              <a:ea typeface="Arial"/>
              <a:cs typeface="Arial"/>
              <a:sym typeface="Arial"/>
            </a:endParaRPr>
          </a:p>
        </p:txBody>
      </p:sp>
      <p:sp>
        <p:nvSpPr>
          <p:cNvPr id="809" name="Google Shape;809;p35"/>
          <p:cNvSpPr/>
          <p:nvPr/>
        </p:nvSpPr>
        <p:spPr>
          <a:xfrm>
            <a:off x="566928" y="3657600"/>
            <a:ext cx="5532120" cy="2057400"/>
          </a:xfrm>
          <a:prstGeom prst="roundRect">
            <a:avLst>
              <a:gd name="adj" fmla="val 6000"/>
            </a:avLst>
          </a:prstGeom>
          <a:solidFill>
            <a:srgbClr val="F3F4F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10" name="Google Shape;810;p35"/>
          <p:cNvSpPr/>
          <p:nvPr/>
        </p:nvSpPr>
        <p:spPr>
          <a:xfrm>
            <a:off x="768096" y="3858768"/>
            <a:ext cx="502920" cy="502920"/>
          </a:xfrm>
          <a:prstGeom prst="ellipse">
            <a:avLst/>
          </a:prstGeom>
          <a:solidFill>
            <a:srgbClr val="A00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11" name="Google Shape;811;p35"/>
          <p:cNvSpPr txBox="1"/>
          <p:nvPr/>
        </p:nvSpPr>
        <p:spPr>
          <a:xfrm>
            <a:off x="768096" y="3858768"/>
            <a:ext cx="502920" cy="502920"/>
          </a:xfrm>
          <a:prstGeom prst="rect">
            <a:avLst/>
          </a:prstGeom>
          <a:noFill/>
          <a:ln>
            <a:noFill/>
          </a:ln>
        </p:spPr>
        <p:txBody>
          <a:bodyPr spcFirstLastPara="1" wrap="square" lIns="0" tIns="0" rIns="0" bIns="0" anchor="ctr" anchorCtr="0">
            <a:spAutoFit/>
          </a:bodyPr>
          <a:lstStyle/>
          <a:p>
            <a:pPr marL="0" marR="0" lvl="0" indent="0" algn="ctr" rtl="0">
              <a:lnSpc>
                <a:spcPct val="100000"/>
              </a:lnSpc>
              <a:spcBef>
                <a:spcPts val="0"/>
              </a:spcBef>
              <a:spcAft>
                <a:spcPts val="0"/>
              </a:spcAft>
              <a:buClr>
                <a:srgbClr val="000000"/>
              </a:buClr>
              <a:buSzPts val="2000"/>
              <a:buFont typeface="Arial"/>
              <a:buNone/>
            </a:pPr>
            <a:r>
              <a:rPr lang="tr-TR" sz="2000" b="1" i="0" u="none" strike="noStrike" cap="none">
                <a:solidFill>
                  <a:srgbClr val="FFFFFF"/>
                </a:solidFill>
                <a:latin typeface="Open Sans"/>
                <a:ea typeface="Open Sans"/>
                <a:cs typeface="Open Sans"/>
                <a:sym typeface="Open Sans"/>
              </a:rPr>
              <a:t>?</a:t>
            </a:r>
            <a:endParaRPr sz="1400" b="0" i="0" u="none" strike="noStrike" cap="none">
              <a:solidFill>
                <a:srgbClr val="000000"/>
              </a:solidFill>
              <a:latin typeface="Arial"/>
              <a:ea typeface="Arial"/>
              <a:cs typeface="Arial"/>
              <a:sym typeface="Arial"/>
            </a:endParaRPr>
          </a:p>
        </p:txBody>
      </p:sp>
      <p:sp>
        <p:nvSpPr>
          <p:cNvPr id="812" name="Google Shape;812;p35"/>
          <p:cNvSpPr txBox="1"/>
          <p:nvPr/>
        </p:nvSpPr>
        <p:spPr>
          <a:xfrm>
            <a:off x="1435607" y="3794760"/>
            <a:ext cx="4526280" cy="640080"/>
          </a:xfrm>
          <a:prstGeom prst="rect">
            <a:avLst/>
          </a:prstGeom>
          <a:noFill/>
          <a:ln>
            <a:noFill/>
          </a:ln>
        </p:spPr>
        <p:txBody>
          <a:bodyPr spcFirstLastPara="1" wrap="square" lIns="45700" tIns="45700" rIns="45700" bIns="45700" anchor="ctr" anchorCtr="0">
            <a:spAutoFit/>
          </a:bodyPr>
          <a:lstStyle/>
          <a:p>
            <a:pPr marL="0" marR="0" lvl="0" indent="0" algn="l" rtl="0">
              <a:lnSpc>
                <a:spcPct val="95000"/>
              </a:lnSpc>
              <a:spcBef>
                <a:spcPts val="0"/>
              </a:spcBef>
              <a:spcAft>
                <a:spcPts val="0"/>
              </a:spcAft>
              <a:buClr>
                <a:srgbClr val="000000"/>
              </a:buClr>
              <a:buSzPts val="1600"/>
              <a:buFont typeface="Arial"/>
              <a:buNone/>
            </a:pPr>
            <a:r>
              <a:rPr lang="tr-TR" sz="1600" b="1" i="0" u="none" strike="noStrike" cap="none">
                <a:solidFill>
                  <a:srgbClr val="A00000"/>
                </a:solidFill>
                <a:latin typeface="Open Sans"/>
                <a:ea typeface="Open Sans"/>
                <a:cs typeface="Open Sans"/>
                <a:sym typeface="Open Sans"/>
              </a:rPr>
              <a:t>Miras yoluyla intikal nasıl kaydedilir?</a:t>
            </a:r>
            <a:endParaRPr sz="1400" b="0" i="0" u="none" strike="noStrike" cap="none">
              <a:solidFill>
                <a:srgbClr val="000000"/>
              </a:solidFill>
              <a:latin typeface="Arial"/>
              <a:ea typeface="Arial"/>
              <a:cs typeface="Arial"/>
              <a:sym typeface="Arial"/>
            </a:endParaRPr>
          </a:p>
        </p:txBody>
      </p:sp>
      <p:sp>
        <p:nvSpPr>
          <p:cNvPr id="813" name="Google Shape;813;p35"/>
          <p:cNvSpPr txBox="1"/>
          <p:nvPr/>
        </p:nvSpPr>
        <p:spPr>
          <a:xfrm>
            <a:off x="1435607" y="4480560"/>
            <a:ext cx="4526280" cy="1188720"/>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tr-TR" sz="1400" b="0" i="0" u="none" strike="noStrike" cap="none">
                <a:solidFill>
                  <a:srgbClr val="0C2340"/>
                </a:solidFill>
                <a:latin typeface="Open Sans"/>
                <a:ea typeface="Open Sans"/>
                <a:cs typeface="Open Sans"/>
                <a:sym typeface="Open Sans"/>
              </a:rPr>
              <a:t>Mirasçılar 'birlikte mülkiyet grubu' olarak eklenir ve 'Kişiden Gruba Devir' ile paylar gruba aktarılır.</a:t>
            </a:r>
            <a:endParaRPr sz="1400" b="0" i="0" u="none" strike="noStrike" cap="none">
              <a:solidFill>
                <a:srgbClr val="000000"/>
              </a:solidFill>
              <a:latin typeface="Arial"/>
              <a:ea typeface="Arial"/>
              <a:cs typeface="Arial"/>
              <a:sym typeface="Arial"/>
            </a:endParaRPr>
          </a:p>
        </p:txBody>
      </p:sp>
      <p:sp>
        <p:nvSpPr>
          <p:cNvPr id="814" name="Google Shape;814;p35"/>
          <p:cNvSpPr/>
          <p:nvPr/>
        </p:nvSpPr>
        <p:spPr>
          <a:xfrm>
            <a:off x="6281928" y="3657600"/>
            <a:ext cx="5532120" cy="2057400"/>
          </a:xfrm>
          <a:prstGeom prst="roundRect">
            <a:avLst>
              <a:gd name="adj" fmla="val 6000"/>
            </a:avLst>
          </a:prstGeom>
          <a:solidFill>
            <a:srgbClr val="FBEEEE"/>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15" name="Google Shape;815;p35"/>
          <p:cNvSpPr/>
          <p:nvPr/>
        </p:nvSpPr>
        <p:spPr>
          <a:xfrm>
            <a:off x="6483096" y="3858768"/>
            <a:ext cx="502920" cy="502920"/>
          </a:xfrm>
          <a:prstGeom prst="ellipse">
            <a:avLst/>
          </a:prstGeom>
          <a:solidFill>
            <a:srgbClr val="A00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16" name="Google Shape;816;p35"/>
          <p:cNvSpPr txBox="1"/>
          <p:nvPr/>
        </p:nvSpPr>
        <p:spPr>
          <a:xfrm>
            <a:off x="6483096" y="3858768"/>
            <a:ext cx="502920" cy="502920"/>
          </a:xfrm>
          <a:prstGeom prst="rect">
            <a:avLst/>
          </a:prstGeom>
          <a:noFill/>
          <a:ln>
            <a:noFill/>
          </a:ln>
        </p:spPr>
        <p:txBody>
          <a:bodyPr spcFirstLastPara="1" wrap="square" lIns="0" tIns="0" rIns="0" bIns="0" anchor="ctr" anchorCtr="0">
            <a:spAutoFit/>
          </a:bodyPr>
          <a:lstStyle/>
          <a:p>
            <a:pPr marL="0" marR="0" lvl="0" indent="0" algn="ctr" rtl="0">
              <a:lnSpc>
                <a:spcPct val="100000"/>
              </a:lnSpc>
              <a:spcBef>
                <a:spcPts val="0"/>
              </a:spcBef>
              <a:spcAft>
                <a:spcPts val="0"/>
              </a:spcAft>
              <a:buClr>
                <a:srgbClr val="000000"/>
              </a:buClr>
              <a:buSzPts val="2000"/>
              <a:buFont typeface="Arial"/>
              <a:buNone/>
            </a:pPr>
            <a:r>
              <a:rPr lang="tr-TR" sz="2000" b="1" i="0" u="none" strike="noStrike" cap="none">
                <a:solidFill>
                  <a:srgbClr val="FFFFFF"/>
                </a:solidFill>
                <a:latin typeface="Open Sans"/>
                <a:ea typeface="Open Sans"/>
                <a:cs typeface="Open Sans"/>
                <a:sym typeface="Open Sans"/>
              </a:rPr>
              <a:t>?</a:t>
            </a:r>
            <a:endParaRPr sz="1400" b="0" i="0" u="none" strike="noStrike" cap="none">
              <a:solidFill>
                <a:srgbClr val="000000"/>
              </a:solidFill>
              <a:latin typeface="Arial"/>
              <a:ea typeface="Arial"/>
              <a:cs typeface="Arial"/>
              <a:sym typeface="Arial"/>
            </a:endParaRPr>
          </a:p>
        </p:txBody>
      </p:sp>
      <p:sp>
        <p:nvSpPr>
          <p:cNvPr id="817" name="Google Shape;817;p35"/>
          <p:cNvSpPr txBox="1"/>
          <p:nvPr/>
        </p:nvSpPr>
        <p:spPr>
          <a:xfrm>
            <a:off x="7150608" y="3794760"/>
            <a:ext cx="4526280" cy="640080"/>
          </a:xfrm>
          <a:prstGeom prst="rect">
            <a:avLst/>
          </a:prstGeom>
          <a:noFill/>
          <a:ln>
            <a:noFill/>
          </a:ln>
        </p:spPr>
        <p:txBody>
          <a:bodyPr spcFirstLastPara="1" wrap="square" lIns="45700" tIns="45700" rIns="45700" bIns="45700" anchor="ctr" anchorCtr="0">
            <a:spAutoFit/>
          </a:bodyPr>
          <a:lstStyle/>
          <a:p>
            <a:pPr marL="0" marR="0" lvl="0" indent="0" algn="l" rtl="0">
              <a:lnSpc>
                <a:spcPct val="95000"/>
              </a:lnSpc>
              <a:spcBef>
                <a:spcPts val="0"/>
              </a:spcBef>
              <a:spcAft>
                <a:spcPts val="0"/>
              </a:spcAft>
              <a:buClr>
                <a:srgbClr val="000000"/>
              </a:buClr>
              <a:buSzPts val="1600"/>
              <a:buFont typeface="Arial"/>
              <a:buNone/>
            </a:pPr>
            <a:r>
              <a:rPr lang="tr-TR" sz="1600" b="1" i="0" u="none" strike="noStrike" cap="none">
                <a:solidFill>
                  <a:srgbClr val="A00000"/>
                </a:solidFill>
                <a:latin typeface="Open Sans"/>
                <a:ea typeface="Open Sans"/>
                <a:cs typeface="Open Sans"/>
                <a:sym typeface="Open Sans"/>
              </a:rPr>
              <a:t>Kapanış onaylı fiziki defterler ne olacak?</a:t>
            </a:r>
            <a:endParaRPr sz="1400" b="0" i="0" u="none" strike="noStrike" cap="none">
              <a:solidFill>
                <a:srgbClr val="000000"/>
              </a:solidFill>
              <a:latin typeface="Arial"/>
              <a:ea typeface="Arial"/>
              <a:cs typeface="Arial"/>
              <a:sym typeface="Arial"/>
            </a:endParaRPr>
          </a:p>
        </p:txBody>
      </p:sp>
      <p:sp>
        <p:nvSpPr>
          <p:cNvPr id="818" name="Google Shape;818;p35"/>
          <p:cNvSpPr txBox="1"/>
          <p:nvPr/>
        </p:nvSpPr>
        <p:spPr>
          <a:xfrm>
            <a:off x="7150608" y="4480560"/>
            <a:ext cx="4526280" cy="1188720"/>
          </a:xfrm>
          <a:prstGeom prst="rect">
            <a:avLst/>
          </a:prstGeom>
          <a:noFill/>
          <a:ln>
            <a:noFill/>
          </a:ln>
        </p:spPr>
        <p:txBody>
          <a:bodyPr spcFirstLastPara="1" wrap="square" lIns="45700" tIns="45700" rIns="45700" bIns="45700"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tr-TR" sz="1400" b="0" i="0" u="none" strike="noStrike" cap="none">
                <a:solidFill>
                  <a:srgbClr val="0C2340"/>
                </a:solidFill>
                <a:latin typeface="Open Sans"/>
                <a:ea typeface="Open Sans"/>
                <a:cs typeface="Open Sans"/>
                <a:sym typeface="Open Sans"/>
              </a:rPr>
              <a:t>Son kaydın yapıldığı takvim yılının bitiminden itibaren on yıl süreyle saklanır.</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823"/>
        <p:cNvGrpSpPr/>
        <p:nvPr/>
      </p:nvGrpSpPr>
      <p:grpSpPr>
        <a:xfrm>
          <a:off x="0" y="0"/>
          <a:ext cx="0" cy="0"/>
          <a:chOff x="0" y="0"/>
          <a:chExt cx="0" cy="0"/>
        </a:xfrm>
      </p:grpSpPr>
      <p:sp>
        <p:nvSpPr>
          <p:cNvPr id="824" name="Google Shape;824;p36"/>
          <p:cNvSpPr/>
          <p:nvPr/>
        </p:nvSpPr>
        <p:spPr>
          <a:xfrm>
            <a:off x="569623" y="801182"/>
            <a:ext cx="11412772" cy="369332"/>
          </a:xfrm>
          <a:prstGeom prst="rect">
            <a:avLst/>
          </a:prstGeom>
          <a:solidFill>
            <a:srgbClr val="A0000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25" name="Google Shape;825;p36"/>
          <p:cNvSpPr txBox="1"/>
          <p:nvPr/>
        </p:nvSpPr>
        <p:spPr>
          <a:xfrm>
            <a:off x="566928" y="0"/>
            <a:ext cx="11338560" cy="749808"/>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000000"/>
              </a:buClr>
              <a:buSzPts val="2600"/>
              <a:buFont typeface="Arial"/>
              <a:buNone/>
            </a:pPr>
            <a:r>
              <a:rPr lang="tr-TR" sz="2600" b="1" i="0" u="none" strike="noStrike" cap="none">
                <a:solidFill>
                  <a:srgbClr val="A00000"/>
                </a:solidFill>
                <a:latin typeface="Open Sans"/>
                <a:ea typeface="Open Sans"/>
                <a:cs typeface="Open Sans"/>
                <a:sym typeface="Open Sans"/>
              </a:rPr>
              <a:t>Akılda Kalacak Hususlar</a:t>
            </a:r>
            <a:endParaRPr sz="1400" b="0" i="0" u="none" strike="noStrike" cap="none">
              <a:solidFill>
                <a:srgbClr val="000000"/>
              </a:solidFill>
              <a:latin typeface="Arial"/>
              <a:ea typeface="Arial"/>
              <a:cs typeface="Arial"/>
              <a:sym typeface="Arial"/>
            </a:endParaRPr>
          </a:p>
        </p:txBody>
      </p:sp>
      <p:sp>
        <p:nvSpPr>
          <p:cNvPr id="826" name="Google Shape;826;p36"/>
          <p:cNvSpPr/>
          <p:nvPr/>
        </p:nvSpPr>
        <p:spPr>
          <a:xfrm>
            <a:off x="566928" y="1371600"/>
            <a:ext cx="11256264" cy="667512"/>
          </a:xfrm>
          <a:prstGeom prst="roundRect">
            <a:avLst>
              <a:gd name="adj" fmla="val 6000"/>
            </a:avLst>
          </a:prstGeom>
          <a:solidFill>
            <a:srgbClr val="FBEEEE"/>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27" name="Google Shape;827;p36"/>
          <p:cNvSpPr/>
          <p:nvPr/>
        </p:nvSpPr>
        <p:spPr>
          <a:xfrm>
            <a:off x="566928" y="1371600"/>
            <a:ext cx="1737360" cy="667512"/>
          </a:xfrm>
          <a:prstGeom prst="roundRect">
            <a:avLst>
              <a:gd name="adj" fmla="val 6000"/>
            </a:avLst>
          </a:prstGeom>
          <a:solidFill>
            <a:srgbClr val="A00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28" name="Google Shape;828;p36"/>
          <p:cNvSpPr txBox="1"/>
          <p:nvPr/>
        </p:nvSpPr>
        <p:spPr>
          <a:xfrm>
            <a:off x="566928" y="1371600"/>
            <a:ext cx="1737360" cy="667512"/>
          </a:xfrm>
          <a:prstGeom prst="rect">
            <a:avLst/>
          </a:prstGeom>
          <a:noFill/>
          <a:ln>
            <a:noFill/>
          </a:ln>
        </p:spPr>
        <p:txBody>
          <a:bodyPr spcFirstLastPara="1" wrap="square" lIns="45700" tIns="45700" rIns="45700" bIns="45700" anchor="ctr" anchorCtr="0">
            <a:spAutoFit/>
          </a:bodyPr>
          <a:lstStyle/>
          <a:p>
            <a:pPr marL="0" marR="0" lvl="0" indent="0" algn="ctr" rtl="0">
              <a:lnSpc>
                <a:spcPct val="100000"/>
              </a:lnSpc>
              <a:spcBef>
                <a:spcPts val="0"/>
              </a:spcBef>
              <a:spcAft>
                <a:spcPts val="0"/>
              </a:spcAft>
              <a:buClr>
                <a:srgbClr val="000000"/>
              </a:buClr>
              <a:buSzPts val="2400"/>
              <a:buFont typeface="Arial"/>
              <a:buNone/>
            </a:pPr>
            <a:r>
              <a:rPr lang="tr-TR" sz="2400" b="1" i="0" u="none" strike="noStrike" cap="none">
                <a:solidFill>
                  <a:srgbClr val="FFFFFF"/>
                </a:solidFill>
                <a:latin typeface="Open Sans"/>
                <a:ea typeface="Open Sans"/>
                <a:cs typeface="Open Sans"/>
                <a:sym typeface="Open Sans"/>
              </a:rPr>
              <a:t>2</a:t>
            </a:r>
            <a:endParaRPr sz="1400" b="0" i="0" u="none" strike="noStrike" cap="none">
              <a:solidFill>
                <a:srgbClr val="000000"/>
              </a:solidFill>
              <a:latin typeface="Arial"/>
              <a:ea typeface="Arial"/>
              <a:cs typeface="Arial"/>
              <a:sym typeface="Arial"/>
            </a:endParaRPr>
          </a:p>
        </p:txBody>
      </p:sp>
      <p:sp>
        <p:nvSpPr>
          <p:cNvPr id="829" name="Google Shape;829;p36"/>
          <p:cNvSpPr txBox="1"/>
          <p:nvPr/>
        </p:nvSpPr>
        <p:spPr>
          <a:xfrm>
            <a:off x="2514600" y="1371600"/>
            <a:ext cx="2971800" cy="667512"/>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000000"/>
              </a:buClr>
              <a:buSzPts val="1800"/>
              <a:buFont typeface="Arial"/>
              <a:buNone/>
            </a:pPr>
            <a:r>
              <a:rPr lang="tr-TR" sz="1800" b="1" i="0" u="none" strike="noStrike" cap="none">
                <a:solidFill>
                  <a:srgbClr val="A00000"/>
                </a:solidFill>
                <a:latin typeface="Open Sans"/>
                <a:ea typeface="Open Sans"/>
                <a:cs typeface="Open Sans"/>
                <a:sym typeface="Open Sans"/>
              </a:rPr>
              <a:t>Zorunlu defter</a:t>
            </a:r>
            <a:endParaRPr sz="1400" b="0" i="0" u="none" strike="noStrike" cap="none">
              <a:solidFill>
                <a:srgbClr val="000000"/>
              </a:solidFill>
              <a:latin typeface="Arial"/>
              <a:ea typeface="Arial"/>
              <a:cs typeface="Arial"/>
              <a:sym typeface="Arial"/>
            </a:endParaRPr>
          </a:p>
        </p:txBody>
      </p:sp>
      <p:sp>
        <p:nvSpPr>
          <p:cNvPr id="830" name="Google Shape;830;p36"/>
          <p:cNvSpPr txBox="1"/>
          <p:nvPr/>
        </p:nvSpPr>
        <p:spPr>
          <a:xfrm>
            <a:off x="5532120" y="1443766"/>
            <a:ext cx="6217920" cy="523180"/>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000000"/>
              </a:buClr>
              <a:buSzPts val="1400"/>
              <a:buFont typeface="Arial"/>
              <a:buNone/>
            </a:pPr>
            <a:r>
              <a:rPr lang="tr-TR" sz="1400" b="0" i="0" u="none" strike="noStrike" cap="none">
                <a:solidFill>
                  <a:srgbClr val="0C2340"/>
                </a:solidFill>
                <a:latin typeface="Open Sans"/>
                <a:ea typeface="Open Sans"/>
                <a:cs typeface="Open Sans"/>
                <a:sym typeface="Open Sans"/>
              </a:rPr>
              <a:t>Pay defteri ile genel kurul toplantı ve müzakere defteri, YK / müdürler kurulu karar defteri isteğe bağlı</a:t>
            </a:r>
            <a:endParaRPr sz="1400" b="0" i="0" u="none" strike="noStrike" cap="none">
              <a:solidFill>
                <a:srgbClr val="000000"/>
              </a:solidFill>
              <a:latin typeface="Arial"/>
              <a:ea typeface="Arial"/>
              <a:cs typeface="Arial"/>
              <a:sym typeface="Arial"/>
            </a:endParaRPr>
          </a:p>
        </p:txBody>
      </p:sp>
      <p:sp>
        <p:nvSpPr>
          <p:cNvPr id="831" name="Google Shape;831;p36"/>
          <p:cNvSpPr/>
          <p:nvPr/>
        </p:nvSpPr>
        <p:spPr>
          <a:xfrm>
            <a:off x="566928" y="2130552"/>
            <a:ext cx="11256264" cy="667512"/>
          </a:xfrm>
          <a:prstGeom prst="roundRect">
            <a:avLst>
              <a:gd name="adj" fmla="val 6000"/>
            </a:avLst>
          </a:prstGeom>
          <a:solidFill>
            <a:srgbClr val="F3F4F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32" name="Google Shape;832;p36"/>
          <p:cNvSpPr/>
          <p:nvPr/>
        </p:nvSpPr>
        <p:spPr>
          <a:xfrm>
            <a:off x="566928" y="2130552"/>
            <a:ext cx="1737360" cy="667512"/>
          </a:xfrm>
          <a:prstGeom prst="roundRect">
            <a:avLst>
              <a:gd name="adj" fmla="val 6000"/>
            </a:avLst>
          </a:prstGeom>
          <a:solidFill>
            <a:srgbClr val="A00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33" name="Google Shape;833;p36"/>
          <p:cNvSpPr txBox="1"/>
          <p:nvPr/>
        </p:nvSpPr>
        <p:spPr>
          <a:xfrm>
            <a:off x="566928" y="2130552"/>
            <a:ext cx="1737360" cy="667512"/>
          </a:xfrm>
          <a:prstGeom prst="rect">
            <a:avLst/>
          </a:prstGeom>
          <a:noFill/>
          <a:ln>
            <a:noFill/>
          </a:ln>
        </p:spPr>
        <p:txBody>
          <a:bodyPr spcFirstLastPara="1" wrap="square" lIns="45700" tIns="45700" rIns="45700" bIns="45700" anchor="ctr" anchorCtr="0">
            <a:spAutoFit/>
          </a:bodyPr>
          <a:lstStyle/>
          <a:p>
            <a:pPr marL="0" marR="0" lvl="0" indent="0" algn="ctr" rtl="0">
              <a:lnSpc>
                <a:spcPct val="100000"/>
              </a:lnSpc>
              <a:spcBef>
                <a:spcPts val="0"/>
              </a:spcBef>
              <a:spcAft>
                <a:spcPts val="0"/>
              </a:spcAft>
              <a:buClr>
                <a:srgbClr val="000000"/>
              </a:buClr>
              <a:buSzPts val="2400"/>
              <a:buFont typeface="Arial"/>
              <a:buNone/>
            </a:pPr>
            <a:r>
              <a:rPr lang="tr-TR" sz="2400" b="1" i="0" u="none" strike="noStrike" cap="none">
                <a:solidFill>
                  <a:srgbClr val="FFFFFF"/>
                </a:solidFill>
                <a:latin typeface="Open Sans"/>
                <a:ea typeface="Open Sans"/>
                <a:cs typeface="Open Sans"/>
                <a:sym typeface="Open Sans"/>
              </a:rPr>
              <a:t>Karar</a:t>
            </a:r>
            <a:endParaRPr sz="1400" b="0" i="0" u="none" strike="noStrike" cap="none">
              <a:solidFill>
                <a:srgbClr val="000000"/>
              </a:solidFill>
              <a:latin typeface="Arial"/>
              <a:ea typeface="Arial"/>
              <a:cs typeface="Arial"/>
              <a:sym typeface="Arial"/>
            </a:endParaRPr>
          </a:p>
        </p:txBody>
      </p:sp>
      <p:sp>
        <p:nvSpPr>
          <p:cNvPr id="834" name="Google Shape;834;p36"/>
          <p:cNvSpPr txBox="1"/>
          <p:nvPr/>
        </p:nvSpPr>
        <p:spPr>
          <a:xfrm>
            <a:off x="2514600" y="2130552"/>
            <a:ext cx="2971800" cy="667512"/>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000000"/>
              </a:buClr>
              <a:buSzPts val="1800"/>
              <a:buFont typeface="Arial"/>
              <a:buNone/>
            </a:pPr>
            <a:r>
              <a:rPr lang="tr-TR" sz="1800" b="1" i="0" u="none" strike="noStrike" cap="none">
                <a:solidFill>
                  <a:srgbClr val="A00000"/>
                </a:solidFill>
                <a:latin typeface="Open Sans"/>
                <a:ea typeface="Open Sans"/>
                <a:cs typeface="Open Sans"/>
                <a:sym typeface="Open Sans"/>
              </a:rPr>
              <a:t>İhtiyari geçiş</a:t>
            </a:r>
            <a:endParaRPr sz="1400" b="0" i="0" u="none" strike="noStrike" cap="none">
              <a:solidFill>
                <a:srgbClr val="000000"/>
              </a:solidFill>
              <a:latin typeface="Arial"/>
              <a:ea typeface="Arial"/>
              <a:cs typeface="Arial"/>
              <a:sym typeface="Arial"/>
            </a:endParaRPr>
          </a:p>
        </p:txBody>
      </p:sp>
      <p:sp>
        <p:nvSpPr>
          <p:cNvPr id="835" name="Google Shape;835;p36"/>
          <p:cNvSpPr txBox="1"/>
          <p:nvPr/>
        </p:nvSpPr>
        <p:spPr>
          <a:xfrm>
            <a:off x="5532120" y="2130552"/>
            <a:ext cx="6217920" cy="667512"/>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000000"/>
              </a:buClr>
              <a:buSzPts val="1400"/>
              <a:buFont typeface="Arial"/>
              <a:buNone/>
            </a:pPr>
            <a:r>
              <a:rPr lang="tr-TR" sz="1400" b="0" i="0" u="none" strike="noStrike" cap="none">
                <a:solidFill>
                  <a:srgbClr val="0C2340"/>
                </a:solidFill>
                <a:latin typeface="Open Sans"/>
                <a:ea typeface="Open Sans"/>
                <a:cs typeface="Open Sans"/>
                <a:sym typeface="Open Sans"/>
              </a:rPr>
              <a:t>Yönetim organı kararı ve kararın alındığı hesap dönemi içinde noterde kapanış onayı</a:t>
            </a:r>
            <a:endParaRPr sz="1400" b="0" i="0" u="none" strike="noStrike" cap="none">
              <a:solidFill>
                <a:srgbClr val="000000"/>
              </a:solidFill>
              <a:latin typeface="Arial"/>
              <a:ea typeface="Arial"/>
              <a:cs typeface="Arial"/>
              <a:sym typeface="Arial"/>
            </a:endParaRPr>
          </a:p>
        </p:txBody>
      </p:sp>
      <p:sp>
        <p:nvSpPr>
          <p:cNvPr id="836" name="Google Shape;836;p36"/>
          <p:cNvSpPr/>
          <p:nvPr/>
        </p:nvSpPr>
        <p:spPr>
          <a:xfrm>
            <a:off x="566928" y="2889504"/>
            <a:ext cx="11256264" cy="667512"/>
          </a:xfrm>
          <a:prstGeom prst="roundRect">
            <a:avLst>
              <a:gd name="adj" fmla="val 6000"/>
            </a:avLst>
          </a:prstGeom>
          <a:solidFill>
            <a:srgbClr val="FBEEEE"/>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37" name="Google Shape;837;p36"/>
          <p:cNvSpPr/>
          <p:nvPr/>
        </p:nvSpPr>
        <p:spPr>
          <a:xfrm>
            <a:off x="566928" y="2889504"/>
            <a:ext cx="1737360" cy="667512"/>
          </a:xfrm>
          <a:prstGeom prst="roundRect">
            <a:avLst>
              <a:gd name="adj" fmla="val 6000"/>
            </a:avLst>
          </a:prstGeom>
          <a:solidFill>
            <a:srgbClr val="A00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38" name="Google Shape;838;p36"/>
          <p:cNvSpPr txBox="1"/>
          <p:nvPr/>
        </p:nvSpPr>
        <p:spPr>
          <a:xfrm>
            <a:off x="566928" y="2889504"/>
            <a:ext cx="1737360" cy="667512"/>
          </a:xfrm>
          <a:prstGeom prst="rect">
            <a:avLst/>
          </a:prstGeom>
          <a:noFill/>
          <a:ln>
            <a:noFill/>
          </a:ln>
        </p:spPr>
        <p:txBody>
          <a:bodyPr spcFirstLastPara="1" wrap="square" lIns="45700" tIns="45700" rIns="45700" bIns="45700" anchor="ctr" anchorCtr="0">
            <a:spAutoFit/>
          </a:bodyPr>
          <a:lstStyle/>
          <a:p>
            <a:pPr marL="0" marR="0" lvl="0" indent="0" algn="ctr" rtl="0">
              <a:lnSpc>
                <a:spcPct val="100000"/>
              </a:lnSpc>
              <a:spcBef>
                <a:spcPts val="0"/>
              </a:spcBef>
              <a:spcAft>
                <a:spcPts val="0"/>
              </a:spcAft>
              <a:buClr>
                <a:srgbClr val="000000"/>
              </a:buClr>
              <a:buSzPts val="2400"/>
              <a:buFont typeface="Arial"/>
              <a:buNone/>
            </a:pPr>
            <a:r>
              <a:rPr lang="tr-TR" sz="2400" b="1" i="0" u="none" strike="noStrike" cap="none">
                <a:solidFill>
                  <a:srgbClr val="FFFFFF"/>
                </a:solidFill>
                <a:latin typeface="Open Sans"/>
                <a:ea typeface="Open Sans"/>
                <a:cs typeface="Open Sans"/>
                <a:sym typeface="Open Sans"/>
              </a:rPr>
              <a:t>Ek-2</a:t>
            </a:r>
            <a:endParaRPr sz="1400" b="0" i="0" u="none" strike="noStrike" cap="none">
              <a:solidFill>
                <a:srgbClr val="000000"/>
              </a:solidFill>
              <a:latin typeface="Arial"/>
              <a:ea typeface="Arial"/>
              <a:cs typeface="Arial"/>
              <a:sym typeface="Arial"/>
            </a:endParaRPr>
          </a:p>
        </p:txBody>
      </p:sp>
      <p:sp>
        <p:nvSpPr>
          <p:cNvPr id="839" name="Google Shape;839;p36"/>
          <p:cNvSpPr txBox="1"/>
          <p:nvPr/>
        </p:nvSpPr>
        <p:spPr>
          <a:xfrm>
            <a:off x="2514600" y="2889504"/>
            <a:ext cx="2971800" cy="667512"/>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000000"/>
              </a:buClr>
              <a:buSzPts val="1800"/>
              <a:buFont typeface="Arial"/>
              <a:buNone/>
            </a:pPr>
            <a:r>
              <a:rPr lang="tr-TR" sz="1800" b="1" i="0" u="none" strike="noStrike" cap="none">
                <a:solidFill>
                  <a:srgbClr val="A00000"/>
                </a:solidFill>
                <a:latin typeface="Open Sans"/>
                <a:ea typeface="Open Sans"/>
                <a:cs typeface="Open Sans"/>
                <a:sym typeface="Open Sans"/>
              </a:rPr>
              <a:t>Yetkili değişikliği</a:t>
            </a:r>
            <a:endParaRPr sz="1400" b="0" i="0" u="none" strike="noStrike" cap="none">
              <a:solidFill>
                <a:srgbClr val="000000"/>
              </a:solidFill>
              <a:latin typeface="Arial"/>
              <a:ea typeface="Arial"/>
              <a:cs typeface="Arial"/>
              <a:sym typeface="Arial"/>
            </a:endParaRPr>
          </a:p>
        </p:txBody>
      </p:sp>
      <p:sp>
        <p:nvSpPr>
          <p:cNvPr id="840" name="Google Shape;840;p36"/>
          <p:cNvSpPr txBox="1"/>
          <p:nvPr/>
        </p:nvSpPr>
        <p:spPr>
          <a:xfrm>
            <a:off x="5532120" y="2889504"/>
            <a:ext cx="6217920" cy="667512"/>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000000"/>
              </a:buClr>
              <a:buSzPts val="1400"/>
              <a:buFont typeface="Arial"/>
              <a:buNone/>
            </a:pPr>
            <a:r>
              <a:rPr lang="tr-TR" sz="1400" b="0" i="0" u="none" strike="noStrike" cap="none">
                <a:solidFill>
                  <a:srgbClr val="0C2340"/>
                </a:solidFill>
                <a:latin typeface="Open Sans"/>
                <a:ea typeface="Open Sans"/>
                <a:cs typeface="Open Sans"/>
                <a:sym typeface="Open Sans"/>
              </a:rPr>
              <a:t>Pay devri sonrası dahil tüm sistem kullanıcısı değişiklikleri Bildirim Formu ile yapılır</a:t>
            </a:r>
            <a:endParaRPr sz="1400" b="0" i="0" u="none" strike="noStrike" cap="none">
              <a:solidFill>
                <a:srgbClr val="000000"/>
              </a:solidFill>
              <a:latin typeface="Arial"/>
              <a:ea typeface="Arial"/>
              <a:cs typeface="Arial"/>
              <a:sym typeface="Arial"/>
            </a:endParaRPr>
          </a:p>
        </p:txBody>
      </p:sp>
      <p:sp>
        <p:nvSpPr>
          <p:cNvPr id="841" name="Google Shape;841;p36"/>
          <p:cNvSpPr/>
          <p:nvPr/>
        </p:nvSpPr>
        <p:spPr>
          <a:xfrm>
            <a:off x="566928" y="3648456"/>
            <a:ext cx="11256264" cy="667512"/>
          </a:xfrm>
          <a:prstGeom prst="roundRect">
            <a:avLst>
              <a:gd name="adj" fmla="val 6000"/>
            </a:avLst>
          </a:prstGeom>
          <a:solidFill>
            <a:srgbClr val="F3F4F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42" name="Google Shape;842;p36"/>
          <p:cNvSpPr/>
          <p:nvPr/>
        </p:nvSpPr>
        <p:spPr>
          <a:xfrm>
            <a:off x="566928" y="3648456"/>
            <a:ext cx="1737360" cy="667512"/>
          </a:xfrm>
          <a:prstGeom prst="roundRect">
            <a:avLst>
              <a:gd name="adj" fmla="val 6000"/>
            </a:avLst>
          </a:prstGeom>
          <a:solidFill>
            <a:srgbClr val="A00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43" name="Google Shape;843;p36"/>
          <p:cNvSpPr txBox="1"/>
          <p:nvPr/>
        </p:nvSpPr>
        <p:spPr>
          <a:xfrm>
            <a:off x="566928" y="3648456"/>
            <a:ext cx="1737360" cy="667512"/>
          </a:xfrm>
          <a:prstGeom prst="rect">
            <a:avLst/>
          </a:prstGeom>
          <a:noFill/>
          <a:ln>
            <a:noFill/>
          </a:ln>
        </p:spPr>
        <p:txBody>
          <a:bodyPr spcFirstLastPara="1" wrap="square" lIns="45700" tIns="45700" rIns="45700" bIns="45700" anchor="ctr" anchorCtr="0">
            <a:spAutoFit/>
          </a:bodyPr>
          <a:lstStyle/>
          <a:p>
            <a:pPr marL="0" marR="0" lvl="0" indent="0" algn="ctr" rtl="0">
              <a:lnSpc>
                <a:spcPct val="100000"/>
              </a:lnSpc>
              <a:spcBef>
                <a:spcPts val="0"/>
              </a:spcBef>
              <a:spcAft>
                <a:spcPts val="0"/>
              </a:spcAft>
              <a:buClr>
                <a:srgbClr val="000000"/>
              </a:buClr>
              <a:buSzPts val="2400"/>
              <a:buFont typeface="Arial"/>
              <a:buNone/>
            </a:pPr>
            <a:r>
              <a:rPr lang="tr-TR" sz="2400" b="1" i="0" u="none" strike="noStrike" cap="none">
                <a:solidFill>
                  <a:srgbClr val="FFFFFF"/>
                </a:solidFill>
                <a:latin typeface="Open Sans"/>
                <a:ea typeface="Open Sans"/>
                <a:cs typeface="Open Sans"/>
                <a:sym typeface="Open Sans"/>
              </a:rPr>
              <a:t>Kayıt</a:t>
            </a:r>
            <a:endParaRPr sz="1400" b="0" i="0" u="none" strike="noStrike" cap="none">
              <a:solidFill>
                <a:srgbClr val="000000"/>
              </a:solidFill>
              <a:latin typeface="Arial"/>
              <a:ea typeface="Arial"/>
              <a:cs typeface="Arial"/>
              <a:sym typeface="Arial"/>
            </a:endParaRPr>
          </a:p>
        </p:txBody>
      </p:sp>
      <p:sp>
        <p:nvSpPr>
          <p:cNvPr id="844" name="Google Shape;844;p36"/>
          <p:cNvSpPr txBox="1"/>
          <p:nvPr/>
        </p:nvSpPr>
        <p:spPr>
          <a:xfrm>
            <a:off x="2514600" y="3648456"/>
            <a:ext cx="2971800" cy="667512"/>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000000"/>
              </a:buClr>
              <a:buSzPts val="1800"/>
              <a:buFont typeface="Arial"/>
              <a:buNone/>
            </a:pPr>
            <a:r>
              <a:rPr lang="tr-TR" sz="1800" b="1" i="0" u="none" strike="noStrike" cap="none">
                <a:solidFill>
                  <a:srgbClr val="A00000"/>
                </a:solidFill>
                <a:latin typeface="Open Sans"/>
                <a:ea typeface="Open Sans"/>
                <a:cs typeface="Open Sans"/>
                <a:sym typeface="Open Sans"/>
              </a:rPr>
              <a:t>Zamanında kayıt ve muhafaza</a:t>
            </a:r>
            <a:endParaRPr sz="1400" b="0" i="0" u="none" strike="noStrike" cap="none">
              <a:solidFill>
                <a:srgbClr val="000000"/>
              </a:solidFill>
              <a:latin typeface="Arial"/>
              <a:ea typeface="Arial"/>
              <a:cs typeface="Arial"/>
              <a:sym typeface="Arial"/>
            </a:endParaRPr>
          </a:p>
        </p:txBody>
      </p:sp>
      <p:sp>
        <p:nvSpPr>
          <p:cNvPr id="845" name="Google Shape;845;p36"/>
          <p:cNvSpPr txBox="1"/>
          <p:nvPr/>
        </p:nvSpPr>
        <p:spPr>
          <a:xfrm>
            <a:off x="5532120" y="3720622"/>
            <a:ext cx="6217920" cy="523180"/>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000000"/>
              </a:buClr>
              <a:buSzPts val="1400"/>
              <a:buFont typeface="Arial"/>
              <a:buNone/>
            </a:pPr>
            <a:r>
              <a:rPr lang="tr-TR" sz="1400" b="0" i="0" u="none" strike="noStrike" cap="none">
                <a:solidFill>
                  <a:srgbClr val="0C2340"/>
                </a:solidFill>
                <a:latin typeface="Open Sans"/>
                <a:ea typeface="Open Sans"/>
                <a:cs typeface="Open Sans"/>
                <a:sym typeface="Open Sans"/>
              </a:rPr>
              <a:t>Kararlar ve pay devirleri gecikmeksizin işlenir, dayanak belgeler ve kapanış onaylı defterler (10 yıl) saklanır</a:t>
            </a:r>
            <a:endParaRPr sz="1400" b="0" i="0" u="none" strike="noStrike" cap="none">
              <a:solidFill>
                <a:srgbClr val="000000"/>
              </a:solidFill>
              <a:latin typeface="Arial"/>
              <a:ea typeface="Arial"/>
              <a:cs typeface="Arial"/>
              <a:sym typeface="Arial"/>
            </a:endParaRPr>
          </a:p>
        </p:txBody>
      </p:sp>
      <p:sp>
        <p:nvSpPr>
          <p:cNvPr id="846" name="Google Shape;846;p36"/>
          <p:cNvSpPr/>
          <p:nvPr/>
        </p:nvSpPr>
        <p:spPr>
          <a:xfrm>
            <a:off x="566928" y="4407408"/>
            <a:ext cx="11256264" cy="667512"/>
          </a:xfrm>
          <a:prstGeom prst="roundRect">
            <a:avLst>
              <a:gd name="adj" fmla="val 6000"/>
            </a:avLst>
          </a:prstGeom>
          <a:solidFill>
            <a:srgbClr val="FBEEEE"/>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47" name="Google Shape;847;p36"/>
          <p:cNvSpPr/>
          <p:nvPr/>
        </p:nvSpPr>
        <p:spPr>
          <a:xfrm>
            <a:off x="566928" y="4407408"/>
            <a:ext cx="1737360" cy="667512"/>
          </a:xfrm>
          <a:prstGeom prst="roundRect">
            <a:avLst>
              <a:gd name="adj" fmla="val 6000"/>
            </a:avLst>
          </a:prstGeom>
          <a:solidFill>
            <a:srgbClr val="A00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48" name="Google Shape;848;p36"/>
          <p:cNvSpPr txBox="1"/>
          <p:nvPr/>
        </p:nvSpPr>
        <p:spPr>
          <a:xfrm>
            <a:off x="566928" y="4407408"/>
            <a:ext cx="1737360" cy="667512"/>
          </a:xfrm>
          <a:prstGeom prst="rect">
            <a:avLst/>
          </a:prstGeom>
          <a:noFill/>
          <a:ln>
            <a:noFill/>
          </a:ln>
        </p:spPr>
        <p:txBody>
          <a:bodyPr spcFirstLastPara="1" wrap="square" lIns="45700" tIns="45700" rIns="45700" bIns="45700" anchor="ctr" anchorCtr="0">
            <a:spAutoFit/>
          </a:bodyPr>
          <a:lstStyle/>
          <a:p>
            <a:pPr marL="0" marR="0" lvl="0" indent="0" algn="ctr" rtl="0">
              <a:lnSpc>
                <a:spcPct val="100000"/>
              </a:lnSpc>
              <a:spcBef>
                <a:spcPts val="0"/>
              </a:spcBef>
              <a:spcAft>
                <a:spcPts val="0"/>
              </a:spcAft>
              <a:buClr>
                <a:srgbClr val="000000"/>
              </a:buClr>
              <a:buSzPts val="2400"/>
              <a:buFont typeface="Arial"/>
              <a:buNone/>
            </a:pPr>
            <a:r>
              <a:rPr lang="tr-TR" sz="2400" b="1" i="0" u="none" strike="noStrike" cap="none">
                <a:solidFill>
                  <a:srgbClr val="FFFFFF"/>
                </a:solidFill>
                <a:latin typeface="Open Sans"/>
                <a:ea typeface="Open Sans"/>
                <a:cs typeface="Open Sans"/>
                <a:sym typeface="Open Sans"/>
              </a:rPr>
              <a:t>Kod</a:t>
            </a:r>
            <a:endParaRPr sz="1400" b="0" i="0" u="none" strike="noStrike" cap="none">
              <a:solidFill>
                <a:srgbClr val="000000"/>
              </a:solidFill>
              <a:latin typeface="Arial"/>
              <a:ea typeface="Arial"/>
              <a:cs typeface="Arial"/>
              <a:sym typeface="Arial"/>
            </a:endParaRPr>
          </a:p>
        </p:txBody>
      </p:sp>
      <p:sp>
        <p:nvSpPr>
          <p:cNvPr id="849" name="Google Shape;849;p36"/>
          <p:cNvSpPr txBox="1"/>
          <p:nvPr/>
        </p:nvSpPr>
        <p:spPr>
          <a:xfrm>
            <a:off x="2514600" y="4407408"/>
            <a:ext cx="2971800" cy="667512"/>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000000"/>
              </a:buClr>
              <a:buSzPts val="1800"/>
              <a:buFont typeface="Arial"/>
              <a:buNone/>
            </a:pPr>
            <a:r>
              <a:rPr lang="tr-TR" sz="1800" b="1" i="0" u="none" strike="noStrike" cap="none">
                <a:solidFill>
                  <a:srgbClr val="A00000"/>
                </a:solidFill>
                <a:latin typeface="Open Sans"/>
                <a:ea typeface="Open Sans"/>
                <a:cs typeface="Open Sans"/>
                <a:sym typeface="Open Sans"/>
              </a:rPr>
              <a:t>Doğrulama kodlu nüsha</a:t>
            </a:r>
            <a:endParaRPr sz="1400" b="0" i="0" u="none" strike="noStrike" cap="none">
              <a:solidFill>
                <a:srgbClr val="000000"/>
              </a:solidFill>
              <a:latin typeface="Arial"/>
              <a:ea typeface="Arial"/>
              <a:cs typeface="Arial"/>
              <a:sym typeface="Arial"/>
            </a:endParaRPr>
          </a:p>
        </p:txBody>
      </p:sp>
      <p:sp>
        <p:nvSpPr>
          <p:cNvPr id="850" name="Google Shape;850;p36"/>
          <p:cNvSpPr txBox="1"/>
          <p:nvPr/>
        </p:nvSpPr>
        <p:spPr>
          <a:xfrm>
            <a:off x="5532120" y="4407408"/>
            <a:ext cx="6217920" cy="667512"/>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000000"/>
              </a:buClr>
              <a:buSzPts val="1400"/>
              <a:buFont typeface="Arial"/>
              <a:buNone/>
            </a:pPr>
            <a:r>
              <a:rPr lang="tr-TR" sz="1400" b="0" i="0" u="none" strike="noStrike" cap="none">
                <a:solidFill>
                  <a:srgbClr val="0C2340"/>
                </a:solidFill>
                <a:latin typeface="Open Sans"/>
                <a:ea typeface="Open Sans"/>
                <a:cs typeface="Open Sans"/>
                <a:sym typeface="Open Sans"/>
              </a:rPr>
              <a:t>Organ kararı örneklerinde ayrıca noter onayı aranmaz</a:t>
            </a:r>
            <a:endParaRPr sz="1400" b="0" i="0" u="none" strike="noStrike" cap="none">
              <a:solidFill>
                <a:srgbClr val="000000"/>
              </a:solidFill>
              <a:latin typeface="Arial"/>
              <a:ea typeface="Arial"/>
              <a:cs typeface="Arial"/>
              <a:sym typeface="Arial"/>
            </a:endParaRPr>
          </a:p>
        </p:txBody>
      </p:sp>
      <p:sp>
        <p:nvSpPr>
          <p:cNvPr id="851" name="Google Shape;851;p36"/>
          <p:cNvSpPr/>
          <p:nvPr/>
        </p:nvSpPr>
        <p:spPr>
          <a:xfrm>
            <a:off x="566928" y="5166359"/>
            <a:ext cx="11256264" cy="667512"/>
          </a:xfrm>
          <a:prstGeom prst="roundRect">
            <a:avLst>
              <a:gd name="adj" fmla="val 6000"/>
            </a:avLst>
          </a:prstGeom>
          <a:solidFill>
            <a:srgbClr val="F3F4F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52" name="Google Shape;852;p36"/>
          <p:cNvSpPr/>
          <p:nvPr/>
        </p:nvSpPr>
        <p:spPr>
          <a:xfrm>
            <a:off x="566928" y="5166359"/>
            <a:ext cx="1737360" cy="667512"/>
          </a:xfrm>
          <a:prstGeom prst="roundRect">
            <a:avLst>
              <a:gd name="adj" fmla="val 6000"/>
            </a:avLst>
          </a:prstGeom>
          <a:solidFill>
            <a:srgbClr val="A0000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853" name="Google Shape;853;p36"/>
          <p:cNvSpPr txBox="1"/>
          <p:nvPr/>
        </p:nvSpPr>
        <p:spPr>
          <a:xfrm>
            <a:off x="566928" y="5166359"/>
            <a:ext cx="1737360" cy="667512"/>
          </a:xfrm>
          <a:prstGeom prst="rect">
            <a:avLst/>
          </a:prstGeom>
          <a:noFill/>
          <a:ln>
            <a:noFill/>
          </a:ln>
        </p:spPr>
        <p:txBody>
          <a:bodyPr spcFirstLastPara="1" wrap="square" lIns="45700" tIns="45700" rIns="45700" bIns="45700" anchor="ctr" anchorCtr="0">
            <a:spAutoFit/>
          </a:bodyPr>
          <a:lstStyle/>
          <a:p>
            <a:pPr marL="0" marR="0" lvl="0" indent="0" algn="ctr" rtl="0">
              <a:lnSpc>
                <a:spcPct val="100000"/>
              </a:lnSpc>
              <a:spcBef>
                <a:spcPts val="0"/>
              </a:spcBef>
              <a:spcAft>
                <a:spcPts val="0"/>
              </a:spcAft>
              <a:buClr>
                <a:srgbClr val="000000"/>
              </a:buClr>
              <a:buSzPts val="2400"/>
              <a:buFont typeface="Arial"/>
              <a:buNone/>
            </a:pPr>
            <a:r>
              <a:rPr lang="tr-TR" sz="2400" b="1" i="0" u="none" strike="noStrike" cap="none">
                <a:solidFill>
                  <a:srgbClr val="FFFFFF"/>
                </a:solidFill>
                <a:latin typeface="Open Sans"/>
                <a:ea typeface="Open Sans"/>
                <a:cs typeface="Open Sans"/>
                <a:sym typeface="Open Sans"/>
              </a:rPr>
              <a:t>Kalıcı</a:t>
            </a:r>
            <a:endParaRPr sz="1400" b="0" i="0" u="none" strike="noStrike" cap="none">
              <a:solidFill>
                <a:srgbClr val="000000"/>
              </a:solidFill>
              <a:latin typeface="Arial"/>
              <a:ea typeface="Arial"/>
              <a:cs typeface="Arial"/>
              <a:sym typeface="Arial"/>
            </a:endParaRPr>
          </a:p>
        </p:txBody>
      </p:sp>
      <p:sp>
        <p:nvSpPr>
          <p:cNvPr id="854" name="Google Shape;854;p36"/>
          <p:cNvSpPr txBox="1"/>
          <p:nvPr/>
        </p:nvSpPr>
        <p:spPr>
          <a:xfrm>
            <a:off x="2514600" y="5166359"/>
            <a:ext cx="2971800" cy="667512"/>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000000"/>
              </a:buClr>
              <a:buSzPts val="1800"/>
              <a:buFont typeface="Arial"/>
              <a:buNone/>
            </a:pPr>
            <a:r>
              <a:rPr lang="tr-TR" sz="1800" b="1" i="0" u="none" strike="noStrike" cap="none">
                <a:solidFill>
                  <a:srgbClr val="A00000"/>
                </a:solidFill>
                <a:latin typeface="Open Sans"/>
                <a:ea typeface="Open Sans"/>
                <a:cs typeface="Open Sans"/>
                <a:sym typeface="Open Sans"/>
              </a:rPr>
              <a:t>Elektronik ortama geçiş</a:t>
            </a:r>
            <a:endParaRPr sz="1400" b="0" i="0" u="none" strike="noStrike" cap="none">
              <a:solidFill>
                <a:srgbClr val="000000"/>
              </a:solidFill>
              <a:latin typeface="Arial"/>
              <a:ea typeface="Arial"/>
              <a:cs typeface="Arial"/>
              <a:sym typeface="Arial"/>
            </a:endParaRPr>
          </a:p>
        </p:txBody>
      </p:sp>
      <p:sp>
        <p:nvSpPr>
          <p:cNvPr id="855" name="Google Shape;855;p36"/>
          <p:cNvSpPr txBox="1"/>
          <p:nvPr/>
        </p:nvSpPr>
        <p:spPr>
          <a:xfrm>
            <a:off x="5532120" y="5166359"/>
            <a:ext cx="6217920" cy="667512"/>
          </a:xfrm>
          <a:prstGeom prst="rect">
            <a:avLst/>
          </a:prstGeom>
          <a:noFill/>
          <a:ln>
            <a:noFill/>
          </a:ln>
        </p:spPr>
        <p:txBody>
          <a:bodyPr spcFirstLastPara="1" wrap="square" lIns="45700" tIns="45700" rIns="45700" bIns="45700" anchor="ctr" anchorCtr="0">
            <a:spAutoFit/>
          </a:bodyPr>
          <a:lstStyle/>
          <a:p>
            <a:pPr marL="0" marR="0" lvl="0" indent="0" algn="l" rtl="0">
              <a:lnSpc>
                <a:spcPct val="100000"/>
              </a:lnSpc>
              <a:spcBef>
                <a:spcPts val="0"/>
              </a:spcBef>
              <a:spcAft>
                <a:spcPts val="0"/>
              </a:spcAft>
              <a:buClr>
                <a:srgbClr val="000000"/>
              </a:buClr>
              <a:buSzPts val="1400"/>
              <a:buFont typeface="Arial"/>
              <a:buNone/>
            </a:pPr>
            <a:r>
              <a:rPr lang="tr-TR" sz="1400" b="0" i="0" u="none" strike="noStrike" cap="none">
                <a:solidFill>
                  <a:srgbClr val="0C2340"/>
                </a:solidFill>
                <a:latin typeface="Open Sans"/>
                <a:ea typeface="Open Sans"/>
                <a:cs typeface="Open Sans"/>
                <a:sym typeface="Open Sans"/>
              </a:rPr>
              <a:t>Elektronik ortama geçen şirketin fiziki deftere dönmesi mümkün değildir</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860"/>
        <p:cNvGrpSpPr/>
        <p:nvPr/>
      </p:nvGrpSpPr>
      <p:grpSpPr>
        <a:xfrm>
          <a:off x="0" y="0"/>
          <a:ext cx="0" cy="0"/>
          <a:chOff x="0" y="0"/>
          <a:chExt cx="0" cy="0"/>
        </a:xfrm>
      </p:grpSpPr>
      <p:sp>
        <p:nvSpPr>
          <p:cNvPr id="861" name="Google Shape;861;p37"/>
          <p:cNvSpPr/>
          <p:nvPr/>
        </p:nvSpPr>
        <p:spPr>
          <a:xfrm>
            <a:off x="3741490" y="2097248"/>
            <a:ext cx="4604999" cy="3600986"/>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3600"/>
              <a:buFont typeface="Arial"/>
              <a:buNone/>
            </a:pPr>
            <a:r>
              <a:rPr lang="tr-TR" sz="3600" b="1" i="0" u="none" strike="noStrike" cap="none">
                <a:solidFill>
                  <a:schemeClr val="lt1"/>
                </a:solidFill>
                <a:latin typeface="Open Sans"/>
                <a:ea typeface="Open Sans"/>
                <a:cs typeface="Open Sans"/>
                <a:sym typeface="Open Sans"/>
              </a:rPr>
              <a:t>TEŞEKKÜR EDERİM</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800"/>
              <a:buFont typeface="Arial"/>
              <a:buNone/>
            </a:pPr>
            <a:endParaRPr sz="2800" b="1" i="0" u="none" strike="noStrike" cap="none">
              <a:solidFill>
                <a:schemeClr val="lt1"/>
              </a:solidFill>
              <a:latin typeface="Open Sans"/>
              <a:ea typeface="Open Sans"/>
              <a:cs typeface="Open Sans"/>
              <a:sym typeface="Open Sans"/>
            </a:endParaRPr>
          </a:p>
          <a:p>
            <a:pPr marL="0" marR="0" lvl="0" indent="0" algn="ctr" rtl="0">
              <a:lnSpc>
                <a:spcPct val="100000"/>
              </a:lnSpc>
              <a:spcBef>
                <a:spcPts val="0"/>
              </a:spcBef>
              <a:spcAft>
                <a:spcPts val="0"/>
              </a:spcAft>
              <a:buClr>
                <a:srgbClr val="000000"/>
              </a:buClr>
              <a:buSzPts val="2800"/>
              <a:buFont typeface="Arial"/>
              <a:buNone/>
            </a:pPr>
            <a:endParaRPr sz="2800" b="1" i="0" u="none" strike="noStrike" cap="none">
              <a:solidFill>
                <a:schemeClr val="lt1"/>
              </a:solidFill>
              <a:latin typeface="Open Sans"/>
              <a:ea typeface="Open Sans"/>
              <a:cs typeface="Open Sans"/>
              <a:sym typeface="Open Sans"/>
            </a:endParaRPr>
          </a:p>
          <a:p>
            <a:pPr marL="0" marR="0" lvl="0" indent="0" algn="ctr" rtl="0">
              <a:lnSpc>
                <a:spcPct val="100000"/>
              </a:lnSpc>
              <a:spcBef>
                <a:spcPts val="0"/>
              </a:spcBef>
              <a:spcAft>
                <a:spcPts val="0"/>
              </a:spcAft>
              <a:buClr>
                <a:srgbClr val="000000"/>
              </a:buClr>
              <a:buSzPts val="2000"/>
              <a:buFont typeface="Arial"/>
              <a:buNone/>
            </a:pPr>
            <a:endParaRPr sz="2000" b="1" i="0" u="none" strike="noStrike" cap="none">
              <a:solidFill>
                <a:schemeClr val="lt1"/>
              </a:solidFill>
              <a:latin typeface="Open Sans"/>
              <a:ea typeface="Open Sans"/>
              <a:cs typeface="Open Sans"/>
              <a:sym typeface="Open Sans"/>
            </a:endParaRPr>
          </a:p>
          <a:p>
            <a:pPr marL="0" marR="0" lvl="0" indent="0" algn="ctr" rtl="0">
              <a:lnSpc>
                <a:spcPct val="100000"/>
              </a:lnSpc>
              <a:spcBef>
                <a:spcPts val="0"/>
              </a:spcBef>
              <a:spcAft>
                <a:spcPts val="0"/>
              </a:spcAft>
              <a:buClr>
                <a:srgbClr val="000000"/>
              </a:buClr>
              <a:buSzPts val="2000"/>
              <a:buFont typeface="Arial"/>
              <a:buNone/>
            </a:pPr>
            <a:endParaRPr sz="2000" b="1" i="0" u="none" strike="noStrike" cap="none">
              <a:solidFill>
                <a:schemeClr val="lt1"/>
              </a:solidFill>
              <a:latin typeface="Open Sans"/>
              <a:ea typeface="Open Sans"/>
              <a:cs typeface="Open Sans"/>
              <a:sym typeface="Open Sans"/>
            </a:endParaRPr>
          </a:p>
          <a:p>
            <a:pPr marL="0" marR="0" lvl="0" indent="0" algn="ctr" rtl="0">
              <a:lnSpc>
                <a:spcPct val="100000"/>
              </a:lnSpc>
              <a:spcBef>
                <a:spcPts val="0"/>
              </a:spcBef>
              <a:spcAft>
                <a:spcPts val="0"/>
              </a:spcAft>
              <a:buClr>
                <a:srgbClr val="000000"/>
              </a:buClr>
              <a:buSzPts val="2400"/>
              <a:buFont typeface="Arial"/>
              <a:buNone/>
            </a:pPr>
            <a:r>
              <a:rPr lang="tr-TR" sz="2400" b="1" i="0" u="none" strike="noStrike" cap="none">
                <a:solidFill>
                  <a:schemeClr val="lt1"/>
                </a:solidFill>
                <a:latin typeface="Open Sans"/>
                <a:ea typeface="Open Sans"/>
                <a:cs typeface="Open Sans"/>
                <a:sym typeface="Open Sans"/>
              </a:rPr>
              <a:t>İletişim</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400"/>
              <a:buFont typeface="Arial"/>
              <a:buNone/>
            </a:pPr>
            <a:endParaRPr sz="2400" b="1" i="0" u="none" strike="noStrike" cap="none">
              <a:solidFill>
                <a:schemeClr val="lt1"/>
              </a:solidFill>
              <a:latin typeface="Open Sans"/>
              <a:ea typeface="Open Sans"/>
              <a:cs typeface="Open Sans"/>
              <a:sym typeface="Open Sans"/>
            </a:endParaRPr>
          </a:p>
          <a:p>
            <a:pPr marL="0" marR="0" lvl="0" indent="0" algn="ctr" rtl="0">
              <a:lnSpc>
                <a:spcPct val="100000"/>
              </a:lnSpc>
              <a:spcBef>
                <a:spcPts val="0"/>
              </a:spcBef>
              <a:spcAft>
                <a:spcPts val="0"/>
              </a:spcAft>
              <a:buClr>
                <a:srgbClr val="000000"/>
              </a:buClr>
              <a:buSzPts val="2400"/>
              <a:buFont typeface="Arial"/>
              <a:buNone/>
            </a:pPr>
            <a:r>
              <a:rPr lang="tr-TR" sz="2400" b="0" i="0" u="none" strike="noStrike" cap="none">
                <a:solidFill>
                  <a:schemeClr val="lt1"/>
                </a:solidFill>
                <a:latin typeface="Open Sans"/>
                <a:ea typeface="Open Sans"/>
                <a:cs typeface="Open Sans"/>
                <a:sym typeface="Open Sans"/>
              </a:rPr>
              <a:t>etdsdestek@ticaret.gov.tr</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400"/>
              <a:buFont typeface="Arial"/>
              <a:buNone/>
            </a:pPr>
            <a:r>
              <a:rPr lang="tr-TR" sz="2400" b="0" i="0" u="none" strike="noStrike" cap="none">
                <a:solidFill>
                  <a:schemeClr val="lt1"/>
                </a:solidFill>
                <a:latin typeface="Open Sans"/>
                <a:ea typeface="Open Sans"/>
                <a:cs typeface="Open Sans"/>
                <a:sym typeface="Open Sans"/>
              </a:rPr>
              <a:t>etds.ticaret.gov.tr</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name="Office Teması">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Özel Tasarım">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Özel Tasarım">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eması">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TotalTime>
  <Words>4888</Words>
  <Application>Microsoft Office PowerPoint</Application>
  <PresentationFormat>Geniş ekran</PresentationFormat>
  <Paragraphs>551</Paragraphs>
  <Slides>31</Slides>
  <Notes>31</Notes>
  <HiddenSlides>0</HiddenSlides>
  <MMClips>0</MMClips>
  <ScaleCrop>false</ScaleCrop>
  <HeadingPairs>
    <vt:vector size="6" baseType="variant">
      <vt:variant>
        <vt:lpstr>Kullanılan Yazı Tipleri</vt:lpstr>
      </vt:variant>
      <vt:variant>
        <vt:i4>3</vt:i4>
      </vt:variant>
      <vt:variant>
        <vt:lpstr>Tema</vt:lpstr>
      </vt:variant>
      <vt:variant>
        <vt:i4>3</vt:i4>
      </vt:variant>
      <vt:variant>
        <vt:lpstr>Slayt Başlıkları</vt:lpstr>
      </vt:variant>
      <vt:variant>
        <vt:i4>31</vt:i4>
      </vt:variant>
    </vt:vector>
  </HeadingPairs>
  <TitlesOfParts>
    <vt:vector size="37" baseType="lpstr">
      <vt:lpstr>Arial</vt:lpstr>
      <vt:lpstr>Open Sans</vt:lpstr>
      <vt:lpstr>Calibri</vt:lpstr>
      <vt:lpstr>Office Teması</vt:lpstr>
      <vt:lpstr>Özel Tasarım</vt:lpstr>
      <vt:lpstr>2_Özel Tasarım</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Gülnur Atasever</dc:creator>
  <cp:lastModifiedBy>Gülnur Atasever</cp:lastModifiedBy>
  <cp:revision>17</cp:revision>
  <dcterms:modified xsi:type="dcterms:W3CDTF">2026-10-20T14:11:08Z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geodilabelclass">
    <vt:lpwstr>id_classification_unclassified=0ef0d4bf-59b8-4ae6-bbc0-fafde041157b</vt:lpwstr>
  </property>
  <property fmtid="{D5CDD505-2E9C-101B-9397-08002B2CF9AE}" pid="3" name="geodilabeluser">
    <vt:lpwstr>user=%UserFullName%</vt:lpwstr>
  </property>
  <property fmtid="{D5CDD505-2E9C-101B-9397-08002B2CF9AE}" pid="4" name="geodilabeltime">
    <vt:lpwstr>datetime=2026-10-14T10:30:15.395Z</vt:lpwstr>
  </property>
</Properties>
</file>