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8"/>
  </p:notesMasterIdLst>
  <p:sldIdLst>
    <p:sldId id="256" r:id="rId2"/>
    <p:sldId id="382" r:id="rId3"/>
    <p:sldId id="302" r:id="rId4"/>
    <p:sldId id="423" r:id="rId5"/>
    <p:sldId id="388" r:id="rId6"/>
    <p:sldId id="303" r:id="rId7"/>
    <p:sldId id="390" r:id="rId8"/>
    <p:sldId id="391" r:id="rId9"/>
    <p:sldId id="392" r:id="rId10"/>
    <p:sldId id="393" r:id="rId11"/>
    <p:sldId id="380" r:id="rId12"/>
    <p:sldId id="394" r:id="rId13"/>
    <p:sldId id="395" r:id="rId14"/>
    <p:sldId id="396" r:id="rId15"/>
    <p:sldId id="412" r:id="rId16"/>
    <p:sldId id="397" r:id="rId17"/>
    <p:sldId id="418" r:id="rId18"/>
    <p:sldId id="419" r:id="rId19"/>
    <p:sldId id="420" r:id="rId20"/>
    <p:sldId id="421" r:id="rId21"/>
    <p:sldId id="417" r:id="rId22"/>
    <p:sldId id="398" r:id="rId23"/>
    <p:sldId id="399" r:id="rId24"/>
    <p:sldId id="400" r:id="rId25"/>
    <p:sldId id="425" r:id="rId26"/>
    <p:sldId id="426" r:id="rId27"/>
    <p:sldId id="401" r:id="rId28"/>
    <p:sldId id="450" r:id="rId29"/>
    <p:sldId id="402" r:id="rId30"/>
    <p:sldId id="445" r:id="rId31"/>
    <p:sldId id="446" r:id="rId32"/>
    <p:sldId id="447" r:id="rId33"/>
    <p:sldId id="448" r:id="rId34"/>
    <p:sldId id="416" r:id="rId35"/>
    <p:sldId id="405" r:id="rId36"/>
    <p:sldId id="406" r:id="rId37"/>
    <p:sldId id="403" r:id="rId38"/>
    <p:sldId id="404" r:id="rId39"/>
    <p:sldId id="312" r:id="rId40"/>
    <p:sldId id="413" r:id="rId41"/>
    <p:sldId id="415" r:id="rId42"/>
    <p:sldId id="414" r:id="rId43"/>
    <p:sldId id="428" r:id="rId44"/>
    <p:sldId id="429" r:id="rId45"/>
    <p:sldId id="430" r:id="rId46"/>
    <p:sldId id="345" r:id="rId47"/>
    <p:sldId id="347" r:id="rId48"/>
    <p:sldId id="346" r:id="rId49"/>
    <p:sldId id="348" r:id="rId50"/>
    <p:sldId id="349" r:id="rId51"/>
    <p:sldId id="351" r:id="rId52"/>
    <p:sldId id="432" r:id="rId53"/>
    <p:sldId id="433" r:id="rId54"/>
    <p:sldId id="434" r:id="rId55"/>
    <p:sldId id="435" r:id="rId56"/>
    <p:sldId id="436" r:id="rId57"/>
    <p:sldId id="353" r:id="rId58"/>
    <p:sldId id="354" r:id="rId59"/>
    <p:sldId id="355" r:id="rId60"/>
    <p:sldId id="356" r:id="rId61"/>
    <p:sldId id="357" r:id="rId62"/>
    <p:sldId id="350" r:id="rId63"/>
    <p:sldId id="358" r:id="rId64"/>
    <p:sldId id="359" r:id="rId65"/>
    <p:sldId id="360" r:id="rId66"/>
    <p:sldId id="438" r:id="rId67"/>
    <p:sldId id="437" r:id="rId68"/>
    <p:sldId id="449" r:id="rId69"/>
    <p:sldId id="439" r:id="rId70"/>
    <p:sldId id="441" r:id="rId71"/>
    <p:sldId id="442" r:id="rId72"/>
    <p:sldId id="409" r:id="rId73"/>
    <p:sldId id="427" r:id="rId74"/>
    <p:sldId id="411" r:id="rId75"/>
    <p:sldId id="424" r:id="rId76"/>
    <p:sldId id="297" r:id="rId77"/>
  </p:sldIdLst>
  <p:sldSz cx="9144000" cy="6858000" type="screen4x3"/>
  <p:notesSz cx="6889750" cy="100218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55BA"/>
    <a:srgbClr val="FFFFFF"/>
    <a:srgbClr val="141EA4"/>
    <a:srgbClr val="4D0DA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Açık Stil 1 - Vurgu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snapToObjects="1">
      <p:cViewPr varScale="1">
        <p:scale>
          <a:sx n="64" d="100"/>
          <a:sy n="64" d="100"/>
        </p:scale>
        <p:origin x="1590"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6614"/>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1" y="0"/>
            <a:ext cx="2985559" cy="502835"/>
          </a:xfrm>
          <a:prstGeom prst="rect">
            <a:avLst/>
          </a:prstGeom>
        </p:spPr>
        <p:txBody>
          <a:bodyPr vert="horz" lIns="93141" tIns="46570" rIns="93141" bIns="46570" rtlCol="0"/>
          <a:lstStyle>
            <a:lvl1pPr algn="l">
              <a:defRPr sz="1200"/>
            </a:lvl1pPr>
          </a:lstStyle>
          <a:p>
            <a:endParaRPr lang="tr-TR"/>
          </a:p>
        </p:txBody>
      </p:sp>
      <p:sp>
        <p:nvSpPr>
          <p:cNvPr id="3" name="Veri Yer Tutucusu 2"/>
          <p:cNvSpPr>
            <a:spLocks noGrp="1"/>
          </p:cNvSpPr>
          <p:nvPr>
            <p:ph type="dt" idx="1"/>
          </p:nvPr>
        </p:nvSpPr>
        <p:spPr>
          <a:xfrm>
            <a:off x="3902597" y="0"/>
            <a:ext cx="2985559" cy="502835"/>
          </a:xfrm>
          <a:prstGeom prst="rect">
            <a:avLst/>
          </a:prstGeom>
        </p:spPr>
        <p:txBody>
          <a:bodyPr vert="horz" lIns="93141" tIns="46570" rIns="93141" bIns="46570" rtlCol="0"/>
          <a:lstStyle>
            <a:lvl1pPr algn="r">
              <a:defRPr sz="1200"/>
            </a:lvl1pPr>
          </a:lstStyle>
          <a:p>
            <a:fld id="{43C45E96-B7FD-43B0-BBC5-054487931B65}" type="datetimeFigureOut">
              <a:rPr lang="tr-TR" smtClean="0"/>
              <a:t>15.10.2024</a:t>
            </a:fld>
            <a:endParaRPr lang="tr-TR"/>
          </a:p>
        </p:txBody>
      </p:sp>
      <p:sp>
        <p:nvSpPr>
          <p:cNvPr id="4" name="Slayt Resmi Yer Tutucusu 3"/>
          <p:cNvSpPr>
            <a:spLocks noGrp="1" noRot="1" noChangeAspect="1"/>
          </p:cNvSpPr>
          <p:nvPr>
            <p:ph type="sldImg" idx="2"/>
          </p:nvPr>
        </p:nvSpPr>
        <p:spPr>
          <a:xfrm>
            <a:off x="1190625" y="1252538"/>
            <a:ext cx="4508500" cy="3381375"/>
          </a:xfrm>
          <a:prstGeom prst="rect">
            <a:avLst/>
          </a:prstGeom>
          <a:noFill/>
          <a:ln w="12700">
            <a:solidFill>
              <a:prstClr val="black"/>
            </a:solidFill>
          </a:ln>
        </p:spPr>
        <p:txBody>
          <a:bodyPr vert="horz" lIns="93141" tIns="46570" rIns="93141" bIns="46570" rtlCol="0" anchor="ctr"/>
          <a:lstStyle/>
          <a:p>
            <a:endParaRPr lang="tr-TR"/>
          </a:p>
        </p:txBody>
      </p:sp>
      <p:sp>
        <p:nvSpPr>
          <p:cNvPr id="5" name="Not Yer Tutucusu 4"/>
          <p:cNvSpPr>
            <a:spLocks noGrp="1"/>
          </p:cNvSpPr>
          <p:nvPr>
            <p:ph type="body" sz="quarter" idx="3"/>
          </p:nvPr>
        </p:nvSpPr>
        <p:spPr>
          <a:xfrm>
            <a:off x="688976" y="4823034"/>
            <a:ext cx="5511800" cy="3946119"/>
          </a:xfrm>
          <a:prstGeom prst="rect">
            <a:avLst/>
          </a:prstGeom>
        </p:spPr>
        <p:txBody>
          <a:bodyPr vert="horz" lIns="93141" tIns="46570" rIns="93141" bIns="4657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1" y="9519056"/>
            <a:ext cx="2985559" cy="502834"/>
          </a:xfrm>
          <a:prstGeom prst="rect">
            <a:avLst/>
          </a:prstGeom>
        </p:spPr>
        <p:txBody>
          <a:bodyPr vert="horz" lIns="93141" tIns="46570" rIns="93141" bIns="46570" rtlCol="0" anchor="b"/>
          <a:lstStyle>
            <a:lvl1pPr algn="l">
              <a:defRPr sz="1200"/>
            </a:lvl1pPr>
          </a:lstStyle>
          <a:p>
            <a:endParaRPr lang="tr-TR"/>
          </a:p>
        </p:txBody>
      </p:sp>
      <p:sp>
        <p:nvSpPr>
          <p:cNvPr id="7" name="Slayt Numarası Yer Tutucusu 6"/>
          <p:cNvSpPr>
            <a:spLocks noGrp="1"/>
          </p:cNvSpPr>
          <p:nvPr>
            <p:ph type="sldNum" sz="quarter" idx="5"/>
          </p:nvPr>
        </p:nvSpPr>
        <p:spPr>
          <a:xfrm>
            <a:off x="3902597" y="9519056"/>
            <a:ext cx="2985559" cy="502834"/>
          </a:xfrm>
          <a:prstGeom prst="rect">
            <a:avLst/>
          </a:prstGeom>
        </p:spPr>
        <p:txBody>
          <a:bodyPr vert="horz" lIns="93141" tIns="46570" rIns="93141" bIns="46570" rtlCol="0" anchor="b"/>
          <a:lstStyle>
            <a:lvl1pPr algn="r">
              <a:defRPr sz="1200"/>
            </a:lvl1pPr>
          </a:lstStyle>
          <a:p>
            <a:fld id="{EEDEC142-C344-4E16-9B97-E76C9C0D71B5}" type="slidenum">
              <a:rPr lang="tr-TR" smtClean="0"/>
              <a:t>‹#›</a:t>
            </a:fld>
            <a:endParaRPr lang="tr-TR"/>
          </a:p>
        </p:txBody>
      </p:sp>
    </p:spTree>
    <p:extLst>
      <p:ext uri="{BB962C8B-B14F-4D97-AF65-F5344CB8AC3E}">
        <p14:creationId xmlns:p14="http://schemas.microsoft.com/office/powerpoint/2010/main" val="63589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39</a:t>
            </a:fld>
            <a:endParaRPr lang="tr-TR"/>
          </a:p>
        </p:txBody>
      </p:sp>
    </p:spTree>
    <p:extLst>
      <p:ext uri="{BB962C8B-B14F-4D97-AF65-F5344CB8AC3E}">
        <p14:creationId xmlns:p14="http://schemas.microsoft.com/office/powerpoint/2010/main" val="28718255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48</a:t>
            </a:fld>
            <a:endParaRPr lang="tr-TR"/>
          </a:p>
        </p:txBody>
      </p:sp>
    </p:spTree>
    <p:extLst>
      <p:ext uri="{BB962C8B-B14F-4D97-AF65-F5344CB8AC3E}">
        <p14:creationId xmlns:p14="http://schemas.microsoft.com/office/powerpoint/2010/main" val="32144394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49</a:t>
            </a:fld>
            <a:endParaRPr lang="tr-TR"/>
          </a:p>
        </p:txBody>
      </p:sp>
    </p:spTree>
    <p:extLst>
      <p:ext uri="{BB962C8B-B14F-4D97-AF65-F5344CB8AC3E}">
        <p14:creationId xmlns:p14="http://schemas.microsoft.com/office/powerpoint/2010/main" val="23299164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50</a:t>
            </a:fld>
            <a:endParaRPr lang="tr-TR"/>
          </a:p>
        </p:txBody>
      </p:sp>
    </p:spTree>
    <p:extLst>
      <p:ext uri="{BB962C8B-B14F-4D97-AF65-F5344CB8AC3E}">
        <p14:creationId xmlns:p14="http://schemas.microsoft.com/office/powerpoint/2010/main" val="2494370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51</a:t>
            </a:fld>
            <a:endParaRPr lang="tr-TR"/>
          </a:p>
        </p:txBody>
      </p:sp>
    </p:spTree>
    <p:extLst>
      <p:ext uri="{BB962C8B-B14F-4D97-AF65-F5344CB8AC3E}">
        <p14:creationId xmlns:p14="http://schemas.microsoft.com/office/powerpoint/2010/main" val="17279603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8A057-AA4C-296C-67AB-F5D180127916}"/>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45D59973-845C-D141-331E-DAF74E272F55}"/>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F6056A3-CBCC-BCB3-E29C-4A2A8CCF5E4F}"/>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BABEDE6-8EBD-E2C1-E97D-6414CC646B6B}"/>
              </a:ext>
            </a:extLst>
          </p:cNvPr>
          <p:cNvSpPr>
            <a:spLocks noGrp="1"/>
          </p:cNvSpPr>
          <p:nvPr>
            <p:ph type="sldNum" sz="quarter" idx="5"/>
          </p:nvPr>
        </p:nvSpPr>
        <p:spPr/>
        <p:txBody>
          <a:bodyPr/>
          <a:lstStyle/>
          <a:p>
            <a:fld id="{EEDEC142-C344-4E16-9B97-E76C9C0D71B5}" type="slidenum">
              <a:rPr lang="tr-TR" smtClean="0"/>
              <a:t>52</a:t>
            </a:fld>
            <a:endParaRPr lang="tr-TR"/>
          </a:p>
        </p:txBody>
      </p:sp>
    </p:spTree>
    <p:extLst>
      <p:ext uri="{BB962C8B-B14F-4D97-AF65-F5344CB8AC3E}">
        <p14:creationId xmlns:p14="http://schemas.microsoft.com/office/powerpoint/2010/main" val="28972444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65FF6-393E-12F4-9A17-30F4835C5A37}"/>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5BC70AC3-EF35-76C0-3321-A0A2A98E5B4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2952550-3AC4-C2BE-E534-75FD8A70668B}"/>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A9CB67E-4236-F1FB-BBF3-58C4DF3AEB0A}"/>
              </a:ext>
            </a:extLst>
          </p:cNvPr>
          <p:cNvSpPr>
            <a:spLocks noGrp="1"/>
          </p:cNvSpPr>
          <p:nvPr>
            <p:ph type="sldNum" sz="quarter" idx="5"/>
          </p:nvPr>
        </p:nvSpPr>
        <p:spPr/>
        <p:txBody>
          <a:bodyPr/>
          <a:lstStyle/>
          <a:p>
            <a:fld id="{EEDEC142-C344-4E16-9B97-E76C9C0D71B5}" type="slidenum">
              <a:rPr lang="tr-TR" smtClean="0"/>
              <a:t>53</a:t>
            </a:fld>
            <a:endParaRPr lang="tr-TR"/>
          </a:p>
        </p:txBody>
      </p:sp>
    </p:spTree>
    <p:extLst>
      <p:ext uri="{BB962C8B-B14F-4D97-AF65-F5344CB8AC3E}">
        <p14:creationId xmlns:p14="http://schemas.microsoft.com/office/powerpoint/2010/main" val="2287427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623F6-6876-FBC9-CAF4-3F90149F92C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F47D7C5F-B69D-DEAF-65D9-888F1AD4D77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396F010A-0289-4A84-1F6C-AA6EA4CD05A5}"/>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7CF7509C-CF4F-40E7-A098-F580E3122FAC}"/>
              </a:ext>
            </a:extLst>
          </p:cNvPr>
          <p:cNvSpPr>
            <a:spLocks noGrp="1"/>
          </p:cNvSpPr>
          <p:nvPr>
            <p:ph type="sldNum" sz="quarter" idx="5"/>
          </p:nvPr>
        </p:nvSpPr>
        <p:spPr/>
        <p:txBody>
          <a:bodyPr/>
          <a:lstStyle/>
          <a:p>
            <a:fld id="{EEDEC142-C344-4E16-9B97-E76C9C0D71B5}" type="slidenum">
              <a:rPr lang="tr-TR" smtClean="0"/>
              <a:t>54</a:t>
            </a:fld>
            <a:endParaRPr lang="tr-TR"/>
          </a:p>
        </p:txBody>
      </p:sp>
    </p:spTree>
    <p:extLst>
      <p:ext uri="{BB962C8B-B14F-4D97-AF65-F5344CB8AC3E}">
        <p14:creationId xmlns:p14="http://schemas.microsoft.com/office/powerpoint/2010/main" val="15537347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29EA8-5F7A-64C9-D3CE-787716FE0E37}"/>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0D244328-262D-C271-E6EE-7FBEFF654C9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C00A2A3-9CDE-2D53-25D8-5F91A5C41FDD}"/>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199AC6DF-20E3-53BA-36AB-1BB93351311C}"/>
              </a:ext>
            </a:extLst>
          </p:cNvPr>
          <p:cNvSpPr>
            <a:spLocks noGrp="1"/>
          </p:cNvSpPr>
          <p:nvPr>
            <p:ph type="sldNum" sz="quarter" idx="5"/>
          </p:nvPr>
        </p:nvSpPr>
        <p:spPr/>
        <p:txBody>
          <a:bodyPr/>
          <a:lstStyle/>
          <a:p>
            <a:fld id="{EEDEC142-C344-4E16-9B97-E76C9C0D71B5}" type="slidenum">
              <a:rPr lang="tr-TR" smtClean="0"/>
              <a:t>55</a:t>
            </a:fld>
            <a:endParaRPr lang="tr-TR"/>
          </a:p>
        </p:txBody>
      </p:sp>
    </p:spTree>
    <p:extLst>
      <p:ext uri="{BB962C8B-B14F-4D97-AF65-F5344CB8AC3E}">
        <p14:creationId xmlns:p14="http://schemas.microsoft.com/office/powerpoint/2010/main" val="13978913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CE371-85AE-CAC9-54A6-BC6CB5D31F70}"/>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F2F7060F-76CD-F520-9C2F-9E4917A81C2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CED6F111-271D-A5F5-E5FE-C1DFFA297C19}"/>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163BFBA2-6CDA-5DF8-7791-AAF4EEAE15A2}"/>
              </a:ext>
            </a:extLst>
          </p:cNvPr>
          <p:cNvSpPr>
            <a:spLocks noGrp="1"/>
          </p:cNvSpPr>
          <p:nvPr>
            <p:ph type="sldNum" sz="quarter" idx="5"/>
          </p:nvPr>
        </p:nvSpPr>
        <p:spPr/>
        <p:txBody>
          <a:bodyPr/>
          <a:lstStyle/>
          <a:p>
            <a:fld id="{EEDEC142-C344-4E16-9B97-E76C9C0D71B5}" type="slidenum">
              <a:rPr lang="tr-TR" smtClean="0"/>
              <a:t>56</a:t>
            </a:fld>
            <a:endParaRPr lang="tr-TR"/>
          </a:p>
        </p:txBody>
      </p:sp>
    </p:spTree>
    <p:extLst>
      <p:ext uri="{BB962C8B-B14F-4D97-AF65-F5344CB8AC3E}">
        <p14:creationId xmlns:p14="http://schemas.microsoft.com/office/powerpoint/2010/main" val="33019946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57</a:t>
            </a:fld>
            <a:endParaRPr lang="tr-TR"/>
          </a:p>
        </p:txBody>
      </p:sp>
    </p:spTree>
    <p:extLst>
      <p:ext uri="{BB962C8B-B14F-4D97-AF65-F5344CB8AC3E}">
        <p14:creationId xmlns:p14="http://schemas.microsoft.com/office/powerpoint/2010/main" val="33374853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4A141-E39E-DFB2-1F73-DD5B3C05AA6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5F6D4E0B-4BFB-9E15-859D-1BD82AF1DF3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D1BDC55C-1840-878E-444C-4E90A77A18D1}"/>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A5B7C765-63AB-FD97-5C4D-2760901D1196}"/>
              </a:ext>
            </a:extLst>
          </p:cNvPr>
          <p:cNvSpPr>
            <a:spLocks noGrp="1"/>
          </p:cNvSpPr>
          <p:nvPr>
            <p:ph type="sldNum" sz="quarter" idx="5"/>
          </p:nvPr>
        </p:nvSpPr>
        <p:spPr/>
        <p:txBody>
          <a:bodyPr/>
          <a:lstStyle/>
          <a:p>
            <a:fld id="{EEDEC142-C344-4E16-9B97-E76C9C0D71B5}" type="slidenum">
              <a:rPr lang="tr-TR" smtClean="0"/>
              <a:t>40</a:t>
            </a:fld>
            <a:endParaRPr lang="tr-TR"/>
          </a:p>
        </p:txBody>
      </p:sp>
    </p:spTree>
    <p:extLst>
      <p:ext uri="{BB962C8B-B14F-4D97-AF65-F5344CB8AC3E}">
        <p14:creationId xmlns:p14="http://schemas.microsoft.com/office/powerpoint/2010/main" val="29792608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58</a:t>
            </a:fld>
            <a:endParaRPr lang="tr-TR"/>
          </a:p>
        </p:txBody>
      </p:sp>
    </p:spTree>
    <p:extLst>
      <p:ext uri="{BB962C8B-B14F-4D97-AF65-F5344CB8AC3E}">
        <p14:creationId xmlns:p14="http://schemas.microsoft.com/office/powerpoint/2010/main" val="12651993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59</a:t>
            </a:fld>
            <a:endParaRPr lang="tr-TR"/>
          </a:p>
        </p:txBody>
      </p:sp>
    </p:spTree>
    <p:extLst>
      <p:ext uri="{BB962C8B-B14F-4D97-AF65-F5344CB8AC3E}">
        <p14:creationId xmlns:p14="http://schemas.microsoft.com/office/powerpoint/2010/main" val="30970360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60</a:t>
            </a:fld>
            <a:endParaRPr lang="tr-TR"/>
          </a:p>
        </p:txBody>
      </p:sp>
    </p:spTree>
    <p:extLst>
      <p:ext uri="{BB962C8B-B14F-4D97-AF65-F5344CB8AC3E}">
        <p14:creationId xmlns:p14="http://schemas.microsoft.com/office/powerpoint/2010/main" val="18553316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61</a:t>
            </a:fld>
            <a:endParaRPr lang="tr-TR"/>
          </a:p>
        </p:txBody>
      </p:sp>
    </p:spTree>
    <p:extLst>
      <p:ext uri="{BB962C8B-B14F-4D97-AF65-F5344CB8AC3E}">
        <p14:creationId xmlns:p14="http://schemas.microsoft.com/office/powerpoint/2010/main" val="24465853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62</a:t>
            </a:fld>
            <a:endParaRPr lang="tr-TR"/>
          </a:p>
        </p:txBody>
      </p:sp>
    </p:spTree>
    <p:extLst>
      <p:ext uri="{BB962C8B-B14F-4D97-AF65-F5344CB8AC3E}">
        <p14:creationId xmlns:p14="http://schemas.microsoft.com/office/powerpoint/2010/main" val="136641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63</a:t>
            </a:fld>
            <a:endParaRPr lang="tr-TR"/>
          </a:p>
        </p:txBody>
      </p:sp>
    </p:spTree>
    <p:extLst>
      <p:ext uri="{BB962C8B-B14F-4D97-AF65-F5344CB8AC3E}">
        <p14:creationId xmlns:p14="http://schemas.microsoft.com/office/powerpoint/2010/main" val="19029763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64</a:t>
            </a:fld>
            <a:endParaRPr lang="tr-TR"/>
          </a:p>
        </p:txBody>
      </p:sp>
    </p:spTree>
    <p:extLst>
      <p:ext uri="{BB962C8B-B14F-4D97-AF65-F5344CB8AC3E}">
        <p14:creationId xmlns:p14="http://schemas.microsoft.com/office/powerpoint/2010/main" val="41502387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65</a:t>
            </a:fld>
            <a:endParaRPr lang="tr-TR"/>
          </a:p>
        </p:txBody>
      </p:sp>
    </p:spTree>
    <p:extLst>
      <p:ext uri="{BB962C8B-B14F-4D97-AF65-F5344CB8AC3E}">
        <p14:creationId xmlns:p14="http://schemas.microsoft.com/office/powerpoint/2010/main" val="5397704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2C3F2-7171-FEFA-C6D9-03CD52CDDF36}"/>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FBB56974-2CB0-1B80-69C9-89426D0A2BB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3E2C783-9E45-42AE-085A-10F21144284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7B78A919-7244-A735-5FDF-F5C9939DA793}"/>
              </a:ext>
            </a:extLst>
          </p:cNvPr>
          <p:cNvSpPr>
            <a:spLocks noGrp="1"/>
          </p:cNvSpPr>
          <p:nvPr>
            <p:ph type="sldNum" sz="quarter" idx="5"/>
          </p:nvPr>
        </p:nvSpPr>
        <p:spPr/>
        <p:txBody>
          <a:bodyPr/>
          <a:lstStyle/>
          <a:p>
            <a:fld id="{EEDEC142-C344-4E16-9B97-E76C9C0D71B5}" type="slidenum">
              <a:rPr lang="tr-TR" smtClean="0"/>
              <a:t>73</a:t>
            </a:fld>
            <a:endParaRPr lang="tr-TR"/>
          </a:p>
        </p:txBody>
      </p:sp>
    </p:spTree>
    <p:extLst>
      <p:ext uri="{BB962C8B-B14F-4D97-AF65-F5344CB8AC3E}">
        <p14:creationId xmlns:p14="http://schemas.microsoft.com/office/powerpoint/2010/main" val="349843289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76</a:t>
            </a:fld>
            <a:endParaRPr lang="tr-TR"/>
          </a:p>
        </p:txBody>
      </p:sp>
    </p:spTree>
    <p:extLst>
      <p:ext uri="{BB962C8B-B14F-4D97-AF65-F5344CB8AC3E}">
        <p14:creationId xmlns:p14="http://schemas.microsoft.com/office/powerpoint/2010/main" val="3702277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78F98-EA4C-C3DA-00A2-9754C88B4E95}"/>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3631B703-297D-B07C-2CD8-CF3DF5D5B34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EB2E9A1-4DE3-3A8B-44DB-4831E511C086}"/>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CB49EAA-8137-00B0-A1C9-FC372D3B4284}"/>
              </a:ext>
            </a:extLst>
          </p:cNvPr>
          <p:cNvSpPr>
            <a:spLocks noGrp="1"/>
          </p:cNvSpPr>
          <p:nvPr>
            <p:ph type="sldNum" sz="quarter" idx="5"/>
          </p:nvPr>
        </p:nvSpPr>
        <p:spPr/>
        <p:txBody>
          <a:bodyPr/>
          <a:lstStyle/>
          <a:p>
            <a:fld id="{EEDEC142-C344-4E16-9B97-E76C9C0D71B5}" type="slidenum">
              <a:rPr lang="tr-TR" smtClean="0"/>
              <a:t>41</a:t>
            </a:fld>
            <a:endParaRPr lang="tr-TR"/>
          </a:p>
        </p:txBody>
      </p:sp>
    </p:spTree>
    <p:extLst>
      <p:ext uri="{BB962C8B-B14F-4D97-AF65-F5344CB8AC3E}">
        <p14:creationId xmlns:p14="http://schemas.microsoft.com/office/powerpoint/2010/main" val="28739585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55EB2-3547-3D5D-3877-744E8DEC2E71}"/>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1BA9DC7-0ABF-0C5E-C80E-74E689BE2F75}"/>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A81A171-32B1-4992-F97D-F49481AB9E43}"/>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55319B2-EDD9-94A4-7F2B-26E4A16E995D}"/>
              </a:ext>
            </a:extLst>
          </p:cNvPr>
          <p:cNvSpPr>
            <a:spLocks noGrp="1"/>
          </p:cNvSpPr>
          <p:nvPr>
            <p:ph type="sldNum" sz="quarter" idx="5"/>
          </p:nvPr>
        </p:nvSpPr>
        <p:spPr/>
        <p:txBody>
          <a:bodyPr/>
          <a:lstStyle/>
          <a:p>
            <a:fld id="{EEDEC142-C344-4E16-9B97-E76C9C0D71B5}" type="slidenum">
              <a:rPr lang="tr-TR" smtClean="0"/>
              <a:t>42</a:t>
            </a:fld>
            <a:endParaRPr lang="tr-TR"/>
          </a:p>
        </p:txBody>
      </p:sp>
    </p:spTree>
    <p:extLst>
      <p:ext uri="{BB962C8B-B14F-4D97-AF65-F5344CB8AC3E}">
        <p14:creationId xmlns:p14="http://schemas.microsoft.com/office/powerpoint/2010/main" val="659885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6B65EC-DBB4-2B18-8644-B03219B3BFDA}"/>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839EAD6-1215-EAF1-CDCB-990A6B1444B4}"/>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61390CB-EF4C-D51A-F2C5-D9D9DC34450F}"/>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DE5A633B-2348-A747-938F-2162E4A48C0B}"/>
              </a:ext>
            </a:extLst>
          </p:cNvPr>
          <p:cNvSpPr>
            <a:spLocks noGrp="1"/>
          </p:cNvSpPr>
          <p:nvPr>
            <p:ph type="sldNum" sz="quarter" idx="5"/>
          </p:nvPr>
        </p:nvSpPr>
        <p:spPr/>
        <p:txBody>
          <a:bodyPr/>
          <a:lstStyle/>
          <a:p>
            <a:fld id="{EEDEC142-C344-4E16-9B97-E76C9C0D71B5}" type="slidenum">
              <a:rPr lang="tr-TR" smtClean="0"/>
              <a:t>43</a:t>
            </a:fld>
            <a:endParaRPr lang="tr-TR"/>
          </a:p>
        </p:txBody>
      </p:sp>
    </p:spTree>
    <p:extLst>
      <p:ext uri="{BB962C8B-B14F-4D97-AF65-F5344CB8AC3E}">
        <p14:creationId xmlns:p14="http://schemas.microsoft.com/office/powerpoint/2010/main" val="24054157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11AF5-70B4-38A2-4544-60FB1AE176A9}"/>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1513E53-D094-3530-7BD3-27803A668604}"/>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4FA815E1-98F7-07A8-0600-C534E86832DF}"/>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E0D2DCDC-62BE-753F-5E2F-1EBE42619599}"/>
              </a:ext>
            </a:extLst>
          </p:cNvPr>
          <p:cNvSpPr>
            <a:spLocks noGrp="1"/>
          </p:cNvSpPr>
          <p:nvPr>
            <p:ph type="sldNum" sz="quarter" idx="5"/>
          </p:nvPr>
        </p:nvSpPr>
        <p:spPr/>
        <p:txBody>
          <a:bodyPr/>
          <a:lstStyle/>
          <a:p>
            <a:fld id="{EEDEC142-C344-4E16-9B97-E76C9C0D71B5}" type="slidenum">
              <a:rPr lang="tr-TR" smtClean="0"/>
              <a:t>44</a:t>
            </a:fld>
            <a:endParaRPr lang="tr-TR"/>
          </a:p>
        </p:txBody>
      </p:sp>
    </p:spTree>
    <p:extLst>
      <p:ext uri="{BB962C8B-B14F-4D97-AF65-F5344CB8AC3E}">
        <p14:creationId xmlns:p14="http://schemas.microsoft.com/office/powerpoint/2010/main" val="37985673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55897-7637-CD28-2C3E-094E3FE2A370}"/>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3873E8C5-AEF0-73FF-07A9-6E97341DDBFB}"/>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C157773-6099-F853-1E51-0352912E06E6}"/>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E89D0967-5C65-9EE4-2C77-A8F8BFF76819}"/>
              </a:ext>
            </a:extLst>
          </p:cNvPr>
          <p:cNvSpPr>
            <a:spLocks noGrp="1"/>
          </p:cNvSpPr>
          <p:nvPr>
            <p:ph type="sldNum" sz="quarter" idx="5"/>
          </p:nvPr>
        </p:nvSpPr>
        <p:spPr/>
        <p:txBody>
          <a:bodyPr/>
          <a:lstStyle/>
          <a:p>
            <a:fld id="{EEDEC142-C344-4E16-9B97-E76C9C0D71B5}" type="slidenum">
              <a:rPr lang="tr-TR" smtClean="0"/>
              <a:t>45</a:t>
            </a:fld>
            <a:endParaRPr lang="tr-TR"/>
          </a:p>
        </p:txBody>
      </p:sp>
    </p:spTree>
    <p:extLst>
      <p:ext uri="{BB962C8B-B14F-4D97-AF65-F5344CB8AC3E}">
        <p14:creationId xmlns:p14="http://schemas.microsoft.com/office/powerpoint/2010/main" val="33993771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46</a:t>
            </a:fld>
            <a:endParaRPr lang="tr-TR"/>
          </a:p>
        </p:txBody>
      </p:sp>
    </p:spTree>
    <p:extLst>
      <p:ext uri="{BB962C8B-B14F-4D97-AF65-F5344CB8AC3E}">
        <p14:creationId xmlns:p14="http://schemas.microsoft.com/office/powerpoint/2010/main" val="13465850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EDEC142-C344-4E16-9B97-E76C9C0D71B5}" type="slidenum">
              <a:rPr lang="tr-TR" smtClean="0"/>
              <a:t>47</a:t>
            </a:fld>
            <a:endParaRPr lang="tr-TR"/>
          </a:p>
        </p:txBody>
      </p:sp>
    </p:spTree>
    <p:extLst>
      <p:ext uri="{BB962C8B-B14F-4D97-AF65-F5344CB8AC3E}">
        <p14:creationId xmlns:p14="http://schemas.microsoft.com/office/powerpoint/2010/main" val="1022039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Click to edit Master subtitle style</a:t>
            </a:r>
            <a:endParaRPr lang="en-US"/>
          </a:p>
        </p:txBody>
      </p:sp>
      <p:sp>
        <p:nvSpPr>
          <p:cNvPr id="4" name="Date Placeholder 3"/>
          <p:cNvSpPr>
            <a:spLocks noGrp="1"/>
          </p:cNvSpPr>
          <p:nvPr>
            <p:ph type="dt" sz="half" idx="10"/>
          </p:nvPr>
        </p:nvSpPr>
        <p:spPr/>
        <p:txBody>
          <a:bodyPr/>
          <a:lstStyle/>
          <a:p>
            <a:fld id="{F27CE88F-CAC2-6B45-AAAF-0336505F94F5}"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2154721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F27CE88F-CAC2-6B45-AAAF-0336505F94F5}"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1551702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F27CE88F-CAC2-6B45-AAAF-0336505F94F5}"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2422175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Content Placeholder 2"/>
          <p:cNvSpPr>
            <a:spLocks noGrp="1"/>
          </p:cNvSpPr>
          <p:nvPr>
            <p:ph idx="1"/>
          </p:nvPr>
        </p:nvSpPr>
        <p:spPr/>
        <p:txBody>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F27CE88F-CAC2-6B45-AAAF-0336505F94F5}"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1696599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Click to edit Master text styles</a:t>
            </a:r>
          </a:p>
        </p:txBody>
      </p:sp>
      <p:sp>
        <p:nvSpPr>
          <p:cNvPr id="4" name="Date Placeholder 3"/>
          <p:cNvSpPr>
            <a:spLocks noGrp="1"/>
          </p:cNvSpPr>
          <p:nvPr>
            <p:ph type="dt" sz="half" idx="10"/>
          </p:nvPr>
        </p:nvSpPr>
        <p:spPr/>
        <p:txBody>
          <a:bodyPr/>
          <a:lstStyle/>
          <a:p>
            <a:fld id="{F27CE88F-CAC2-6B45-AAAF-0336505F94F5}"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3666880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5" name="Date Placeholder 4"/>
          <p:cNvSpPr>
            <a:spLocks noGrp="1"/>
          </p:cNvSpPr>
          <p:nvPr>
            <p:ph type="dt" sz="half" idx="10"/>
          </p:nvPr>
        </p:nvSpPr>
        <p:spPr/>
        <p:txBody>
          <a:bodyPr/>
          <a:lstStyle/>
          <a:p>
            <a:fld id="{F27CE88F-CAC2-6B45-AAAF-0336505F94F5}" type="datetimeFigureOut">
              <a:rPr lang="en-US" smtClean="0"/>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1188329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7" name="Date Placeholder 6"/>
          <p:cNvSpPr>
            <a:spLocks noGrp="1"/>
          </p:cNvSpPr>
          <p:nvPr>
            <p:ph type="dt" sz="half" idx="10"/>
          </p:nvPr>
        </p:nvSpPr>
        <p:spPr/>
        <p:txBody>
          <a:bodyPr/>
          <a:lstStyle/>
          <a:p>
            <a:fld id="{F27CE88F-CAC2-6B45-AAAF-0336505F94F5}" type="datetimeFigureOut">
              <a:rPr lang="en-US" smtClean="0"/>
              <a:t>10/15/2024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3643887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Date Placeholder 2"/>
          <p:cNvSpPr>
            <a:spLocks noGrp="1"/>
          </p:cNvSpPr>
          <p:nvPr>
            <p:ph type="dt" sz="half" idx="10"/>
          </p:nvPr>
        </p:nvSpPr>
        <p:spPr/>
        <p:txBody>
          <a:bodyPr/>
          <a:lstStyle/>
          <a:p>
            <a:fld id="{F27CE88F-CAC2-6B45-AAAF-0336505F94F5}" type="datetimeFigureOut">
              <a:rPr lang="en-US" smtClean="0"/>
              <a:t>10/15/2024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4020228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7CE88F-CAC2-6B45-AAAF-0336505F94F5}" type="datetimeFigureOut">
              <a:rPr lang="en-US" smtClean="0"/>
              <a:t>10/15/2024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3260633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Click to edit Master text styles</a:t>
            </a:r>
          </a:p>
        </p:txBody>
      </p:sp>
      <p:sp>
        <p:nvSpPr>
          <p:cNvPr id="5" name="Date Placeholder 4"/>
          <p:cNvSpPr>
            <a:spLocks noGrp="1"/>
          </p:cNvSpPr>
          <p:nvPr>
            <p:ph type="dt" sz="half" idx="10"/>
          </p:nvPr>
        </p:nvSpPr>
        <p:spPr/>
        <p:txBody>
          <a:bodyPr/>
          <a:lstStyle/>
          <a:p>
            <a:fld id="{F27CE88F-CAC2-6B45-AAAF-0336505F94F5}" type="datetimeFigureOut">
              <a:rPr lang="en-US" smtClean="0"/>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1443339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Click to edit Master text styles</a:t>
            </a:r>
          </a:p>
        </p:txBody>
      </p:sp>
      <p:sp>
        <p:nvSpPr>
          <p:cNvPr id="5" name="Date Placeholder 4"/>
          <p:cNvSpPr>
            <a:spLocks noGrp="1"/>
          </p:cNvSpPr>
          <p:nvPr>
            <p:ph type="dt" sz="half" idx="10"/>
          </p:nvPr>
        </p:nvSpPr>
        <p:spPr/>
        <p:txBody>
          <a:bodyPr/>
          <a:lstStyle/>
          <a:p>
            <a:fld id="{F27CE88F-CAC2-6B45-AAAF-0336505F94F5}" type="datetimeFigureOut">
              <a:rPr lang="en-US" smtClean="0"/>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898808-33C6-D548-B7BA-1AB38B1D82EC}" type="slidenum">
              <a:rPr lang="en-US" smtClean="0"/>
              <a:t>‹#›</a:t>
            </a:fld>
            <a:endParaRPr lang="en-US"/>
          </a:p>
        </p:txBody>
      </p:sp>
    </p:spTree>
    <p:extLst>
      <p:ext uri="{BB962C8B-B14F-4D97-AF65-F5344CB8AC3E}">
        <p14:creationId xmlns:p14="http://schemas.microsoft.com/office/powerpoint/2010/main" val="3477542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7CE88F-CAC2-6B45-AAAF-0336505F94F5}" type="datetimeFigureOut">
              <a:rPr lang="en-US" smtClean="0"/>
              <a:t>10/15/2024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898808-33C6-D548-B7BA-1AB38B1D82EC}" type="slidenum">
              <a:rPr lang="en-US" smtClean="0"/>
              <a:t>‹#›</a:t>
            </a:fld>
            <a:endParaRPr lang="en-US"/>
          </a:p>
        </p:txBody>
      </p:sp>
    </p:spTree>
    <p:extLst>
      <p:ext uri="{BB962C8B-B14F-4D97-AF65-F5344CB8AC3E}">
        <p14:creationId xmlns:p14="http://schemas.microsoft.com/office/powerpoint/2010/main" val="1879582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2.png"/></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5.emf"/><Relationship Id="rId4" Type="http://schemas.openxmlformats.org/officeDocument/2006/relationships/image" Target="../media/image2.png"/></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6.emf"/></Relationships>
</file>

<file path=ppt/slides/_rels/slide6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47851"/>
            <a:ext cx="7772400" cy="1752600"/>
          </a:xfrm>
        </p:spPr>
        <p:txBody>
          <a:bodyPr>
            <a:normAutofit fontScale="90000"/>
          </a:bodyPr>
          <a:lstStyle/>
          <a:p>
            <a:r>
              <a:rPr lang="tr-TR" b="1" dirty="0">
                <a:latin typeface="Corbel" panose="020B0503020204020204" pitchFamily="34" charset="0"/>
              </a:rPr>
              <a:t>GELİR VE KURUMLAR VERGİSİNDE GEÇİCİ VERGİ UYGULAMALARI </a:t>
            </a:r>
            <a:endParaRPr lang="en-US" b="1" dirty="0">
              <a:latin typeface="Corbel" panose="020B0503020204020204" pitchFamily="34" charset="0"/>
            </a:endParaRPr>
          </a:p>
        </p:txBody>
      </p:sp>
      <p:sp>
        <p:nvSpPr>
          <p:cNvPr id="3" name="Subtitle 2"/>
          <p:cNvSpPr>
            <a:spLocks noGrp="1"/>
          </p:cNvSpPr>
          <p:nvPr>
            <p:ph type="subTitle" idx="1"/>
          </p:nvPr>
        </p:nvSpPr>
        <p:spPr/>
        <p:txBody>
          <a:bodyPr/>
          <a:lstStyle/>
          <a:p>
            <a:r>
              <a:rPr lang="tr-TR" b="1" dirty="0">
                <a:solidFill>
                  <a:schemeClr val="tx1">
                    <a:lumMod val="85000"/>
                    <a:lumOff val="15000"/>
                  </a:schemeClr>
                </a:solidFill>
                <a:latin typeface="Corbel" panose="020B0503020204020204" pitchFamily="34" charset="0"/>
              </a:rPr>
              <a:t>Ebru ŞİMDİ</a:t>
            </a:r>
          </a:p>
          <a:p>
            <a:r>
              <a:rPr lang="tr-TR" b="1" dirty="0">
                <a:solidFill>
                  <a:schemeClr val="tx1">
                    <a:lumMod val="85000"/>
                    <a:lumOff val="15000"/>
                  </a:schemeClr>
                </a:solidFill>
                <a:latin typeface="Corbel" panose="020B0503020204020204" pitchFamily="34" charset="0"/>
              </a:rPr>
              <a:t>Mali Müşavir</a:t>
            </a:r>
          </a:p>
          <a:p>
            <a:endParaRPr lang="en-US" dirty="0"/>
          </a:p>
        </p:txBody>
      </p:sp>
      <p:pic>
        <p:nvPicPr>
          <p:cNvPr id="4" name="Resim 3">
            <a:extLst>
              <a:ext uri="{FF2B5EF4-FFF2-40B4-BE49-F238E27FC236}">
                <a16:creationId xmlns:a16="http://schemas.microsoft.com/office/drawing/2014/main" id="{E5E45F8F-281E-E740-9582-F0FD870C9D6F}"/>
              </a:ext>
            </a:extLst>
          </p:cNvPr>
          <p:cNvPicPr>
            <a:picLocks noChangeAspect="1"/>
          </p:cNvPicPr>
          <p:nvPr/>
        </p:nvPicPr>
        <p:blipFill>
          <a:blip r:embed="rId3"/>
          <a:stretch>
            <a:fillRect/>
          </a:stretch>
        </p:blipFill>
        <p:spPr>
          <a:xfrm>
            <a:off x="4572001" y="5514110"/>
            <a:ext cx="4362138" cy="1052946"/>
          </a:xfrm>
          <a:prstGeom prst="rect">
            <a:avLst/>
          </a:prstGeom>
        </p:spPr>
      </p:pic>
    </p:spTree>
    <p:extLst>
      <p:ext uri="{BB962C8B-B14F-4D97-AF65-F5344CB8AC3E}">
        <p14:creationId xmlns:p14="http://schemas.microsoft.com/office/powerpoint/2010/main" val="1415112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294" y="557211"/>
            <a:ext cx="4043362" cy="607220"/>
          </a:xfrm>
        </p:spPr>
        <p:txBody>
          <a:bodyPr>
            <a:noAutofit/>
          </a:bodyPr>
          <a:lstStyle/>
          <a:p>
            <a:r>
              <a:rPr lang="tr-TR" sz="2000" b="1" dirty="0">
                <a:solidFill>
                  <a:schemeClr val="bg1">
                    <a:lumMod val="95000"/>
                  </a:schemeClr>
                </a:solidFill>
                <a:latin typeface="+mn-lt"/>
              </a:rPr>
              <a:t>KURUMLAR VERGİSİ KANUNU GEÇİCİ VERGİ DÜZENLEMESİ</a:t>
            </a:r>
            <a:endParaRPr lang="en-US" sz="2000" b="1" dirty="0">
              <a:solidFill>
                <a:schemeClr val="bg1">
                  <a:lumMod val="95000"/>
                </a:schemeClr>
              </a:solidFill>
              <a:latin typeface="+mn-lt"/>
            </a:endParaRPr>
          </a:p>
        </p:txBody>
      </p:sp>
      <p:sp>
        <p:nvSpPr>
          <p:cNvPr id="3" name="Subtitle 2"/>
          <p:cNvSpPr>
            <a:spLocks noGrp="1"/>
          </p:cNvSpPr>
          <p:nvPr>
            <p:ph type="subTitle" idx="1"/>
          </p:nvPr>
        </p:nvSpPr>
        <p:spPr>
          <a:xfrm>
            <a:off x="685800" y="1537855"/>
            <a:ext cx="8179594" cy="5005821"/>
          </a:xfrm>
        </p:spPr>
        <p:txBody>
          <a:bodyPr>
            <a:normAutofit/>
          </a:bodyPr>
          <a:lstStyle/>
          <a:p>
            <a:pPr algn="just" eaLnBrk="1" hangingPunct="1">
              <a:spcBef>
                <a:spcPct val="50000"/>
              </a:spcBef>
              <a:buSzPct val="85000"/>
            </a:pPr>
            <a:r>
              <a:rPr lang="tr-TR" altLang="tr-TR" sz="2800" dirty="0">
                <a:solidFill>
                  <a:srgbClr val="FF0000"/>
                </a:solidFill>
                <a:cs typeface="Times New Roman" pitchFamily="18" charset="0"/>
              </a:rPr>
              <a:t>Kurumlar Vergisi ve Geçici Vergi Oranı Madde :32</a:t>
            </a:r>
          </a:p>
          <a:p>
            <a:pPr algn="just">
              <a:lnSpc>
                <a:spcPct val="107000"/>
              </a:lnSpc>
              <a:spcAft>
                <a:spcPts val="800"/>
              </a:spcAf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	</a:t>
            </a:r>
          </a:p>
          <a:p>
            <a:pPr algn="just">
              <a:lnSpc>
                <a:spcPct val="107000"/>
              </a:lnSpc>
              <a:spcAft>
                <a:spcPts val="800"/>
              </a:spcAft>
            </a:pPr>
            <a:r>
              <a:rPr lang="tr-TR" sz="21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1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Sanayi sicil belgesini haiz ve fiilen üretim faaliyetiyle iştigal eden kurumların münhasıran üretim faaliyetinden elde ettikleri kazançlarına </a:t>
            </a:r>
            <a:r>
              <a:rPr lang="tr-TR" sz="1600" b="1" i="1" u="sng"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kurumlar vergisi oranı 1 puan indirimli uygulanır.</a:t>
            </a:r>
            <a:r>
              <a:rPr lang="tr-TR" sz="1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Bu kazançların ihracata isabet eden kısmı için yedinci fıkra hükmüne göre indirimden faydalananlara bu fıkra kapsamında ayrıca indirim uygulanmaz.</a:t>
            </a:r>
          </a:p>
          <a:p>
            <a:pPr algn="just">
              <a:lnSpc>
                <a:spcPct val="107000"/>
              </a:lnSpc>
              <a:spcAft>
                <a:spcPts val="800"/>
              </a:spcAft>
            </a:pPr>
            <a:r>
              <a:rPr lang="tr-TR" sz="1050" b="0" i="0" dirty="0">
                <a:solidFill>
                  <a:srgbClr val="494949"/>
                </a:solidFill>
                <a:effectLst/>
                <a:latin typeface="Open Sans" panose="020B0606030504020204" pitchFamily="34" charset="0"/>
              </a:rPr>
              <a:t>	</a:t>
            </a:r>
            <a:endParaRPr kumimoji="0" lang="en-US" sz="1600" b="0" i="0" u="none" strike="noStrike" kern="0" cap="none" spc="0" normalizeH="0" baseline="0" noProof="0" dirty="0">
              <a:ln>
                <a:noFill/>
              </a:ln>
              <a:solidFill>
                <a:schemeClr val="tx1"/>
              </a:solidFill>
              <a:effectLst/>
              <a:uLnTx/>
              <a:uFillTx/>
              <a:latin typeface="Aptos" panose="020B0004020202020204" pitchFamily="34" charset="0"/>
              <a:cs typeface="Arial" panose="020B0604020202020204" pitchFamily="34" charset="0"/>
            </a:endParaRPr>
          </a:p>
        </p:txBody>
      </p:sp>
      <p:pic>
        <p:nvPicPr>
          <p:cNvPr id="4" name="Resim 3">
            <a:extLst>
              <a:ext uri="{FF2B5EF4-FFF2-40B4-BE49-F238E27FC236}">
                <a16:creationId xmlns:a16="http://schemas.microsoft.com/office/drawing/2014/main" id="{49C3D269-9731-7121-F4CB-060039D4C671}"/>
              </a:ext>
            </a:extLst>
          </p:cNvPr>
          <p:cNvPicPr>
            <a:picLocks noChangeAspect="1"/>
          </p:cNvPicPr>
          <p:nvPr/>
        </p:nvPicPr>
        <p:blipFill>
          <a:blip r:embed="rId3"/>
          <a:stretch>
            <a:fillRect/>
          </a:stretch>
        </p:blipFill>
        <p:spPr>
          <a:xfrm>
            <a:off x="5531371" y="6026727"/>
            <a:ext cx="3113866" cy="516950"/>
          </a:xfrm>
          <a:prstGeom prst="rect">
            <a:avLst/>
          </a:prstGeom>
        </p:spPr>
      </p:pic>
    </p:spTree>
    <p:extLst>
      <p:ext uri="{BB962C8B-B14F-4D97-AF65-F5344CB8AC3E}">
        <p14:creationId xmlns:p14="http://schemas.microsoft.com/office/powerpoint/2010/main" val="392190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294" y="557211"/>
            <a:ext cx="4043362" cy="607220"/>
          </a:xfrm>
        </p:spPr>
        <p:txBody>
          <a:bodyPr>
            <a:normAutofit/>
          </a:bodyPr>
          <a:lstStyle/>
          <a:p>
            <a:r>
              <a:rPr lang="tr-TR" sz="2800" b="1" dirty="0">
                <a:solidFill>
                  <a:schemeClr val="bg1">
                    <a:lumMod val="95000"/>
                  </a:schemeClr>
                </a:solidFill>
                <a:latin typeface="+mn-lt"/>
              </a:rPr>
              <a:t>MÜKELLEFİYET</a:t>
            </a:r>
            <a:endParaRPr lang="en-US" sz="2800" b="1" dirty="0">
              <a:solidFill>
                <a:schemeClr val="bg1">
                  <a:lumMod val="95000"/>
                </a:schemeClr>
              </a:solidFill>
              <a:latin typeface="+mn-lt"/>
            </a:endParaRPr>
          </a:p>
        </p:txBody>
      </p:sp>
      <p:sp>
        <p:nvSpPr>
          <p:cNvPr id="3" name="Subtitle 2"/>
          <p:cNvSpPr>
            <a:spLocks noGrp="1"/>
          </p:cNvSpPr>
          <p:nvPr>
            <p:ph type="subTitle" idx="1"/>
          </p:nvPr>
        </p:nvSpPr>
        <p:spPr>
          <a:xfrm>
            <a:off x="482203" y="1673289"/>
            <a:ext cx="8179594" cy="4564856"/>
          </a:xfrm>
        </p:spPr>
        <p:txBody>
          <a:bodyPr>
            <a:normAutofit/>
          </a:bodyPr>
          <a:lstStyle/>
          <a:p>
            <a:pPr algn="l">
              <a:lnSpc>
                <a:spcPct val="107000"/>
              </a:lnSpc>
              <a:spcAft>
                <a:spcPts val="800"/>
              </a:spcAft>
            </a:pPr>
            <a:r>
              <a:rPr lang="tr-TR" sz="2400" b="1" i="1" kern="100" dirty="0">
                <a:solidFill>
                  <a:srgbClr val="FF0000"/>
                </a:solidFill>
                <a:latin typeface="Aptos" panose="020B0004020202020204" pitchFamily="34" charset="0"/>
                <a:ea typeface="Aptos" panose="020B0004020202020204" pitchFamily="34" charset="0"/>
                <a:cs typeface="Times New Roman" panose="02020603050405020304" pitchFamily="18" charset="0"/>
              </a:rPr>
              <a:t>GELİR  GEÇİCİ VERGİNİN MÜKELLEFİ</a:t>
            </a:r>
          </a:p>
          <a:p>
            <a:pPr algn="l">
              <a:lnSpc>
                <a:spcPct val="107000"/>
              </a:lnSpc>
              <a:spcAft>
                <a:spcPts val="800"/>
              </a:spcAft>
            </a:pPr>
            <a:r>
              <a:rPr lang="tr-TR" sz="17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Bilanço veya İşletme Hesabı Esasına göre Defter Tutan Ticari Kazanç Sahipleri ,</a:t>
            </a:r>
          </a:p>
          <a:p>
            <a:pPr marL="285750" indent="-285750" algn="l">
              <a:lnSpc>
                <a:spcPct val="107000"/>
              </a:lnSpc>
              <a:spcAft>
                <a:spcPts val="800"/>
              </a:spcAft>
              <a:buFontTx/>
              <a:buChar char="-"/>
            </a:pPr>
            <a:r>
              <a:rPr lang="tr-TR" sz="17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Serbest Meslek Erbabı</a:t>
            </a:r>
          </a:p>
          <a:p>
            <a:pPr algn="l">
              <a:lnSpc>
                <a:spcPct val="107000"/>
              </a:lnSpc>
              <a:spcAft>
                <a:spcPts val="800"/>
              </a:spcAft>
            </a:pPr>
            <a:r>
              <a:rPr lang="tr-TR" sz="17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    Kollektif Şirket </a:t>
            </a:r>
            <a:r>
              <a:rPr lang="tr-TR" sz="1700" b="1" kern="100" dirty="0">
                <a:solidFill>
                  <a:srgbClr val="FF0000"/>
                </a:solidFill>
                <a:latin typeface="Aptos" panose="020B0004020202020204" pitchFamily="34" charset="0"/>
                <a:ea typeface="Aptos" panose="020B0004020202020204" pitchFamily="34" charset="0"/>
                <a:cs typeface="Times New Roman" panose="02020603050405020304" pitchFamily="18" charset="0"/>
              </a:rPr>
              <a:t>Ortakları</a:t>
            </a:r>
          </a:p>
          <a:p>
            <a:pPr marL="285750" indent="-285750" algn="l">
              <a:lnSpc>
                <a:spcPct val="107000"/>
              </a:lnSpc>
              <a:spcAft>
                <a:spcPts val="800"/>
              </a:spcAft>
              <a:buFontTx/>
              <a:buChar char="-"/>
            </a:pPr>
            <a:r>
              <a:rPr lang="tr-TR" sz="17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Adi Şirket </a:t>
            </a:r>
            <a:r>
              <a:rPr lang="tr-TR" sz="1700" b="1" kern="100" dirty="0">
                <a:solidFill>
                  <a:srgbClr val="FF0000"/>
                </a:solidFill>
                <a:latin typeface="Aptos" panose="020B0004020202020204" pitchFamily="34" charset="0"/>
                <a:ea typeface="Aptos" panose="020B0004020202020204" pitchFamily="34" charset="0"/>
                <a:cs typeface="Times New Roman" panose="02020603050405020304" pitchFamily="18" charset="0"/>
              </a:rPr>
              <a:t>Ortakları</a:t>
            </a:r>
          </a:p>
          <a:p>
            <a:pPr marL="285750" indent="-285750" algn="l">
              <a:lnSpc>
                <a:spcPct val="107000"/>
              </a:lnSpc>
              <a:spcAft>
                <a:spcPts val="800"/>
              </a:spcAft>
              <a:buFontTx/>
              <a:buChar char="-"/>
            </a:pPr>
            <a:r>
              <a:rPr lang="tr-TR" sz="17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Komandit Şirketlerin Komandite </a:t>
            </a:r>
            <a:r>
              <a:rPr lang="tr-TR" sz="1700" b="1" kern="100" dirty="0">
                <a:solidFill>
                  <a:srgbClr val="FF0000"/>
                </a:solidFill>
                <a:latin typeface="Aptos" panose="020B0004020202020204" pitchFamily="34" charset="0"/>
                <a:ea typeface="Aptos" panose="020B0004020202020204" pitchFamily="34" charset="0"/>
                <a:cs typeface="Times New Roman" panose="02020603050405020304" pitchFamily="18" charset="0"/>
              </a:rPr>
              <a:t>Ortakları</a:t>
            </a:r>
            <a:r>
              <a:rPr lang="tr-TR" sz="17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a:t>
            </a:r>
          </a:p>
          <a:p>
            <a:pPr algn="l">
              <a:lnSpc>
                <a:spcPct val="107000"/>
              </a:lnSpc>
              <a:spcAft>
                <a:spcPts val="800"/>
              </a:spcAft>
            </a:pPr>
            <a:r>
              <a:rPr lang="tr-TR" sz="2200" b="1" i="1" kern="100" dirty="0">
                <a:solidFill>
                  <a:srgbClr val="FF0000"/>
                </a:solidFill>
                <a:latin typeface="Aptos" panose="020B0004020202020204" pitchFamily="34" charset="0"/>
                <a:ea typeface="Aptos" panose="020B0004020202020204" pitchFamily="34" charset="0"/>
                <a:cs typeface="Times New Roman" panose="02020603050405020304" pitchFamily="18" charset="0"/>
              </a:rPr>
              <a:t>KURUM GEÇİCİ VERGİNİN MÜKELLEFİ</a:t>
            </a:r>
          </a:p>
          <a:p>
            <a:pPr algn="l">
              <a:lnSpc>
                <a:spcPct val="107000"/>
              </a:lnSpc>
              <a:spcAft>
                <a:spcPts val="800"/>
              </a:spcAft>
            </a:pPr>
            <a:r>
              <a:rPr lang="tr-TR" altLang="tr-TR" sz="2400" dirty="0">
                <a:solidFill>
                  <a:srgbClr val="000000"/>
                </a:solidFill>
                <a:latin typeface="Arial" panose="020B0604020202020204" pitchFamily="34" charset="0"/>
                <a:cs typeface="Arial" panose="020B0604020202020204" pitchFamily="34" charset="0"/>
              </a:rPr>
              <a:t> -	</a:t>
            </a:r>
            <a:r>
              <a:rPr lang="tr-TR" sz="18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Kurumlar vergisi mükelleflerince, (dar mükellefiyete tâbi kurumlarda ticarî ve ziraî kazançlarla sınırlı olarak) </a:t>
            </a:r>
          </a:p>
          <a:p>
            <a:pPr algn="l">
              <a:lnSpc>
                <a:spcPct val="107000"/>
              </a:lnSpc>
              <a:spcAft>
                <a:spcPts val="800"/>
              </a:spcAft>
            </a:pPr>
            <a:endParaRPr lang="tr-TR" altLang="tr-TR" sz="2400" dirty="0">
              <a:solidFill>
                <a:schemeClr val="tx1"/>
              </a:solidFill>
              <a:latin typeface="Arial" panose="020B0604020202020204" pitchFamily="34" charset="0"/>
              <a:cs typeface="Arial" panose="020B0604020202020204" pitchFamily="34" charset="0"/>
            </a:endParaRPr>
          </a:p>
        </p:txBody>
      </p:sp>
      <p:pic>
        <p:nvPicPr>
          <p:cNvPr id="4" name="Resim 3">
            <a:extLst>
              <a:ext uri="{FF2B5EF4-FFF2-40B4-BE49-F238E27FC236}">
                <a16:creationId xmlns:a16="http://schemas.microsoft.com/office/drawing/2014/main" id="{49C3D269-9731-7121-F4CB-060039D4C671}"/>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60406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KİMLER GEÇİCİ VERGİ MÜKELLEFİ DEĞİLDİR?</a:t>
            </a:r>
            <a:endParaRPr lang="en-US" sz="2800" b="1" dirty="0">
              <a:solidFill>
                <a:schemeClr val="bg1">
                  <a:lumMod val="95000"/>
                </a:schemeClr>
              </a:solidFill>
              <a:latin typeface="+mn-lt"/>
            </a:endParaRPr>
          </a:p>
        </p:txBody>
      </p:sp>
      <p:sp>
        <p:nvSpPr>
          <p:cNvPr id="3" name="Subtitle 2"/>
          <p:cNvSpPr>
            <a:spLocks noGrp="1"/>
          </p:cNvSpPr>
          <p:nvPr>
            <p:ph type="subTitle" idx="1"/>
          </p:nvPr>
        </p:nvSpPr>
        <p:spPr>
          <a:xfrm>
            <a:off x="482203" y="1392600"/>
            <a:ext cx="8179594" cy="4564856"/>
          </a:xfrm>
        </p:spPr>
        <p:txBody>
          <a:bodyPr>
            <a:normAutofit fontScale="25000" lnSpcReduction="20000"/>
          </a:bodyPr>
          <a:lstStyle/>
          <a:p>
            <a:pPr algn="l">
              <a:lnSpc>
                <a:spcPct val="107000"/>
              </a:lnSpc>
              <a:spcAft>
                <a:spcPts val="800"/>
              </a:spcAft>
            </a:pPr>
            <a:r>
              <a:rPr lang="tr-TR" sz="9600" b="1" i="1" kern="100" dirty="0">
                <a:solidFill>
                  <a:srgbClr val="FF0000"/>
                </a:solidFill>
                <a:latin typeface="Aptos" panose="020B0004020202020204" pitchFamily="34" charset="0"/>
                <a:ea typeface="Aptos" panose="020B0004020202020204" pitchFamily="34" charset="0"/>
                <a:cs typeface="Times New Roman" panose="02020603050405020304" pitchFamily="18" charset="0"/>
              </a:rPr>
              <a:t>KİMLER GEÇİCİ VERGİ MÜKELLEFİ DEĞİLDİR ?</a:t>
            </a:r>
          </a:p>
          <a:p>
            <a:pPr marL="285750" indent="-285750" algn="l">
              <a:lnSpc>
                <a:spcPct val="107000"/>
              </a:lnSpc>
              <a:spcAft>
                <a:spcPts val="800"/>
              </a:spcAft>
              <a:buFontTx/>
              <a:buChar char="-"/>
            </a:pPr>
            <a:r>
              <a:rPr lang="tr-TR" sz="6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Tasfiye halindeki kurumlar vergisi mükellefleri tasfiye dönemlerinde</a:t>
            </a:r>
            <a:r>
              <a:rPr lang="tr-TR" sz="60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a:t>
            </a:r>
            <a:r>
              <a:rPr lang="tr-TR" sz="6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(tasfiye hallerinde işin bırakıldığı veya tasfiyeye girildiği tarihin içinde bulunduğu geçici vergi dönemin sonuna kadar olan sürede son geçici vergi beyannamesi verilir.)</a:t>
            </a:r>
          </a:p>
          <a:p>
            <a:pPr marL="285750" indent="-285750" algn="l">
              <a:lnSpc>
                <a:spcPct val="107000"/>
              </a:lnSpc>
              <a:spcAft>
                <a:spcPts val="800"/>
              </a:spcAft>
              <a:buFontTx/>
              <a:buChar char="-"/>
            </a:pPr>
            <a:r>
              <a:rPr lang="tr-TR" sz="6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Basit usulde vergilendirilen gelir vergisi mükellefleri,</a:t>
            </a:r>
          </a:p>
          <a:p>
            <a:pPr marL="285750" indent="-285750" algn="l">
              <a:lnSpc>
                <a:spcPct val="107000"/>
              </a:lnSpc>
              <a:spcAft>
                <a:spcPts val="800"/>
              </a:spcAft>
              <a:buFontTx/>
              <a:buChar char="-"/>
            </a:pPr>
            <a:r>
              <a:rPr lang="tr-TR" sz="6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Yıllara sari inşaat  ve onarma işi yapanlar, </a:t>
            </a:r>
          </a:p>
          <a:p>
            <a:pPr marL="285750" indent="-285750" algn="l">
              <a:lnSpc>
                <a:spcPct val="107000"/>
              </a:lnSpc>
              <a:spcAft>
                <a:spcPts val="800"/>
              </a:spcAft>
              <a:buFontTx/>
              <a:buChar char="-"/>
            </a:pPr>
            <a:r>
              <a:rPr lang="tr-TR" sz="6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Ücret geliri elde edenler, menkul ve gayrimenkul sermaye iradı ile diğer kazanç ve irat sahipleri </a:t>
            </a:r>
            <a:endParaRPr lang="tr-TR" sz="6000" kern="100" dirty="0">
              <a:solidFill>
                <a:schemeClr val="tx1"/>
              </a:solidFill>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07000"/>
              </a:lnSpc>
              <a:spcAft>
                <a:spcPts val="800"/>
              </a:spcAft>
              <a:buFontTx/>
              <a:buChar char="-"/>
            </a:pPr>
            <a:r>
              <a:rPr lang="tr-TR" sz="6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Zirai kazanç sahipleri, (deftere tabi olsun veya olmasın),</a:t>
            </a:r>
          </a:p>
          <a:p>
            <a:pPr marL="285750" indent="-285750" algn="l">
              <a:lnSpc>
                <a:spcPct val="107000"/>
              </a:lnSpc>
              <a:spcAft>
                <a:spcPts val="800"/>
              </a:spcAft>
              <a:buFontTx/>
              <a:buChar char="-"/>
            </a:pPr>
            <a:r>
              <a:rPr lang="tr-TR" sz="6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Kazançları vergiden istisna edilen serbest meslek erbabı,</a:t>
            </a:r>
          </a:p>
          <a:p>
            <a:pPr marL="285750" indent="-285750" algn="l">
              <a:lnSpc>
                <a:spcPct val="107000"/>
              </a:lnSpc>
              <a:spcAft>
                <a:spcPts val="800"/>
              </a:spcAft>
              <a:buFontTx/>
              <a:buChar char="-"/>
            </a:pPr>
            <a:r>
              <a:rPr lang="tr-TR" sz="6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Noterlik görevini ifa edenler.</a:t>
            </a:r>
          </a:p>
          <a:p>
            <a:pPr marL="285750" indent="-285750" algn="l">
              <a:lnSpc>
                <a:spcPct val="107000"/>
              </a:lnSpc>
              <a:spcAft>
                <a:spcPts val="800"/>
              </a:spcAft>
              <a:buFontTx/>
              <a:buChar char="-"/>
            </a:pPr>
            <a:r>
              <a:rPr lang="tr-TR" sz="6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Gelir ve Kurumlar Vergisinden Muaf olanlar,</a:t>
            </a:r>
          </a:p>
          <a:p>
            <a:pPr marL="285750" indent="-285750" algn="l">
              <a:lnSpc>
                <a:spcPct val="107000"/>
              </a:lnSpc>
              <a:spcAft>
                <a:spcPts val="800"/>
              </a:spcAft>
              <a:buFontTx/>
              <a:buChar char="-"/>
            </a:pPr>
            <a:r>
              <a:rPr lang="tr-TR" sz="6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Geçici </a:t>
            </a:r>
            <a:r>
              <a:rPr lang="tr-TR" sz="60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Vergi de tam dar mükellef ayrımı yapılmamıştır. Bu anlamda gelir ve kurumlar vergisi vermek durumunda olan dar mükellefler de geçici vergi ödeyeceklerdir</a:t>
            </a:r>
            <a:r>
              <a:rPr lang="tr-TR" sz="64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a:t>
            </a:r>
            <a:endParaRPr lang="tr-TR" sz="6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tr-TR" sz="6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just" eaLnBrk="1" hangingPunct="1">
              <a:spcBef>
                <a:spcPct val="50000"/>
              </a:spcBef>
              <a:buSzPct val="85000"/>
            </a:pPr>
            <a:r>
              <a:rPr lang="tr-TR" altLang="tr-TR" sz="6400" dirty="0">
                <a:solidFill>
                  <a:schemeClr val="tx1"/>
                </a:solidFill>
                <a:latin typeface="Aptos" panose="020B0004020202020204" pitchFamily="34" charset="0"/>
                <a:cs typeface="Arial" panose="020B0604020202020204" pitchFamily="34" charset="0"/>
              </a:rPr>
              <a:t> </a:t>
            </a:r>
          </a:p>
        </p:txBody>
      </p:sp>
      <p:pic>
        <p:nvPicPr>
          <p:cNvPr id="4" name="Resim 3">
            <a:extLst>
              <a:ext uri="{FF2B5EF4-FFF2-40B4-BE49-F238E27FC236}">
                <a16:creationId xmlns:a16="http://schemas.microsoft.com/office/drawing/2014/main" id="{49C3D269-9731-7121-F4CB-060039D4C671}"/>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2263389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a:t>
            </a:r>
            <a:r>
              <a:rPr lang="tr-TR" sz="2800" b="1" dirty="0">
                <a:solidFill>
                  <a:schemeClr val="bg1">
                    <a:lumMod val="95000"/>
                  </a:schemeClr>
                </a:solidFill>
                <a:latin typeface="+mn-lt"/>
              </a:rPr>
              <a:t> VERGİLENDİRME DÖNEMİ</a:t>
            </a:r>
            <a:endParaRPr lang="en-US" sz="2800" b="1" dirty="0">
              <a:solidFill>
                <a:schemeClr val="bg1">
                  <a:lumMod val="95000"/>
                </a:schemeClr>
              </a:solidFill>
              <a:latin typeface="+mn-lt"/>
            </a:endParaRPr>
          </a:p>
        </p:txBody>
      </p:sp>
      <p:sp>
        <p:nvSpPr>
          <p:cNvPr id="3" name="Subtitle 2"/>
          <p:cNvSpPr>
            <a:spLocks noGrp="1"/>
          </p:cNvSpPr>
          <p:nvPr>
            <p:ph type="subTitle" idx="1"/>
          </p:nvPr>
        </p:nvSpPr>
        <p:spPr>
          <a:xfrm>
            <a:off x="482203" y="1834252"/>
            <a:ext cx="8179594" cy="4821382"/>
          </a:xfrm>
        </p:spPr>
        <p:txBody>
          <a:bodyPr>
            <a:normAutofit fontScale="25000" lnSpcReduction="20000"/>
          </a:bodyPr>
          <a:lstStyle/>
          <a:p>
            <a:pPr algn="just">
              <a:lnSpc>
                <a:spcPct val="107000"/>
              </a:lnSpc>
              <a:spcAft>
                <a:spcPts val="800"/>
              </a:spcAft>
            </a:pPr>
            <a:r>
              <a:rPr lang="tr-TR" sz="29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Geçici vergi, ilgili hesap döneminin </a:t>
            </a:r>
            <a:r>
              <a:rPr lang="tr-TR" sz="56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üçer aylık </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dönemleri itibariyle beyan edilecektir. </a:t>
            </a:r>
          </a:p>
          <a:p>
            <a:pPr algn="just">
              <a:lnSpc>
                <a:spcPct val="107000"/>
              </a:lnSpc>
              <a:spcAft>
                <a:spcPts val="800"/>
              </a:spcAft>
            </a:pPr>
            <a:r>
              <a:rPr lang="tr-TR" sz="56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Geçici vergi dönemleri, hesap dönemi </a:t>
            </a:r>
            <a:r>
              <a:rPr lang="tr-TR" sz="56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takvim yılı </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olanlar ile kendilerine </a:t>
            </a:r>
            <a:r>
              <a:rPr lang="tr-TR" sz="56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özel hesap dönemi</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tayin edilenler bakımından farklılık göstermektedir.</a:t>
            </a:r>
          </a:p>
          <a:p>
            <a:pPr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Hesap dönemi </a:t>
            </a:r>
            <a:r>
              <a:rPr lang="tr-TR" sz="56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takvim yılı </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olanlar açısından geçici vergi dönemleri;</a:t>
            </a:r>
          </a:p>
          <a:p>
            <a:pPr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I. dönem: Ocak-Mart;   		Beyanname Verme Süresi 17 Mayıs	            Ödeme Süresi   17 Mayıs </a:t>
            </a:r>
          </a:p>
          <a:p>
            <a:pPr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II. dönem: Ocak-Haziran;  	Beyanname Verme Süresi 17 Ağustos	Ödeme Süresi   17 Ağustos </a:t>
            </a:r>
          </a:p>
          <a:p>
            <a:pPr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III dönem: Ocak-Eylül   		 Beyanname Verme Süresi 17 Kasım 	Ödeme Süresi   17 Kasım </a:t>
            </a:r>
          </a:p>
          <a:p>
            <a:pPr algn="just">
              <a:lnSpc>
                <a:spcPct val="107000"/>
              </a:lnSpc>
              <a:spcAft>
                <a:spcPts val="800"/>
              </a:spcAft>
            </a:pPr>
            <a:r>
              <a:rPr lang="tr-TR" sz="5600" b="1" i="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IV. dönem (</a:t>
            </a:r>
            <a:r>
              <a:rPr lang="tr-TR" sz="5600" b="1" i="1" kern="100" dirty="0">
                <a:solidFill>
                  <a:srgbClr val="FF0000"/>
                </a:solidFill>
                <a:latin typeface="Aptos" panose="020B0004020202020204" pitchFamily="34" charset="0"/>
                <a:ea typeface="Aptos" panose="020B0004020202020204" pitchFamily="34" charset="0"/>
                <a:cs typeface="Times New Roman" panose="02020603050405020304" pitchFamily="18" charset="0"/>
              </a:rPr>
              <a:t>Ocak-</a:t>
            </a:r>
            <a:r>
              <a:rPr lang="tr-TR" sz="5600" b="1" i="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Aralık)   7338 sayılı Kanun uyarınca yapılan değişiklik ile 2022 takvim yılından itibaren uygulanmak üzere dördüncü geçici vergilendirme dönemi beyannamesi verilmeyecektir.</a:t>
            </a:r>
          </a:p>
          <a:p>
            <a:pPr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Buna göre 3, 6, 9 aylık mali tabloların esas alınması gerekmektedir.</a:t>
            </a:r>
          </a:p>
          <a:p>
            <a:pPr algn="just">
              <a:lnSpc>
                <a:spcPct val="107000"/>
              </a:lnSpc>
              <a:spcAft>
                <a:spcPts val="800"/>
              </a:spcAft>
            </a:pPr>
            <a:r>
              <a:rPr lang="tr-TR" sz="5600" dirty="0">
                <a:solidFill>
                  <a:schemeClr val="tx1"/>
                </a:solidFill>
                <a:latin typeface="Aptos" panose="020B0004020202020204" pitchFamily="34" charset="0"/>
              </a:rPr>
              <a:t>	</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Yani ikinci, üçüncü vergilendirme dönemi kazançları, aynı takvim yılına ilişkin önceki dönem geçici vergi kazançlarını da kapsamaktadır.</a:t>
            </a:r>
          </a:p>
          <a:p>
            <a:pPr algn="just">
              <a:lnSpc>
                <a:spcPct val="107000"/>
              </a:lnSpc>
              <a:spcAft>
                <a:spcPts val="800"/>
              </a:spcAft>
            </a:pPr>
            <a:r>
              <a:rPr lang="tr-TR" sz="5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52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a:t>
            </a:r>
          </a:p>
        </p:txBody>
      </p:sp>
      <p:pic>
        <p:nvPicPr>
          <p:cNvPr id="4" name="Resim 3">
            <a:extLst>
              <a:ext uri="{FF2B5EF4-FFF2-40B4-BE49-F238E27FC236}">
                <a16:creationId xmlns:a16="http://schemas.microsoft.com/office/drawing/2014/main" id="{49C3D269-9731-7121-F4CB-060039D4C671}"/>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1396722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a:t>
            </a:r>
            <a:r>
              <a:rPr lang="tr-TR" sz="2800" b="1" dirty="0">
                <a:solidFill>
                  <a:schemeClr val="bg1">
                    <a:lumMod val="95000"/>
                  </a:schemeClr>
                </a:solidFill>
                <a:latin typeface="+mn-lt"/>
              </a:rPr>
              <a:t> VERGİLENDİRME DÖNEMİ</a:t>
            </a:r>
            <a:endParaRPr lang="en-US" sz="2800" b="1" dirty="0">
              <a:solidFill>
                <a:schemeClr val="bg1">
                  <a:lumMod val="95000"/>
                </a:schemeClr>
              </a:solidFill>
              <a:latin typeface="+mn-lt"/>
            </a:endParaRPr>
          </a:p>
        </p:txBody>
      </p:sp>
      <p:sp>
        <p:nvSpPr>
          <p:cNvPr id="3" name="Subtitle 2"/>
          <p:cNvSpPr>
            <a:spLocks noGrp="1"/>
          </p:cNvSpPr>
          <p:nvPr>
            <p:ph type="subTitle" idx="1"/>
          </p:nvPr>
        </p:nvSpPr>
        <p:spPr>
          <a:xfrm>
            <a:off x="273096" y="1371601"/>
            <a:ext cx="8179594" cy="4728410"/>
          </a:xfrm>
        </p:spPr>
        <p:txBody>
          <a:bodyPr>
            <a:normAutofit fontScale="25000" lnSpcReduction="20000"/>
          </a:bodyPr>
          <a:lstStyle/>
          <a:p>
            <a:pPr algn="just">
              <a:lnSpc>
                <a:spcPct val="107000"/>
              </a:lnSpc>
              <a:spcAft>
                <a:spcPts val="800"/>
              </a:spcAft>
            </a:pPr>
            <a:r>
              <a:rPr lang="tr-TR" sz="19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a:t>
            </a:r>
            <a:endParaRPr lang="tr-TR" sz="4400" kern="100" dirty="0">
              <a:solidFill>
                <a:schemeClr val="tx1"/>
              </a:solidFill>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İşe başlama, işi bırakma veya hesap döneminin değişmesi gibi üç aydan kısa olan vergilendirme dönemlerinde; </a:t>
            </a:r>
          </a:p>
          <a:p>
            <a:pPr algn="just">
              <a:lnSpc>
                <a:spcPct val="107000"/>
              </a:lnSpc>
              <a:spcAft>
                <a:spcPts val="800"/>
              </a:spcAft>
            </a:pPr>
            <a:r>
              <a:rPr lang="tr-TR" sz="48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İşe başlamada</a:t>
            </a: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işe başlanılan tarihin içinde bulunduğu dönemin sonuna kadar olan süre,</a:t>
            </a:r>
          </a:p>
          <a:p>
            <a:pPr algn="just">
              <a:lnSpc>
                <a:spcPct val="107000"/>
              </a:lnSpc>
              <a:spcAft>
                <a:spcPts val="800"/>
              </a:spcAft>
            </a:pP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Örnek : Bay (A) 05.04.2024 tarihinde işe başlamış ve ikinci geçici vergi dönemi için işe başlama tarihi olan 05.04.2024-30.06.2024 tarihleri arasındaki iş ve işlemlerine ilişkin olarak geçici vergi beyannamesi verecektir. </a:t>
            </a:r>
          </a:p>
          <a:p>
            <a:pPr algn="just">
              <a:lnSpc>
                <a:spcPct val="107000"/>
              </a:lnSpc>
              <a:spcAft>
                <a:spcPts val="800"/>
              </a:spcAft>
            </a:pPr>
            <a:r>
              <a:rPr lang="tr-TR" sz="48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İşi bırakma </a:t>
            </a: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veya</a:t>
            </a:r>
            <a:r>
              <a:rPr lang="tr-TR" sz="48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tasfiye hallerinde</a:t>
            </a: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işin bırakıldığı veya tasfiyeye girildiği tarihe kadar olan süre, </a:t>
            </a:r>
          </a:p>
          <a:p>
            <a:pPr algn="just">
              <a:lnSpc>
                <a:spcPct val="107000"/>
              </a:lnSpc>
              <a:spcAft>
                <a:spcPts val="800"/>
              </a:spcAft>
            </a:pP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Örnek : Mükellef 08.08.2024 tarihinde işi bırakmış ise 2024 yılına ilişkin olarak en son 3. vergi dönemi için beyanname verecek  ve vergilendirme dönemi  </a:t>
            </a:r>
            <a:r>
              <a:rPr lang="tr-TR" sz="48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01.01.2024- 08.08.2024 olacaktır.</a:t>
            </a:r>
          </a:p>
          <a:p>
            <a:pPr algn="just">
              <a:lnSpc>
                <a:spcPct val="107000"/>
              </a:lnSpc>
              <a:spcAft>
                <a:spcPts val="800"/>
              </a:spcAft>
            </a:pP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4800" dirty="0">
                <a:solidFill>
                  <a:schemeClr val="tx1"/>
                </a:solidFill>
                <a:latin typeface="Aptos" panose="020B0004020202020204" pitchFamily="34" charset="0"/>
              </a:rPr>
              <a:t>Kendilerine </a:t>
            </a:r>
            <a:r>
              <a:rPr lang="tr-TR" sz="4800" b="1" dirty="0">
                <a:solidFill>
                  <a:srgbClr val="FF0000"/>
                </a:solidFill>
                <a:latin typeface="Aptos" panose="020B0004020202020204" pitchFamily="34" charset="0"/>
              </a:rPr>
              <a:t>özel hesap dönemi tayin edilen </a:t>
            </a:r>
            <a:r>
              <a:rPr lang="tr-TR" sz="4800" dirty="0">
                <a:solidFill>
                  <a:schemeClr val="tx1"/>
                </a:solidFill>
                <a:latin typeface="Aptos" panose="020B0004020202020204" pitchFamily="34" charset="0"/>
              </a:rPr>
              <a:t>mükellefler açısından geçici vergi dönemleri, özel hesap döneminin başlangıç tarihinden itibaren üçer aylık dönemler olacaktır.</a:t>
            </a:r>
            <a:endPar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48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Hesap döne</a:t>
            </a:r>
            <a:r>
              <a:rPr lang="tr-TR" sz="4800" dirty="0">
                <a:solidFill>
                  <a:schemeClr val="tx1"/>
                </a:solidFill>
                <a:latin typeface="Aptos" panose="020B0004020202020204" pitchFamily="34" charset="0"/>
              </a:rPr>
              <a:t>minin değişmesi halinde yeni hesap döneminin başladığı tarihe kadar olan süre ayrı bir vergilendirme dönemi sayılacaktır. </a:t>
            </a:r>
          </a:p>
          <a:p>
            <a:pPr algn="just">
              <a:lnSpc>
                <a:spcPct val="107000"/>
              </a:lnSpc>
              <a:spcAft>
                <a:spcPts val="800"/>
              </a:spcAft>
            </a:pPr>
            <a:r>
              <a:rPr lang="tr-TR" sz="4800" dirty="0">
                <a:solidFill>
                  <a:schemeClr val="tx1"/>
                </a:solidFill>
                <a:latin typeface="Aptos" panose="020B0004020202020204" pitchFamily="34" charset="0"/>
              </a:rPr>
              <a:t>	</a:t>
            </a:r>
            <a:r>
              <a:rPr lang="tr-TR" sz="4800" b="1" i="0" dirty="0">
                <a:solidFill>
                  <a:srgbClr val="494949"/>
                </a:solidFill>
                <a:effectLst/>
                <a:latin typeface="Aptos" panose="020B0004020202020204" pitchFamily="34" charset="0"/>
              </a:rPr>
              <a:t>Örnek :1 </a:t>
            </a:r>
            <a:r>
              <a:rPr lang="tr-TR" sz="4800" b="0" i="0" dirty="0">
                <a:solidFill>
                  <a:srgbClr val="494949"/>
                </a:solidFill>
                <a:effectLst/>
                <a:latin typeface="Aptos" panose="020B0004020202020204" pitchFamily="34" charset="0"/>
              </a:rPr>
              <a:t> </a:t>
            </a:r>
            <a:r>
              <a:rPr lang="tr-TR" sz="4800" i="0" dirty="0">
                <a:solidFill>
                  <a:schemeClr val="tx1"/>
                </a:solidFill>
                <a:effectLst/>
                <a:latin typeface="Aptos" panose="020B0004020202020204" pitchFamily="34" charset="0"/>
              </a:rPr>
              <a:t>Öteden beri </a:t>
            </a:r>
            <a:r>
              <a:rPr lang="tr-TR" sz="4800" b="1" i="0" dirty="0">
                <a:solidFill>
                  <a:schemeClr val="tx1"/>
                </a:solidFill>
                <a:effectLst/>
                <a:latin typeface="Aptos" panose="020B0004020202020204" pitchFamily="34" charset="0"/>
              </a:rPr>
              <a:t>hesap dönemi takvim yılı </a:t>
            </a:r>
            <a:r>
              <a:rPr lang="tr-TR" sz="4800" i="0" dirty="0">
                <a:solidFill>
                  <a:schemeClr val="tx1"/>
                </a:solidFill>
                <a:effectLst/>
                <a:latin typeface="Aptos" panose="020B0004020202020204" pitchFamily="34" charset="0"/>
              </a:rPr>
              <a:t>olan</a:t>
            </a:r>
            <a:r>
              <a:rPr lang="tr-TR" sz="4800" b="1" i="0" dirty="0">
                <a:solidFill>
                  <a:schemeClr val="tx1"/>
                </a:solidFill>
                <a:effectLst/>
                <a:latin typeface="Aptos" panose="020B0004020202020204" pitchFamily="34" charset="0"/>
              </a:rPr>
              <a:t> </a:t>
            </a:r>
            <a:r>
              <a:rPr lang="tr-TR" sz="4800" i="0" dirty="0">
                <a:solidFill>
                  <a:schemeClr val="tx1"/>
                </a:solidFill>
                <a:effectLst/>
                <a:latin typeface="Aptos" panose="020B0004020202020204" pitchFamily="34" charset="0"/>
              </a:rPr>
              <a:t>bir mükellefe, isteği üzerine </a:t>
            </a:r>
          </a:p>
          <a:p>
            <a:pPr algn="just"/>
            <a:r>
              <a:rPr lang="tr-TR" sz="4800" dirty="0">
                <a:solidFill>
                  <a:schemeClr val="tx1"/>
                </a:solidFill>
                <a:latin typeface="Aptos" panose="020B0004020202020204" pitchFamily="34" charset="0"/>
              </a:rPr>
              <a:t>	                 </a:t>
            </a:r>
            <a:r>
              <a:rPr lang="tr-TR" sz="4800" b="1" i="0" dirty="0">
                <a:solidFill>
                  <a:schemeClr val="tx1"/>
                </a:solidFill>
                <a:effectLst/>
                <a:latin typeface="Aptos" panose="020B0004020202020204" pitchFamily="34" charset="0"/>
              </a:rPr>
              <a:t>1 Mayıs–30 Nisan özel hesap dönemi </a:t>
            </a:r>
            <a:r>
              <a:rPr lang="tr-TR" sz="4800" i="0" dirty="0">
                <a:solidFill>
                  <a:schemeClr val="tx1"/>
                </a:solidFill>
                <a:effectLst/>
                <a:latin typeface="Aptos" panose="020B0004020202020204" pitchFamily="34" charset="0"/>
              </a:rPr>
              <a:t>olarak tayin edilmiştir.</a:t>
            </a:r>
          </a:p>
          <a:p>
            <a:pPr algn="just"/>
            <a:endParaRPr lang="tr-TR" sz="4800" dirty="0">
              <a:solidFill>
                <a:schemeClr val="tx1"/>
              </a:solidFill>
              <a:latin typeface="Aptos" panose="020B0004020202020204" pitchFamily="34" charset="0"/>
            </a:endParaRPr>
          </a:p>
          <a:p>
            <a:pPr algn="just"/>
            <a:r>
              <a:rPr lang="tr-TR" sz="4800" dirty="0">
                <a:solidFill>
                  <a:schemeClr val="tx1"/>
                </a:solidFill>
                <a:latin typeface="Aptos" panose="020B0004020202020204" pitchFamily="34" charset="0"/>
              </a:rPr>
              <a:t>	</a:t>
            </a:r>
            <a:r>
              <a:rPr lang="tr-TR" sz="4800" i="0" dirty="0">
                <a:solidFill>
                  <a:schemeClr val="tx1"/>
                </a:solidFill>
                <a:effectLst/>
                <a:latin typeface="Aptos" panose="020B0004020202020204" pitchFamily="34" charset="0"/>
              </a:rPr>
              <a:t> Geçici vergi uygulamasında, bu mükellefin ilk özel hesap döneminin başına kadar olan dört aylık sürenin ilk üç ayı bir vergilendirme dönemi,</a:t>
            </a:r>
          </a:p>
          <a:p>
            <a:pPr algn="just"/>
            <a:r>
              <a:rPr lang="tr-TR" sz="4800" dirty="0">
                <a:solidFill>
                  <a:schemeClr val="tx1"/>
                </a:solidFill>
                <a:latin typeface="Aptos" panose="020B0004020202020204" pitchFamily="34" charset="0"/>
              </a:rPr>
              <a:t>	</a:t>
            </a:r>
            <a:r>
              <a:rPr lang="tr-TR" sz="4800" i="0" dirty="0">
                <a:solidFill>
                  <a:schemeClr val="tx1"/>
                </a:solidFill>
                <a:effectLst/>
                <a:latin typeface="Aptos" panose="020B0004020202020204" pitchFamily="34" charset="0"/>
              </a:rPr>
              <a:t> Kalan bir aylık süre (1 Nisan – 30 Nisan) ise ayrı bir vergilendirme dönemi olarak kabul edilecektir. </a:t>
            </a:r>
          </a:p>
          <a:p>
            <a:pPr algn="just"/>
            <a:endParaRPr lang="tr-TR" sz="4800" dirty="0">
              <a:solidFill>
                <a:schemeClr val="tx1"/>
              </a:solidFill>
              <a:latin typeface="Aptos" panose="020B0004020202020204" pitchFamily="34" charset="0"/>
            </a:endParaRPr>
          </a:p>
          <a:p>
            <a:pPr algn="just"/>
            <a:r>
              <a:rPr lang="tr-TR" sz="4800" dirty="0">
                <a:solidFill>
                  <a:schemeClr val="tx1"/>
                </a:solidFill>
                <a:latin typeface="Aptos" panose="020B0004020202020204" pitchFamily="34" charset="0"/>
              </a:rPr>
              <a:t>	</a:t>
            </a:r>
            <a:r>
              <a:rPr lang="tr-TR" sz="4800" i="0" dirty="0">
                <a:solidFill>
                  <a:schemeClr val="tx1"/>
                </a:solidFill>
                <a:effectLst/>
                <a:latin typeface="Aptos" panose="020B0004020202020204" pitchFamily="34" charset="0"/>
              </a:rPr>
              <a:t>Buna göre, özel hesap döneminin başladığı 1 Mayıs tarihinden 31 Temmuz tarihine kadar olan süre, özel hesap dönemine ilişkin ilk geçici vergi dönemi olacaktır. </a:t>
            </a:r>
          </a:p>
          <a:p>
            <a:pPr algn="just"/>
            <a:r>
              <a:rPr lang="tr-TR" sz="4800" dirty="0">
                <a:solidFill>
                  <a:schemeClr val="tx1"/>
                </a:solidFill>
                <a:latin typeface="Aptos" panose="020B0004020202020204" pitchFamily="34" charset="0"/>
              </a:rPr>
              <a:t>	</a:t>
            </a:r>
            <a:r>
              <a:rPr lang="tr-TR" sz="4800" i="0" dirty="0">
                <a:solidFill>
                  <a:schemeClr val="tx1"/>
                </a:solidFill>
                <a:effectLst/>
                <a:latin typeface="Aptos" panose="020B0004020202020204" pitchFamily="34" charset="0"/>
              </a:rPr>
              <a:t> </a:t>
            </a:r>
          </a:p>
          <a:p>
            <a:pPr algn="just">
              <a:lnSpc>
                <a:spcPct val="107000"/>
              </a:lnSpc>
              <a:spcAft>
                <a:spcPts val="800"/>
              </a:spcAft>
            </a:pPr>
            <a:r>
              <a:rPr lang="tr-TR" sz="1600" kern="100" dirty="0">
                <a:solidFill>
                  <a:schemeClr val="tx1"/>
                </a:solidFill>
                <a:latin typeface="Aptos" panose="020B0004020202020204" pitchFamily="34" charset="0"/>
                <a:ea typeface="Calibri" panose="020F0502020204030204" pitchFamily="34" charset="0"/>
                <a:cs typeface="Times New Roman" panose="02020603050405020304" pitchFamily="18" charset="0"/>
              </a:rPr>
              <a:t>	</a:t>
            </a:r>
            <a:endParaRPr lang="tr-TR" sz="1600" kern="100" dirty="0">
              <a:solidFill>
                <a:schemeClr val="tx1"/>
              </a:solidFill>
              <a:latin typeface="Aptos" panose="020B0004020202020204" pitchFamily="34" charset="0"/>
              <a:ea typeface="Aptos" panose="020B000402020202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49C3D269-9731-7121-F4CB-060039D4C671}"/>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1226633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4ADF5FDB-E01A-1C12-A371-1578A2898F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584F88-60E7-C83D-DCA8-0312075DB61F}"/>
              </a:ext>
            </a:extLst>
          </p:cNvPr>
          <p:cNvSpPr>
            <a:spLocks noGrp="1"/>
          </p:cNvSpPr>
          <p:nvPr>
            <p:ph type="ctrTitle"/>
          </p:nvPr>
        </p:nvSpPr>
        <p:spPr>
          <a:xfrm>
            <a:off x="230549" y="545305"/>
            <a:ext cx="4043362" cy="607220"/>
          </a:xfrm>
        </p:spPr>
        <p:txBody>
          <a:bodyPr>
            <a:noAutofit/>
          </a:bodyPr>
          <a:lstStyle/>
          <a:p>
            <a:r>
              <a:rPr lang="tr-TR" sz="1800" b="1" dirty="0">
                <a:solidFill>
                  <a:schemeClr val="bg1">
                    <a:lumMod val="95000"/>
                  </a:schemeClr>
                </a:solidFill>
                <a:latin typeface="+mn-lt"/>
              </a:rPr>
              <a:t>GEÇİCİ </a:t>
            </a:r>
            <a:r>
              <a:rPr lang="tr-TR" sz="1800" b="1" dirty="0" err="1">
                <a:solidFill>
                  <a:schemeClr val="bg1">
                    <a:lumMod val="95000"/>
                  </a:schemeClr>
                </a:solidFill>
                <a:latin typeface="+mn-lt"/>
              </a:rPr>
              <a:t>VERGi</a:t>
            </a:r>
            <a:r>
              <a:rPr lang="tr-TR" sz="1800" b="1" dirty="0">
                <a:solidFill>
                  <a:schemeClr val="bg1">
                    <a:lumMod val="95000"/>
                  </a:schemeClr>
                </a:solidFill>
                <a:latin typeface="+mn-lt"/>
              </a:rPr>
              <a:t> BEYANNAMESİNE EKLENECEK BELGELER</a:t>
            </a:r>
            <a:endParaRPr lang="en-US" sz="1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A4C0EF50-E172-02D7-5C81-E9CEEECE2060}"/>
              </a:ext>
            </a:extLst>
          </p:cNvPr>
          <p:cNvSpPr>
            <a:spLocks noGrp="1"/>
          </p:cNvSpPr>
          <p:nvPr>
            <p:ph type="subTitle" idx="1"/>
          </p:nvPr>
        </p:nvSpPr>
        <p:spPr>
          <a:xfrm>
            <a:off x="482203" y="1330037"/>
            <a:ext cx="8179594" cy="4627419"/>
          </a:xfrm>
        </p:spPr>
        <p:txBody>
          <a:bodyPr>
            <a:normAutofit lnSpcReduction="10000"/>
          </a:bodyPr>
          <a:lstStyle/>
          <a:p>
            <a:pPr algn="just"/>
            <a:r>
              <a:rPr lang="tr-TR" sz="1050" b="1" i="0" dirty="0">
                <a:solidFill>
                  <a:srgbClr val="494949"/>
                </a:solidFill>
                <a:effectLst/>
                <a:latin typeface="Open Sans" panose="020B0606030504020204" pitchFamily="34" charset="0"/>
              </a:rPr>
              <a:t> 	</a:t>
            </a:r>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p>
          <a:p>
            <a:pPr algn="just"/>
            <a:r>
              <a:rPr lang="tr-TR" sz="1600" b="1" dirty="0">
                <a:solidFill>
                  <a:schemeClr val="tx1"/>
                </a:solidFill>
                <a:latin typeface="Aptos" panose="020B0004020202020204" pitchFamily="34" charset="0"/>
              </a:rPr>
              <a:t>	 </a:t>
            </a:r>
            <a:r>
              <a:rPr lang="tr-TR" sz="1600" b="1" i="0" dirty="0">
                <a:solidFill>
                  <a:srgbClr val="FF0000"/>
                </a:solidFill>
                <a:effectLst/>
                <a:latin typeface="Aptos" panose="020B0004020202020204" pitchFamily="34" charset="0"/>
              </a:rPr>
              <a:t>Bilanço Esasında Defter Tutan Mükellefler</a:t>
            </a:r>
            <a:endParaRPr lang="tr-TR" sz="1600" b="0" i="0" dirty="0">
              <a:solidFill>
                <a:srgbClr val="FF0000"/>
              </a:solidFill>
              <a:effectLst/>
              <a:latin typeface="Aptos" panose="020B0004020202020204" pitchFamily="34" charset="0"/>
            </a:endParaRPr>
          </a:p>
          <a:p>
            <a:pPr algn="just"/>
            <a:r>
              <a:rPr lang="tr-TR" sz="1600" dirty="0">
                <a:solidFill>
                  <a:srgbClr val="494949"/>
                </a:solidFill>
                <a:latin typeface="Aptos" panose="020B0004020202020204" pitchFamily="34" charset="0"/>
              </a:rPr>
              <a:t>	</a:t>
            </a:r>
            <a:r>
              <a:rPr lang="tr-TR" sz="1600" b="0" i="0" dirty="0">
                <a:solidFill>
                  <a:srgbClr val="494949"/>
                </a:solidFill>
                <a:effectLst/>
                <a:latin typeface="Aptos" panose="020B0004020202020204" pitchFamily="34" charset="0"/>
              </a:rPr>
              <a:t> Bilanço esasında defter tutan mükellefler verecekleri geçici vergi beyannamesine, geçici verginin ilgili olduğu dönem sonu itibariyle çıkaracakları gelir tablosunu ekleyeceklerdir.</a:t>
            </a:r>
          </a:p>
          <a:p>
            <a:pPr algn="just"/>
            <a:r>
              <a:rPr lang="tr-TR" sz="1600" dirty="0">
                <a:solidFill>
                  <a:srgbClr val="494949"/>
                </a:solidFill>
                <a:latin typeface="Aptos" panose="020B0004020202020204" pitchFamily="34" charset="0"/>
              </a:rPr>
              <a:t>	</a:t>
            </a:r>
            <a:r>
              <a:rPr lang="tr-TR" sz="1600" b="0" i="0" dirty="0">
                <a:solidFill>
                  <a:srgbClr val="494949"/>
                </a:solidFill>
                <a:effectLst/>
                <a:latin typeface="Aptos" panose="020B0004020202020204" pitchFamily="34" charset="0"/>
              </a:rPr>
              <a:t> Söz konusu gelir tablosu, dönem sonu işlemler kayıtlarda gösterilmeksizin geçici vergi döneminin son günü itibariyle çıkarılacak mizandan hareketle düzenlenebilecektir. Bu durumda, dönem sonunda yapılması gereken işlemlere ilişkin olarak yasal defter kayıtları dışında yapılan hesaplamalar ve mizan, istenildiğinde ibraz edilmek üzere muhafaza edilecektir.</a:t>
            </a:r>
          </a:p>
          <a:p>
            <a:pPr algn="l"/>
            <a:r>
              <a:rPr lang="tr-TR" sz="1600" dirty="0">
                <a:solidFill>
                  <a:srgbClr val="494949"/>
                </a:solidFill>
                <a:latin typeface="Aptos" panose="020B0004020202020204" pitchFamily="34" charset="0"/>
              </a:rPr>
              <a:t>	</a:t>
            </a:r>
            <a:r>
              <a:rPr lang="tr-TR" sz="1600" b="1" i="0" dirty="0">
                <a:solidFill>
                  <a:srgbClr val="FF0000"/>
                </a:solidFill>
                <a:effectLst/>
                <a:latin typeface="Aptos" panose="020B0004020202020204" pitchFamily="34" charset="0"/>
              </a:rPr>
              <a:t>İşletme Defteri veya Serbest Meslek Kazanç Defteri Tutan Mükellefler</a:t>
            </a:r>
            <a:endParaRPr lang="tr-TR" sz="1600" b="0" i="0" dirty="0">
              <a:solidFill>
                <a:srgbClr val="FF0000"/>
              </a:solidFill>
              <a:effectLst/>
              <a:latin typeface="Aptos" panose="020B0004020202020204" pitchFamily="34" charset="0"/>
            </a:endParaRPr>
          </a:p>
          <a:p>
            <a:pPr algn="just"/>
            <a:r>
              <a:rPr lang="tr-TR" sz="1600" dirty="0">
                <a:solidFill>
                  <a:schemeClr val="tx1"/>
                </a:solidFill>
                <a:latin typeface="Aptos" panose="020B0004020202020204" pitchFamily="34" charset="0"/>
              </a:rPr>
              <a:t>	</a:t>
            </a:r>
            <a:r>
              <a:rPr lang="tr-TR" sz="1600" b="0" i="0" dirty="0">
                <a:solidFill>
                  <a:schemeClr val="tx1"/>
                </a:solidFill>
                <a:effectLst/>
                <a:latin typeface="Aptos" panose="020B0004020202020204" pitchFamily="34" charset="0"/>
              </a:rPr>
              <a:t>İşletme defteri tutan mükellefler geçici vergi beyannamelerine, beyannamelerinin ilgili olduğu dönemin son günü itibariyle çıkaracakları işletme hesabı özetini ekleyeceklerdir.</a:t>
            </a:r>
          </a:p>
          <a:p>
            <a:pPr algn="just"/>
            <a:r>
              <a:rPr lang="tr-TR" sz="1600" dirty="0">
                <a:solidFill>
                  <a:schemeClr val="tx1"/>
                </a:solidFill>
                <a:latin typeface="Aptos" panose="020B0004020202020204" pitchFamily="34" charset="0"/>
              </a:rPr>
              <a:t>	</a:t>
            </a:r>
            <a:r>
              <a:rPr lang="tr-TR" sz="1600" b="0" i="0" dirty="0">
                <a:solidFill>
                  <a:schemeClr val="tx1"/>
                </a:solidFill>
                <a:effectLst/>
                <a:latin typeface="Aptos" panose="020B0004020202020204" pitchFamily="34" charset="0"/>
              </a:rPr>
              <a:t> Serbest meslek kazanç defteri tutan mükellefler ise, beyannamelerinin ilgili olduğu dönemin son günü itibariyle çıkaracakları ve dönem içinde elde edilen gayri safi hasılat, yapılan gider ve dönem kar veya zararını gösteren serbest meslek kazanç bildirimini beyannamelerine ekleyeceklerdir.</a:t>
            </a:r>
          </a:p>
          <a:p>
            <a:pPr algn="just"/>
            <a:br>
              <a:rPr lang="tr-TR" sz="1600" b="0" i="0" dirty="0">
                <a:solidFill>
                  <a:schemeClr val="tx1"/>
                </a:solidFill>
                <a:effectLst/>
                <a:latin typeface="Aptos" panose="020B0004020202020204" pitchFamily="34" charset="0"/>
              </a:rPr>
            </a:br>
            <a:endParaRPr lang="tr-TR" sz="1600" b="0" i="0" dirty="0">
              <a:solidFill>
                <a:schemeClr val="tx1"/>
              </a:solidFill>
              <a:effectLst/>
              <a:latin typeface="Aptos" panose="020B0004020202020204" pitchFamily="34" charset="0"/>
            </a:endParaRPr>
          </a:p>
          <a:p>
            <a:pPr algn="just"/>
            <a:endParaRPr lang="tr-TR" sz="1600" b="0" i="0" dirty="0">
              <a:solidFill>
                <a:srgbClr val="494949"/>
              </a:solidFill>
              <a:effectLst/>
              <a:latin typeface="Aptos" panose="020B0004020202020204" pitchFamily="34" charset="0"/>
            </a:endParaRPr>
          </a:p>
          <a:p>
            <a:pPr algn="just"/>
            <a:endParaRPr lang="tr-TR" sz="1600" b="1" i="0" dirty="0">
              <a:solidFill>
                <a:schemeClr val="tx1"/>
              </a:solidFill>
              <a:effectLst/>
              <a:latin typeface="Aptos" panose="020B0004020202020204" pitchFamily="34" charset="0"/>
            </a:endParaRPr>
          </a:p>
        </p:txBody>
      </p:sp>
      <p:pic>
        <p:nvPicPr>
          <p:cNvPr id="4" name="Resim 3">
            <a:extLst>
              <a:ext uri="{FF2B5EF4-FFF2-40B4-BE49-F238E27FC236}">
                <a16:creationId xmlns:a16="http://schemas.microsoft.com/office/drawing/2014/main" id="{5F0B7E15-6FD8-5D89-68E3-B8946246E7CC}"/>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93552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83C5C867-37A1-06D7-361B-7EF1CB5255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0AA539-8545-7525-90BF-BD419E779CFF}"/>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98853EEC-8D67-2930-7D7D-33047116EA59}"/>
              </a:ext>
            </a:extLst>
          </p:cNvPr>
          <p:cNvSpPr>
            <a:spLocks noGrp="1"/>
          </p:cNvSpPr>
          <p:nvPr>
            <p:ph type="subTitle" idx="1"/>
          </p:nvPr>
        </p:nvSpPr>
        <p:spPr>
          <a:xfrm>
            <a:off x="482203" y="1330037"/>
            <a:ext cx="8179594" cy="4375438"/>
          </a:xfrm>
        </p:spPr>
        <p:txBody>
          <a:bodyPr>
            <a:normAutofit fontScale="85000" lnSpcReduction="20000"/>
          </a:bodyPr>
          <a:lstStyle/>
          <a:p>
            <a:pPr algn="just"/>
            <a:r>
              <a:rPr lang="tr-TR" sz="29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1050" b="0" i="0" dirty="0">
                <a:solidFill>
                  <a:srgbClr val="494949"/>
                </a:solidFill>
                <a:effectLst/>
                <a:latin typeface="Open Sans" panose="020B0606030504020204" pitchFamily="34" charset="0"/>
              </a:rPr>
              <a:t> </a:t>
            </a:r>
            <a:r>
              <a:rPr lang="tr-TR" sz="1600" b="1" i="1" dirty="0">
                <a:solidFill>
                  <a:srgbClr val="FF0000"/>
                </a:solidFill>
                <a:effectLst/>
                <a:latin typeface="Open Sans" panose="020B0606030504020204" pitchFamily="34" charset="0"/>
              </a:rPr>
              <a:t>KAZANCIN TESPİT EDİLMESİNDE DİKKAT EDİLECEK HUSUSLAR </a:t>
            </a:r>
          </a:p>
          <a:p>
            <a:pPr algn="just"/>
            <a:endParaRPr lang="tr-TR" sz="1600" b="1" i="1" dirty="0">
              <a:solidFill>
                <a:srgbClr val="FF0000"/>
              </a:solidFill>
              <a:effectLst/>
              <a:latin typeface="Open Sans" panose="020B0606030504020204" pitchFamily="34" charset="0"/>
            </a:endParaRPr>
          </a:p>
          <a:p>
            <a:pPr algn="just">
              <a:lnSpc>
                <a:spcPct val="107000"/>
              </a:lnSpc>
              <a:spcAft>
                <a:spcPts val="800"/>
              </a:spcAft>
            </a:pPr>
            <a:r>
              <a:rPr lang="tr-TR" sz="1600" dirty="0">
                <a:solidFill>
                  <a:schemeClr val="tx1"/>
                </a:solidFill>
                <a:latin typeface="Aptos" panose="020B0004020202020204" pitchFamily="34" charset="0"/>
              </a:rPr>
              <a:t>	</a:t>
            </a:r>
            <a:r>
              <a:rPr lang="tr-TR" sz="1500" b="1" i="1" dirty="0" err="1">
                <a:solidFill>
                  <a:schemeClr val="tx1"/>
                </a:solidFill>
                <a:latin typeface="Aptos" panose="020B0004020202020204" pitchFamily="34" charset="0"/>
              </a:rPr>
              <a:t>GVK’nın</a:t>
            </a:r>
            <a:r>
              <a:rPr lang="tr-TR" sz="1500" b="1" i="1" dirty="0">
                <a:solidFill>
                  <a:schemeClr val="tx1"/>
                </a:solidFill>
                <a:latin typeface="Aptos" panose="020B0004020202020204" pitchFamily="34" charset="0"/>
              </a:rPr>
              <a:t> </a:t>
            </a:r>
            <a:r>
              <a:rPr lang="tr-TR" sz="1500" b="1" i="1" dirty="0">
                <a:solidFill>
                  <a:srgbClr val="FF0000"/>
                </a:solidFill>
                <a:latin typeface="Aptos" panose="020B0004020202020204" pitchFamily="34" charset="0"/>
              </a:rPr>
              <a:t>ticari veya mesleki kazancın tespitine ilişkin hükümleri</a:t>
            </a:r>
            <a:r>
              <a:rPr lang="tr-TR" sz="1500" b="1" i="1" dirty="0">
                <a:solidFill>
                  <a:schemeClr val="tx1"/>
                </a:solidFill>
                <a:latin typeface="Aptos" panose="020B0004020202020204" pitchFamily="34" charset="0"/>
              </a:rPr>
              <a:t>, dönemsellik ilkesi, VUK’un değerleme hükümleri esas alınacaktır. </a:t>
            </a:r>
          </a:p>
          <a:p>
            <a:pPr algn="just">
              <a:lnSpc>
                <a:spcPct val="107000"/>
              </a:lnSpc>
              <a:spcAft>
                <a:spcPts val="800"/>
              </a:spcAft>
            </a:pPr>
            <a:r>
              <a:rPr lang="tr-TR" sz="15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Gelir Vergisi Kanunu Ticari Kazancın tespitine ilişkin hükümler , </a:t>
            </a:r>
            <a:r>
              <a:rPr lang="tr-TR" sz="1500" dirty="0">
                <a:solidFill>
                  <a:schemeClr val="tx1"/>
                </a:solidFill>
                <a:effectLst/>
                <a:latin typeface="Aptos" panose="020B0004020202020204" pitchFamily="34" charset="0"/>
                <a:ea typeface="Calibri" panose="020F0502020204030204" pitchFamily="34" charset="0"/>
                <a:cs typeface="Times New Roman" panose="02020603050405020304" pitchFamily="18" charset="0"/>
              </a:rPr>
              <a:t>37-38-39-40-41-42-43-44-45-46-47-48-51 maddeleri </a:t>
            </a:r>
            <a:r>
              <a:rPr lang="tr-TR" sz="1500" dirty="0" err="1">
                <a:solidFill>
                  <a:schemeClr val="tx1"/>
                </a:solidFill>
                <a:effectLst/>
                <a:latin typeface="Aptos" panose="020B0004020202020204" pitchFamily="34" charset="0"/>
                <a:ea typeface="Calibri" panose="020F0502020204030204" pitchFamily="34" charset="0"/>
                <a:cs typeface="Times New Roman" panose="02020603050405020304" pitchFamily="18" charset="0"/>
              </a:rPr>
              <a:t>gözönüne</a:t>
            </a:r>
            <a:r>
              <a:rPr lang="tr-TR" sz="1500" dirty="0">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alınacaktır. </a:t>
            </a:r>
          </a:p>
          <a:p>
            <a:pPr algn="just">
              <a:lnSpc>
                <a:spcPct val="107000"/>
              </a:lnSpc>
              <a:spcAft>
                <a:spcPts val="800"/>
              </a:spcAft>
            </a:pPr>
            <a:r>
              <a:rPr lang="tr-TR" sz="1500" dirty="0">
                <a:solidFill>
                  <a:schemeClr val="tx1"/>
                </a:solidFill>
                <a:latin typeface="Aptos" panose="020B0004020202020204" pitchFamily="34" charset="0"/>
                <a:ea typeface="Calibri" panose="020F0502020204030204" pitchFamily="34" charset="0"/>
                <a:cs typeface="Times New Roman" panose="02020603050405020304" pitchFamily="18" charset="0"/>
              </a:rPr>
              <a:t>	</a:t>
            </a:r>
            <a:r>
              <a:rPr lang="tr-TR" sz="1500" kern="100" dirty="0">
                <a:solidFill>
                  <a:schemeClr val="tx1"/>
                </a:solidFill>
                <a:latin typeface="Aptos" panose="020B0004020202020204" pitchFamily="34" charset="0"/>
                <a:ea typeface="Calibri" panose="020F0502020204030204" pitchFamily="34" charset="0"/>
                <a:cs typeface="Times New Roman" panose="02020603050405020304" pitchFamily="18" charset="0"/>
              </a:rPr>
              <a:t>Serbest Meslek Kazancının Tespitine ilişkin hükümler ,65-66-67-68 maddeleri </a:t>
            </a:r>
            <a:r>
              <a:rPr lang="tr-TR" sz="1500" kern="100" dirty="0" err="1">
                <a:solidFill>
                  <a:schemeClr val="tx1"/>
                </a:solidFill>
                <a:latin typeface="Aptos" panose="020B0004020202020204" pitchFamily="34" charset="0"/>
                <a:ea typeface="Calibri" panose="020F0502020204030204" pitchFamily="34" charset="0"/>
                <a:cs typeface="Times New Roman" panose="02020603050405020304" pitchFamily="18" charset="0"/>
              </a:rPr>
              <a:t>gözönüne</a:t>
            </a:r>
            <a:r>
              <a:rPr lang="tr-TR" sz="1500" kern="100" dirty="0">
                <a:solidFill>
                  <a:schemeClr val="tx1"/>
                </a:solidFill>
                <a:latin typeface="Aptos" panose="020B0004020202020204" pitchFamily="34" charset="0"/>
                <a:ea typeface="Calibri" panose="020F0502020204030204" pitchFamily="34" charset="0"/>
                <a:cs typeface="Times New Roman" panose="02020603050405020304" pitchFamily="18" charset="0"/>
              </a:rPr>
              <a:t> alınacaktır.</a:t>
            </a:r>
          </a:p>
          <a:p>
            <a:pPr algn="just">
              <a:lnSpc>
                <a:spcPct val="107000"/>
              </a:lnSpc>
              <a:spcAft>
                <a:spcPts val="800"/>
              </a:spcAft>
            </a:pPr>
            <a:r>
              <a:rPr lang="tr-TR" sz="1500" dirty="0">
                <a:solidFill>
                  <a:schemeClr val="tx1"/>
                </a:solidFill>
                <a:latin typeface="Aptos" panose="020B0004020202020204" pitchFamily="34" charset="0"/>
                <a:ea typeface="Calibri" panose="020F0502020204030204" pitchFamily="34" charset="0"/>
                <a:cs typeface="Times New Roman" panose="02020603050405020304" pitchFamily="18" charset="0"/>
              </a:rPr>
              <a:t>	Kurumlar Vergisi Kanunu,</a:t>
            </a:r>
            <a:r>
              <a:rPr lang="tr-TR" sz="1500" b="0" i="0" dirty="0">
                <a:solidFill>
                  <a:schemeClr val="tx1"/>
                </a:solidFill>
                <a:effectLst/>
                <a:latin typeface="Aptos" panose="020B0004020202020204" pitchFamily="34" charset="0"/>
              </a:rPr>
              <a:t> </a:t>
            </a:r>
            <a:r>
              <a:rPr lang="tr-TR" sz="1500" dirty="0">
                <a:solidFill>
                  <a:schemeClr val="tx1"/>
                </a:solidFill>
                <a:latin typeface="Aptos" panose="020B0004020202020204" pitchFamily="34" charset="0"/>
              </a:rPr>
              <a:t> “Safi Kurum Kazancı”  başlıklı 6. maddesinde </a:t>
            </a:r>
            <a:r>
              <a:rPr lang="tr-TR" sz="1500" dirty="0" err="1">
                <a:solidFill>
                  <a:schemeClr val="tx1"/>
                </a:solidFill>
                <a:latin typeface="Aptos" panose="020B0004020202020204" pitchFamily="34" charset="0"/>
              </a:rPr>
              <a:t>maddesinde</a:t>
            </a:r>
            <a:r>
              <a:rPr lang="tr-TR" sz="1500" dirty="0">
                <a:solidFill>
                  <a:schemeClr val="tx1"/>
                </a:solidFill>
                <a:latin typeface="Aptos" panose="020B0004020202020204" pitchFamily="34" charset="0"/>
              </a:rPr>
              <a:t>; Kurumlar </a:t>
            </a:r>
            <a:r>
              <a:rPr lang="tr-TR" sz="1500" dirty="0" err="1">
                <a:solidFill>
                  <a:schemeClr val="tx1"/>
                </a:solidFill>
                <a:latin typeface="Aptos" panose="020B0004020202020204" pitchFamily="34" charset="0"/>
              </a:rPr>
              <a:t>Kurumlar</a:t>
            </a:r>
            <a:r>
              <a:rPr lang="tr-TR" sz="1500" dirty="0">
                <a:solidFill>
                  <a:schemeClr val="tx1"/>
                </a:solidFill>
                <a:latin typeface="Aptos" panose="020B0004020202020204" pitchFamily="34" charset="0"/>
              </a:rPr>
              <a:t> vergisinin, mükelleflerin bir hesap dönemi içinde elde ettikleri </a:t>
            </a:r>
            <a:r>
              <a:rPr lang="tr-TR" sz="1500" dirty="0" err="1">
                <a:solidFill>
                  <a:schemeClr val="tx1"/>
                </a:solidFill>
                <a:latin typeface="Aptos" panose="020B0004020202020204" pitchFamily="34" charset="0"/>
              </a:rPr>
              <a:t>safî</a:t>
            </a:r>
            <a:r>
              <a:rPr lang="tr-TR" sz="1500" dirty="0">
                <a:solidFill>
                  <a:schemeClr val="tx1"/>
                </a:solidFill>
                <a:latin typeface="Aptos" panose="020B0004020202020204" pitchFamily="34" charset="0"/>
              </a:rPr>
              <a:t> kurum kazancı üzerinden hesaplanacağı ve </a:t>
            </a:r>
            <a:r>
              <a:rPr lang="tr-TR" sz="1500" dirty="0" err="1">
                <a:solidFill>
                  <a:schemeClr val="tx1"/>
                </a:solidFill>
                <a:latin typeface="Aptos" panose="020B0004020202020204" pitchFamily="34" charset="0"/>
              </a:rPr>
              <a:t>safî</a:t>
            </a:r>
            <a:r>
              <a:rPr lang="tr-TR" sz="1500" dirty="0">
                <a:solidFill>
                  <a:schemeClr val="tx1"/>
                </a:solidFill>
                <a:latin typeface="Aptos" panose="020B0004020202020204" pitchFamily="34" charset="0"/>
              </a:rPr>
              <a:t> kurum kazancının tespitinde, </a:t>
            </a:r>
            <a:r>
              <a:rPr lang="tr-TR" sz="1500" dirty="0" err="1">
                <a:solidFill>
                  <a:schemeClr val="tx1"/>
                </a:solidFill>
                <a:latin typeface="Aptos" panose="020B0004020202020204" pitchFamily="34" charset="0"/>
              </a:rPr>
              <a:t>GVK’nun</a:t>
            </a:r>
            <a:r>
              <a:rPr lang="tr-TR" sz="1500" dirty="0">
                <a:solidFill>
                  <a:schemeClr val="tx1"/>
                </a:solidFill>
                <a:latin typeface="Aptos" panose="020B0004020202020204" pitchFamily="34" charset="0"/>
              </a:rPr>
              <a:t> ticarî kazanç hakkındaki hükümleri uygulanacağı hüküm altına alınmıştır.</a:t>
            </a:r>
          </a:p>
          <a:p>
            <a:pPr algn="just">
              <a:lnSpc>
                <a:spcPct val="107000"/>
              </a:lnSpc>
              <a:spcAft>
                <a:spcPts val="800"/>
              </a:spcAft>
            </a:pPr>
            <a:r>
              <a:rPr lang="tr-TR" sz="1500" dirty="0">
                <a:solidFill>
                  <a:schemeClr val="tx1"/>
                </a:solidFill>
                <a:latin typeface="Aptos" panose="020B0004020202020204" pitchFamily="34" charset="0"/>
              </a:rPr>
              <a:t>              Kurum kazancının tespitinde, </a:t>
            </a:r>
            <a:r>
              <a:rPr lang="tr-TR" sz="1500" dirty="0" err="1">
                <a:solidFill>
                  <a:schemeClr val="tx1"/>
                </a:solidFill>
                <a:latin typeface="Aptos" panose="020B0004020202020204" pitchFamily="34" charset="0"/>
              </a:rPr>
              <a:t>GVK’nun</a:t>
            </a:r>
            <a:r>
              <a:rPr lang="tr-TR" sz="1500" dirty="0">
                <a:solidFill>
                  <a:schemeClr val="tx1"/>
                </a:solidFill>
                <a:latin typeface="Aptos" panose="020B0004020202020204" pitchFamily="34" charset="0"/>
              </a:rPr>
              <a:t> 40. maddesinde sayılan ve ticari kazancın tespitinde indirilmesi kabul edilen giderlerin yanı sıra Kurumlar Vergisi Kanunu’nun 8. maddesinde belirtilmiş bulunan giderlerin de dikkate alınması gerekmektedir. Diğer taraftan kurum kazancının tespitinde kanunen kabul edilmeyen giderler; </a:t>
            </a:r>
            <a:r>
              <a:rPr lang="tr-TR" sz="1500" dirty="0" err="1">
                <a:solidFill>
                  <a:schemeClr val="tx1"/>
                </a:solidFill>
                <a:latin typeface="Aptos" panose="020B0004020202020204" pitchFamily="34" charset="0"/>
              </a:rPr>
              <a:t>GVK’nun</a:t>
            </a:r>
            <a:r>
              <a:rPr lang="tr-TR" sz="1500" dirty="0">
                <a:solidFill>
                  <a:schemeClr val="tx1"/>
                </a:solidFill>
                <a:latin typeface="Aptos" panose="020B0004020202020204" pitchFamily="34" charset="0"/>
              </a:rPr>
              <a:t> 41.maddesi ile Kurumlar Vergisi Kanunu’nun 11. maddesinin bir arada göz önünde bulundurulmak suretiyle belirlenir.</a:t>
            </a:r>
            <a:endParaRPr lang="tr-TR" sz="1500" dirty="0">
              <a:solidFill>
                <a:schemeClr val="tx1"/>
              </a:solidFill>
              <a:effectLst/>
              <a:latin typeface="Aptos" panose="020B00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1500" kern="100" dirty="0">
                <a:solidFill>
                  <a:schemeClr val="tx1"/>
                </a:solidFill>
                <a:latin typeface="Aptos" panose="020B0004020202020204" pitchFamily="34" charset="0"/>
                <a:ea typeface="Calibri" panose="020F0502020204030204" pitchFamily="34" charset="0"/>
                <a:cs typeface="Times New Roman" panose="02020603050405020304" pitchFamily="18" charset="0"/>
              </a:rPr>
              <a:t>	 Dönemsellik ilkesi ,</a:t>
            </a:r>
          </a:p>
          <a:p>
            <a:pPr algn="just">
              <a:lnSpc>
                <a:spcPct val="107000"/>
              </a:lnSpc>
              <a:spcAft>
                <a:spcPts val="800"/>
              </a:spcAft>
            </a:pPr>
            <a:r>
              <a:rPr lang="tr-TR" sz="1500" kern="100" dirty="0">
                <a:solidFill>
                  <a:schemeClr val="tx1"/>
                </a:solidFill>
                <a:latin typeface="Aptos" panose="020B0004020202020204" pitchFamily="34" charset="0"/>
                <a:ea typeface="Calibri" panose="020F0502020204030204" pitchFamily="34" charset="0"/>
                <a:cs typeface="Times New Roman" panose="02020603050405020304" pitchFamily="18" charset="0"/>
              </a:rPr>
              <a:t>	</a:t>
            </a:r>
            <a:r>
              <a:rPr lang="tr-TR" sz="1500" kern="100" dirty="0" err="1">
                <a:solidFill>
                  <a:schemeClr val="tx1"/>
                </a:solidFill>
                <a:latin typeface="Aptos" panose="020B0004020202020204" pitchFamily="34" charset="0"/>
                <a:ea typeface="Calibri" panose="020F0502020204030204" pitchFamily="34" charset="0"/>
                <a:cs typeface="Times New Roman" panose="02020603050405020304" pitchFamily="18" charset="0"/>
              </a:rPr>
              <a:t>VUK’nun</a:t>
            </a:r>
            <a:r>
              <a:rPr lang="tr-TR" sz="1500" kern="100" dirty="0">
                <a:solidFill>
                  <a:schemeClr val="tx1"/>
                </a:solidFill>
                <a:latin typeface="Aptos" panose="020B0004020202020204" pitchFamily="34" charset="0"/>
                <a:ea typeface="Calibri" panose="020F0502020204030204" pitchFamily="34" charset="0"/>
                <a:cs typeface="Times New Roman" panose="02020603050405020304" pitchFamily="18" charset="0"/>
              </a:rPr>
              <a:t> değerleme hükümleri ,  Vergi Usul Kanunu 3 Kitap Değerleme Hükümleri </a:t>
            </a:r>
            <a:endParaRPr lang="tr-TR" sz="1500" kern="100" dirty="0">
              <a:solidFill>
                <a:schemeClr val="tx1"/>
              </a:solidFill>
              <a:latin typeface="Aptos" panose="020B0004020202020204" pitchFamily="34" charset="0"/>
              <a:ea typeface="Aptos" panose="020B000402020202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AEEF816A-70F3-1607-3A74-440845A420BF}"/>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532468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5C736D5B-9055-2F41-FC75-C587DE9D23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2E0693-A9F3-7BAB-092F-694ED8CEBA5D}"/>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79A5C370-4E10-9684-02B3-DC273FB0A14B}"/>
              </a:ext>
            </a:extLst>
          </p:cNvPr>
          <p:cNvSpPr>
            <a:spLocks noGrp="1"/>
          </p:cNvSpPr>
          <p:nvPr>
            <p:ph type="subTitle" idx="1"/>
          </p:nvPr>
        </p:nvSpPr>
        <p:spPr>
          <a:xfrm>
            <a:off x="209861" y="1413576"/>
            <a:ext cx="8179594" cy="4710498"/>
          </a:xfrm>
        </p:spPr>
        <p:txBody>
          <a:bodyPr>
            <a:normAutofit fontScale="25000" lnSpcReduction="20000"/>
          </a:bodyPr>
          <a:lstStyle/>
          <a:p>
            <a:pPr algn="just"/>
            <a:r>
              <a:rPr lang="tr-TR" sz="29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4400" b="0" i="0" dirty="0">
                <a:solidFill>
                  <a:srgbClr val="494949"/>
                </a:solidFill>
                <a:effectLst/>
                <a:latin typeface="Aptos" panose="020B0004020202020204" pitchFamily="34" charset="0"/>
              </a:rPr>
              <a:t> </a:t>
            </a:r>
            <a:r>
              <a:rPr lang="tr-TR" sz="4400" b="1" i="1" dirty="0">
                <a:solidFill>
                  <a:srgbClr val="FF0000"/>
                </a:solidFill>
                <a:effectLst/>
                <a:latin typeface="Aptos" panose="020B0004020202020204" pitchFamily="34" charset="0"/>
              </a:rPr>
              <a:t>KAZANCIN TESPİT EDİLMESİNDE DİKKAT EDİLECEK HUSUSLAR </a:t>
            </a:r>
          </a:p>
          <a:p>
            <a:pPr algn="just"/>
            <a:r>
              <a:rPr lang="tr-TR" sz="4400" b="1" i="1" dirty="0">
                <a:solidFill>
                  <a:srgbClr val="FF0000"/>
                </a:solidFill>
                <a:effectLst/>
                <a:latin typeface="Aptos" panose="020B0004020202020204" pitchFamily="34" charset="0"/>
              </a:rPr>
              <a:t>G</a:t>
            </a:r>
            <a:r>
              <a:rPr lang="tr-TR" sz="4400" b="1" i="1" dirty="0">
                <a:solidFill>
                  <a:srgbClr val="FF0000"/>
                </a:solidFill>
                <a:latin typeface="Aptos" panose="020B0004020202020204" pitchFamily="34" charset="0"/>
              </a:rPr>
              <a:t>VK KANUNUN 40.MADDESİ İNDİRİLECEK GİDERLER</a:t>
            </a:r>
          </a:p>
          <a:p>
            <a:pPr algn="just"/>
            <a:r>
              <a:rPr lang="tr-TR" sz="4400" b="0" i="0" dirty="0">
                <a:solidFill>
                  <a:srgbClr val="494949"/>
                </a:solidFill>
                <a:effectLst/>
                <a:latin typeface="Aptos" panose="020B0004020202020204" pitchFamily="34" charset="0"/>
              </a:rPr>
              <a:t>Safi kazancın tespit edilmesi için, aşağıdaki giderlerin indirilmesi kabul edilir:</a:t>
            </a:r>
            <a:endParaRPr lang="tr-TR" sz="4400" b="1" i="1" dirty="0">
              <a:solidFill>
                <a:srgbClr val="FF0000"/>
              </a:solidFill>
              <a:effectLst/>
              <a:latin typeface="Aptos" panose="020B0004020202020204" pitchFamily="34" charset="0"/>
            </a:endParaRPr>
          </a:p>
          <a:p>
            <a:pPr algn="just">
              <a:lnSpc>
                <a:spcPct val="107000"/>
              </a:lnSpc>
              <a:spcAft>
                <a:spcPts val="800"/>
              </a:spcAft>
            </a:pPr>
            <a:endParaRPr lang="tr-TR" sz="4400" b="0" i="0" dirty="0">
              <a:solidFill>
                <a:srgbClr val="494949"/>
              </a:solidFill>
              <a:effectLst/>
              <a:latin typeface="Aptos" panose="020B0004020202020204" pitchFamily="34" charset="0"/>
            </a:endParaRPr>
          </a:p>
          <a:p>
            <a:pPr algn="just">
              <a:lnSpc>
                <a:spcPct val="107000"/>
              </a:lnSpc>
              <a:spcAft>
                <a:spcPts val="800"/>
              </a:spcAft>
            </a:pPr>
            <a:r>
              <a:rPr lang="tr-TR" sz="4400" b="0" i="0" dirty="0">
                <a:solidFill>
                  <a:srgbClr val="494949"/>
                </a:solidFill>
                <a:effectLst/>
                <a:latin typeface="Aptos" panose="020B0004020202020204" pitchFamily="34" charset="0"/>
              </a:rPr>
              <a:t>-Ticari kazancın elde edilmesi ve idame ettirilmesi için yapılan genel giderler</a:t>
            </a:r>
          </a:p>
          <a:p>
            <a:pPr algn="just">
              <a:lnSpc>
                <a:spcPct val="107000"/>
              </a:lnSpc>
              <a:spcAft>
                <a:spcPts val="800"/>
              </a:spcAft>
            </a:pPr>
            <a:r>
              <a:rPr lang="tr-TR" sz="4400" b="1" i="0" dirty="0">
                <a:solidFill>
                  <a:srgbClr val="494949"/>
                </a:solidFill>
                <a:effectLst/>
                <a:latin typeface="Aptos" panose="020B0004020202020204" pitchFamily="34" charset="0"/>
              </a:rPr>
              <a:t>- </a:t>
            </a:r>
            <a:r>
              <a:rPr lang="tr-TR" sz="4400" b="0" i="0" dirty="0">
                <a:solidFill>
                  <a:srgbClr val="494949"/>
                </a:solidFill>
                <a:effectLst/>
                <a:latin typeface="Aptos" panose="020B0004020202020204" pitchFamily="34" charset="0"/>
              </a:rPr>
              <a:t>Hizmetli ve işçilerin iş yerinde veya iş yerinin müştemilatında iaşe ve ibate giderleri, tedavi ve ilaç giderleri, sigorta primleri ve emekli aidatı ,27'nci maddede yazılı giyim giderleri;</a:t>
            </a:r>
            <a:endParaRPr lang="tr-TR" sz="4400" dirty="0">
              <a:solidFill>
                <a:srgbClr val="494949"/>
              </a:solidFill>
              <a:latin typeface="Aptos" panose="020B0004020202020204" pitchFamily="34" charset="0"/>
            </a:endParaRPr>
          </a:p>
          <a:p>
            <a:pPr algn="just">
              <a:lnSpc>
                <a:spcPct val="107000"/>
              </a:lnSpc>
              <a:spcAft>
                <a:spcPts val="800"/>
              </a:spcAft>
            </a:pPr>
            <a:r>
              <a:rPr lang="tr-TR" sz="4400" b="0" i="0" dirty="0">
                <a:solidFill>
                  <a:srgbClr val="494949"/>
                </a:solidFill>
                <a:effectLst/>
                <a:latin typeface="Aptos" panose="020B0004020202020204" pitchFamily="34" charset="0"/>
              </a:rPr>
              <a:t>-İşle ilgili olmak </a:t>
            </a:r>
            <a:r>
              <a:rPr lang="tr-TR" sz="4400" b="0" i="0" dirty="0" err="1">
                <a:solidFill>
                  <a:srgbClr val="494949"/>
                </a:solidFill>
                <a:effectLst/>
                <a:latin typeface="Aptos" panose="020B0004020202020204" pitchFamily="34" charset="0"/>
              </a:rPr>
              <a:t>şartiyle</a:t>
            </a:r>
            <a:r>
              <a:rPr lang="tr-TR" sz="4400" b="0" i="0" dirty="0">
                <a:solidFill>
                  <a:srgbClr val="494949"/>
                </a:solidFill>
                <a:effectLst/>
                <a:latin typeface="Aptos" panose="020B0004020202020204" pitchFamily="34" charset="0"/>
              </a:rPr>
              <a:t>, mukavelenameye veya ilama veya kanun emrine istinaden ödenen zarar, ziyan ve tazminatlar;</a:t>
            </a:r>
          </a:p>
          <a:p>
            <a:pPr algn="just">
              <a:lnSpc>
                <a:spcPct val="107000"/>
              </a:lnSpc>
              <a:spcAft>
                <a:spcPts val="800"/>
              </a:spcAft>
            </a:pPr>
            <a:r>
              <a:rPr lang="tr-TR" sz="4400" b="0" i="0" dirty="0">
                <a:solidFill>
                  <a:srgbClr val="494949"/>
                </a:solidFill>
                <a:effectLst/>
                <a:latin typeface="Aptos" panose="020B0004020202020204" pitchFamily="34" charset="0"/>
              </a:rPr>
              <a:t>-İşle ilgili ve yapılan işin ehemmiyeti ve genişliği ile mütenasip seyahat ve ikamet giderleri</a:t>
            </a:r>
            <a:endParaRPr lang="tr-TR" sz="4400" dirty="0">
              <a:solidFill>
                <a:srgbClr val="494949"/>
              </a:solidFill>
              <a:latin typeface="Aptos" panose="020B0004020202020204" pitchFamily="34" charset="0"/>
            </a:endParaRPr>
          </a:p>
          <a:p>
            <a:pPr algn="just">
              <a:lnSpc>
                <a:spcPct val="107000"/>
              </a:lnSpc>
              <a:spcAft>
                <a:spcPts val="800"/>
              </a:spcAft>
            </a:pPr>
            <a:r>
              <a:rPr lang="tr-TR" sz="4400" b="0" i="0" dirty="0">
                <a:solidFill>
                  <a:srgbClr val="494949"/>
                </a:solidFill>
                <a:effectLst/>
                <a:latin typeface="Aptos" panose="020B0004020202020204" pitchFamily="34" charset="0"/>
              </a:rPr>
              <a:t>-Kiralama yoluyla edinilen veya işletmeye dahil olan ve işte kullanılan taşıtların giderleri</a:t>
            </a:r>
          </a:p>
          <a:p>
            <a:pPr algn="just">
              <a:lnSpc>
                <a:spcPct val="107000"/>
              </a:lnSpc>
              <a:spcAft>
                <a:spcPts val="800"/>
              </a:spcAft>
            </a:pPr>
            <a:r>
              <a:rPr lang="tr-TR" sz="4400" b="0" i="0" dirty="0">
                <a:solidFill>
                  <a:srgbClr val="494949"/>
                </a:solidFill>
                <a:effectLst/>
                <a:latin typeface="Aptos" panose="020B0004020202020204" pitchFamily="34" charset="0"/>
              </a:rPr>
              <a:t>-İşletme ile ilgili olmak şartıyla; bina, arazi, gider, istihlak, damga, belediye vergileri, harçlar ve kaydiyeler gibi ayni vergi, resim ve harçlar;</a:t>
            </a:r>
            <a:endParaRPr lang="tr-TR" sz="4400" dirty="0">
              <a:solidFill>
                <a:srgbClr val="494949"/>
              </a:solidFill>
              <a:latin typeface="Aptos" panose="020B0004020202020204" pitchFamily="34" charset="0"/>
            </a:endParaRPr>
          </a:p>
          <a:p>
            <a:pPr algn="just">
              <a:lnSpc>
                <a:spcPct val="107000"/>
              </a:lnSpc>
              <a:spcAft>
                <a:spcPts val="800"/>
              </a:spcAft>
            </a:pPr>
            <a:r>
              <a:rPr lang="tr-TR" sz="4400" b="0" i="0" dirty="0">
                <a:solidFill>
                  <a:srgbClr val="494949"/>
                </a:solidFill>
                <a:effectLst/>
                <a:latin typeface="Aptos" panose="020B0004020202020204" pitchFamily="34" charset="0"/>
              </a:rPr>
              <a:t>-Vergi Usul Kanunu hükümlerine göre ayrılan amortismanlar. </a:t>
            </a:r>
          </a:p>
          <a:p>
            <a:pPr algn="just">
              <a:lnSpc>
                <a:spcPct val="107000"/>
              </a:lnSpc>
              <a:spcAft>
                <a:spcPts val="800"/>
              </a:spcAft>
            </a:pPr>
            <a:r>
              <a:rPr lang="tr-TR" sz="4400" b="0" i="0" dirty="0">
                <a:solidFill>
                  <a:srgbClr val="494949"/>
                </a:solidFill>
                <a:effectLst/>
                <a:latin typeface="Aptos" panose="020B0004020202020204" pitchFamily="34" charset="0"/>
              </a:rPr>
              <a:t>-İşverenlerce, Sendikalar Kanunu hükümlerine göre sendikalara ödenen aidatlar </a:t>
            </a:r>
          </a:p>
          <a:p>
            <a:pPr algn="just">
              <a:lnSpc>
                <a:spcPct val="107000"/>
              </a:lnSpc>
              <a:spcAft>
                <a:spcPts val="800"/>
              </a:spcAft>
            </a:pPr>
            <a:r>
              <a:rPr lang="tr-TR" sz="4400" dirty="0">
                <a:solidFill>
                  <a:srgbClr val="494949"/>
                </a:solidFill>
                <a:latin typeface="Aptos" panose="020B0004020202020204" pitchFamily="34" charset="0"/>
              </a:rPr>
              <a:t>-İ</a:t>
            </a:r>
            <a:r>
              <a:rPr lang="tr-TR" sz="4400" b="0" i="0" dirty="0">
                <a:solidFill>
                  <a:srgbClr val="494949"/>
                </a:solidFill>
                <a:effectLst/>
                <a:latin typeface="Aptos" panose="020B0004020202020204" pitchFamily="34" charset="0"/>
              </a:rPr>
              <a:t>şverenler tarafından ücretliler adına bireysel emeklilik sistemine ödenen katkı payları (İşverenler tarafından bireysel emeklilik sistemine ödenen ve ücretle ilişkilendirilmeksizin ticari kazancın tespitinde gider olarak indirim konusu yapılacak katkı paylarının toplamı, ödemenin yapıldığı ayda elde edilen ücretin %15'ini ve yıllık olarak asgari ücretin yıllık tutarını aşamaz. </a:t>
            </a:r>
          </a:p>
          <a:p>
            <a:pPr algn="just">
              <a:lnSpc>
                <a:spcPct val="107000"/>
              </a:lnSpc>
              <a:spcAft>
                <a:spcPts val="800"/>
              </a:spcAft>
            </a:pPr>
            <a:r>
              <a:rPr lang="tr-TR" sz="4400" b="0" i="0" dirty="0">
                <a:solidFill>
                  <a:srgbClr val="494949"/>
                </a:solidFill>
                <a:effectLst/>
                <a:latin typeface="Aptos" panose="020B0004020202020204" pitchFamily="34" charset="0"/>
              </a:rPr>
              <a:t>-Fakirlere yardım amacıyla gıda bankacılığı faaliyetinde bulunan dernek ve vakıflara Maliye Bakanlığınca belirlenen usul ve esaslar çerçevesinde bağışlanan  gıda, temizlik, giyecek ve yakacak maddelerinin maliyet bedeli.</a:t>
            </a:r>
          </a:p>
          <a:p>
            <a:pPr algn="just">
              <a:lnSpc>
                <a:spcPct val="107000"/>
              </a:lnSpc>
              <a:spcAft>
                <a:spcPts val="800"/>
              </a:spcAft>
            </a:pPr>
            <a:r>
              <a:rPr lang="tr-TR" sz="4400" b="0" i="0" dirty="0">
                <a:solidFill>
                  <a:srgbClr val="494949"/>
                </a:solidFill>
                <a:effectLst/>
                <a:latin typeface="Aptos" panose="020B0004020202020204" pitchFamily="34" charset="0"/>
              </a:rPr>
              <a:t>-Türkiye İş Kurumu tarafından düzenlenen işbaşı eğitim programlarından faydalananlara, programı yürüten işverenlerce fiilen ödenen tutarlar</a:t>
            </a:r>
            <a:endParaRPr lang="tr-TR" sz="4400" kern="100" dirty="0">
              <a:solidFill>
                <a:schemeClr val="tx1"/>
              </a:solidFill>
              <a:latin typeface="Aptos" panose="020B0004020202020204" pitchFamily="34" charset="0"/>
              <a:ea typeface="Aptos" panose="020B000402020202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49DC44B1-4604-7B62-5FAF-2EF4DF8B21E6}"/>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171437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1C1C37DE-66A4-2569-81C8-28041F12B2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D1ACCC-8DB5-E79C-0ACF-FA5E3D24AE17}"/>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8A25A557-EE0E-C070-406D-ABCD2B83BA4A}"/>
              </a:ext>
            </a:extLst>
          </p:cNvPr>
          <p:cNvSpPr>
            <a:spLocks noGrp="1"/>
          </p:cNvSpPr>
          <p:nvPr>
            <p:ph type="subTitle" idx="1"/>
          </p:nvPr>
        </p:nvSpPr>
        <p:spPr>
          <a:xfrm>
            <a:off x="205757" y="1330037"/>
            <a:ext cx="8179594" cy="4375438"/>
          </a:xfrm>
        </p:spPr>
        <p:txBody>
          <a:bodyPr>
            <a:normAutofit fontScale="62500" lnSpcReduction="20000"/>
          </a:bodyPr>
          <a:lstStyle/>
          <a:p>
            <a:pPr algn="just"/>
            <a:r>
              <a:rPr lang="tr-TR" sz="29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1050" b="0" i="0" dirty="0">
                <a:solidFill>
                  <a:srgbClr val="494949"/>
                </a:solidFill>
                <a:effectLst/>
                <a:latin typeface="Open Sans" panose="020B0606030504020204" pitchFamily="34" charset="0"/>
              </a:rPr>
              <a:t> </a:t>
            </a:r>
            <a:r>
              <a:rPr lang="tr-TR" sz="1600" b="1" i="1" dirty="0">
                <a:solidFill>
                  <a:srgbClr val="FF0000"/>
                </a:solidFill>
                <a:effectLst/>
                <a:latin typeface="Open Sans" panose="020B0606030504020204" pitchFamily="34" charset="0"/>
              </a:rPr>
              <a:t>KAZANCIN TESPİT EDİLMESİNDE DİKKAT EDİLECEK HUSUSLAR </a:t>
            </a:r>
          </a:p>
          <a:p>
            <a:pPr algn="just"/>
            <a:r>
              <a:rPr lang="tr-TR" sz="1600" b="1" i="1" dirty="0">
                <a:solidFill>
                  <a:srgbClr val="FF0000"/>
                </a:solidFill>
                <a:effectLst/>
                <a:latin typeface="Open Sans" panose="020B0606030504020204" pitchFamily="34" charset="0"/>
              </a:rPr>
              <a:t>G</a:t>
            </a:r>
            <a:r>
              <a:rPr lang="tr-TR" sz="1600" b="1" i="1" dirty="0">
                <a:solidFill>
                  <a:srgbClr val="FF0000"/>
                </a:solidFill>
                <a:latin typeface="Open Sans" panose="020B0606030504020204" pitchFamily="34" charset="0"/>
              </a:rPr>
              <a:t>VK KANUNUN 41.MADDESİ İNDİRİMESİ KABUL EDİLMEYEN GİDERLER</a:t>
            </a:r>
            <a:endParaRPr lang="tr-TR" sz="1600" b="1" i="1" dirty="0">
              <a:solidFill>
                <a:srgbClr val="FF0000"/>
              </a:solidFill>
              <a:effectLst/>
              <a:latin typeface="Open Sans" panose="020B0606030504020204" pitchFamily="34" charset="0"/>
            </a:endParaRPr>
          </a:p>
          <a:p>
            <a:pPr algn="just">
              <a:lnSpc>
                <a:spcPct val="107000"/>
              </a:lnSpc>
              <a:spcAft>
                <a:spcPts val="800"/>
              </a:spcAft>
            </a:pPr>
            <a:r>
              <a:rPr lang="tr-TR" sz="1600" dirty="0">
                <a:solidFill>
                  <a:schemeClr val="tx1"/>
                </a:solidFill>
                <a:latin typeface="Aptos" panose="020B0004020202020204" pitchFamily="34" charset="0"/>
              </a:rPr>
              <a:t>	</a:t>
            </a:r>
            <a:r>
              <a:rPr lang="tr-TR" sz="1600" b="0" i="0" dirty="0">
                <a:solidFill>
                  <a:srgbClr val="494949"/>
                </a:solidFill>
                <a:effectLst/>
                <a:latin typeface="Aptos" panose="020B0004020202020204" pitchFamily="34" charset="0"/>
              </a:rPr>
              <a:t>Aşağıda yazılı ödemelerin gider olarak indirilmesi kabul olunmaz.</a:t>
            </a:r>
          </a:p>
          <a:p>
            <a:pPr algn="just">
              <a:lnSpc>
                <a:spcPct val="107000"/>
              </a:lnSpc>
              <a:spcAft>
                <a:spcPts val="800"/>
              </a:spcAft>
            </a:pPr>
            <a:r>
              <a:rPr lang="tr-TR" sz="1600" b="0" i="0" dirty="0">
                <a:solidFill>
                  <a:srgbClr val="494949"/>
                </a:solidFill>
                <a:effectLst/>
                <a:latin typeface="Aptos" panose="020B0004020202020204" pitchFamily="34" charset="0"/>
              </a:rPr>
              <a:t>-Teşebbüs sahibi ile eşinin ve çocuklarının işletmeden çektikleri paralar veya aynen aldıkları sair değerler</a:t>
            </a:r>
          </a:p>
          <a:p>
            <a:pPr algn="just">
              <a:lnSpc>
                <a:spcPct val="107000"/>
              </a:lnSpc>
              <a:spcAft>
                <a:spcPts val="800"/>
              </a:spcAft>
            </a:pPr>
            <a:r>
              <a:rPr lang="tr-TR" sz="1600" b="0" i="0" dirty="0">
                <a:solidFill>
                  <a:srgbClr val="494949"/>
                </a:solidFill>
                <a:effectLst/>
                <a:latin typeface="Aptos" panose="020B0004020202020204" pitchFamily="34" charset="0"/>
              </a:rPr>
              <a:t>-Teşebbüs sahibinin kendisine, eşine, küçük çocuklarına işletmeden ödenen aylıklar, ücretler, ikramiyeler, komisyonlar ve tazminatlar</a:t>
            </a:r>
            <a:endParaRPr lang="tr-TR" sz="1600" dirty="0">
              <a:solidFill>
                <a:srgbClr val="494949"/>
              </a:solidFill>
              <a:latin typeface="Aptos" panose="020B0004020202020204" pitchFamily="34" charset="0"/>
            </a:endParaRPr>
          </a:p>
          <a:p>
            <a:pPr algn="just">
              <a:lnSpc>
                <a:spcPct val="107000"/>
              </a:lnSpc>
              <a:spcAft>
                <a:spcPts val="800"/>
              </a:spcAft>
            </a:pPr>
            <a:r>
              <a:rPr lang="tr-TR" sz="1600" b="0" i="0" dirty="0">
                <a:solidFill>
                  <a:srgbClr val="494949"/>
                </a:solidFill>
                <a:effectLst/>
                <a:latin typeface="Aptos" panose="020B0004020202020204" pitchFamily="34" charset="0"/>
              </a:rPr>
              <a:t>-Teşebbüs sahibinin işletmeye koyduğu sermaye için yürütülecek faizler</a:t>
            </a:r>
          </a:p>
          <a:p>
            <a:pPr algn="just">
              <a:lnSpc>
                <a:spcPct val="107000"/>
              </a:lnSpc>
              <a:spcAft>
                <a:spcPts val="800"/>
              </a:spcAft>
            </a:pPr>
            <a:r>
              <a:rPr lang="tr-TR" sz="1600" b="0" i="0" dirty="0">
                <a:solidFill>
                  <a:srgbClr val="494949"/>
                </a:solidFill>
                <a:effectLst/>
                <a:latin typeface="Aptos" panose="020B0004020202020204" pitchFamily="34" charset="0"/>
              </a:rPr>
              <a:t>-Teşebbüs sahibinin, eşinin ve küçük çocuklarının işletmede cari hesap veya diğer şekillerdeki alacakları üzerinden yürütülecek faizler</a:t>
            </a:r>
            <a:endParaRPr lang="tr-TR" sz="1600" dirty="0">
              <a:solidFill>
                <a:srgbClr val="494949"/>
              </a:solidFill>
              <a:latin typeface="Aptos" panose="020B0004020202020204" pitchFamily="34" charset="0"/>
            </a:endParaRPr>
          </a:p>
          <a:p>
            <a:pPr algn="just">
              <a:lnSpc>
                <a:spcPct val="107000"/>
              </a:lnSpc>
              <a:spcAft>
                <a:spcPts val="800"/>
              </a:spcAft>
            </a:pPr>
            <a:r>
              <a:rPr lang="tr-TR" sz="1600" b="0" i="0" dirty="0">
                <a:solidFill>
                  <a:srgbClr val="494949"/>
                </a:solidFill>
                <a:effectLst/>
                <a:latin typeface="Aptos" panose="020B0004020202020204" pitchFamily="34" charset="0"/>
              </a:rPr>
              <a:t>-Bu fıkranın 1 ilâ 4 numaralı bentlerinde yazılı olan işlemler hariç olmak üzere, teşebbüs sahibinin, ilişkili kişilerle emsallere uygunluk ilkesine aykırı olarak tespit edilen bedel veya fiyatlar üzerinden mal veya hizmet alım ya da satımında bulunması halinde, emsallere uygun bedel veya fiyatlar ile teşebbüs sahibince uygulanmış bedel veya fiyat arasındaki işletme aleyhine oluşan farklar işletmeden çekilmiş sayılır.</a:t>
            </a:r>
          </a:p>
          <a:p>
            <a:pPr algn="just">
              <a:lnSpc>
                <a:spcPct val="107000"/>
              </a:lnSpc>
              <a:spcAft>
                <a:spcPts val="800"/>
              </a:spcAft>
            </a:pPr>
            <a:r>
              <a:rPr lang="tr-TR" sz="1600" b="0" i="0" dirty="0">
                <a:solidFill>
                  <a:srgbClr val="494949"/>
                </a:solidFill>
                <a:effectLst/>
                <a:latin typeface="Aptos" panose="020B0004020202020204" pitchFamily="34" charset="0"/>
              </a:rPr>
              <a:t>-Her türlü para cezaları ve vergi cezaları ile teşebbüs sahibinin suçlarından doğan tazminatlar</a:t>
            </a:r>
            <a:endParaRPr lang="tr-TR" sz="1600" dirty="0">
              <a:solidFill>
                <a:srgbClr val="494949"/>
              </a:solidFill>
              <a:latin typeface="Aptos" panose="020B0004020202020204" pitchFamily="34" charset="0"/>
            </a:endParaRPr>
          </a:p>
          <a:p>
            <a:pPr algn="just">
              <a:lnSpc>
                <a:spcPct val="107000"/>
              </a:lnSpc>
              <a:spcAft>
                <a:spcPts val="800"/>
              </a:spcAft>
            </a:pPr>
            <a:r>
              <a:rPr lang="tr-TR" sz="1600" b="0" i="0" dirty="0">
                <a:solidFill>
                  <a:srgbClr val="494949"/>
                </a:solidFill>
                <a:effectLst/>
                <a:latin typeface="Aptos" panose="020B0004020202020204" pitchFamily="34" charset="0"/>
              </a:rPr>
              <a:t>-Her türlü alkol ve alkollü içkiler ile tütün ve tütün mamullerine ait ilan ve reklâm giderlerinin % 0</a:t>
            </a:r>
          </a:p>
          <a:p>
            <a:pPr algn="just">
              <a:lnSpc>
                <a:spcPct val="107000"/>
              </a:lnSpc>
              <a:spcAft>
                <a:spcPts val="800"/>
              </a:spcAft>
            </a:pPr>
            <a:r>
              <a:rPr lang="tr-TR" sz="1600" b="0" i="0" dirty="0">
                <a:solidFill>
                  <a:srgbClr val="494949"/>
                </a:solidFill>
                <a:effectLst/>
                <a:latin typeface="Aptos" panose="020B0004020202020204" pitchFamily="34" charset="0"/>
              </a:rPr>
              <a:t>-Kiralama yoluyla edinilen veya işletmede kayıtlı olan yat, kotra, tekne, sürat teknesi gibi motorlu deniz, uçak ve helikopter gibi hava taşıtlarından işletmenin esas faaliyet konusu ile ilgili olmayanların giderleri ile amortismanları; </a:t>
            </a:r>
          </a:p>
          <a:p>
            <a:pPr algn="just">
              <a:lnSpc>
                <a:spcPct val="107000"/>
              </a:lnSpc>
              <a:spcAft>
                <a:spcPts val="800"/>
              </a:spcAft>
            </a:pPr>
            <a:r>
              <a:rPr lang="tr-TR" sz="1600" dirty="0">
                <a:solidFill>
                  <a:srgbClr val="494949"/>
                </a:solidFill>
                <a:latin typeface="Aptos" panose="020B0004020202020204" pitchFamily="34" charset="0"/>
              </a:rPr>
              <a:t>-K</a:t>
            </a:r>
            <a:r>
              <a:rPr lang="tr-TR" sz="1600" b="0" i="0" dirty="0">
                <a:solidFill>
                  <a:srgbClr val="494949"/>
                </a:solidFill>
                <a:effectLst/>
                <a:latin typeface="Aptos" panose="020B0004020202020204" pitchFamily="34" charset="0"/>
              </a:rPr>
              <a:t>ullanılan yabancı kaynakları öz kaynaklarını aşan işletmelerde, aşan kısma münhasır olmak üzere, yatırımın maliyetine eklenenler hariç, işletmede kullanılan yabancı kaynaklara ilişkin faiz, komisyon, vade farkı, kâr payı, kur farkı ve benzeri adlar altında yapılan gider ve maliyet unsurları toplamının %10'unu aşmamak üzere</a:t>
            </a:r>
          </a:p>
          <a:p>
            <a:pPr algn="just">
              <a:lnSpc>
                <a:spcPct val="107000"/>
              </a:lnSpc>
              <a:spcAft>
                <a:spcPts val="800"/>
              </a:spcAft>
            </a:pPr>
            <a:r>
              <a:rPr lang="tr-TR" sz="1600" b="0" i="0" dirty="0">
                <a:solidFill>
                  <a:srgbClr val="494949"/>
                </a:solidFill>
                <a:effectLst/>
                <a:latin typeface="Aptos" panose="020B0004020202020204" pitchFamily="34" charset="0"/>
              </a:rPr>
              <a:t>-Basın yoluyla işlenen fiillerden veya radyo ve televizyon yayınlarından doğacak maddî ve manevî zararlardan dolayı ödenen tazminat giderleri.</a:t>
            </a:r>
          </a:p>
          <a:p>
            <a:pPr algn="just">
              <a:lnSpc>
                <a:spcPct val="107000"/>
              </a:lnSpc>
              <a:spcAft>
                <a:spcPts val="800"/>
              </a:spcAft>
            </a:pPr>
            <a:r>
              <a:rPr lang="tr-TR" sz="1600" b="0" i="0" dirty="0">
                <a:solidFill>
                  <a:srgbClr val="494949"/>
                </a:solidFill>
                <a:effectLst/>
                <a:latin typeface="Aptos" panose="020B0004020202020204" pitchFamily="34" charset="0"/>
              </a:rPr>
              <a:t>-4/5/2007 tarihli ve 5651 sayılı İnternet Ortamında Yapılan Yayınların Düzenlenmesi ve Bu Yayınlar Yoluyla İşlenen Suçlarla Mücadele Edilmesi Hakkında Kanunun ek 4 üncü maddesi kapsamında hakkında reklam yasağı uygulananlara verilen reklamların giderleri.</a:t>
            </a:r>
            <a:endParaRPr lang="tr-TR" sz="1600" kern="100" dirty="0">
              <a:solidFill>
                <a:schemeClr val="tx1"/>
              </a:solidFill>
              <a:latin typeface="Aptos" panose="020B0004020202020204" pitchFamily="34" charset="0"/>
              <a:ea typeface="Aptos" panose="020B000402020202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0BAC6FB1-9EC1-1850-9093-05DD7D98143B}"/>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27001535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E3C540BA-8E36-565C-6DC9-605725359B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D87C5D-297E-56B5-8DA8-A9D439176197}"/>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E571EF9C-41B0-55B7-C764-E41395F5A717}"/>
              </a:ext>
            </a:extLst>
          </p:cNvPr>
          <p:cNvSpPr>
            <a:spLocks noGrp="1"/>
          </p:cNvSpPr>
          <p:nvPr>
            <p:ph type="subTitle" idx="1"/>
          </p:nvPr>
        </p:nvSpPr>
        <p:spPr>
          <a:xfrm>
            <a:off x="482203" y="1330037"/>
            <a:ext cx="8179594" cy="4375438"/>
          </a:xfrm>
        </p:spPr>
        <p:txBody>
          <a:bodyPr>
            <a:normAutofit/>
          </a:bodyPr>
          <a:lstStyle/>
          <a:p>
            <a:pPr algn="just"/>
            <a:r>
              <a:rPr lang="tr-TR" sz="29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1050" b="0" i="0" dirty="0">
                <a:solidFill>
                  <a:srgbClr val="494949"/>
                </a:solidFill>
                <a:effectLst/>
                <a:latin typeface="Open Sans" panose="020B0606030504020204" pitchFamily="34" charset="0"/>
              </a:rPr>
              <a:t> </a:t>
            </a:r>
            <a:r>
              <a:rPr lang="tr-TR" sz="1600" b="1" i="1" dirty="0">
                <a:solidFill>
                  <a:srgbClr val="FF0000"/>
                </a:solidFill>
                <a:effectLst/>
                <a:latin typeface="Open Sans" panose="020B0606030504020204" pitchFamily="34" charset="0"/>
              </a:rPr>
              <a:t>KAZANCIN TESPİT EDİLMESİNDE DİKKAT EDİLECEK HUSUSLAR </a:t>
            </a:r>
          </a:p>
          <a:p>
            <a:pPr algn="just"/>
            <a:r>
              <a:rPr lang="tr-TR" sz="1600" b="1" i="1" dirty="0">
                <a:solidFill>
                  <a:srgbClr val="FF0000"/>
                </a:solidFill>
                <a:latin typeface="Open Sans" panose="020B0606030504020204" pitchFamily="34" charset="0"/>
              </a:rPr>
              <a:t>KVK KANUNUN 8.MADDESİ İNDİRİLECEK GİDERLER</a:t>
            </a:r>
            <a:endParaRPr lang="tr-TR" sz="1600" b="1" i="1" dirty="0">
              <a:solidFill>
                <a:srgbClr val="FF0000"/>
              </a:solidFill>
              <a:effectLst/>
              <a:latin typeface="Open Sans" panose="020B0606030504020204" pitchFamily="34" charset="0"/>
            </a:endParaRPr>
          </a:p>
          <a:p>
            <a:pPr algn="l"/>
            <a:r>
              <a:rPr lang="tr-TR" sz="1600" dirty="0">
                <a:solidFill>
                  <a:schemeClr val="tx1"/>
                </a:solidFill>
                <a:latin typeface="Aptos" panose="020B0004020202020204" pitchFamily="34" charset="0"/>
              </a:rPr>
              <a:t>	</a:t>
            </a:r>
            <a:r>
              <a:rPr lang="tr-TR" sz="1050" b="0" i="0" dirty="0">
                <a:solidFill>
                  <a:srgbClr val="494949"/>
                </a:solidFill>
                <a:effectLst/>
                <a:latin typeface="Open Sans" panose="020B0606030504020204" pitchFamily="34" charset="0"/>
              </a:rPr>
              <a:t>Ticarî kazanç gibi hesaplanan kurum kazancının tespitinde, mükellefler aşağıdaki giderleri de ayrıca hasılattan indirebilirler:</a:t>
            </a:r>
          </a:p>
          <a:p>
            <a:pPr algn="l"/>
            <a:r>
              <a:rPr lang="tr-TR" sz="1050" b="0" i="0" dirty="0">
                <a:solidFill>
                  <a:srgbClr val="494949"/>
                </a:solidFill>
                <a:effectLst/>
                <a:latin typeface="Open Sans" panose="020B0606030504020204" pitchFamily="34" charset="0"/>
              </a:rPr>
              <a:t>a) Menkul kıymet ihraç giderleri.</a:t>
            </a:r>
          </a:p>
          <a:p>
            <a:pPr algn="l"/>
            <a:r>
              <a:rPr lang="tr-TR" sz="1050" b="0" i="0" dirty="0">
                <a:solidFill>
                  <a:srgbClr val="494949"/>
                </a:solidFill>
                <a:effectLst/>
                <a:latin typeface="Open Sans" panose="020B0606030504020204" pitchFamily="34" charset="0"/>
              </a:rPr>
              <a:t>b) Kuruluş ve örgütlenme giderleri.</a:t>
            </a:r>
          </a:p>
          <a:p>
            <a:pPr algn="l"/>
            <a:r>
              <a:rPr lang="tr-TR" sz="1050" b="0" i="0" dirty="0">
                <a:solidFill>
                  <a:srgbClr val="494949"/>
                </a:solidFill>
                <a:effectLst/>
                <a:latin typeface="Open Sans" panose="020B0606030504020204" pitchFamily="34" charset="0"/>
              </a:rPr>
              <a:t>c) Genel kurul toplantıları için yapılan giderler ile birleşme, devir, bölünme, fesih ve tasfiye giderleri.</a:t>
            </a:r>
          </a:p>
          <a:p>
            <a:pPr algn="l"/>
            <a:r>
              <a:rPr lang="tr-TR" sz="1050" b="0" i="0" dirty="0">
                <a:solidFill>
                  <a:srgbClr val="494949"/>
                </a:solidFill>
                <a:effectLst/>
                <a:latin typeface="Open Sans" panose="020B0606030504020204" pitchFamily="34" charset="0"/>
              </a:rPr>
              <a:t>ç) Sermayesi paylara bölünmüş komandit şirketlerde komandite ortağın kâr payı.</a:t>
            </a:r>
          </a:p>
          <a:p>
            <a:pPr algn="l"/>
            <a:r>
              <a:rPr lang="tr-TR" sz="1050" b="0" i="0" dirty="0">
                <a:solidFill>
                  <a:srgbClr val="494949"/>
                </a:solidFill>
                <a:effectLst/>
                <a:latin typeface="Open Sans" panose="020B0606030504020204" pitchFamily="34" charset="0"/>
              </a:rPr>
              <a:t>d) Katılım bankalarınca katılma hesabı karşılığında ödenen kâr payları.</a:t>
            </a:r>
          </a:p>
          <a:p>
            <a:pPr algn="l"/>
            <a:r>
              <a:rPr lang="tr-TR" sz="1050" b="0" i="0" dirty="0">
                <a:solidFill>
                  <a:srgbClr val="494949"/>
                </a:solidFill>
                <a:effectLst/>
                <a:latin typeface="Open Sans" panose="020B0606030504020204" pitchFamily="34" charset="0"/>
              </a:rPr>
              <a:t>e) Sigorta ve reasürans şirketlerinde bilânço gününde hükmü devam eden sigorta sözleşmelerine ait olup, belirtilen teknik karşılıklar;</a:t>
            </a:r>
          </a:p>
          <a:p>
            <a:pPr algn="just">
              <a:lnSpc>
                <a:spcPct val="107000"/>
              </a:lnSpc>
              <a:spcAft>
                <a:spcPts val="800"/>
              </a:spcAft>
            </a:pPr>
            <a:endParaRPr lang="tr-TR" sz="1600" kern="100" dirty="0">
              <a:solidFill>
                <a:schemeClr val="tx1"/>
              </a:solidFill>
              <a:latin typeface="Aptos" panose="020B0004020202020204" pitchFamily="34" charset="0"/>
              <a:ea typeface="Aptos" panose="020B000402020202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F5B591AA-1EEE-AE5F-DB8B-B3842D89049A}"/>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2719792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314324"/>
            <a:ext cx="4236244" cy="710912"/>
          </a:xfrm>
        </p:spPr>
        <p:txBody>
          <a:bodyPr>
            <a:normAutofit/>
          </a:bodyPr>
          <a:lstStyle/>
          <a:p>
            <a:r>
              <a:rPr lang="tr-TR" sz="2800" b="1" dirty="0">
                <a:solidFill>
                  <a:schemeClr val="bg1">
                    <a:lumMod val="95000"/>
                  </a:schemeClr>
                </a:solidFill>
                <a:latin typeface="+mn-lt"/>
              </a:rPr>
              <a:t>GEÇİCİ VERGİ</a:t>
            </a:r>
            <a:endParaRPr lang="en-US" sz="2800" b="1" dirty="0">
              <a:solidFill>
                <a:schemeClr val="bg1">
                  <a:lumMod val="95000"/>
                </a:schemeClr>
              </a:solidFill>
              <a:latin typeface="+mn-lt"/>
            </a:endParaRPr>
          </a:p>
        </p:txBody>
      </p:sp>
      <p:pic>
        <p:nvPicPr>
          <p:cNvPr id="5" name="Resim 4">
            <a:extLst>
              <a:ext uri="{FF2B5EF4-FFF2-40B4-BE49-F238E27FC236}">
                <a16:creationId xmlns:a16="http://schemas.microsoft.com/office/drawing/2014/main" id="{EE409B7E-F5FC-F18D-96E1-9567756FF187}"/>
              </a:ext>
            </a:extLst>
          </p:cNvPr>
          <p:cNvPicPr>
            <a:picLocks noChangeAspect="1"/>
          </p:cNvPicPr>
          <p:nvPr/>
        </p:nvPicPr>
        <p:blipFill>
          <a:blip r:embed="rId3"/>
          <a:stretch>
            <a:fillRect/>
          </a:stretch>
        </p:blipFill>
        <p:spPr>
          <a:xfrm>
            <a:off x="5583381" y="6204994"/>
            <a:ext cx="3350757" cy="653005"/>
          </a:xfrm>
          <a:prstGeom prst="rect">
            <a:avLst/>
          </a:prstGeom>
        </p:spPr>
      </p:pic>
      <p:sp>
        <p:nvSpPr>
          <p:cNvPr id="4" name="Rectangle 1">
            <a:extLst>
              <a:ext uri="{FF2B5EF4-FFF2-40B4-BE49-F238E27FC236}">
                <a16:creationId xmlns:a16="http://schemas.microsoft.com/office/drawing/2014/main" id="{1050B412-6068-F46D-0F30-1404B3200112}"/>
              </a:ext>
            </a:extLst>
          </p:cNvPr>
          <p:cNvSpPr>
            <a:spLocks noGrp="1" noChangeArrowheads="1"/>
          </p:cNvSpPr>
          <p:nvPr>
            <p:ph type="subTitle" idx="1"/>
          </p:nvPr>
        </p:nvSpPr>
        <p:spPr bwMode="auto">
          <a:xfrm>
            <a:off x="557214" y="2066577"/>
            <a:ext cx="7907914"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53100" algn="r"/>
              </a:tabLst>
              <a:defRPr>
                <a:solidFill>
                  <a:schemeClr val="tx1"/>
                </a:solidFill>
                <a:latin typeface="Arial" panose="020B0604020202020204" pitchFamily="34" charset="0"/>
              </a:defRPr>
            </a:lvl1pPr>
            <a:lvl2pPr eaLnBrk="0" fontAlgn="base" hangingPunct="0">
              <a:spcBef>
                <a:spcPct val="0"/>
              </a:spcBef>
              <a:spcAft>
                <a:spcPct val="0"/>
              </a:spcAft>
              <a:tabLst>
                <a:tab pos="5753100" algn="r"/>
              </a:tabLst>
              <a:defRPr>
                <a:solidFill>
                  <a:schemeClr val="tx1"/>
                </a:solidFill>
                <a:latin typeface="Arial" panose="020B0604020202020204" pitchFamily="34" charset="0"/>
              </a:defRPr>
            </a:lvl2pPr>
            <a:lvl3pPr eaLnBrk="0" fontAlgn="base" hangingPunct="0">
              <a:spcBef>
                <a:spcPct val="0"/>
              </a:spcBef>
              <a:spcAft>
                <a:spcPct val="0"/>
              </a:spcAft>
              <a:tabLst>
                <a:tab pos="5753100" algn="r"/>
              </a:tabLst>
              <a:defRPr>
                <a:solidFill>
                  <a:schemeClr val="tx1"/>
                </a:solidFill>
                <a:latin typeface="Arial" panose="020B0604020202020204" pitchFamily="34" charset="0"/>
              </a:defRPr>
            </a:lvl3pPr>
            <a:lvl4pPr eaLnBrk="0" fontAlgn="base" hangingPunct="0">
              <a:spcBef>
                <a:spcPct val="0"/>
              </a:spcBef>
              <a:spcAft>
                <a:spcPct val="0"/>
              </a:spcAft>
              <a:tabLst>
                <a:tab pos="5753100" algn="r"/>
              </a:tabLst>
              <a:defRPr>
                <a:solidFill>
                  <a:schemeClr val="tx1"/>
                </a:solidFill>
                <a:latin typeface="Arial" panose="020B0604020202020204" pitchFamily="34" charset="0"/>
              </a:defRPr>
            </a:lvl4pPr>
            <a:lvl5pPr eaLnBrk="0" fontAlgn="base" hangingPunct="0">
              <a:spcBef>
                <a:spcPct val="0"/>
              </a:spcBef>
              <a:spcAft>
                <a:spcPct val="0"/>
              </a:spcAft>
              <a:tabLst>
                <a:tab pos="5753100" algn="r"/>
              </a:tabLst>
              <a:defRPr>
                <a:solidFill>
                  <a:schemeClr val="tx1"/>
                </a:solidFill>
                <a:latin typeface="Arial" panose="020B0604020202020204" pitchFamily="34" charset="0"/>
              </a:defRPr>
            </a:lvl5pPr>
            <a:lvl6pPr eaLnBrk="0" fontAlgn="base" hangingPunct="0">
              <a:spcBef>
                <a:spcPct val="0"/>
              </a:spcBef>
              <a:spcAft>
                <a:spcPct val="0"/>
              </a:spcAft>
              <a:tabLst>
                <a:tab pos="5753100" algn="r"/>
              </a:tabLst>
              <a:defRPr>
                <a:solidFill>
                  <a:schemeClr val="tx1"/>
                </a:solidFill>
                <a:latin typeface="Arial" panose="020B0604020202020204" pitchFamily="34" charset="0"/>
              </a:defRPr>
            </a:lvl6pPr>
            <a:lvl7pPr eaLnBrk="0" fontAlgn="base" hangingPunct="0">
              <a:spcBef>
                <a:spcPct val="0"/>
              </a:spcBef>
              <a:spcAft>
                <a:spcPct val="0"/>
              </a:spcAft>
              <a:tabLst>
                <a:tab pos="5753100" algn="r"/>
              </a:tabLst>
              <a:defRPr>
                <a:solidFill>
                  <a:schemeClr val="tx1"/>
                </a:solidFill>
                <a:latin typeface="Arial" panose="020B0604020202020204" pitchFamily="34" charset="0"/>
              </a:defRPr>
            </a:lvl7pPr>
            <a:lvl8pPr eaLnBrk="0" fontAlgn="base" hangingPunct="0">
              <a:spcBef>
                <a:spcPct val="0"/>
              </a:spcBef>
              <a:spcAft>
                <a:spcPct val="0"/>
              </a:spcAft>
              <a:tabLst>
                <a:tab pos="5753100" algn="r"/>
              </a:tabLst>
              <a:defRPr>
                <a:solidFill>
                  <a:schemeClr val="tx1"/>
                </a:solidFill>
                <a:latin typeface="Arial" panose="020B0604020202020204" pitchFamily="34" charset="0"/>
              </a:defRPr>
            </a:lvl8pPr>
            <a:lvl9pPr eaLnBrk="0" fontAlgn="base" hangingPunct="0">
              <a:spcBef>
                <a:spcPct val="0"/>
              </a:spcBef>
              <a:spcAft>
                <a:spcPct val="0"/>
              </a:spcAft>
              <a:tabLst>
                <a:tab pos="5753100" algn="r"/>
              </a:tabLst>
              <a:defRPr>
                <a:solidFill>
                  <a:schemeClr val="tx1"/>
                </a:solidFill>
                <a:latin typeface="Arial" panose="020B0604020202020204" pitchFamily="34" charset="0"/>
              </a:defRPr>
            </a:lvl9pPr>
          </a:lstStyle>
          <a:p>
            <a:pPr defTabSz="914400"/>
            <a:r>
              <a:rPr lang="tr-TR" sz="66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NEDEN GEÇİCİ        </a:t>
            </a:r>
            <a:r>
              <a:rPr lang="tr-TR" sz="6600" b="1" kern="100" dirty="0">
                <a:solidFill>
                  <a:srgbClr val="FF0000"/>
                </a:solidFill>
                <a:latin typeface="Aptos" panose="020B0004020202020204" pitchFamily="34" charset="0"/>
                <a:ea typeface="Aptos" panose="020B0004020202020204" pitchFamily="34" charset="0"/>
                <a:cs typeface="Times New Roman" panose="02020603050405020304" pitchFamily="18" charset="0"/>
              </a:rPr>
              <a:t>  </a:t>
            </a:r>
            <a:r>
              <a:rPr lang="tr-TR" sz="66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V</a:t>
            </a:r>
            <a:r>
              <a:rPr lang="tr-TR" sz="6600" b="1" kern="100" dirty="0">
                <a:solidFill>
                  <a:srgbClr val="FF0000"/>
                </a:solidFill>
                <a:latin typeface="Aptos" panose="020B0004020202020204" pitchFamily="34" charset="0"/>
                <a:ea typeface="Aptos" panose="020B0004020202020204" pitchFamily="34" charset="0"/>
                <a:cs typeface="Times New Roman" panose="02020603050405020304" pitchFamily="18" charset="0"/>
              </a:rPr>
              <a:t>ERGİ</a:t>
            </a:r>
            <a:r>
              <a:rPr lang="tr-TR" sz="66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a:t>
            </a:r>
            <a:endParaRPr lang="tr-TR" sz="6600" b="1" kern="100" dirty="0">
              <a:solidFill>
                <a:srgbClr val="FF0000"/>
              </a:solidFill>
              <a:latin typeface="Aptos" panose="020B0004020202020204" pitchFamily="34" charset="0"/>
              <a:ea typeface="Aptos" panose="020B0004020202020204" pitchFamily="34" charset="0"/>
              <a:cs typeface="Times New Roman" panose="02020603050405020304" pitchFamily="18" charset="0"/>
            </a:endParaRPr>
          </a:p>
          <a:p>
            <a:pPr defTabSz="914400"/>
            <a:r>
              <a:rPr lang="tr-TR" sz="66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a:t>
            </a:r>
            <a:endParaRPr lang="tr-TR" sz="66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753100" algn="r"/>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12612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AD1C888E-659E-D005-05A3-B6E8B40F86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EF0E49-819E-99DA-CE26-5CB13C988957}"/>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F56D795B-5975-4558-3C09-F47178AC821E}"/>
              </a:ext>
            </a:extLst>
          </p:cNvPr>
          <p:cNvSpPr>
            <a:spLocks noGrp="1"/>
          </p:cNvSpPr>
          <p:nvPr>
            <p:ph type="subTitle" idx="1"/>
          </p:nvPr>
        </p:nvSpPr>
        <p:spPr>
          <a:xfrm>
            <a:off x="482203" y="1330037"/>
            <a:ext cx="8179594" cy="4375438"/>
          </a:xfrm>
        </p:spPr>
        <p:txBody>
          <a:bodyPr>
            <a:normAutofit/>
          </a:bodyPr>
          <a:lstStyle/>
          <a:p>
            <a:pPr algn="just"/>
            <a:r>
              <a:rPr lang="tr-TR" sz="29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1050" b="0" i="0" dirty="0">
                <a:solidFill>
                  <a:srgbClr val="494949"/>
                </a:solidFill>
                <a:effectLst/>
                <a:latin typeface="Open Sans" panose="020B0606030504020204" pitchFamily="34" charset="0"/>
              </a:rPr>
              <a:t> </a:t>
            </a:r>
            <a:r>
              <a:rPr lang="tr-TR" sz="1600" b="1" i="1" dirty="0">
                <a:solidFill>
                  <a:srgbClr val="FF0000"/>
                </a:solidFill>
                <a:effectLst/>
                <a:latin typeface="Open Sans" panose="020B0606030504020204" pitchFamily="34" charset="0"/>
              </a:rPr>
              <a:t>KAZANCIN TESPİT EDİLMESİNDE DİKKAT EDİLECEK HUSUSLAR </a:t>
            </a:r>
          </a:p>
          <a:p>
            <a:pPr algn="just"/>
            <a:r>
              <a:rPr lang="tr-TR" sz="1600" b="1" i="1" dirty="0">
                <a:solidFill>
                  <a:srgbClr val="FF0000"/>
                </a:solidFill>
                <a:latin typeface="Open Sans" panose="020B0606030504020204" pitchFamily="34" charset="0"/>
              </a:rPr>
              <a:t>KVK KANUNUN 11.MADDESİ İNDİRİLMESİ KABUL EDİLMEYEN GİDERLER</a:t>
            </a:r>
            <a:endParaRPr lang="tr-TR" sz="1600" b="1" i="1" dirty="0">
              <a:solidFill>
                <a:srgbClr val="FF0000"/>
              </a:solidFill>
              <a:effectLst/>
              <a:latin typeface="Open Sans" panose="020B0606030504020204" pitchFamily="34" charset="0"/>
            </a:endParaRPr>
          </a:p>
          <a:p>
            <a:pPr algn="just"/>
            <a:r>
              <a:rPr lang="tr-TR" sz="1600" dirty="0">
                <a:solidFill>
                  <a:schemeClr val="tx1"/>
                </a:solidFill>
                <a:latin typeface="Aptos" panose="020B0004020202020204" pitchFamily="34" charset="0"/>
              </a:rPr>
              <a:t>	K</a:t>
            </a:r>
            <a:r>
              <a:rPr lang="tr-TR" sz="1050" i="0" dirty="0">
                <a:solidFill>
                  <a:schemeClr val="tx1"/>
                </a:solidFill>
                <a:effectLst/>
                <a:latin typeface="Open Sans" panose="020B0606030504020204" pitchFamily="34" charset="0"/>
              </a:rPr>
              <a:t>u</a:t>
            </a:r>
            <a:r>
              <a:rPr lang="tr-TR" sz="1050" b="0" i="0" dirty="0">
                <a:solidFill>
                  <a:schemeClr val="tx1"/>
                </a:solidFill>
                <a:effectLst/>
                <a:latin typeface="Open Sans" panose="020B0606030504020204" pitchFamily="34" charset="0"/>
              </a:rPr>
              <a:t>rum kazancının tespitinde aşağıdaki indirimlerin yapılması kabul edilmez:</a:t>
            </a:r>
          </a:p>
          <a:p>
            <a:pPr algn="just"/>
            <a:r>
              <a:rPr lang="tr-TR" sz="1050" b="0" i="0" dirty="0">
                <a:solidFill>
                  <a:schemeClr val="tx1"/>
                </a:solidFill>
                <a:effectLst/>
                <a:latin typeface="Open Sans" panose="020B0606030504020204" pitchFamily="34" charset="0"/>
              </a:rPr>
              <a:t>a) Öz sermaye üzerinden ödenen veya hesaplanan faizler.</a:t>
            </a:r>
          </a:p>
          <a:p>
            <a:pPr algn="just"/>
            <a:r>
              <a:rPr lang="tr-TR" sz="1050" b="0" i="0" dirty="0">
                <a:solidFill>
                  <a:schemeClr val="tx1"/>
                </a:solidFill>
                <a:effectLst/>
                <a:latin typeface="Open Sans" panose="020B0606030504020204" pitchFamily="34" charset="0"/>
              </a:rPr>
              <a:t>b) Örtülü sermaye üzerinden ödenen veya hesaplanan faiz, kur farkları ve benzeri giderler.</a:t>
            </a:r>
          </a:p>
          <a:p>
            <a:pPr algn="just"/>
            <a:r>
              <a:rPr lang="tr-TR" sz="1050" b="0" i="0" dirty="0">
                <a:solidFill>
                  <a:schemeClr val="tx1"/>
                </a:solidFill>
                <a:effectLst/>
                <a:latin typeface="Open Sans" panose="020B0606030504020204" pitchFamily="34" charset="0"/>
              </a:rPr>
              <a:t>c) Transfer fiyatlandırması yoluyla örtülü olarak dağıtılan kazançlar.</a:t>
            </a:r>
          </a:p>
          <a:p>
            <a:pPr algn="just"/>
            <a:r>
              <a:rPr lang="tr-TR" sz="1050" b="0" i="0" dirty="0">
                <a:solidFill>
                  <a:schemeClr val="tx1"/>
                </a:solidFill>
                <a:effectLst/>
                <a:latin typeface="Open Sans" panose="020B0606030504020204" pitchFamily="34" charset="0"/>
              </a:rPr>
              <a:t>ç) Her ne şekilde ve ne isimle olursa olsun ayrılan yedek akçeler</a:t>
            </a:r>
          </a:p>
          <a:p>
            <a:pPr algn="just"/>
            <a:r>
              <a:rPr lang="tr-TR" sz="1050" b="0" i="0" dirty="0">
                <a:solidFill>
                  <a:schemeClr val="tx1"/>
                </a:solidFill>
                <a:effectLst/>
                <a:latin typeface="Open Sans" panose="020B0606030504020204" pitchFamily="34" charset="0"/>
              </a:rPr>
              <a:t>d) Bu Kanuna göre hesaplanan kurumlar vergisi ile her türlü para cezaları, vergi cezaları, 21/7/1953 tarihli ve 6183 sayılı Amme Alacaklarının Tahsil Usulü Hakkında Kanun hükümlerine göre ödenen cezalar, gecikme zamları ve faizler ile Vergi Usul Kanunu hükümlerine göre ödenen gecikme faizleri.</a:t>
            </a:r>
          </a:p>
          <a:p>
            <a:pPr algn="just"/>
            <a:r>
              <a:rPr lang="tr-TR" sz="1050" b="0" i="0" dirty="0">
                <a:solidFill>
                  <a:schemeClr val="tx1"/>
                </a:solidFill>
                <a:effectLst/>
                <a:latin typeface="Open Sans" panose="020B0606030504020204" pitchFamily="34" charset="0"/>
              </a:rPr>
              <a:t>e) Kanunlarla veya kanunların verdiği yetkiye dayanılarak tespit edilen hadler saklı kalmak kaydıyla, menkul kıymetlerin itibarî değerlerinin altında ihracından doğan zararlar ile bu menkul kıymetlere ilişkin olarak ödenen komisyonlar ve benzeri her türlü giderler.</a:t>
            </a:r>
          </a:p>
          <a:p>
            <a:pPr algn="just"/>
            <a:r>
              <a:rPr lang="tr-TR" sz="1050" b="0" i="0" dirty="0">
                <a:solidFill>
                  <a:schemeClr val="tx1"/>
                </a:solidFill>
                <a:effectLst/>
                <a:latin typeface="Open Sans" panose="020B0606030504020204" pitchFamily="34" charset="0"/>
              </a:rPr>
              <a:t>f) Kiralama yoluyla edinilen veya işletmede kayıtlı olan; yat, kotra, tekne, sürat teknesi gibi motorlu deniz taşıtları ile uçak, helikopter gibi hava taşıtlarından işletmenin esas faaliyet konusu ile ilgili olmayanların giderleri ve amortismanları.</a:t>
            </a:r>
          </a:p>
          <a:p>
            <a:pPr algn="just"/>
            <a:r>
              <a:rPr lang="tr-TR" sz="1050" b="0" i="0" dirty="0">
                <a:solidFill>
                  <a:schemeClr val="tx1"/>
                </a:solidFill>
                <a:effectLst/>
                <a:latin typeface="Open Sans" panose="020B0606030504020204" pitchFamily="34" charset="0"/>
              </a:rPr>
              <a:t>g) Sözleşmelerde ceza şartı olarak konulan tazminatlar hariç olmak üzere kurumun kendisinin, ortaklarının, yöneticilerinin ve çalışanlarının suçlarından doğan maddî ve manevî zarar tazminat giderleri.</a:t>
            </a:r>
          </a:p>
          <a:p>
            <a:pPr algn="just">
              <a:lnSpc>
                <a:spcPct val="107000"/>
              </a:lnSpc>
              <a:spcAft>
                <a:spcPts val="800"/>
              </a:spcAft>
            </a:pPr>
            <a:endParaRPr lang="tr-TR" sz="1600" kern="100" dirty="0">
              <a:solidFill>
                <a:schemeClr val="tx1"/>
              </a:solidFill>
              <a:latin typeface="Aptos" panose="020B0004020202020204" pitchFamily="34" charset="0"/>
              <a:ea typeface="Aptos" panose="020B000402020202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9101E400-D73C-4EEA-2A86-4F097011A760}"/>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32304918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E5E464F1-3150-5B86-E1C8-9344C644F1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E38D0C-DE66-60B5-D54C-891B421031EB}"/>
              </a:ext>
            </a:extLst>
          </p:cNvPr>
          <p:cNvSpPr>
            <a:spLocks noGrp="1"/>
          </p:cNvSpPr>
          <p:nvPr>
            <p:ph type="ctrTitle"/>
          </p:nvPr>
        </p:nvSpPr>
        <p:spPr>
          <a:xfrm>
            <a:off x="230549" y="545305"/>
            <a:ext cx="4043362" cy="607220"/>
          </a:xfrm>
        </p:spPr>
        <p:txBody>
          <a:bodyPr>
            <a:noAutofit/>
          </a:bodyPr>
          <a:lstStyle/>
          <a:p>
            <a:r>
              <a:rPr lang="tr-TR" sz="1800" b="1" dirty="0">
                <a:solidFill>
                  <a:schemeClr val="bg1">
                    <a:lumMod val="95000"/>
                  </a:schemeClr>
                </a:solidFill>
                <a:latin typeface="+mn-lt"/>
              </a:rPr>
              <a:t>GEÇİCİ </a:t>
            </a:r>
            <a:r>
              <a:rPr lang="tr-TR" sz="1800" b="1" dirty="0" err="1">
                <a:solidFill>
                  <a:schemeClr val="bg1">
                    <a:lumMod val="95000"/>
                  </a:schemeClr>
                </a:solidFill>
                <a:latin typeface="+mn-lt"/>
              </a:rPr>
              <a:t>VERGiYE</a:t>
            </a:r>
            <a:r>
              <a:rPr lang="tr-TR" sz="1800" b="1" dirty="0">
                <a:solidFill>
                  <a:schemeClr val="bg1">
                    <a:lumMod val="95000"/>
                  </a:schemeClr>
                </a:solidFill>
                <a:latin typeface="+mn-lt"/>
              </a:rPr>
              <a:t>  TABİ KAZANCIN TESPİTİNDE ÖZELLİK GÖSTEREN DURUMLAR</a:t>
            </a:r>
            <a:endParaRPr lang="en-US" sz="1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9B5B51CD-776A-3EE9-84E0-3A8F08685467}"/>
              </a:ext>
            </a:extLst>
          </p:cNvPr>
          <p:cNvSpPr>
            <a:spLocks noGrp="1"/>
          </p:cNvSpPr>
          <p:nvPr>
            <p:ph type="subTitle" idx="1"/>
          </p:nvPr>
        </p:nvSpPr>
        <p:spPr>
          <a:xfrm>
            <a:off x="213022" y="1330036"/>
            <a:ext cx="8179594" cy="4539135"/>
          </a:xfrm>
        </p:spPr>
        <p:txBody>
          <a:bodyPr>
            <a:normAutofit fontScale="25000" lnSpcReduction="20000"/>
          </a:bodyPr>
          <a:lstStyle/>
          <a:p>
            <a:pPr algn="just"/>
            <a:r>
              <a:rPr lang="tr-TR" sz="1050" b="1" i="0" dirty="0">
                <a:solidFill>
                  <a:srgbClr val="494949"/>
                </a:solidFill>
                <a:effectLst/>
                <a:latin typeface="Open Sans" panose="020B0606030504020204" pitchFamily="34" charset="0"/>
              </a:rPr>
              <a:t> 	</a:t>
            </a:r>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p>
          <a:p>
            <a:pPr algn="just"/>
            <a:r>
              <a:rPr lang="tr-TR" sz="1600" dirty="0">
                <a:solidFill>
                  <a:schemeClr val="tx1"/>
                </a:solidFill>
                <a:latin typeface="Aptos" panose="020B0004020202020204" pitchFamily="34" charset="0"/>
              </a:rPr>
              <a:t>	</a:t>
            </a:r>
            <a:r>
              <a:rPr lang="tr-TR" sz="5600" b="1" i="0" dirty="0">
                <a:solidFill>
                  <a:srgbClr val="FF0000"/>
                </a:solidFill>
                <a:effectLst/>
                <a:latin typeface="Aptos" panose="020B0004020202020204" pitchFamily="34" charset="0"/>
              </a:rPr>
              <a:t>Kanunen Kabul Edilmeyen Giderler GVK 41 VE KVK 11 MADDELERİ</a:t>
            </a:r>
          </a:p>
          <a:p>
            <a:pPr algn="l">
              <a:lnSpc>
                <a:spcPct val="107000"/>
              </a:lnSpc>
              <a:spcAft>
                <a:spcPts val="800"/>
              </a:spcAft>
            </a:pPr>
            <a:endParaRPr lang="tr-TR" sz="4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l">
              <a:lnSpc>
                <a:spcPct val="107000"/>
              </a:lnSpc>
              <a:spcAft>
                <a:spcPts val="800"/>
              </a:spcAft>
            </a:pPr>
            <a:r>
              <a:rPr lang="tr-TR" sz="4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KVK m.11 hükümlerine göre kabul edilmeyen giderler (KVK m.11/1-i finansman gider kısıtlaması hariç)</a:t>
            </a:r>
          </a:p>
          <a:p>
            <a:pPr algn="l">
              <a:lnSpc>
                <a:spcPct val="107000"/>
              </a:lnSpc>
              <a:spcAft>
                <a:spcPts val="800"/>
              </a:spcAft>
            </a:pPr>
            <a:r>
              <a:rPr lang="tr-TR" sz="4000" kern="100" dirty="0">
                <a:solidFill>
                  <a:schemeClr val="tx1"/>
                </a:solidFill>
                <a:effectLst/>
                <a:highlight>
                  <a:srgbClr val="FFFF00"/>
                </a:highlight>
                <a:latin typeface="Aptos" panose="020B0004020202020204" pitchFamily="34" charset="0"/>
                <a:ea typeface="Aptos" panose="020B0004020202020204" pitchFamily="34" charset="0"/>
                <a:cs typeface="Times New Roman" panose="02020603050405020304" pitchFamily="18" charset="0"/>
              </a:rPr>
              <a:t>KVK m.11 hükümlerine göre kabul edilmeyen giderler (KVK m.11/1-i finansman gider kısıtlaması )</a:t>
            </a:r>
          </a:p>
          <a:p>
            <a:pPr algn="l">
              <a:lnSpc>
                <a:spcPct val="107000"/>
              </a:lnSpc>
              <a:spcAft>
                <a:spcPts val="800"/>
              </a:spcAft>
            </a:pPr>
            <a:r>
              <a:rPr lang="tr-TR" sz="4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VUK hükümlerine aykırı olarak ayrılan karşılıklar</a:t>
            </a:r>
          </a:p>
          <a:p>
            <a:pPr algn="l">
              <a:lnSpc>
                <a:spcPct val="107000"/>
              </a:lnSpc>
              <a:spcAft>
                <a:spcPts val="800"/>
              </a:spcAft>
            </a:pPr>
            <a:r>
              <a:rPr lang="tr-TR" sz="4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VUK hükümlerine aykırı olarak ayrılan reeskontlar</a:t>
            </a:r>
          </a:p>
          <a:p>
            <a:pPr algn="l">
              <a:lnSpc>
                <a:spcPct val="107000"/>
              </a:lnSpc>
              <a:spcAft>
                <a:spcPts val="800"/>
              </a:spcAft>
            </a:pPr>
            <a:r>
              <a:rPr lang="tr-TR" sz="4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VUK hükümlerine aykırı olarak ayrılan amortismanlar</a:t>
            </a:r>
          </a:p>
          <a:p>
            <a:pPr algn="l">
              <a:lnSpc>
                <a:spcPct val="107000"/>
              </a:lnSpc>
              <a:spcAft>
                <a:spcPts val="800"/>
              </a:spcAft>
            </a:pPr>
            <a:r>
              <a:rPr lang="tr-TR" sz="4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5510 sayılı Kanun m.88 kapsamındaki kanunen kabul edilmeyen giderler</a:t>
            </a:r>
          </a:p>
          <a:p>
            <a:pPr algn="l">
              <a:lnSpc>
                <a:spcPct val="107000"/>
              </a:lnSpc>
              <a:spcAft>
                <a:spcPts val="800"/>
              </a:spcAft>
            </a:pPr>
            <a:r>
              <a:rPr lang="tr-TR" sz="4000" kern="100" dirty="0">
                <a:solidFill>
                  <a:schemeClr val="tx1"/>
                </a:solidFill>
                <a:effectLst/>
                <a:highlight>
                  <a:srgbClr val="FFFF00"/>
                </a:highlight>
                <a:latin typeface="Aptos" panose="020B0004020202020204" pitchFamily="34" charset="0"/>
                <a:ea typeface="Aptos" panose="020B0004020202020204" pitchFamily="34" charset="0"/>
                <a:cs typeface="Times New Roman" panose="02020603050405020304" pitchFamily="18" charset="0"/>
              </a:rPr>
              <a:t>Bağış ve Yardımlar </a:t>
            </a:r>
          </a:p>
          <a:p>
            <a:pPr algn="l">
              <a:lnSpc>
                <a:spcPct val="107000"/>
              </a:lnSpc>
              <a:spcAft>
                <a:spcPts val="800"/>
              </a:spcAft>
            </a:pPr>
            <a:r>
              <a:rPr lang="tr-TR" sz="4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GVK m.75 uyarınca yönetim kurulu üyelerine ödenen kar payları </a:t>
            </a:r>
          </a:p>
          <a:p>
            <a:pPr algn="l">
              <a:lnSpc>
                <a:spcPct val="107000"/>
              </a:lnSpc>
              <a:spcAft>
                <a:spcPts val="800"/>
              </a:spcAft>
            </a:pPr>
            <a:r>
              <a:rPr lang="tr-TR" sz="4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KDV Kanunu m.30/d uyarınca indirilemeyen KDV tutarı</a:t>
            </a:r>
          </a:p>
          <a:p>
            <a:pPr algn="l">
              <a:lnSpc>
                <a:spcPct val="107000"/>
              </a:lnSpc>
              <a:spcAft>
                <a:spcPts val="800"/>
              </a:spcAft>
            </a:pPr>
            <a:r>
              <a:rPr lang="tr-TR" sz="4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6802 sayılı Gider Vergileri Kanunu uyarınca gider yazılan özel iletişim vergisi</a:t>
            </a:r>
          </a:p>
          <a:p>
            <a:pPr algn="l">
              <a:lnSpc>
                <a:spcPct val="107000"/>
              </a:lnSpc>
              <a:spcAft>
                <a:spcPts val="800"/>
              </a:spcAft>
            </a:pPr>
            <a:r>
              <a:rPr lang="tr-TR" sz="4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MTV Kanunu m. 14 uyarınca gider kaydedilen </a:t>
            </a:r>
            <a:r>
              <a:rPr lang="tr-TR" sz="40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MTV'ler</a:t>
            </a:r>
            <a:endParaRPr lang="tr-TR" sz="4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l">
              <a:lnSpc>
                <a:spcPct val="107000"/>
              </a:lnSpc>
              <a:spcAft>
                <a:spcPts val="800"/>
              </a:spcAft>
            </a:pPr>
            <a:r>
              <a:rPr lang="tr-TR" sz="4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İstisna Faaliyetlerden işlemlerden doğan zararlar</a:t>
            </a:r>
          </a:p>
          <a:p>
            <a:pPr algn="l">
              <a:lnSpc>
                <a:spcPct val="107000"/>
              </a:lnSpc>
              <a:spcAft>
                <a:spcPts val="800"/>
              </a:spcAft>
            </a:pPr>
            <a:r>
              <a:rPr lang="tr-TR" sz="4000" kern="100" dirty="0">
                <a:solidFill>
                  <a:schemeClr val="tx1"/>
                </a:solidFill>
                <a:effectLst/>
                <a:highlight>
                  <a:srgbClr val="FFFF00"/>
                </a:highlight>
                <a:latin typeface="Aptos" panose="020B0004020202020204" pitchFamily="34" charset="0"/>
                <a:ea typeface="Aptos" panose="020B0004020202020204" pitchFamily="34" charset="0"/>
                <a:cs typeface="Times New Roman" panose="02020603050405020304" pitchFamily="18" charset="0"/>
              </a:rPr>
              <a:t>G.V.K 40. Mad. gereği binek otomobil gider, amortisman ve kiralarının gider yazılmasına ilişkin sınırlama kapsamında oluşan KKEG</a:t>
            </a:r>
          </a:p>
          <a:p>
            <a:pPr algn="l">
              <a:lnSpc>
                <a:spcPct val="107000"/>
              </a:lnSpc>
              <a:spcAft>
                <a:spcPts val="800"/>
              </a:spcAft>
            </a:pPr>
            <a:r>
              <a:rPr lang="tr-TR" sz="4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7326 sayılı Kanun kapsamında oluşan KKEG</a:t>
            </a:r>
          </a:p>
          <a:p>
            <a:pPr algn="l">
              <a:lnSpc>
                <a:spcPct val="107000"/>
              </a:lnSpc>
              <a:spcAft>
                <a:spcPts val="800"/>
              </a:spcAft>
            </a:pPr>
            <a:r>
              <a:rPr lang="tr-TR" sz="4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7440 sayılı Kanun kapsamında oluşan KKEG</a:t>
            </a:r>
          </a:p>
          <a:p>
            <a:pPr algn="l">
              <a:lnSpc>
                <a:spcPct val="107000"/>
              </a:lnSpc>
              <a:spcAft>
                <a:spcPts val="800"/>
              </a:spcAft>
            </a:pPr>
            <a:endParaRPr lang="tr-TR" sz="40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 </a:t>
            </a:r>
          </a:p>
          <a:p>
            <a:pPr algn="just"/>
            <a:endParaRPr lang="tr-TR" sz="1600" b="1" i="0" dirty="0">
              <a:solidFill>
                <a:srgbClr val="FF0000"/>
              </a:solidFill>
              <a:effectLst/>
              <a:latin typeface="Aptos" panose="020B0004020202020204" pitchFamily="34" charset="0"/>
            </a:endParaRPr>
          </a:p>
        </p:txBody>
      </p:sp>
      <p:pic>
        <p:nvPicPr>
          <p:cNvPr id="4" name="Resim 3">
            <a:extLst>
              <a:ext uri="{FF2B5EF4-FFF2-40B4-BE49-F238E27FC236}">
                <a16:creationId xmlns:a16="http://schemas.microsoft.com/office/drawing/2014/main" id="{0414C977-AD44-D4F7-1DEF-2CA16E2E6E3C}"/>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10906214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7195F68A-D5DE-56E3-4EA3-8DF3A49E5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811AC5-1E3B-16AC-3684-66A339A60E81}"/>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AC9D9321-F3F5-EF03-4325-3EFCF18E305E}"/>
              </a:ext>
            </a:extLst>
          </p:cNvPr>
          <p:cNvSpPr>
            <a:spLocks noGrp="1"/>
          </p:cNvSpPr>
          <p:nvPr>
            <p:ph type="subTitle" idx="1"/>
          </p:nvPr>
        </p:nvSpPr>
        <p:spPr>
          <a:xfrm>
            <a:off x="482203" y="1330037"/>
            <a:ext cx="8179594" cy="4375438"/>
          </a:xfrm>
        </p:spPr>
        <p:txBody>
          <a:bodyPr>
            <a:normAutofit/>
          </a:bodyPr>
          <a:lstStyle/>
          <a:p>
            <a:r>
              <a:rPr lang="tr-TR" sz="1050" b="1" i="0" dirty="0">
                <a:solidFill>
                  <a:srgbClr val="494949"/>
                </a:solidFill>
                <a:effectLst/>
                <a:latin typeface="Open Sans" panose="020B0606030504020204" pitchFamily="34" charset="0"/>
              </a:rPr>
              <a:t> </a:t>
            </a:r>
            <a:r>
              <a:rPr lang="tr-TR" sz="1600" b="1" dirty="0">
                <a:solidFill>
                  <a:srgbClr val="FF0000"/>
                </a:solidFill>
                <a:latin typeface="Aptos" panose="020B0004020202020204" pitchFamily="34" charset="0"/>
              </a:rPr>
              <a:t>DEĞERLEME HÜKÜMLERİ </a:t>
            </a:r>
            <a:endParaRPr lang="tr-TR" sz="1600" b="1" i="0" dirty="0">
              <a:solidFill>
                <a:srgbClr val="FF0000"/>
              </a:solidFill>
              <a:effectLst/>
              <a:latin typeface="Aptos" panose="020B0004020202020204" pitchFamily="34" charset="0"/>
            </a:endParaRPr>
          </a:p>
          <a:p>
            <a:endParaRPr lang="tr-TR" sz="1050" b="1" dirty="0">
              <a:solidFill>
                <a:srgbClr val="494949"/>
              </a:solidFill>
              <a:latin typeface="Open Sans" panose="020B0606030504020204" pitchFamily="34" charset="0"/>
            </a:endParaRPr>
          </a:p>
          <a:p>
            <a:pPr algn="just"/>
            <a:r>
              <a:rPr lang="tr-TR" sz="1200" b="1" i="0" dirty="0">
                <a:solidFill>
                  <a:schemeClr val="tx1"/>
                </a:solidFill>
                <a:effectLst/>
                <a:latin typeface="Aptos" panose="020B0004020202020204" pitchFamily="34" charset="0"/>
              </a:rPr>
              <a:t>Yabancı Paraların ve Yabancı Para Cinsinden Olan Borç ve Alacakların Değerlemesi</a:t>
            </a:r>
            <a:endParaRPr lang="tr-TR" sz="1200" b="0" i="0" dirty="0">
              <a:solidFill>
                <a:schemeClr val="tx1"/>
              </a:solidFill>
              <a:effectLst/>
              <a:latin typeface="Aptos" panose="020B0004020202020204" pitchFamily="34" charset="0"/>
            </a:endParaRPr>
          </a:p>
          <a:p>
            <a:pPr algn="just"/>
            <a:r>
              <a:rPr lang="tr-TR" sz="1200" b="0" i="0" dirty="0">
                <a:solidFill>
                  <a:schemeClr val="tx1"/>
                </a:solidFill>
                <a:effectLst/>
                <a:latin typeface="Aptos" panose="020B0004020202020204" pitchFamily="34" charset="0"/>
              </a:rPr>
              <a:t>	20. Vergi Usul Kanununun 280 inci maddesinde, yabancı paraların borsa rayici ile değerleneceği ve bu hükmün yabancı para ile olan senetli veya senetsiz alacaklar ve borçlar hakkında da cari olduğu belirtilmiştir. Dolayısıyla, geçici vergiye tabi kazançların tespitinde yabancı paralar ile yabancı para cinsinden olan alacak ve borçların bu hüküm dikkate alınarak değerlenmesi gerekmektedir. Bu şekilde yapılacak değerlemede T.C. Merkez Bankasınca Resmi Gazetede geçici vergi döneminin kapandığı tarih itibariyle yayımlanan döviz alış kurları esas alınacaktır.</a:t>
            </a:r>
          </a:p>
          <a:p>
            <a:pPr algn="just"/>
            <a:r>
              <a:rPr lang="tr-TR" sz="1200" dirty="0">
                <a:solidFill>
                  <a:schemeClr val="tx1"/>
                </a:solidFill>
                <a:latin typeface="Aptos" panose="020B0004020202020204" pitchFamily="34" charset="0"/>
              </a:rPr>
              <a:t>	</a:t>
            </a:r>
            <a:r>
              <a:rPr lang="tr-TR" sz="1200" b="1" dirty="0">
                <a:solidFill>
                  <a:schemeClr val="tx1"/>
                </a:solidFill>
                <a:latin typeface="Aptos" panose="020B0004020202020204" pitchFamily="34" charset="0"/>
              </a:rPr>
              <a:t>Örnek : </a:t>
            </a:r>
            <a:endParaRPr lang="tr-TR" sz="1200" b="1" i="0" dirty="0">
              <a:solidFill>
                <a:schemeClr val="tx1"/>
              </a:solidFill>
              <a:effectLst/>
              <a:latin typeface="Aptos" panose="020B0004020202020204" pitchFamily="34" charset="0"/>
            </a:endParaRPr>
          </a:p>
          <a:p>
            <a:pPr algn="just"/>
            <a:r>
              <a:rPr lang="tr-TR" sz="1200" b="1"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 </a:t>
            </a:r>
            <a:r>
              <a:rPr lang="tr-TR" sz="12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A.Ş.’</a:t>
            </a:r>
            <a:r>
              <a:rPr lang="tr-TR" sz="1200" kern="100" dirty="0" err="1">
                <a:solidFill>
                  <a:schemeClr val="tx1"/>
                </a:solidFill>
                <a:latin typeface="Aptos" panose="020B0004020202020204" pitchFamily="34" charset="0"/>
                <a:ea typeface="Aptos" panose="020B0004020202020204" pitchFamily="34" charset="0"/>
                <a:cs typeface="Times New Roman" panose="02020603050405020304" pitchFamily="18" charset="0"/>
              </a:rPr>
              <a:t>nin</a:t>
            </a:r>
            <a:r>
              <a:rPr lang="tr-TR" sz="12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bankasında 8.750 USD bulunmaktadır. Bankada bulunan döviz 20.05.2024 tarihinde alınmış olup, o tarihteki TCMB efektif alış kuru 30,00 TL </a:t>
            </a:r>
            <a:r>
              <a:rPr lang="tr-TR" sz="1200" kern="100" dirty="0" err="1">
                <a:solidFill>
                  <a:schemeClr val="tx1"/>
                </a:solidFill>
                <a:latin typeface="Aptos" panose="020B0004020202020204" pitchFamily="34" charset="0"/>
                <a:ea typeface="Aptos" panose="020B0004020202020204" pitchFamily="34" charset="0"/>
                <a:cs typeface="Times New Roman" panose="02020603050405020304" pitchFamily="18" charset="0"/>
              </a:rPr>
              <a:t>dir</a:t>
            </a:r>
            <a:r>
              <a:rPr lang="tr-TR" sz="12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Maliye  Bakanlığı tarafından 30.06.2024 tarihinde açıklanan döviz alış kuru 32,00 TL olarak açıklanmıştır.</a:t>
            </a:r>
          </a:p>
          <a:p>
            <a:pPr algn="just"/>
            <a:r>
              <a:rPr lang="tr-TR" sz="12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Döviz Alış Bedeli : 			8.750 * 30 = 262.500 TL</a:t>
            </a:r>
          </a:p>
          <a:p>
            <a:pPr algn="just"/>
            <a:r>
              <a:rPr lang="tr-TR" sz="12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Dönem Sonu Döviz Değeri : 		8.750*32  =  280.000 TL</a:t>
            </a:r>
          </a:p>
          <a:p>
            <a:pPr algn="just"/>
            <a:r>
              <a:rPr lang="tr-TR" sz="12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Değerleme Sonrası Fark	:           (280.000-262.500 ) = 17.500 TL</a:t>
            </a:r>
          </a:p>
          <a:p>
            <a:pPr algn="just"/>
            <a:r>
              <a:rPr lang="tr-TR" sz="1200" b="1"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Muhasebe Kaydı :</a:t>
            </a:r>
            <a:r>
              <a:rPr lang="tr-TR" sz="12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a:t>
            </a:r>
          </a:p>
          <a:p>
            <a:pPr algn="just"/>
            <a:r>
              <a:rPr lang="tr-TR" sz="12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30.06.2024</a:t>
            </a:r>
          </a:p>
          <a:p>
            <a:pPr algn="just"/>
            <a:r>
              <a:rPr lang="tr-TR" sz="12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a:t>
            </a:r>
            <a:r>
              <a:rPr lang="tr-TR" sz="1200" u="sng"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102 BANKALAR 			17.500 TL</a:t>
            </a:r>
          </a:p>
          <a:p>
            <a:pPr algn="just"/>
            <a:r>
              <a:rPr lang="tr-TR" sz="12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a:t>
            </a:r>
          </a:p>
          <a:p>
            <a:pPr algn="just"/>
            <a:r>
              <a:rPr lang="tr-TR" sz="12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a:t>
            </a:r>
            <a:r>
              <a:rPr lang="tr-TR" sz="1200" u="sng"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646 KAMBİYO KARLARI		 17.500 TL </a:t>
            </a:r>
          </a:p>
        </p:txBody>
      </p:sp>
      <p:pic>
        <p:nvPicPr>
          <p:cNvPr id="4" name="Resim 3">
            <a:extLst>
              <a:ext uri="{FF2B5EF4-FFF2-40B4-BE49-F238E27FC236}">
                <a16:creationId xmlns:a16="http://schemas.microsoft.com/office/drawing/2014/main" id="{EFFC81AD-7BC1-77A5-C6C3-6E90343792CA}"/>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37412203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C892F2DD-A4C5-D1B4-6D7A-A4320B9C7E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FAD33D-9528-7B6F-4928-FBA4C9292367}"/>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73D171ED-4CA3-1EB2-3C8B-5CF198448E72}"/>
              </a:ext>
            </a:extLst>
          </p:cNvPr>
          <p:cNvSpPr>
            <a:spLocks noGrp="1"/>
          </p:cNvSpPr>
          <p:nvPr>
            <p:ph type="subTitle" idx="1"/>
          </p:nvPr>
        </p:nvSpPr>
        <p:spPr>
          <a:xfrm>
            <a:off x="482203" y="1330037"/>
            <a:ext cx="8179594" cy="4375438"/>
          </a:xfrm>
        </p:spPr>
        <p:txBody>
          <a:bodyPr>
            <a:normAutofit/>
          </a:bodyPr>
          <a:lstStyle/>
          <a:p>
            <a:pPr algn="just"/>
            <a:r>
              <a:rPr lang="tr-TR" sz="1050" b="1" i="0" dirty="0">
                <a:solidFill>
                  <a:srgbClr val="494949"/>
                </a:solidFill>
                <a:effectLst/>
                <a:latin typeface="Open Sans" panose="020B0606030504020204" pitchFamily="34" charset="0"/>
              </a:rPr>
              <a:t> 			</a:t>
            </a:r>
            <a:r>
              <a:rPr lang="tr-TR" sz="1600" b="1" i="0" dirty="0">
                <a:solidFill>
                  <a:srgbClr val="494949"/>
                </a:solidFill>
                <a:effectLst/>
                <a:latin typeface="Aptos" panose="020B0004020202020204" pitchFamily="34" charset="0"/>
              </a:rPr>
              <a:t> 		</a:t>
            </a:r>
            <a:r>
              <a:rPr lang="tr-TR" sz="1600" b="1" dirty="0">
                <a:solidFill>
                  <a:srgbClr val="FF0000"/>
                </a:solidFill>
                <a:latin typeface="Aptos" panose="020B0004020202020204" pitchFamily="34" charset="0"/>
              </a:rPr>
              <a:t>DEĞERLEME HÜKÜMLERİ </a:t>
            </a:r>
            <a:endParaRPr lang="tr-TR" sz="1600" b="1" i="0" dirty="0">
              <a:solidFill>
                <a:srgbClr val="FF0000"/>
              </a:solidFill>
              <a:effectLst/>
              <a:latin typeface="Aptos" panose="020B0004020202020204" pitchFamily="34" charset="0"/>
            </a:endParaRPr>
          </a:p>
          <a:p>
            <a:pPr algn="just"/>
            <a:r>
              <a:rPr lang="tr-TR" sz="1050" b="1" dirty="0">
                <a:solidFill>
                  <a:srgbClr val="494949"/>
                </a:solidFill>
                <a:latin typeface="Open Sans" panose="020B0606030504020204" pitchFamily="34" charset="0"/>
              </a:rPr>
              <a:t>		</a:t>
            </a:r>
          </a:p>
          <a:p>
            <a:pPr algn="just"/>
            <a:r>
              <a:rPr lang="tr-TR" sz="1050" b="1" i="0" dirty="0">
                <a:solidFill>
                  <a:srgbClr val="494949"/>
                </a:solidFill>
                <a:effectLst/>
                <a:latin typeface="Open Sans" panose="020B0606030504020204" pitchFamily="34" charset="0"/>
              </a:rPr>
              <a:t>	</a:t>
            </a:r>
            <a:r>
              <a:rPr lang="tr-TR" sz="1600" b="1" i="0" dirty="0">
                <a:solidFill>
                  <a:schemeClr val="tx1"/>
                </a:solidFill>
                <a:effectLst/>
                <a:latin typeface="Aptos" panose="020B0004020202020204" pitchFamily="34" charset="0"/>
              </a:rPr>
              <a:t>Alacak ve Borç Senetlerinde Reeskont Uygulaması</a:t>
            </a:r>
            <a:endParaRPr lang="tr-TR" sz="1600" b="0" i="0" dirty="0">
              <a:solidFill>
                <a:schemeClr val="tx1"/>
              </a:solidFill>
              <a:effectLst/>
              <a:latin typeface="Aptos" panose="020B0004020202020204" pitchFamily="34" charset="0"/>
            </a:endParaRPr>
          </a:p>
          <a:p>
            <a:pPr algn="just"/>
            <a:r>
              <a:rPr lang="tr-TR" sz="1600" dirty="0">
                <a:solidFill>
                  <a:schemeClr val="tx1"/>
                </a:solidFill>
                <a:latin typeface="Aptos" panose="020B0004020202020204" pitchFamily="34" charset="0"/>
              </a:rPr>
              <a:t>	 </a:t>
            </a:r>
            <a:r>
              <a:rPr lang="tr-TR" sz="1600" b="0" i="0" dirty="0">
                <a:solidFill>
                  <a:schemeClr val="tx1"/>
                </a:solidFill>
                <a:effectLst/>
                <a:latin typeface="Aptos" panose="020B0004020202020204" pitchFamily="34" charset="0"/>
              </a:rPr>
              <a:t>Vergi Usul Kanununun 280, 281 ve 285 inci maddeleri uyarınca, yabancı para cinsinden olanlar da dahil olmak üzere, vadesi gelmemiş senede bağlı alacak ve borçlar değerleme günü kıymetine irca edilebilmektedir. Bu hüküm uyarınca mükellefler, geçici vergiye tabi kazançların tespitinde, isterlerse vadesi gelmemiş senede bağlı borç ve alacaklarını değerleme gününün kıymetine irca </a:t>
            </a:r>
            <a:r>
              <a:rPr lang="tr-TR" sz="1600" b="1" i="0" dirty="0">
                <a:solidFill>
                  <a:srgbClr val="FF0000"/>
                </a:solidFill>
                <a:effectLst/>
                <a:latin typeface="Aptos" panose="020B0004020202020204" pitchFamily="34" charset="0"/>
              </a:rPr>
              <a:t>edebileceklerdir.</a:t>
            </a:r>
          </a:p>
          <a:p>
            <a:pPr algn="just"/>
            <a:r>
              <a:rPr lang="tr-TR" sz="1600" b="0" i="0" dirty="0">
                <a:solidFill>
                  <a:schemeClr val="tx1"/>
                </a:solidFill>
                <a:effectLst/>
                <a:latin typeface="Aptos" panose="020B0004020202020204" pitchFamily="34" charset="0"/>
              </a:rPr>
              <a:t>	Geçici vergi açısından reeskont yapılmış olması müteakip geçici vergi dönemlerinde veya hesap dönemine ilişkin kazancın hesaplanmasında da reeskont işleminin yapılmasını gerektirmemektedir. </a:t>
            </a:r>
          </a:p>
          <a:p>
            <a:pPr algn="just"/>
            <a:r>
              <a:rPr lang="tr-TR" sz="1600" b="1" i="0" dirty="0">
                <a:solidFill>
                  <a:schemeClr val="tx1"/>
                </a:solidFill>
                <a:effectLst/>
                <a:latin typeface="Aptos" panose="020B0004020202020204" pitchFamily="34" charset="0"/>
              </a:rPr>
              <a:t>Örneğin</a:t>
            </a:r>
            <a:r>
              <a:rPr lang="tr-TR" sz="1600" b="0" i="0" dirty="0">
                <a:solidFill>
                  <a:schemeClr val="tx1"/>
                </a:solidFill>
                <a:effectLst/>
                <a:latin typeface="Aptos" panose="020B0004020202020204" pitchFamily="34" charset="0"/>
              </a:rPr>
              <a:t>, üç aylık kazancının tespitinde bu tür alacak ve borçlarını değerleme gününün kıymetine irca etmeyi tercih eden bir mükellef, dilerse altı aylık kazancının tespitinde senede bağlı alacak ve borçlarını değerleme gününün kıymetine irca etmeyebilecektir. Geçici vergi uygulaması yönünden </a:t>
            </a:r>
            <a:r>
              <a:rPr lang="tr-TR" sz="1600" b="1" i="0" dirty="0">
                <a:solidFill>
                  <a:schemeClr val="tx1"/>
                </a:solidFill>
                <a:effectLst/>
                <a:latin typeface="Aptos" panose="020B0004020202020204" pitchFamily="34" charset="0"/>
              </a:rPr>
              <a:t>senetli alacaklarını değerleme gününün kıymetine irca eden mükelleflerin, borç senetleri için de aynı uygulamayı yapmaları zorunludur.</a:t>
            </a:r>
            <a:endParaRPr lang="tr-TR" sz="1600" b="0" i="0" dirty="0">
              <a:solidFill>
                <a:schemeClr val="tx1"/>
              </a:solidFill>
              <a:effectLst/>
              <a:latin typeface="Aptos" panose="020B0004020202020204" pitchFamily="34" charset="0"/>
            </a:endParaRPr>
          </a:p>
          <a:p>
            <a:pPr algn="just"/>
            <a:endParaRPr lang="tr-TR" sz="1050" b="1" i="0" dirty="0">
              <a:solidFill>
                <a:srgbClr val="494949"/>
              </a:solidFill>
              <a:effectLst/>
              <a:latin typeface="Open Sans" panose="020B0606030504020204" pitchFamily="34" charset="0"/>
            </a:endParaRPr>
          </a:p>
        </p:txBody>
      </p:sp>
      <p:pic>
        <p:nvPicPr>
          <p:cNvPr id="4" name="Resim 3">
            <a:extLst>
              <a:ext uri="{FF2B5EF4-FFF2-40B4-BE49-F238E27FC236}">
                <a16:creationId xmlns:a16="http://schemas.microsoft.com/office/drawing/2014/main" id="{7B598C49-C632-72E6-DD46-35DAB8DACDBE}"/>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37941967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D3DC29D1-F18A-E303-9997-E8E33CE2ED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B22F2D-6788-4E41-F684-1100AE996BAA}"/>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DE1AD729-857F-EF86-BF12-3A16ACE38F7C}"/>
              </a:ext>
            </a:extLst>
          </p:cNvPr>
          <p:cNvSpPr>
            <a:spLocks noGrp="1"/>
          </p:cNvSpPr>
          <p:nvPr>
            <p:ph type="subTitle" idx="1"/>
          </p:nvPr>
        </p:nvSpPr>
        <p:spPr>
          <a:xfrm>
            <a:off x="482203" y="1330037"/>
            <a:ext cx="8179594" cy="4375438"/>
          </a:xfrm>
        </p:spPr>
        <p:txBody>
          <a:bodyPr>
            <a:normAutofit fontScale="85000" lnSpcReduction="20000"/>
          </a:bodyPr>
          <a:lstStyle/>
          <a:p>
            <a:pPr algn="just"/>
            <a:r>
              <a:rPr lang="tr-TR" sz="1050" b="1" i="0" dirty="0">
                <a:solidFill>
                  <a:srgbClr val="494949"/>
                </a:solidFill>
                <a:effectLst/>
                <a:latin typeface="Open Sans" panose="020B0606030504020204" pitchFamily="34" charset="0"/>
              </a:rPr>
              <a:t> 	</a:t>
            </a:r>
          </a:p>
          <a:p>
            <a:pPr algn="just"/>
            <a:r>
              <a:rPr lang="tr-TR" sz="1050" b="1" dirty="0">
                <a:solidFill>
                  <a:srgbClr val="494949"/>
                </a:solidFill>
                <a:latin typeface="Open Sans" panose="020B0606030504020204" pitchFamily="34" charset="0"/>
              </a:rPr>
              <a:t>						</a:t>
            </a:r>
            <a:r>
              <a:rPr lang="tr-TR" sz="1600" b="1" dirty="0">
                <a:solidFill>
                  <a:srgbClr val="FF0000"/>
                </a:solidFill>
                <a:latin typeface="Aptos" panose="020B0004020202020204" pitchFamily="34" charset="0"/>
              </a:rPr>
              <a:t> DEĞERLEME HÜKÜMLERİ </a:t>
            </a:r>
          </a:p>
          <a:p>
            <a:pPr algn="just"/>
            <a:endParaRPr lang="tr-TR" sz="1600" b="1" dirty="0">
              <a:solidFill>
                <a:srgbClr val="494949"/>
              </a:solidFill>
              <a:latin typeface="Open Sans" panose="020B0606030504020204" pitchFamily="34" charset="0"/>
            </a:endParaRPr>
          </a:p>
          <a:p>
            <a:pPr algn="just"/>
            <a:r>
              <a:rPr lang="tr-TR" sz="1500" b="1" i="0" dirty="0">
                <a:solidFill>
                  <a:schemeClr val="tx1"/>
                </a:solidFill>
                <a:effectLst/>
                <a:latin typeface="Aptos" panose="020B0004020202020204" pitchFamily="34" charset="0"/>
              </a:rPr>
              <a:t>Şüpheli Alacaklar</a:t>
            </a:r>
            <a:endParaRPr lang="tr-TR" sz="1500" b="0" i="0" dirty="0">
              <a:solidFill>
                <a:schemeClr val="tx1"/>
              </a:solidFill>
              <a:effectLst/>
              <a:latin typeface="Aptos" panose="020B0004020202020204" pitchFamily="34" charset="0"/>
            </a:endParaRPr>
          </a:p>
          <a:p>
            <a:pPr algn="just"/>
            <a:r>
              <a:rPr lang="tr-TR" sz="1500" dirty="0">
                <a:solidFill>
                  <a:schemeClr val="tx1"/>
                </a:solidFill>
                <a:latin typeface="Aptos" panose="020B0004020202020204" pitchFamily="34" charset="0"/>
              </a:rPr>
              <a:t>	</a:t>
            </a:r>
            <a:r>
              <a:rPr lang="tr-TR" sz="1500" b="0" i="0" dirty="0">
                <a:solidFill>
                  <a:schemeClr val="tx1"/>
                </a:solidFill>
                <a:effectLst/>
                <a:latin typeface="Aptos" panose="020B0004020202020204" pitchFamily="34" charset="0"/>
              </a:rPr>
              <a:t>Şüpheli hale gelen alacaklar için değerleme günü itibariyle karşılık ayırma şartlarının bulunup bulunmadığına bakılarak, şartların gerçekleşmesi halinde karşılık ayrılabilecektir. Şüpheli hale gelen alacağın içinde bulunduğu hesap dönemini aşmamak üzere geçici vergi dönemlerinden herhangi birinde karşılık ayırmak mümkündür.</a:t>
            </a:r>
          </a:p>
          <a:p>
            <a:pPr algn="just"/>
            <a:r>
              <a:rPr lang="tr-TR" sz="1500" b="0" i="0" dirty="0">
                <a:solidFill>
                  <a:srgbClr val="494949"/>
                </a:solidFill>
                <a:effectLst/>
                <a:latin typeface="Aptos" panose="020B0004020202020204" pitchFamily="34" charset="0"/>
              </a:rPr>
              <a:t>	</a:t>
            </a:r>
            <a:r>
              <a:rPr lang="tr-TR" sz="1500" b="1" i="0" dirty="0">
                <a:solidFill>
                  <a:srgbClr val="FF0000"/>
                </a:solidFill>
                <a:effectLst/>
                <a:latin typeface="Aptos" panose="020B0004020202020204" pitchFamily="34" charset="0"/>
              </a:rPr>
              <a:t>Şartları :  </a:t>
            </a:r>
          </a:p>
          <a:p>
            <a:pPr algn="just"/>
            <a:r>
              <a:rPr lang="tr-TR" sz="1500" b="1" i="0" dirty="0">
                <a:solidFill>
                  <a:schemeClr val="tx1"/>
                </a:solidFill>
                <a:effectLst/>
                <a:latin typeface="Aptos" panose="020B0004020202020204" pitchFamily="34" charset="0"/>
              </a:rPr>
              <a:t>Ticari ve zirai kazancın elde edilmesi ve idame ettirilmesi ile ilgili olmak şartıyla</a:t>
            </a:r>
            <a:r>
              <a:rPr lang="tr-TR" sz="1500" b="0" i="0" dirty="0">
                <a:solidFill>
                  <a:srgbClr val="494949"/>
                </a:solidFill>
                <a:effectLst/>
                <a:latin typeface="Aptos" panose="020B0004020202020204" pitchFamily="34" charset="0"/>
              </a:rPr>
              <a:t>;</a:t>
            </a:r>
            <a:r>
              <a:rPr lang="tr-TR" sz="1500" b="1" i="0" dirty="0">
                <a:solidFill>
                  <a:srgbClr val="FF0000"/>
                </a:solidFill>
                <a:effectLst/>
                <a:latin typeface="Aptos" panose="020B0004020202020204" pitchFamily="34" charset="0"/>
              </a:rPr>
              <a:t>                </a:t>
            </a:r>
          </a:p>
          <a:p>
            <a:pPr algn="just"/>
            <a:r>
              <a:rPr lang="tr-TR" sz="1500" b="0" i="0" dirty="0">
                <a:solidFill>
                  <a:srgbClr val="494949"/>
                </a:solidFill>
                <a:effectLst/>
                <a:latin typeface="Aptos" panose="020B0004020202020204" pitchFamily="34" charset="0"/>
              </a:rPr>
              <a:t> - Dava veya icra safhasında bulunan alacaklar;</a:t>
            </a:r>
          </a:p>
          <a:p>
            <a:pPr algn="just"/>
            <a:r>
              <a:rPr lang="tr-TR" sz="1500" dirty="0">
                <a:solidFill>
                  <a:srgbClr val="494949"/>
                </a:solidFill>
                <a:latin typeface="Aptos" panose="020B0004020202020204" pitchFamily="34" charset="0"/>
              </a:rPr>
              <a:t>-</a:t>
            </a:r>
            <a:r>
              <a:rPr lang="tr-TR" sz="1500" b="0" i="0" dirty="0">
                <a:solidFill>
                  <a:srgbClr val="494949"/>
                </a:solidFill>
                <a:effectLst/>
                <a:latin typeface="Aptos" panose="020B0004020202020204" pitchFamily="34" charset="0"/>
              </a:rPr>
              <a:t> Yapılan protestoya veya yazı ile bir defadan fazla istenilmesine rağmen borçlu tarafından ödenmemiş bulunan</a:t>
            </a:r>
            <a:r>
              <a:rPr lang="tr-TR" sz="1500" dirty="0">
                <a:solidFill>
                  <a:srgbClr val="494949"/>
                </a:solidFill>
                <a:latin typeface="Aptos" panose="020B0004020202020204" pitchFamily="34" charset="0"/>
              </a:rPr>
              <a:t> (2024 yılında 14.000 TL ) aşmayan alacaklar </a:t>
            </a:r>
          </a:p>
          <a:p>
            <a:pPr algn="just"/>
            <a:r>
              <a:rPr lang="tr-TR" sz="1500" b="0" i="0" dirty="0">
                <a:solidFill>
                  <a:srgbClr val="494949"/>
                </a:solidFill>
                <a:effectLst/>
                <a:latin typeface="Aptos" panose="020B0004020202020204" pitchFamily="34" charset="0"/>
              </a:rPr>
              <a:t>	</a:t>
            </a:r>
            <a:r>
              <a:rPr lang="tr-TR" sz="1500" dirty="0">
                <a:solidFill>
                  <a:srgbClr val="494949"/>
                </a:solidFill>
                <a:latin typeface="Aptos" panose="020B0004020202020204" pitchFamily="34" charset="0"/>
              </a:rPr>
              <a:t>Şüpheli alacak sayılır.</a:t>
            </a:r>
          </a:p>
          <a:p>
            <a:pPr algn="just"/>
            <a:r>
              <a:rPr lang="tr-TR" sz="1500" b="0" i="0" dirty="0">
                <a:solidFill>
                  <a:srgbClr val="494949"/>
                </a:solidFill>
                <a:effectLst/>
                <a:latin typeface="Aptos" panose="020B0004020202020204" pitchFamily="34" charset="0"/>
              </a:rPr>
              <a:t>	Yukarıda yazılı şüpheli alacaklar için değerleme gününün tasarruf değerine göre pasifte karşılık ayrılabilir.</a:t>
            </a:r>
            <a:endParaRPr lang="tr-TR" sz="1500" dirty="0">
              <a:solidFill>
                <a:srgbClr val="494949"/>
              </a:solidFill>
              <a:latin typeface="Aptos" panose="020B0004020202020204" pitchFamily="34" charset="0"/>
            </a:endParaRPr>
          </a:p>
          <a:p>
            <a:pPr algn="just"/>
            <a:r>
              <a:rPr lang="tr-TR" sz="1500" b="0" i="0" dirty="0">
                <a:solidFill>
                  <a:srgbClr val="494949"/>
                </a:solidFill>
                <a:effectLst/>
                <a:latin typeface="Aptos" panose="020B0004020202020204" pitchFamily="34" charset="0"/>
              </a:rPr>
              <a:t>Bu karşılığın hangi alacaklara ait olduğu karşılık hesabında gösterilir. Teminatlı alacaklarda bu karşılık teminattan geri kalan miktara inhisar eder.</a:t>
            </a:r>
            <a:endParaRPr lang="tr-TR" sz="1500" dirty="0">
              <a:solidFill>
                <a:srgbClr val="494949"/>
              </a:solidFill>
              <a:latin typeface="Aptos" panose="020B0004020202020204" pitchFamily="34" charset="0"/>
            </a:endParaRPr>
          </a:p>
          <a:p>
            <a:pPr algn="just"/>
            <a:r>
              <a:rPr lang="tr-TR" sz="1500" b="0" i="0" dirty="0">
                <a:solidFill>
                  <a:srgbClr val="494949"/>
                </a:solidFill>
                <a:effectLst/>
                <a:latin typeface="Aptos" panose="020B0004020202020204" pitchFamily="34" charset="0"/>
              </a:rPr>
              <a:t>	Şüpheli alacakların sonradan tahsil edilen miktarları tahsil edildikleri dönemde kar-zarar hesabına intikal ettirilir.</a:t>
            </a:r>
          </a:p>
          <a:p>
            <a:pPr algn="just"/>
            <a:r>
              <a:rPr lang="tr-TR" sz="1500" b="0" i="0" dirty="0">
                <a:solidFill>
                  <a:srgbClr val="494949"/>
                </a:solidFill>
                <a:effectLst/>
                <a:latin typeface="Aptos" panose="020B0004020202020204" pitchFamily="34" charset="0"/>
              </a:rPr>
              <a:t>İşletme hesabı esasında defter tutan mükellefler, yukarıdaki fıkralar kapsamında tespit edilen şüpheli alacaklarını defterlerinin gider kısmına ve bunlardan sonradan tahsil edilen miktarları ise tahsil edildikleri dönemde defterlerinin gelir kısmına, hangi alacaklara ait olduğunu gösterecek şekilde, kaydederler.</a:t>
            </a:r>
            <a:endParaRPr lang="tr-TR" sz="1500" b="0" i="0" dirty="0">
              <a:solidFill>
                <a:schemeClr val="tx1"/>
              </a:solidFill>
              <a:effectLst/>
              <a:latin typeface="Aptos" panose="020B0004020202020204" pitchFamily="34" charset="0"/>
            </a:endParaRPr>
          </a:p>
          <a:p>
            <a:pPr algn="just"/>
            <a:endParaRPr lang="tr-TR" sz="1050" b="1" i="0" dirty="0">
              <a:solidFill>
                <a:srgbClr val="494949"/>
              </a:solidFill>
              <a:effectLst/>
              <a:latin typeface="Open Sans" panose="020B0606030504020204" pitchFamily="34" charset="0"/>
            </a:endParaRPr>
          </a:p>
        </p:txBody>
      </p:sp>
      <p:pic>
        <p:nvPicPr>
          <p:cNvPr id="4" name="Resim 3">
            <a:extLst>
              <a:ext uri="{FF2B5EF4-FFF2-40B4-BE49-F238E27FC236}">
                <a16:creationId xmlns:a16="http://schemas.microsoft.com/office/drawing/2014/main" id="{7221B323-E54D-C007-0DF8-F4E73401959E}"/>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38940481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EB12D8D2-FFFF-D323-B8DD-6BD8CA3569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ED0F19-0AAA-9178-33AF-3139B1A9577B}"/>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B37AC9B8-1468-3ADF-28F3-EFD10DE641D6}"/>
              </a:ext>
            </a:extLst>
          </p:cNvPr>
          <p:cNvSpPr>
            <a:spLocks noGrp="1"/>
          </p:cNvSpPr>
          <p:nvPr>
            <p:ph type="subTitle" idx="1"/>
          </p:nvPr>
        </p:nvSpPr>
        <p:spPr>
          <a:xfrm>
            <a:off x="482203" y="1330037"/>
            <a:ext cx="8179594" cy="4375438"/>
          </a:xfrm>
        </p:spPr>
        <p:txBody>
          <a:bodyPr>
            <a:normAutofit fontScale="85000" lnSpcReduction="20000"/>
          </a:bodyPr>
          <a:lstStyle/>
          <a:p>
            <a:pPr algn="just"/>
            <a:r>
              <a:rPr lang="tr-TR" sz="1050" b="1" i="0" dirty="0">
                <a:solidFill>
                  <a:srgbClr val="494949"/>
                </a:solidFill>
                <a:effectLst/>
                <a:latin typeface="Open Sans" panose="020B0606030504020204" pitchFamily="34" charset="0"/>
              </a:rPr>
              <a:t> 	</a:t>
            </a:r>
          </a:p>
          <a:p>
            <a:pPr algn="just"/>
            <a:r>
              <a:rPr lang="tr-TR" sz="1600" b="1" i="0" dirty="0">
                <a:solidFill>
                  <a:schemeClr val="tx1"/>
                </a:solidFill>
                <a:effectLst/>
                <a:latin typeface="Aptos" panose="020B0004020202020204" pitchFamily="34" charset="0"/>
              </a:rPr>
              <a:t>Şüpheli Alacaklar / Muhasebe Kaydı </a:t>
            </a:r>
          </a:p>
          <a:p>
            <a:pPr algn="just"/>
            <a:r>
              <a:rPr lang="tr-TR" sz="1600" b="1" i="0" dirty="0">
                <a:solidFill>
                  <a:schemeClr val="tx1"/>
                </a:solidFill>
                <a:effectLst/>
                <a:latin typeface="Aptos" panose="020B0004020202020204" pitchFamily="34" charset="0"/>
              </a:rPr>
              <a:t>   </a:t>
            </a:r>
          </a:p>
          <a:p>
            <a:pPr algn="just"/>
            <a:r>
              <a:rPr lang="tr-TR" sz="1600" b="1" i="0" dirty="0">
                <a:solidFill>
                  <a:schemeClr val="tx1"/>
                </a:solidFill>
                <a:effectLst/>
                <a:latin typeface="Aptos" panose="020B0004020202020204" pitchFamily="34" charset="0"/>
              </a:rPr>
              <a:t>	….. A.</a:t>
            </a:r>
            <a:r>
              <a:rPr lang="tr-TR" sz="1600" b="1" dirty="0">
                <a:solidFill>
                  <a:schemeClr val="tx1"/>
                </a:solidFill>
                <a:latin typeface="Aptos" panose="020B0004020202020204" pitchFamily="34" charset="0"/>
              </a:rPr>
              <a:t>Ş. ‘</a:t>
            </a:r>
            <a:r>
              <a:rPr lang="tr-TR" sz="1600" b="1" dirty="0" err="1">
                <a:solidFill>
                  <a:schemeClr val="tx1"/>
                </a:solidFill>
                <a:latin typeface="Aptos" panose="020B0004020202020204" pitchFamily="34" charset="0"/>
              </a:rPr>
              <a:t>nin</a:t>
            </a:r>
            <a:r>
              <a:rPr lang="tr-TR" sz="1600" b="1" dirty="0">
                <a:solidFill>
                  <a:schemeClr val="tx1"/>
                </a:solidFill>
                <a:latin typeface="Aptos" panose="020B0004020202020204" pitchFamily="34" charset="0"/>
              </a:rPr>
              <a:t> müşterisi olan B </a:t>
            </a:r>
            <a:r>
              <a:rPr lang="tr-TR" sz="1600" b="1" dirty="0" err="1">
                <a:solidFill>
                  <a:schemeClr val="tx1"/>
                </a:solidFill>
                <a:latin typeface="Aptos" panose="020B0004020202020204" pitchFamily="34" charset="0"/>
              </a:rPr>
              <a:t>Ltd.Şti</a:t>
            </a:r>
            <a:r>
              <a:rPr lang="tr-TR" sz="1600" b="1" dirty="0">
                <a:solidFill>
                  <a:schemeClr val="tx1"/>
                </a:solidFill>
                <a:latin typeface="Aptos" panose="020B0004020202020204" pitchFamily="34" charset="0"/>
              </a:rPr>
              <a:t> den KDV dahil 60.000 TL tutarındaki alacağın tahsili 15.05.2024 tarihinde şüpheli hale gelmiştir. Dönem içinde alacakla ilgili hukuki işlem başlatılmış ve yasal süreç devam etmektedir.</a:t>
            </a:r>
          </a:p>
          <a:p>
            <a:pPr algn="just"/>
            <a:endParaRPr lang="tr-TR" sz="1600" b="1" i="0" dirty="0">
              <a:solidFill>
                <a:schemeClr val="tx1"/>
              </a:solidFill>
              <a:effectLst/>
              <a:latin typeface="Aptos" panose="020B0004020202020204" pitchFamily="34" charset="0"/>
            </a:endParaRPr>
          </a:p>
          <a:p>
            <a:pPr algn="just"/>
            <a:r>
              <a:rPr lang="tr-TR" sz="1600" b="1" dirty="0">
                <a:solidFill>
                  <a:schemeClr val="tx1"/>
                </a:solidFill>
                <a:latin typeface="Aptos" panose="020B0004020202020204" pitchFamily="34" charset="0"/>
              </a:rPr>
              <a:t>	</a:t>
            </a:r>
            <a:r>
              <a:rPr lang="tr-TR" sz="1600" b="1" dirty="0">
                <a:solidFill>
                  <a:srgbClr val="FF0000"/>
                </a:solidFill>
                <a:latin typeface="Aptos" panose="020B0004020202020204" pitchFamily="34" charset="0"/>
              </a:rPr>
              <a:t>Şüpheli Hale Gelmesi </a:t>
            </a:r>
            <a:endParaRPr lang="tr-TR" sz="1600" b="1" i="0" dirty="0">
              <a:solidFill>
                <a:srgbClr val="FF0000"/>
              </a:solidFill>
              <a:effectLst/>
              <a:latin typeface="Aptos" panose="020B0004020202020204" pitchFamily="34" charset="0"/>
            </a:endParaRPr>
          </a:p>
          <a:p>
            <a:pPr algn="just"/>
            <a:r>
              <a:rPr lang="tr-TR" sz="1600" b="1" dirty="0">
                <a:solidFill>
                  <a:schemeClr val="tx1"/>
                </a:solidFill>
                <a:latin typeface="Aptos" panose="020B0004020202020204" pitchFamily="34" charset="0"/>
              </a:rPr>
              <a:t>       1</a:t>
            </a:r>
            <a:r>
              <a:rPr lang="tr-TR" sz="1600"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128 </a:t>
            </a:r>
            <a:r>
              <a:rPr lang="tr-TR" sz="1600" b="1" dirty="0">
                <a:solidFill>
                  <a:schemeClr val="tx1"/>
                </a:solidFill>
                <a:latin typeface="Aptos" panose="020B0004020202020204" pitchFamily="34" charset="0"/>
              </a:rPr>
              <a:t>Şüpheli Ticari Alacaklar 			          60.000</a:t>
            </a:r>
          </a:p>
          <a:p>
            <a:pPr algn="just"/>
            <a:r>
              <a:rPr lang="tr-TR" sz="1600" b="1" i="0" dirty="0">
                <a:solidFill>
                  <a:schemeClr val="tx1"/>
                </a:solidFill>
                <a:effectLst/>
                <a:latin typeface="Aptos" panose="020B0004020202020204" pitchFamily="34" charset="0"/>
              </a:rPr>
              <a:t>				120 </a:t>
            </a:r>
            <a:r>
              <a:rPr lang="tr-TR" sz="1600" b="1" dirty="0">
                <a:solidFill>
                  <a:schemeClr val="tx1"/>
                </a:solidFill>
                <a:latin typeface="Aptos" panose="020B0004020202020204" pitchFamily="34" charset="0"/>
              </a:rPr>
              <a:t>Alıcılar/ 121 Alacak Senetleri	   	           60.000</a:t>
            </a:r>
          </a:p>
          <a:p>
            <a:pPr algn="just"/>
            <a:r>
              <a:rPr lang="tr-TR" sz="1600" b="1" i="0" dirty="0">
                <a:solidFill>
                  <a:schemeClr val="tx1"/>
                </a:solidFill>
                <a:effectLst/>
                <a:latin typeface="Aptos" panose="020B0004020202020204" pitchFamily="34" charset="0"/>
              </a:rPr>
              <a:t>	</a:t>
            </a:r>
          </a:p>
          <a:p>
            <a:pPr algn="just"/>
            <a:r>
              <a:rPr lang="tr-TR" sz="1600" b="1" dirty="0">
                <a:solidFill>
                  <a:schemeClr val="tx1"/>
                </a:solidFill>
                <a:latin typeface="Aptos" panose="020B0004020202020204" pitchFamily="34" charset="0"/>
              </a:rPr>
              <a:t>       2-   654 Karşılık Giderleri				             60.000			</a:t>
            </a:r>
          </a:p>
          <a:p>
            <a:pPr algn="just"/>
            <a:r>
              <a:rPr lang="tr-TR" sz="1600" b="1" i="0" dirty="0">
                <a:solidFill>
                  <a:schemeClr val="tx1"/>
                </a:solidFill>
                <a:effectLst/>
                <a:latin typeface="Aptos" panose="020B0004020202020204" pitchFamily="34" charset="0"/>
              </a:rPr>
              <a:t>				129 Şüpheli Ticari Alacaklar Karşılığı  	 	 60.000</a:t>
            </a:r>
          </a:p>
          <a:p>
            <a:pPr algn="just"/>
            <a:r>
              <a:rPr lang="tr-TR" sz="1600" b="1" dirty="0">
                <a:solidFill>
                  <a:schemeClr val="tx1"/>
                </a:solidFill>
                <a:latin typeface="Aptos" panose="020B0004020202020204" pitchFamily="34" charset="0"/>
              </a:rPr>
              <a:t>	</a:t>
            </a:r>
          </a:p>
          <a:p>
            <a:pPr algn="just"/>
            <a:r>
              <a:rPr lang="tr-TR" sz="1600" b="1" dirty="0">
                <a:solidFill>
                  <a:schemeClr val="tx1"/>
                </a:solidFill>
                <a:latin typeface="Aptos" panose="020B0004020202020204" pitchFamily="34" charset="0"/>
              </a:rPr>
              <a:t>	</a:t>
            </a:r>
            <a:r>
              <a:rPr lang="tr-TR" sz="1600" b="1" dirty="0">
                <a:solidFill>
                  <a:srgbClr val="FF0000"/>
                </a:solidFill>
                <a:latin typeface="Aptos" panose="020B0004020202020204" pitchFamily="34" charset="0"/>
              </a:rPr>
              <a:t>Şüpheli Ticari Alacağın Tahsili </a:t>
            </a:r>
          </a:p>
          <a:p>
            <a:pPr algn="just"/>
            <a:r>
              <a:rPr lang="tr-TR" sz="1600" b="1" i="0" dirty="0">
                <a:solidFill>
                  <a:schemeClr val="tx1"/>
                </a:solidFill>
                <a:effectLst/>
                <a:latin typeface="Aptos" panose="020B0004020202020204" pitchFamily="34" charset="0"/>
              </a:rPr>
              <a:t>        3-	 102 Bankalar						60.000</a:t>
            </a:r>
          </a:p>
          <a:p>
            <a:pPr algn="just"/>
            <a:r>
              <a:rPr lang="tr-TR" sz="1600" b="1" dirty="0">
                <a:solidFill>
                  <a:schemeClr val="tx1"/>
                </a:solidFill>
                <a:latin typeface="Aptos" panose="020B0004020202020204" pitchFamily="34" charset="0"/>
              </a:rPr>
              <a:t>				 128 Şüpheli Ticari Alacaklar		  	             60.000</a:t>
            </a:r>
          </a:p>
          <a:p>
            <a:pPr algn="just"/>
            <a:r>
              <a:rPr lang="tr-TR" sz="1600" b="1" dirty="0">
                <a:solidFill>
                  <a:schemeClr val="tx1"/>
                </a:solidFill>
                <a:latin typeface="Aptos" panose="020B0004020202020204" pitchFamily="34" charset="0"/>
              </a:rPr>
              <a:t> </a:t>
            </a:r>
          </a:p>
          <a:p>
            <a:pPr algn="just"/>
            <a:r>
              <a:rPr lang="tr-TR" sz="1600" b="1" dirty="0">
                <a:solidFill>
                  <a:schemeClr val="tx1"/>
                </a:solidFill>
                <a:latin typeface="Aptos" panose="020B0004020202020204" pitchFamily="34" charset="0"/>
              </a:rPr>
              <a:t>         4- </a:t>
            </a:r>
            <a:r>
              <a:rPr lang="tr-TR" sz="1600" b="1" i="0" dirty="0">
                <a:solidFill>
                  <a:schemeClr val="tx1"/>
                </a:solidFill>
                <a:effectLst/>
                <a:latin typeface="Aptos" panose="020B0004020202020204" pitchFamily="34" charset="0"/>
              </a:rPr>
              <a:t>129 Şüpheli Ticari Alacaklar Karşılığı		</a:t>
            </a:r>
            <a:r>
              <a:rPr lang="tr-TR" sz="1600" b="1" dirty="0">
                <a:solidFill>
                  <a:schemeClr val="tx1"/>
                </a:solidFill>
                <a:latin typeface="Aptos" panose="020B0004020202020204" pitchFamily="34" charset="0"/>
              </a:rPr>
              <a:t> 60.000</a:t>
            </a:r>
            <a:endParaRPr lang="tr-TR" sz="1600" b="1" i="0" dirty="0">
              <a:solidFill>
                <a:schemeClr val="tx1"/>
              </a:solidFill>
              <a:effectLst/>
              <a:latin typeface="Aptos" panose="020B0004020202020204" pitchFamily="34" charset="0"/>
            </a:endParaRPr>
          </a:p>
          <a:p>
            <a:pPr algn="just"/>
            <a:r>
              <a:rPr lang="tr-TR" sz="1600" b="1" dirty="0">
                <a:solidFill>
                  <a:schemeClr val="tx1"/>
                </a:solidFill>
                <a:latin typeface="Aptos" panose="020B0004020202020204" pitchFamily="34" charset="0"/>
              </a:rPr>
              <a:t>				  644 Konusu Kalmayan Karşılıklar	                          60.000</a:t>
            </a:r>
            <a:endParaRPr lang="tr-TR" sz="1050" b="1" i="0" dirty="0">
              <a:solidFill>
                <a:srgbClr val="494949"/>
              </a:solidFill>
              <a:effectLst/>
              <a:latin typeface="Open Sans" panose="020B0606030504020204" pitchFamily="34" charset="0"/>
            </a:endParaRPr>
          </a:p>
        </p:txBody>
      </p:sp>
      <p:pic>
        <p:nvPicPr>
          <p:cNvPr id="4" name="Resim 3">
            <a:extLst>
              <a:ext uri="{FF2B5EF4-FFF2-40B4-BE49-F238E27FC236}">
                <a16:creationId xmlns:a16="http://schemas.microsoft.com/office/drawing/2014/main" id="{2F1789E9-7815-F4B7-655F-A9C70133A66A}"/>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30455144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1A0C368F-D880-B3B4-A67F-83F06415CD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E6A7F0-53C6-E16E-2234-71BB6925077B}"/>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B660A15C-28B3-CB25-8D71-51B00D169F56}"/>
              </a:ext>
            </a:extLst>
          </p:cNvPr>
          <p:cNvSpPr>
            <a:spLocks noGrp="1"/>
          </p:cNvSpPr>
          <p:nvPr>
            <p:ph type="subTitle" idx="1"/>
          </p:nvPr>
        </p:nvSpPr>
        <p:spPr>
          <a:xfrm>
            <a:off x="354612" y="1330037"/>
            <a:ext cx="8179594" cy="4375438"/>
          </a:xfrm>
        </p:spPr>
        <p:txBody>
          <a:bodyPr>
            <a:normAutofit/>
          </a:bodyPr>
          <a:lstStyle/>
          <a:p>
            <a:pPr algn="just"/>
            <a:r>
              <a:rPr lang="tr-TR" sz="1050" b="1" i="0" dirty="0">
                <a:solidFill>
                  <a:srgbClr val="494949"/>
                </a:solidFill>
                <a:effectLst/>
                <a:latin typeface="Open Sans" panose="020B0606030504020204" pitchFamily="34" charset="0"/>
              </a:rPr>
              <a:t> 	</a:t>
            </a:r>
          </a:p>
          <a:p>
            <a:pPr algn="just"/>
            <a:r>
              <a:rPr lang="tr-TR" sz="1600" b="1" i="0" dirty="0">
                <a:solidFill>
                  <a:schemeClr val="tx1"/>
                </a:solidFill>
                <a:effectLst/>
                <a:latin typeface="Aptos" panose="020B0004020202020204" pitchFamily="34" charset="0"/>
              </a:rPr>
              <a:t>Şüpheli Alacaklar / Muhasebe Kaydı </a:t>
            </a:r>
          </a:p>
          <a:p>
            <a:pPr algn="just"/>
            <a:r>
              <a:rPr lang="tr-TR" sz="1600" b="1" dirty="0">
                <a:solidFill>
                  <a:schemeClr val="tx1"/>
                </a:solidFill>
                <a:latin typeface="Aptos" panose="020B0004020202020204" pitchFamily="34" charset="0"/>
              </a:rPr>
              <a:t>	</a:t>
            </a:r>
            <a:r>
              <a:rPr lang="tr-TR" sz="1600" b="1" dirty="0">
                <a:solidFill>
                  <a:srgbClr val="FF0000"/>
                </a:solidFill>
                <a:latin typeface="Aptos" panose="020B0004020202020204" pitchFamily="34" charset="0"/>
              </a:rPr>
              <a:t>Tahsili İmkansız İse </a:t>
            </a:r>
            <a:endParaRPr lang="tr-TR" sz="1600" b="1" i="0" dirty="0">
              <a:solidFill>
                <a:srgbClr val="FF0000"/>
              </a:solidFill>
              <a:effectLst/>
              <a:latin typeface="Aptos" panose="020B0004020202020204" pitchFamily="34" charset="0"/>
            </a:endParaRPr>
          </a:p>
          <a:p>
            <a:pPr algn="just"/>
            <a:r>
              <a:rPr lang="tr-TR" sz="1600" b="1" dirty="0">
                <a:solidFill>
                  <a:schemeClr val="tx1"/>
                </a:solidFill>
                <a:latin typeface="Aptos" panose="020B0004020202020204" pitchFamily="34" charset="0"/>
              </a:rPr>
              <a:t>     1</a:t>
            </a:r>
            <a:r>
              <a:rPr lang="tr-TR" sz="1600"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129 </a:t>
            </a:r>
            <a:r>
              <a:rPr lang="tr-TR" sz="1600" b="1" dirty="0">
                <a:solidFill>
                  <a:schemeClr val="tx1"/>
                </a:solidFill>
                <a:latin typeface="Aptos" panose="020B0004020202020204" pitchFamily="34" charset="0"/>
              </a:rPr>
              <a:t>Şüpheli Ticari Alacaklar  Karşılığı			60.000</a:t>
            </a:r>
          </a:p>
          <a:p>
            <a:pPr algn="just"/>
            <a:r>
              <a:rPr lang="tr-TR" sz="1600" b="1" i="0" dirty="0">
                <a:solidFill>
                  <a:schemeClr val="tx1"/>
                </a:solidFill>
                <a:effectLst/>
                <a:latin typeface="Aptos" panose="020B0004020202020204" pitchFamily="34" charset="0"/>
              </a:rPr>
              <a:t>				128 Şüpheli Ticari Alacaklar</a:t>
            </a:r>
            <a:r>
              <a:rPr lang="tr-TR" sz="1600" b="1" dirty="0">
                <a:solidFill>
                  <a:schemeClr val="tx1"/>
                </a:solidFill>
                <a:latin typeface="Aptos" panose="020B0004020202020204" pitchFamily="34" charset="0"/>
              </a:rPr>
              <a:t>			       60.000</a:t>
            </a:r>
          </a:p>
          <a:p>
            <a:pPr algn="just"/>
            <a:endParaRPr lang="tr-TR" sz="1600" b="1" dirty="0">
              <a:solidFill>
                <a:schemeClr val="tx1"/>
              </a:solidFill>
              <a:latin typeface="Aptos" panose="020B0004020202020204" pitchFamily="34" charset="0"/>
            </a:endParaRPr>
          </a:p>
          <a:p>
            <a:pPr algn="just"/>
            <a:r>
              <a:rPr lang="tr-TR" sz="1600" b="1" dirty="0">
                <a:solidFill>
                  <a:srgbClr val="FF0000"/>
                </a:solidFill>
                <a:latin typeface="Aptos" panose="020B0004020202020204" pitchFamily="34" charset="0"/>
              </a:rPr>
              <a:t>NOT : KDV yönünden </a:t>
            </a:r>
          </a:p>
          <a:p>
            <a:pPr algn="just"/>
            <a:r>
              <a:rPr lang="tr-TR" sz="1600" b="1" dirty="0">
                <a:solidFill>
                  <a:schemeClr val="tx1"/>
                </a:solidFill>
                <a:latin typeface="Aptos" panose="020B0004020202020204" pitchFamily="34" charset="0"/>
              </a:rPr>
              <a:t>	KDV 29. maddesi gereğince ;</a:t>
            </a:r>
          </a:p>
          <a:p>
            <a:pPr algn="just"/>
            <a:r>
              <a:rPr lang="tr-TR" sz="1600" b="1" dirty="0">
                <a:solidFill>
                  <a:schemeClr val="tx1"/>
                </a:solidFill>
                <a:latin typeface="Aptos" panose="020B0004020202020204" pitchFamily="34" charset="0"/>
              </a:rPr>
              <a:t>	 </a:t>
            </a:r>
          </a:p>
          <a:p>
            <a:pPr algn="just"/>
            <a:r>
              <a:rPr lang="tr-TR" sz="1600" b="1" dirty="0">
                <a:solidFill>
                  <a:schemeClr val="tx1"/>
                </a:solidFill>
                <a:latin typeface="Aptos" panose="020B0004020202020204" pitchFamily="34" charset="0"/>
              </a:rPr>
              <a:t>	 191 İndirilecek </a:t>
            </a:r>
            <a:r>
              <a:rPr lang="tr-TR" sz="1600" b="1" dirty="0" err="1">
                <a:solidFill>
                  <a:schemeClr val="tx1"/>
                </a:solidFill>
                <a:latin typeface="Aptos" panose="020B0004020202020204" pitchFamily="34" charset="0"/>
              </a:rPr>
              <a:t>Kdv</a:t>
            </a:r>
            <a:r>
              <a:rPr lang="tr-TR" sz="1600" b="1" dirty="0">
                <a:solidFill>
                  <a:schemeClr val="tx1"/>
                </a:solidFill>
                <a:latin typeface="Aptos" panose="020B0004020202020204" pitchFamily="34" charset="0"/>
              </a:rPr>
              <a:t> 						10.000	</a:t>
            </a:r>
          </a:p>
          <a:p>
            <a:pPr algn="just"/>
            <a:r>
              <a:rPr lang="tr-TR" sz="1600" b="1" dirty="0">
                <a:solidFill>
                  <a:schemeClr val="tx1"/>
                </a:solidFill>
                <a:latin typeface="Aptos" panose="020B0004020202020204" pitchFamily="34" charset="0"/>
              </a:rPr>
              <a:t>				679 Diğer Olağan Gelir ve Karlar		 10.000</a:t>
            </a:r>
          </a:p>
          <a:p>
            <a:pPr algn="just"/>
            <a:r>
              <a:rPr lang="tr-TR" sz="1600" b="1" dirty="0">
                <a:solidFill>
                  <a:schemeClr val="tx1"/>
                </a:solidFill>
                <a:latin typeface="Aptos" panose="020B0004020202020204" pitchFamily="34" charset="0"/>
              </a:rPr>
              <a:t>	Değersiz hale gelen </a:t>
            </a:r>
            <a:r>
              <a:rPr lang="tr-TR" sz="1600" b="1" dirty="0" err="1">
                <a:solidFill>
                  <a:schemeClr val="tx1"/>
                </a:solidFill>
                <a:latin typeface="Aptos" panose="020B0004020202020204" pitchFamily="34" charset="0"/>
              </a:rPr>
              <a:t>kdv</a:t>
            </a:r>
            <a:r>
              <a:rPr lang="tr-TR" sz="1600" b="1" dirty="0">
                <a:solidFill>
                  <a:schemeClr val="tx1"/>
                </a:solidFill>
                <a:latin typeface="Aptos" panose="020B0004020202020204" pitchFamily="34" charset="0"/>
              </a:rPr>
              <a:t> ‘sinin  karşılık ayrılmak sureti ile gider olarak dikkate alınması durumunda </a:t>
            </a:r>
            <a:r>
              <a:rPr lang="tr-TR" sz="1600" b="1" dirty="0" err="1">
                <a:solidFill>
                  <a:schemeClr val="tx1"/>
                </a:solidFill>
                <a:latin typeface="Aptos" panose="020B0004020202020204" pitchFamily="34" charset="0"/>
              </a:rPr>
              <a:t>matrahin</a:t>
            </a:r>
            <a:r>
              <a:rPr lang="tr-TR" sz="1600" b="1" dirty="0">
                <a:solidFill>
                  <a:schemeClr val="tx1"/>
                </a:solidFill>
                <a:latin typeface="Aptos" panose="020B0004020202020204" pitchFamily="34" charset="0"/>
              </a:rPr>
              <a:t> tespitinde gelir olarak alınması şarttır. </a:t>
            </a:r>
          </a:p>
          <a:p>
            <a:pPr algn="just"/>
            <a:r>
              <a:rPr lang="tr-TR" sz="1600" b="1" dirty="0">
                <a:solidFill>
                  <a:schemeClr val="tx1"/>
                </a:solidFill>
                <a:latin typeface="Aptos" panose="020B0004020202020204" pitchFamily="34" charset="0"/>
              </a:rPr>
              <a:t>					</a:t>
            </a:r>
          </a:p>
          <a:p>
            <a:pPr algn="just"/>
            <a:r>
              <a:rPr lang="tr-TR" sz="1600" b="1" i="0" dirty="0">
                <a:solidFill>
                  <a:schemeClr val="tx1"/>
                </a:solidFill>
                <a:effectLst/>
                <a:latin typeface="Aptos" panose="020B0004020202020204" pitchFamily="34" charset="0"/>
              </a:rPr>
              <a:t>	</a:t>
            </a:r>
          </a:p>
          <a:p>
            <a:pPr algn="just"/>
            <a:endParaRPr lang="tr-TR" sz="1050" b="1" i="0" dirty="0">
              <a:solidFill>
                <a:srgbClr val="494949"/>
              </a:solidFill>
              <a:effectLst/>
              <a:latin typeface="Open Sans" panose="020B0606030504020204" pitchFamily="34" charset="0"/>
            </a:endParaRPr>
          </a:p>
        </p:txBody>
      </p:sp>
      <p:pic>
        <p:nvPicPr>
          <p:cNvPr id="4" name="Resim 3">
            <a:extLst>
              <a:ext uri="{FF2B5EF4-FFF2-40B4-BE49-F238E27FC236}">
                <a16:creationId xmlns:a16="http://schemas.microsoft.com/office/drawing/2014/main" id="{561D4A77-5769-95E4-9137-7339512B721A}"/>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26230813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C4D5774B-F855-3D21-B3A5-FA4F79DEE1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153503-A2CE-EC74-8C25-2399BAD42738}"/>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AD70F9B6-E3E6-28D1-7D0B-AA933027A04D}"/>
              </a:ext>
            </a:extLst>
          </p:cNvPr>
          <p:cNvSpPr>
            <a:spLocks noGrp="1"/>
          </p:cNvSpPr>
          <p:nvPr>
            <p:ph type="subTitle" idx="1"/>
          </p:nvPr>
        </p:nvSpPr>
        <p:spPr>
          <a:xfrm>
            <a:off x="482203" y="1330037"/>
            <a:ext cx="8179594" cy="4375438"/>
          </a:xfrm>
        </p:spPr>
        <p:txBody>
          <a:bodyPr>
            <a:normAutofit fontScale="92500" lnSpcReduction="20000"/>
          </a:bodyPr>
          <a:lstStyle/>
          <a:p>
            <a:pPr algn="just"/>
            <a:r>
              <a:rPr lang="tr-TR" sz="1050" b="1" i="0" dirty="0">
                <a:solidFill>
                  <a:srgbClr val="494949"/>
                </a:solidFill>
                <a:effectLst/>
                <a:latin typeface="Open Sans" panose="020B0606030504020204" pitchFamily="34" charset="0"/>
              </a:rPr>
              <a:t> 	</a:t>
            </a:r>
            <a:r>
              <a:rPr lang="tr-TR" sz="1600" b="1" i="0" dirty="0">
                <a:solidFill>
                  <a:schemeClr val="tx1"/>
                </a:solidFill>
                <a:effectLst/>
                <a:latin typeface="Aptos" panose="020B0004020202020204" pitchFamily="34" charset="0"/>
              </a:rPr>
              <a:t> </a:t>
            </a:r>
          </a:p>
          <a:p>
            <a:pPr algn="just"/>
            <a:r>
              <a:rPr lang="tr-TR" sz="1600" b="1" dirty="0">
                <a:solidFill>
                  <a:schemeClr val="tx1"/>
                </a:solidFill>
                <a:latin typeface="Aptos" panose="020B0004020202020204" pitchFamily="34" charset="0"/>
              </a:rPr>
              <a:t>					</a:t>
            </a:r>
            <a:r>
              <a:rPr lang="tr-TR" sz="1600" b="1" dirty="0">
                <a:solidFill>
                  <a:srgbClr val="FF0000"/>
                </a:solidFill>
                <a:latin typeface="Aptos" panose="020B0004020202020204" pitchFamily="34" charset="0"/>
              </a:rPr>
              <a:t> DEĞERLEME HÜKÜMLERİ </a:t>
            </a:r>
            <a:r>
              <a:rPr lang="tr-TR" sz="1600" b="1" dirty="0">
                <a:solidFill>
                  <a:schemeClr val="tx1"/>
                </a:solidFill>
                <a:latin typeface="Aptos" panose="020B0004020202020204" pitchFamily="34" charset="0"/>
              </a:rPr>
              <a:t>	</a:t>
            </a:r>
          </a:p>
          <a:p>
            <a:pPr algn="just"/>
            <a:endParaRPr lang="tr-TR" sz="1600" b="1" dirty="0">
              <a:solidFill>
                <a:schemeClr val="tx1"/>
              </a:solidFill>
              <a:latin typeface="Aptos" panose="020B0004020202020204" pitchFamily="34" charset="0"/>
            </a:endParaRPr>
          </a:p>
          <a:p>
            <a:pPr algn="just"/>
            <a:r>
              <a:rPr lang="tr-TR" sz="1600" b="1" i="0" dirty="0">
                <a:solidFill>
                  <a:schemeClr val="tx1"/>
                </a:solidFill>
                <a:effectLst/>
                <a:latin typeface="Aptos" panose="020B0004020202020204" pitchFamily="34" charset="0"/>
              </a:rPr>
              <a:t>	Amortisman Uygulaması</a:t>
            </a:r>
          </a:p>
          <a:p>
            <a:pPr algn="just"/>
            <a:endParaRPr lang="tr-TR" sz="1600" dirty="0">
              <a:solidFill>
                <a:schemeClr val="tx1"/>
              </a:solidFill>
              <a:latin typeface="Aptos" panose="020B0004020202020204" pitchFamily="34" charset="0"/>
            </a:endParaRPr>
          </a:p>
          <a:p>
            <a:pPr algn="just"/>
            <a:r>
              <a:rPr lang="tr-TR" sz="1600" b="0" i="0" dirty="0">
                <a:solidFill>
                  <a:schemeClr val="tx1"/>
                </a:solidFill>
                <a:effectLst/>
                <a:latin typeface="Aptos" panose="020B0004020202020204" pitchFamily="34" charset="0"/>
              </a:rPr>
              <a:t>	 Mükellefler yıllık olarak hesaplayacakları amortisman tutarının ilgili döneme isabet eden kısmını geçici vergiye ilişkin kazançlarının tespitinde dikkate alabileceklerdir. Yıl içinde iktisap edilen amortismana tabi iktisadi kıymetler için yıllık olarak ayrılabilecek amortisman tutarından </a:t>
            </a:r>
            <a:r>
              <a:rPr lang="tr-TR" sz="1600" b="1" i="0" dirty="0">
                <a:solidFill>
                  <a:schemeClr val="tx1"/>
                </a:solidFill>
                <a:effectLst/>
                <a:latin typeface="Aptos" panose="020B0004020202020204" pitchFamily="34" charset="0"/>
              </a:rPr>
              <a:t>kazancın ilgili olduğu döneme isabet eden kısım</a:t>
            </a:r>
            <a:r>
              <a:rPr lang="tr-TR" sz="1600" b="0" i="0" dirty="0">
                <a:solidFill>
                  <a:schemeClr val="tx1"/>
                </a:solidFill>
                <a:effectLst/>
                <a:latin typeface="Aptos" panose="020B0004020202020204" pitchFamily="34" charset="0"/>
              </a:rPr>
              <a:t> dikkate alınacaktır. </a:t>
            </a:r>
          </a:p>
          <a:p>
            <a:pPr algn="just"/>
            <a:r>
              <a:rPr lang="tr-TR" sz="1600"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Örneğin</a:t>
            </a:r>
            <a:r>
              <a:rPr lang="tr-TR" sz="1600" b="0" i="0" dirty="0">
                <a:solidFill>
                  <a:schemeClr val="tx1"/>
                </a:solidFill>
                <a:effectLst/>
                <a:latin typeface="Aptos" panose="020B0004020202020204" pitchFamily="34" charset="0"/>
              </a:rPr>
              <a:t>, üçüncü dönemde iktisap edilen bir demirbaş için bu dönemde 9 aylık amortisman ayrılabilecektir. Bu şekilde amortismana tabi tutulacak iktisadi kıymetlerin değerleme günü itibariyle aktifte bulunması gerekmektedir.</a:t>
            </a:r>
          </a:p>
          <a:p>
            <a:pPr algn="just"/>
            <a:r>
              <a:rPr lang="tr-TR" sz="1600" dirty="0">
                <a:solidFill>
                  <a:schemeClr val="tx1"/>
                </a:solidFill>
                <a:latin typeface="Aptos" panose="020B0004020202020204" pitchFamily="34" charset="0"/>
              </a:rPr>
              <a:t>	</a:t>
            </a:r>
            <a:r>
              <a:rPr lang="tr-TR" sz="1600" b="0" i="0" dirty="0">
                <a:solidFill>
                  <a:schemeClr val="tx1"/>
                </a:solidFill>
                <a:effectLst/>
                <a:latin typeface="Aptos" panose="020B0004020202020204" pitchFamily="34" charset="0"/>
              </a:rPr>
              <a:t> Ancak, Vergi Usul Kanununun 320 </a:t>
            </a:r>
            <a:r>
              <a:rPr lang="tr-TR" sz="1600" b="0" i="0" dirty="0" err="1">
                <a:solidFill>
                  <a:schemeClr val="tx1"/>
                </a:solidFill>
                <a:effectLst/>
                <a:latin typeface="Aptos" panose="020B0004020202020204" pitchFamily="34" charset="0"/>
              </a:rPr>
              <a:t>nci</a:t>
            </a:r>
            <a:r>
              <a:rPr lang="tr-TR" sz="1600" b="0" i="0" dirty="0">
                <a:solidFill>
                  <a:schemeClr val="tx1"/>
                </a:solidFill>
                <a:effectLst/>
                <a:latin typeface="Aptos" panose="020B0004020202020204" pitchFamily="34" charset="0"/>
              </a:rPr>
              <a:t> maddesinin ikinci fıkrasında yer alan binek otomobillerin amortismana tabi tutulmasına ilişkin hüküm, geçici vergiye ilişkin kazancın tespitinde de dikkate alınacaktır.</a:t>
            </a:r>
          </a:p>
          <a:p>
            <a:pPr algn="just"/>
            <a:r>
              <a:rPr lang="tr-TR" sz="1600" dirty="0">
                <a:solidFill>
                  <a:schemeClr val="tx1"/>
                </a:solidFill>
                <a:latin typeface="Aptos" panose="020B0004020202020204" pitchFamily="34" charset="0"/>
              </a:rPr>
              <a:t>	</a:t>
            </a:r>
            <a:r>
              <a:rPr lang="tr-TR" sz="1600" b="0" i="0" dirty="0">
                <a:solidFill>
                  <a:schemeClr val="tx1"/>
                </a:solidFill>
                <a:effectLst/>
                <a:latin typeface="Aptos" panose="020B0004020202020204" pitchFamily="34" charset="0"/>
              </a:rPr>
              <a:t>Amortisman uygulamasında da yıllık olarak seçilen usulün geçici vergi dönemlerinde değiştirilmesi mümkün değildir. Benzer şekilde, mükellefler ilk defa aktife aldıkları kıymetler için geçici vergi açısından seçtikleri amortisman usul ve oranını yıllık olarak da uygulamak zorundadırlar.</a:t>
            </a:r>
          </a:p>
          <a:p>
            <a:pPr algn="just"/>
            <a:r>
              <a:rPr lang="tr-TR" sz="1600" dirty="0">
                <a:solidFill>
                  <a:schemeClr val="tx1"/>
                </a:solidFill>
                <a:latin typeface="Aptos" panose="020B0004020202020204" pitchFamily="34" charset="0"/>
              </a:rPr>
              <a:t>	</a:t>
            </a:r>
            <a:r>
              <a:rPr lang="tr-TR" sz="1600" b="0" i="0" dirty="0">
                <a:solidFill>
                  <a:schemeClr val="tx1"/>
                </a:solidFill>
                <a:effectLst/>
                <a:latin typeface="Aptos" panose="020B0004020202020204" pitchFamily="34" charset="0"/>
              </a:rPr>
              <a:t>Aktifleştirilen ilk tesis ve </a:t>
            </a:r>
            <a:r>
              <a:rPr lang="tr-TR" sz="1600" b="0" i="0" dirty="0" err="1">
                <a:solidFill>
                  <a:schemeClr val="tx1"/>
                </a:solidFill>
                <a:effectLst/>
                <a:latin typeface="Aptos" panose="020B0004020202020204" pitchFamily="34" charset="0"/>
              </a:rPr>
              <a:t>taazzuv</a:t>
            </a:r>
            <a:r>
              <a:rPr lang="tr-TR" sz="1600" b="0" i="0" dirty="0">
                <a:solidFill>
                  <a:schemeClr val="tx1"/>
                </a:solidFill>
                <a:effectLst/>
                <a:latin typeface="Aptos" panose="020B0004020202020204" pitchFamily="34" charset="0"/>
              </a:rPr>
              <a:t> giderleri, peştamallıklar ve özel maliyet bedellerinin itfasında da yıllık olarak itfa edilecek tutardan </a:t>
            </a:r>
            <a:r>
              <a:rPr lang="tr-TR" sz="1600" b="1" i="0" dirty="0">
                <a:solidFill>
                  <a:schemeClr val="tx1"/>
                </a:solidFill>
                <a:effectLst/>
                <a:latin typeface="Aptos" panose="020B0004020202020204" pitchFamily="34" charset="0"/>
              </a:rPr>
              <a:t>ilgili döneme isabet eden kısım </a:t>
            </a:r>
            <a:r>
              <a:rPr lang="tr-TR" sz="1600" b="0" i="0" dirty="0">
                <a:solidFill>
                  <a:schemeClr val="tx1"/>
                </a:solidFill>
                <a:effectLst/>
                <a:latin typeface="Aptos" panose="020B0004020202020204" pitchFamily="34" charset="0"/>
              </a:rPr>
              <a:t>dikkate alınacaktır.</a:t>
            </a:r>
          </a:p>
          <a:p>
            <a:pPr algn="just"/>
            <a:endParaRPr lang="tr-TR" sz="1050" b="1" i="0" dirty="0">
              <a:solidFill>
                <a:srgbClr val="494949"/>
              </a:solidFill>
              <a:effectLst/>
              <a:latin typeface="Open Sans" panose="020B0606030504020204" pitchFamily="34" charset="0"/>
            </a:endParaRPr>
          </a:p>
        </p:txBody>
      </p:sp>
      <p:pic>
        <p:nvPicPr>
          <p:cNvPr id="4" name="Resim 3">
            <a:extLst>
              <a:ext uri="{FF2B5EF4-FFF2-40B4-BE49-F238E27FC236}">
                <a16:creationId xmlns:a16="http://schemas.microsoft.com/office/drawing/2014/main" id="{8874BD5E-B325-FF18-2B0A-B31AD99C7EE5}"/>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9622811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14D11D73-5188-F946-9782-31B70D9A74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27298B-8421-74C3-6F6B-3A05F1683279}"/>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0EABC1C1-8733-670A-948C-ACF277B2A443}"/>
              </a:ext>
            </a:extLst>
          </p:cNvPr>
          <p:cNvSpPr>
            <a:spLocks noGrp="1"/>
          </p:cNvSpPr>
          <p:nvPr>
            <p:ph type="subTitle" idx="1"/>
          </p:nvPr>
        </p:nvSpPr>
        <p:spPr>
          <a:xfrm>
            <a:off x="482203" y="1330037"/>
            <a:ext cx="8179594" cy="4375438"/>
          </a:xfrm>
        </p:spPr>
        <p:txBody>
          <a:bodyPr>
            <a:normAutofit fontScale="92500" lnSpcReduction="10000"/>
          </a:bodyPr>
          <a:lstStyle/>
          <a:p>
            <a:pPr algn="just"/>
            <a:r>
              <a:rPr lang="tr-TR" sz="1050" b="1" i="0" dirty="0">
                <a:solidFill>
                  <a:srgbClr val="494949"/>
                </a:solidFill>
                <a:effectLst/>
                <a:latin typeface="Open Sans" panose="020B0606030504020204" pitchFamily="34" charset="0"/>
              </a:rPr>
              <a:t> 	</a:t>
            </a:r>
            <a:r>
              <a:rPr lang="tr-TR" sz="1600" b="1" i="0" dirty="0">
                <a:solidFill>
                  <a:schemeClr val="tx1"/>
                </a:solidFill>
                <a:effectLst/>
                <a:latin typeface="Aptos" panose="020B0004020202020204" pitchFamily="34" charset="0"/>
              </a:rPr>
              <a:t> </a:t>
            </a:r>
          </a:p>
          <a:p>
            <a:pPr algn="just"/>
            <a:r>
              <a:rPr lang="tr-TR" sz="1600" b="1" dirty="0">
                <a:solidFill>
                  <a:schemeClr val="tx1"/>
                </a:solidFill>
                <a:latin typeface="Aptos" panose="020B0004020202020204" pitchFamily="34" charset="0"/>
              </a:rPr>
              <a:t>					</a:t>
            </a:r>
            <a:r>
              <a:rPr lang="tr-TR" sz="1600" b="1" dirty="0">
                <a:solidFill>
                  <a:srgbClr val="FF0000"/>
                </a:solidFill>
                <a:latin typeface="Aptos" panose="020B0004020202020204" pitchFamily="34" charset="0"/>
              </a:rPr>
              <a:t> DEĞERLEME HÜKÜMLERİ </a:t>
            </a:r>
            <a:r>
              <a:rPr lang="tr-TR" sz="1600" b="1" dirty="0">
                <a:solidFill>
                  <a:schemeClr val="tx1"/>
                </a:solidFill>
                <a:latin typeface="Aptos" panose="020B0004020202020204" pitchFamily="34" charset="0"/>
              </a:rPr>
              <a:t>	</a:t>
            </a:r>
          </a:p>
          <a:p>
            <a:pPr algn="just"/>
            <a:endParaRPr lang="tr-TR" sz="1600" b="1" dirty="0">
              <a:solidFill>
                <a:schemeClr val="tx1"/>
              </a:solidFill>
              <a:latin typeface="Aptos" panose="020B0004020202020204" pitchFamily="34" charset="0"/>
            </a:endParaRPr>
          </a:p>
          <a:p>
            <a:pPr algn="just"/>
            <a:r>
              <a:rPr lang="tr-TR" sz="1600" b="1" i="0" dirty="0">
                <a:solidFill>
                  <a:schemeClr val="tx1"/>
                </a:solidFill>
                <a:effectLst/>
                <a:latin typeface="Aptos" panose="020B0004020202020204" pitchFamily="34" charset="0"/>
              </a:rPr>
              <a:t>	</a:t>
            </a:r>
            <a:r>
              <a:rPr lang="tr-TR" sz="1600" b="1" i="0" dirty="0">
                <a:solidFill>
                  <a:srgbClr val="FF0000"/>
                </a:solidFill>
                <a:effectLst/>
                <a:latin typeface="Aptos" panose="020B0004020202020204" pitchFamily="34" charset="0"/>
              </a:rPr>
              <a:t>Amortisman Uygulaması</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Reklamcılık faaliyeti ile iştigal olan firma 2024 Ocak ayında “B” marka 900.000,00 TL bedelli binek araç iktisap etmiştir.</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Amortisman süresi 5 yıldır ve normal amortisman usulü tercih edilmiştir.</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AKTİFE GİRİŞ CİNSİ "B" marka binek otomobil </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Tarihi Amortisman Oranı  %20 </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Yıllık amortisman tutarı      900.000 x %20   = 180.000 TL </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 aylık amortisman tutarı : </a:t>
            </a:r>
            <a:r>
              <a:rPr lang="tr-TR" sz="18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rPr>
              <a:t>180.000 </a:t>
            </a:r>
            <a:r>
              <a:rPr lang="tr-TR" sz="1800" kern="100">
                <a:solidFill>
                  <a:schemeClr val="tx1"/>
                </a:solidFill>
                <a:latin typeface="Aptos" panose="020B0004020202020204" pitchFamily="34" charset="0"/>
                <a:ea typeface="Aptos" panose="020B0004020202020204" pitchFamily="34" charset="0"/>
                <a:cs typeface="Times New Roman" panose="02020603050405020304" pitchFamily="18" charset="0"/>
              </a:rPr>
              <a:t>12X6</a:t>
            </a:r>
            <a:r>
              <a:rPr lang="tr-TR" sz="18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90.000,00 TL  </a:t>
            </a:r>
          </a:p>
          <a:p>
            <a:pPr algn="just"/>
            <a:endParaRPr lang="tr-TR" sz="1600" dirty="0">
              <a:solidFill>
                <a:schemeClr val="tx1"/>
              </a:solidFill>
              <a:latin typeface="Aptos" panose="020B0004020202020204" pitchFamily="34" charset="0"/>
            </a:endParaRPr>
          </a:p>
          <a:p>
            <a:pPr algn="just"/>
            <a:r>
              <a:rPr lang="tr-TR" sz="1600" b="0" i="0" dirty="0">
                <a:solidFill>
                  <a:schemeClr val="tx1"/>
                </a:solidFill>
                <a:effectLst/>
                <a:latin typeface="Aptos" panose="020B0004020202020204" pitchFamily="34" charset="0"/>
              </a:rPr>
              <a:t>	</a:t>
            </a:r>
            <a:endParaRPr lang="tr-TR" sz="1050" b="1" i="0" dirty="0">
              <a:solidFill>
                <a:srgbClr val="494949"/>
              </a:solidFill>
              <a:effectLst/>
              <a:latin typeface="Open Sans" panose="020B0606030504020204" pitchFamily="34" charset="0"/>
            </a:endParaRPr>
          </a:p>
        </p:txBody>
      </p:sp>
      <p:pic>
        <p:nvPicPr>
          <p:cNvPr id="4" name="Resim 3">
            <a:extLst>
              <a:ext uri="{FF2B5EF4-FFF2-40B4-BE49-F238E27FC236}">
                <a16:creationId xmlns:a16="http://schemas.microsoft.com/office/drawing/2014/main" id="{EC4AEFED-A150-992A-FAA8-0FFD677124DD}"/>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40961578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7B2463F1-3232-8C86-7E35-ABCE7D78AC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14584C-4BB2-8C1B-954D-09A035C32433}"/>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2AFFC677-310A-0411-2EA5-5664409B5792}"/>
              </a:ext>
            </a:extLst>
          </p:cNvPr>
          <p:cNvSpPr>
            <a:spLocks noGrp="1"/>
          </p:cNvSpPr>
          <p:nvPr>
            <p:ph type="subTitle" idx="1"/>
          </p:nvPr>
        </p:nvSpPr>
        <p:spPr>
          <a:xfrm>
            <a:off x="482203" y="1330037"/>
            <a:ext cx="8179594" cy="4375438"/>
          </a:xfrm>
        </p:spPr>
        <p:txBody>
          <a:bodyPr>
            <a:normAutofit/>
          </a:bodyPr>
          <a:lstStyle/>
          <a:p>
            <a:pPr algn="just"/>
            <a:r>
              <a:rPr lang="tr-TR" sz="1050" b="1" i="0" dirty="0">
                <a:solidFill>
                  <a:srgbClr val="494949"/>
                </a:solidFill>
                <a:effectLst/>
                <a:latin typeface="Open Sans" panose="020B0606030504020204" pitchFamily="34" charset="0"/>
              </a:rPr>
              <a:t> 	</a:t>
            </a:r>
            <a:endParaRPr lang="tr-TR" sz="1600" b="1" i="0" dirty="0">
              <a:solidFill>
                <a:srgbClr val="494949"/>
              </a:solidFill>
              <a:effectLst/>
              <a:latin typeface="Aptos" panose="020B0004020202020204" pitchFamily="34" charset="0"/>
            </a:endParaRPr>
          </a:p>
          <a:p>
            <a:pPr algn="just"/>
            <a:r>
              <a:rPr lang="tr-TR" sz="1600" b="1" dirty="0">
                <a:solidFill>
                  <a:srgbClr val="494949"/>
                </a:solidFill>
                <a:latin typeface="Aptos" panose="020B0004020202020204" pitchFamily="34" charset="0"/>
              </a:rPr>
              <a:t>	</a:t>
            </a:r>
            <a:r>
              <a:rPr lang="tr-TR" sz="1600" b="1" dirty="0">
                <a:solidFill>
                  <a:srgbClr val="FF0000"/>
                </a:solidFill>
                <a:latin typeface="Aptos" panose="020B0004020202020204" pitchFamily="34" charset="0"/>
              </a:rPr>
              <a:t> 				DEĞERLEME HÜKÜMLERİ </a:t>
            </a:r>
            <a:endParaRPr lang="tr-TR" sz="1600" b="1" dirty="0">
              <a:solidFill>
                <a:srgbClr val="494949"/>
              </a:solidFill>
              <a:latin typeface="Aptos" panose="020B0004020202020204" pitchFamily="34" charset="0"/>
            </a:endParaRPr>
          </a:p>
          <a:p>
            <a:pPr algn="just"/>
            <a:r>
              <a:rPr lang="tr-TR" sz="1050" b="1" i="0" dirty="0">
                <a:solidFill>
                  <a:srgbClr val="494949"/>
                </a:solidFill>
                <a:effectLst/>
                <a:latin typeface="Open Sans" panose="020B0606030504020204" pitchFamily="34" charset="0"/>
              </a:rPr>
              <a:t>	</a:t>
            </a:r>
            <a:r>
              <a:rPr lang="tr-TR" sz="1600" b="1" i="0" dirty="0">
                <a:solidFill>
                  <a:schemeClr val="tx1"/>
                </a:solidFill>
                <a:effectLst/>
                <a:latin typeface="Aptos" panose="020B0004020202020204" pitchFamily="34" charset="0"/>
              </a:rPr>
              <a:t>Dönem Sonu Mal Mevcutlarının Tespiti ve Değerlemesi</a:t>
            </a:r>
          </a:p>
          <a:p>
            <a:pPr algn="just"/>
            <a:r>
              <a:rPr lang="tr-TR" sz="1600" b="0" i="0" dirty="0">
                <a:solidFill>
                  <a:schemeClr val="tx1"/>
                </a:solidFill>
                <a:effectLst/>
                <a:latin typeface="Aptos" panose="020B0004020202020204" pitchFamily="34" charset="0"/>
              </a:rPr>
              <a:t> 	Bilindiği üzere, yıllık beyanname ile beyan edilen kazançların tespitinde, mükelleflerin, mal mevcutlarını fiilen saymak, ölçmek veya tartmak suretiyle belirlemeleri gerekmektedir. Ancak, Gelir Vergisi Kanununun mükerrer 120 </a:t>
            </a:r>
            <a:r>
              <a:rPr lang="tr-TR" sz="1600" b="0" i="0" dirty="0" err="1">
                <a:solidFill>
                  <a:schemeClr val="tx1"/>
                </a:solidFill>
                <a:effectLst/>
                <a:latin typeface="Aptos" panose="020B0004020202020204" pitchFamily="34" charset="0"/>
              </a:rPr>
              <a:t>nci</a:t>
            </a:r>
            <a:r>
              <a:rPr lang="tr-TR" sz="1600" b="0" i="0" dirty="0">
                <a:solidFill>
                  <a:schemeClr val="tx1"/>
                </a:solidFill>
                <a:effectLst/>
                <a:latin typeface="Aptos" panose="020B0004020202020204" pitchFamily="34" charset="0"/>
              </a:rPr>
              <a:t> maddesi hükmü, geçici vergi matrahının hesaplanmasında dönem sonu mal mevcutlarının kayıtlar üzerinden tespit edilmesine imkan tanımıştır. Dolayısıyla geçici vergiye esas kazançlarının tespitinde mükellefler, dönem sonu mal mevcutlarını </a:t>
            </a:r>
            <a:r>
              <a:rPr lang="tr-TR" sz="1600" b="0" i="0" dirty="0" err="1">
                <a:solidFill>
                  <a:schemeClr val="tx1"/>
                </a:solidFill>
                <a:effectLst/>
                <a:latin typeface="Aptos" panose="020B0004020202020204" pitchFamily="34" charset="0"/>
              </a:rPr>
              <a:t>kaydi</a:t>
            </a:r>
            <a:r>
              <a:rPr lang="tr-TR" sz="1600" b="0" i="0" dirty="0">
                <a:solidFill>
                  <a:schemeClr val="tx1"/>
                </a:solidFill>
                <a:effectLst/>
                <a:latin typeface="Aptos" panose="020B0004020202020204" pitchFamily="34" charset="0"/>
              </a:rPr>
              <a:t> olarak tespit edebilme imkanına sahiptir. Bununla birlikte, dileyen mükellefler dönem sonu mal mevcutlarını fiili envanter yapmak suretiyle belirleyebileceklerdir.</a:t>
            </a:r>
          </a:p>
          <a:p>
            <a:pPr algn="just"/>
            <a:r>
              <a:rPr lang="tr-TR" sz="1600" b="0" i="0" dirty="0">
                <a:solidFill>
                  <a:schemeClr val="tx1"/>
                </a:solidFill>
                <a:effectLst/>
                <a:latin typeface="Aptos" panose="020B0004020202020204" pitchFamily="34" charset="0"/>
              </a:rPr>
              <a:t> 	İster </a:t>
            </a:r>
            <a:r>
              <a:rPr lang="tr-TR" sz="1600" b="0" i="0" dirty="0" err="1">
                <a:solidFill>
                  <a:schemeClr val="tx1"/>
                </a:solidFill>
                <a:effectLst/>
                <a:latin typeface="Aptos" panose="020B0004020202020204" pitchFamily="34" charset="0"/>
              </a:rPr>
              <a:t>kaydi</a:t>
            </a:r>
            <a:r>
              <a:rPr lang="tr-TR" sz="1600" b="0" i="0" dirty="0">
                <a:solidFill>
                  <a:schemeClr val="tx1"/>
                </a:solidFill>
                <a:effectLst/>
                <a:latin typeface="Aptos" panose="020B0004020202020204" pitchFamily="34" charset="0"/>
              </a:rPr>
              <a:t>, ister fiili envanter sonucu tespit edilmiş olsun, dönem sonu mal mevcutlarının değeri Vergi Usul Kanununda yer alan değerleme hükümlerine göre tespit edilecektir.</a:t>
            </a:r>
          </a:p>
          <a:p>
            <a:pPr algn="just"/>
            <a:endParaRPr lang="tr-TR" sz="1600" b="0" i="0" dirty="0">
              <a:solidFill>
                <a:schemeClr val="tx1"/>
              </a:solidFill>
              <a:effectLst/>
              <a:latin typeface="Aptos" panose="020B0004020202020204" pitchFamily="34" charset="0"/>
            </a:endParaRPr>
          </a:p>
          <a:p>
            <a:pPr algn="just"/>
            <a:endParaRPr lang="tr-TR" sz="1050" b="1" i="0" dirty="0">
              <a:solidFill>
                <a:srgbClr val="494949"/>
              </a:solidFill>
              <a:effectLst/>
              <a:latin typeface="Open Sans" panose="020B0606030504020204" pitchFamily="34" charset="0"/>
            </a:endParaRPr>
          </a:p>
        </p:txBody>
      </p:sp>
      <p:pic>
        <p:nvPicPr>
          <p:cNvPr id="4" name="Resim 3">
            <a:extLst>
              <a:ext uri="{FF2B5EF4-FFF2-40B4-BE49-F238E27FC236}">
                <a16:creationId xmlns:a16="http://schemas.microsoft.com/office/drawing/2014/main" id="{CF1F67A1-C8AD-039F-8115-F66E6535B1EF}"/>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2739440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314324"/>
            <a:ext cx="4236244" cy="950120"/>
          </a:xfrm>
        </p:spPr>
        <p:txBody>
          <a:bodyPr>
            <a:normAutofit/>
          </a:bodyPr>
          <a:lstStyle/>
          <a:p>
            <a:r>
              <a:rPr lang="tr-TR" sz="2800" b="1" dirty="0">
                <a:solidFill>
                  <a:schemeClr val="bg1">
                    <a:lumMod val="95000"/>
                  </a:schemeClr>
                </a:solidFill>
                <a:latin typeface="+mn-lt"/>
              </a:rPr>
              <a:t>GEÇİCİ VERGİNİN UYGULAMA NEDENİ</a:t>
            </a:r>
            <a:endParaRPr lang="en-US" sz="2800" b="1" dirty="0">
              <a:solidFill>
                <a:schemeClr val="bg1">
                  <a:lumMod val="95000"/>
                </a:schemeClr>
              </a:solidFill>
              <a:latin typeface="+mn-lt"/>
            </a:endParaRPr>
          </a:p>
        </p:txBody>
      </p:sp>
      <p:sp>
        <p:nvSpPr>
          <p:cNvPr id="3" name="Subtitle 2"/>
          <p:cNvSpPr>
            <a:spLocks noGrp="1"/>
          </p:cNvSpPr>
          <p:nvPr>
            <p:ph type="subTitle" idx="1"/>
          </p:nvPr>
        </p:nvSpPr>
        <p:spPr>
          <a:xfrm>
            <a:off x="557214" y="1450181"/>
            <a:ext cx="8208168" cy="4557713"/>
          </a:xfrm>
        </p:spPr>
        <p:txBody>
          <a:bodyPr>
            <a:normAutofit fontScale="92500"/>
          </a:bodyPr>
          <a:lstStyle/>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Özellikle 1980 </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li</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yıllardan itibaren yüksek enflasyon baskısı altında kalan Türkiye ekonomisi, enflasyonun neden olduğu olumsuz etkilere açık hale gelmiştir. Bu olumsuz etkiler, maliye politikası genel çerçevesi içerisinde vergi uygulamaları için de söz konusu olmuştur. Vergiyi doğuran olayın gerçekleşmesiyle bu faaliyetten doğan gelirin vergilendirilmesi arasında geçen sürenin uzunluğu, devletlerin elde ettiği gelirlerin reel tutarın üzerinde etkide bulunmaktadır.  Bu durum, devletlerin vergi gelirlerinde aşınmayı önlemek için önlemler almalarını gerektirmektedir.</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Bu nedenle, muafiyet ve istisna tutarları ile spesifik vergi tutarlarının her yıl arttırılması, iktisadi kıymetlerini yeniden değerlenmesi enflasyon muhasebesi gibi uygulamalar bu dönemde ön plana çıkmaya başlamıştır.</a:t>
            </a:r>
          </a:p>
          <a:p>
            <a:pPr algn="just">
              <a:lnSpc>
                <a:spcPct val="107000"/>
              </a:lnSpc>
              <a:spcAft>
                <a:spcPts val="800"/>
              </a:spcAft>
            </a:pPr>
            <a:r>
              <a:rPr lang="tr-TR" sz="18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Bazı gelir unsurlarının kaynakta kesinti yoluyla vergilendirilmesi, buna karşılık bazı gelir unsurlarının vergiyi doğuran olayın gerçekleşmesinin üzerinden uzun bir süre geçtikten sonra vergilendirilmesi, vergide eşitlik ve adalet ilkeleri açısından sorgulanmaktadır. (Kaynak :Semih ÖZ </a:t>
            </a:r>
            <a:r>
              <a:rPr lang="tr-TR" sz="18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sosyoekonomidergisi</a:t>
            </a:r>
            <a:r>
              <a:rPr lang="tr-TR" sz="18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2012-2 Dergisi)</a:t>
            </a:r>
            <a:endPar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just" defTabSz="914400" rtl="0" eaLnBrk="1" fontAlgn="base" latinLnBrk="0" hangingPunct="1">
              <a:lnSpc>
                <a:spcPct val="120000"/>
              </a:lnSpc>
              <a:spcBef>
                <a:spcPct val="20000"/>
              </a:spcBef>
              <a:spcAft>
                <a:spcPct val="0"/>
              </a:spcAft>
              <a:buClr>
                <a:srgbClr val="1481B8"/>
              </a:buClr>
              <a:buSzTx/>
              <a:buFont typeface="Wingdings" pitchFamily="2" charset="2"/>
              <a:buNone/>
              <a:tabLst/>
              <a:defRPr/>
            </a:pPr>
            <a:endParaRPr kumimoji="0" lang="en-US" sz="3200" b="1" i="0" u="none" strike="noStrike" kern="0" cap="none" spc="0" normalizeH="0" baseline="0" noProof="0" dirty="0">
              <a:ln>
                <a:noFill/>
              </a:ln>
              <a:solidFill>
                <a:schemeClr val="tx1"/>
              </a:solidFill>
              <a:effectLst/>
              <a:uLnTx/>
              <a:uFillTx/>
              <a:latin typeface="Arial"/>
              <a:ea typeface="+mn-ea"/>
              <a:cs typeface="+mn-cs"/>
            </a:endParaRPr>
          </a:p>
        </p:txBody>
      </p:sp>
      <p:pic>
        <p:nvPicPr>
          <p:cNvPr id="5" name="Resim 4">
            <a:extLst>
              <a:ext uri="{FF2B5EF4-FFF2-40B4-BE49-F238E27FC236}">
                <a16:creationId xmlns:a16="http://schemas.microsoft.com/office/drawing/2014/main" id="{EE409B7E-F5FC-F18D-96E1-9567756FF187}"/>
              </a:ext>
            </a:extLst>
          </p:cNvPr>
          <p:cNvPicPr>
            <a:picLocks noChangeAspect="1"/>
          </p:cNvPicPr>
          <p:nvPr/>
        </p:nvPicPr>
        <p:blipFill>
          <a:blip r:embed="rId3"/>
          <a:stretch>
            <a:fillRect/>
          </a:stretch>
        </p:blipFill>
        <p:spPr>
          <a:xfrm>
            <a:off x="4572001" y="6007894"/>
            <a:ext cx="4362138" cy="850106"/>
          </a:xfrm>
          <a:prstGeom prst="rect">
            <a:avLst/>
          </a:prstGeom>
        </p:spPr>
      </p:pic>
    </p:spTree>
    <p:extLst>
      <p:ext uri="{BB962C8B-B14F-4D97-AF65-F5344CB8AC3E}">
        <p14:creationId xmlns:p14="http://schemas.microsoft.com/office/powerpoint/2010/main" val="35649141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0D76B360-DACE-DB68-7B84-72C23AC720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907FE0-E01D-9296-03DF-F0E2A884B09C}"/>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BBDD9117-4012-7A56-95E0-702409372F44}"/>
              </a:ext>
            </a:extLst>
          </p:cNvPr>
          <p:cNvSpPr>
            <a:spLocks noGrp="1"/>
          </p:cNvSpPr>
          <p:nvPr>
            <p:ph type="subTitle" idx="1"/>
          </p:nvPr>
        </p:nvSpPr>
        <p:spPr>
          <a:xfrm>
            <a:off x="482203" y="1330037"/>
            <a:ext cx="8179594" cy="4970752"/>
          </a:xfrm>
        </p:spPr>
        <p:txBody>
          <a:bodyPr>
            <a:normAutofit fontScale="25000" lnSpcReduction="20000"/>
          </a:bodyPr>
          <a:lstStyle/>
          <a:p>
            <a:pPr algn="just"/>
            <a:r>
              <a:rPr lang="tr-TR" sz="1050" b="1" i="0" dirty="0">
                <a:solidFill>
                  <a:srgbClr val="494949"/>
                </a:solidFill>
                <a:effectLst/>
                <a:latin typeface="Open Sans" panose="020B0606030504020204" pitchFamily="34" charset="0"/>
              </a:rPr>
              <a:t> 	</a:t>
            </a:r>
            <a:endParaRPr lang="tr-TR" sz="1600" b="1" i="0" dirty="0">
              <a:solidFill>
                <a:srgbClr val="494949"/>
              </a:solidFill>
              <a:effectLst/>
              <a:latin typeface="Aptos" panose="020B0004020202020204" pitchFamily="34" charset="0"/>
            </a:endParaRPr>
          </a:p>
          <a:p>
            <a:pPr algn="just"/>
            <a:r>
              <a:rPr lang="tr-TR" sz="1600" b="1" dirty="0">
                <a:solidFill>
                  <a:srgbClr val="494949"/>
                </a:solidFill>
                <a:latin typeface="Aptos" panose="020B0004020202020204" pitchFamily="34" charset="0"/>
              </a:rPr>
              <a:t>	</a:t>
            </a:r>
            <a:r>
              <a:rPr lang="tr-TR" sz="1600" b="1" dirty="0">
                <a:solidFill>
                  <a:srgbClr val="FF0000"/>
                </a:solidFill>
                <a:latin typeface="Aptos" panose="020B0004020202020204" pitchFamily="34" charset="0"/>
              </a:rPr>
              <a:t> 				</a:t>
            </a:r>
            <a:r>
              <a:rPr lang="tr-TR" sz="1050" b="1" i="0" dirty="0">
                <a:solidFill>
                  <a:srgbClr val="494949"/>
                </a:solidFill>
                <a:effectLst/>
                <a:latin typeface="Open Sans" panose="020B0606030504020204" pitchFamily="34" charset="0"/>
              </a:rPr>
              <a:t>	</a:t>
            </a:r>
            <a:r>
              <a:rPr lang="tr-TR" sz="3400" b="1" i="0" dirty="0">
                <a:solidFill>
                  <a:schemeClr val="tx1"/>
                </a:solidFill>
                <a:effectLst/>
                <a:latin typeface="Aptos" panose="020B0004020202020204" pitchFamily="34" charset="0"/>
              </a:rPr>
              <a:t>Dönem Sonu Kayıtları </a:t>
            </a:r>
          </a:p>
          <a:p>
            <a:pPr algn="just"/>
            <a:endParaRPr lang="tr-TR" sz="1600" b="1" i="0" dirty="0">
              <a:solidFill>
                <a:schemeClr val="tx1"/>
              </a:solidFill>
              <a:effectLst/>
              <a:latin typeface="Aptos" panose="020B0004020202020204" pitchFamily="34" charset="0"/>
            </a:endParaRPr>
          </a:p>
          <a:p>
            <a:pPr algn="just"/>
            <a:r>
              <a:rPr lang="tr-TR" sz="1800" kern="100" dirty="0">
                <a:effectLst/>
                <a:latin typeface="Aptos" panose="020B0004020202020204" pitchFamily="34" charset="0"/>
                <a:ea typeface="Aptos" panose="020B0004020202020204" pitchFamily="34" charset="0"/>
                <a:cs typeface="Times New Roman" panose="02020603050405020304" pitchFamily="18" charset="0"/>
              </a:rPr>
              <a:t> </a:t>
            </a: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A.Ş.’</a:t>
            </a:r>
            <a:r>
              <a:rPr lang="tr-TR" sz="42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nin</a:t>
            </a: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01.01.202x – 30.06.202x dönemi gelir tablosu sonucu oluşan geçici vergi beyannamesine ilişkin yapılacak muhasebe kayıtları aşağıdaki şekildedir.</a:t>
            </a:r>
          </a:p>
          <a:p>
            <a:pPr algn="just"/>
            <a:endParaRPr lang="tr-TR" sz="4200" b="1" i="0" dirty="0">
              <a:solidFill>
                <a:schemeClr val="tx1"/>
              </a:solidFill>
              <a:effectLst/>
              <a:latin typeface="Aptos" panose="020B0004020202020204" pitchFamily="34" charset="0"/>
            </a:endParaRPr>
          </a:p>
          <a:p>
            <a:pPr algn="just">
              <a:lnSpc>
                <a:spcPct val="107000"/>
              </a:lnSpc>
              <a:spcAft>
                <a:spcPts val="800"/>
              </a:spcAft>
            </a:pPr>
            <a:r>
              <a:rPr lang="tr-TR" sz="4200" b="0" i="0" dirty="0">
                <a:solidFill>
                  <a:schemeClr val="tx1"/>
                </a:solidFill>
                <a:effectLst/>
                <a:latin typeface="Aptos" panose="020B0004020202020204" pitchFamily="34" charset="0"/>
              </a:rPr>
              <a:t> </a:t>
            </a: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------------------------------------------30.06.202x---------------------------------------------</a:t>
            </a:r>
          </a:p>
          <a:p>
            <a:pPr algn="just">
              <a:lnSpc>
                <a:spcPct val="107000"/>
              </a:lnSpc>
              <a:spcAft>
                <a:spcPts val="800"/>
              </a:spcAft>
            </a:pP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710.01 Direkt İlk Madde Malzeme Kullanımı 600.000,00 </a:t>
            </a:r>
          </a:p>
          <a:p>
            <a:pPr indent="449580" algn="just">
              <a:lnSpc>
                <a:spcPct val="107000"/>
              </a:lnSpc>
              <a:spcAft>
                <a:spcPts val="800"/>
              </a:spcAft>
            </a:pP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150.01 İlk Madde ve Malzeme 600.000,00</a:t>
            </a:r>
          </a:p>
          <a:p>
            <a:pPr algn="just">
              <a:lnSpc>
                <a:spcPct val="107000"/>
              </a:lnSpc>
              <a:spcAft>
                <a:spcPts val="800"/>
              </a:spcAft>
            </a:pP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 </a:t>
            </a:r>
          </a:p>
          <a:p>
            <a:pPr algn="just">
              <a:lnSpc>
                <a:spcPct val="107000"/>
              </a:lnSpc>
              <a:spcAft>
                <a:spcPts val="800"/>
              </a:spcAft>
            </a:pP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------------------------------------------30.06.202x--------------------------------------------- </a:t>
            </a:r>
          </a:p>
          <a:p>
            <a:pPr algn="just">
              <a:lnSpc>
                <a:spcPct val="107000"/>
              </a:lnSpc>
              <a:spcAft>
                <a:spcPts val="800"/>
              </a:spcAft>
            </a:pP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151.01 Yarı Mamuller 800.000,00 </a:t>
            </a:r>
          </a:p>
          <a:p>
            <a:pPr marL="899160" indent="449580" algn="just">
              <a:lnSpc>
                <a:spcPct val="107000"/>
              </a:lnSpc>
              <a:spcAft>
                <a:spcPts val="800"/>
              </a:spcAft>
            </a:pP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711.01 Direkt İlk Madde Malz. </a:t>
            </a:r>
            <a:r>
              <a:rPr lang="tr-TR" sz="42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Kull</a:t>
            </a: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42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Yans</a:t>
            </a: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600.000,00 </a:t>
            </a:r>
          </a:p>
          <a:p>
            <a:pPr marL="899160" indent="449580" algn="just">
              <a:lnSpc>
                <a:spcPct val="107000"/>
              </a:lnSpc>
              <a:spcAft>
                <a:spcPts val="800"/>
              </a:spcAft>
            </a:pP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721.01 Direkt İşçilik Giderleri Yansıtma    100.000,00 </a:t>
            </a:r>
          </a:p>
          <a:p>
            <a:pPr marL="899160" indent="449580" algn="just">
              <a:lnSpc>
                <a:spcPct val="107000"/>
              </a:lnSpc>
              <a:spcAft>
                <a:spcPts val="800"/>
              </a:spcAft>
            </a:pP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731.01 Genel Üretim Giderleri Yansıtma 100.000,00</a:t>
            </a:r>
          </a:p>
          <a:p>
            <a:pPr algn="just">
              <a:lnSpc>
                <a:spcPct val="107000"/>
              </a:lnSpc>
              <a:spcAft>
                <a:spcPts val="800"/>
              </a:spcAft>
            </a:pP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------------------------------------------30.06.202x---------------------------------------------</a:t>
            </a:r>
          </a:p>
          <a:p>
            <a:pPr algn="just">
              <a:lnSpc>
                <a:spcPct val="107000"/>
              </a:lnSpc>
              <a:spcAft>
                <a:spcPts val="800"/>
              </a:spcAft>
            </a:pP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152.01 Mamuller 650.000,00</a:t>
            </a:r>
          </a:p>
          <a:p>
            <a:pPr algn="just">
              <a:lnSpc>
                <a:spcPct val="107000"/>
              </a:lnSpc>
              <a:spcAft>
                <a:spcPts val="800"/>
              </a:spcAft>
            </a:pP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151.01 Yarı Mamuller 650.000,00 </a:t>
            </a:r>
          </a:p>
          <a:p>
            <a:pPr algn="just">
              <a:lnSpc>
                <a:spcPct val="107000"/>
              </a:lnSpc>
              <a:spcAft>
                <a:spcPts val="800"/>
              </a:spcAft>
            </a:pP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------------------------------------------30.06.202x--------------------------------------------- </a:t>
            </a:r>
          </a:p>
          <a:p>
            <a:pPr algn="just">
              <a:lnSpc>
                <a:spcPct val="107000"/>
              </a:lnSpc>
              <a:spcAft>
                <a:spcPts val="800"/>
              </a:spcAft>
            </a:pP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620.01 Satılan Ma </a:t>
            </a:r>
            <a:r>
              <a:rPr lang="tr-TR" sz="42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muller</a:t>
            </a: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Maliyeti 650.000,00 </a:t>
            </a:r>
          </a:p>
          <a:p>
            <a:pPr marL="899160" indent="449580" algn="just">
              <a:lnSpc>
                <a:spcPct val="107000"/>
              </a:lnSpc>
              <a:spcAft>
                <a:spcPts val="800"/>
              </a:spcAft>
            </a:pPr>
            <a:r>
              <a:rPr lang="tr-TR" sz="4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152.01 Mamuller 650.000,00 </a:t>
            </a:r>
          </a:p>
          <a:p>
            <a:pPr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899160" indent="449580" algn="just">
              <a:lnSpc>
                <a:spcPct val="107000"/>
              </a:lnSpc>
              <a:spcAft>
                <a:spcPts val="800"/>
              </a:spcAft>
            </a:pPr>
            <a:endPar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899160" indent="449580"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899160" indent="449580"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5226D47B-243A-A35C-584B-E68DCAB1CC39}"/>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32836744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1859E5C3-F708-A0CF-72CC-B966D3E44A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50A991-4DB5-7680-A88E-907E551E90A4}"/>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83D169FB-E749-60F1-A1AE-B97CB7497042}"/>
              </a:ext>
            </a:extLst>
          </p:cNvPr>
          <p:cNvSpPr>
            <a:spLocks noGrp="1"/>
          </p:cNvSpPr>
          <p:nvPr>
            <p:ph type="subTitle" idx="1"/>
          </p:nvPr>
        </p:nvSpPr>
        <p:spPr>
          <a:xfrm>
            <a:off x="482203" y="1330037"/>
            <a:ext cx="8179594" cy="4970752"/>
          </a:xfrm>
        </p:spPr>
        <p:txBody>
          <a:bodyPr>
            <a:normAutofit fontScale="25000" lnSpcReduction="20000"/>
          </a:bodyPr>
          <a:lstStyle/>
          <a:p>
            <a:pPr algn="just"/>
            <a:r>
              <a:rPr lang="tr-TR" sz="1050" b="1" i="0" dirty="0">
                <a:solidFill>
                  <a:srgbClr val="494949"/>
                </a:solidFill>
                <a:effectLst/>
                <a:latin typeface="Open Sans" panose="020B0606030504020204" pitchFamily="34" charset="0"/>
              </a:rPr>
              <a:t> 	</a:t>
            </a:r>
            <a:endParaRPr lang="tr-TR" sz="1600" b="1" i="0" dirty="0">
              <a:solidFill>
                <a:srgbClr val="494949"/>
              </a:solidFill>
              <a:effectLst/>
              <a:latin typeface="Aptos" panose="020B0004020202020204" pitchFamily="34" charset="0"/>
            </a:endParaRPr>
          </a:p>
          <a:p>
            <a:pPr algn="just"/>
            <a:r>
              <a:rPr lang="tr-TR" sz="1600" b="1" dirty="0">
                <a:solidFill>
                  <a:srgbClr val="494949"/>
                </a:solidFill>
                <a:latin typeface="Aptos" panose="020B0004020202020204" pitchFamily="34" charset="0"/>
              </a:rPr>
              <a:t>	</a:t>
            </a:r>
            <a:r>
              <a:rPr lang="tr-TR" sz="1600" b="1" dirty="0">
                <a:solidFill>
                  <a:srgbClr val="FF0000"/>
                </a:solidFill>
                <a:latin typeface="Aptos" panose="020B0004020202020204" pitchFamily="34" charset="0"/>
              </a:rPr>
              <a:t> 				</a:t>
            </a:r>
            <a:r>
              <a:rPr lang="tr-TR" sz="1050" b="1" i="0" dirty="0">
                <a:solidFill>
                  <a:srgbClr val="494949"/>
                </a:solidFill>
                <a:effectLst/>
                <a:latin typeface="Open Sans" panose="020B0606030504020204" pitchFamily="34" charset="0"/>
              </a:rPr>
              <a:t>	</a:t>
            </a:r>
            <a:r>
              <a:rPr lang="tr-TR" sz="3400" b="1" i="0" dirty="0">
                <a:solidFill>
                  <a:schemeClr val="tx1"/>
                </a:solidFill>
                <a:effectLst/>
                <a:latin typeface="Aptos" panose="020B0004020202020204" pitchFamily="34" charset="0"/>
              </a:rPr>
              <a:t>Dönem Sonu Kayıtları </a:t>
            </a:r>
          </a:p>
          <a:p>
            <a:pPr algn="just"/>
            <a:endParaRPr lang="tr-TR" sz="1600" b="1" i="0" dirty="0">
              <a:solidFill>
                <a:schemeClr val="tx1"/>
              </a:solidFill>
              <a:effectLst/>
              <a:latin typeface="Aptos" panose="020B0004020202020204" pitchFamily="34" charset="0"/>
            </a:endParaRPr>
          </a:p>
          <a:p>
            <a:pPr algn="just">
              <a:lnSpc>
                <a:spcPct val="107000"/>
              </a:lnSpc>
              <a:spcAft>
                <a:spcPts val="800"/>
              </a:spcAf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 </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------------------------------------------30.06.202x---------------------------------------------</a:t>
            </a:r>
          </a:p>
          <a:p>
            <a:pPr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621.01 Satılan Ticari Mallar Maliyeti 250.000,00 </a:t>
            </a:r>
          </a:p>
          <a:p>
            <a:pPr marL="899160" indent="449580"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153.01 Ticari Mallar 250.000,00 </a:t>
            </a:r>
          </a:p>
          <a:p>
            <a:pPr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30.06.202x----------------------------------------------</a:t>
            </a:r>
          </a:p>
          <a:p>
            <a:pPr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631.01 Pazarlama Satış Dağıtım </a:t>
            </a:r>
            <a:r>
              <a:rPr lang="tr-TR" sz="56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Gid</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56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9</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0.000,00</a:t>
            </a:r>
          </a:p>
          <a:p>
            <a:pPr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632.01 Genel Yönetim Gideri                1400.000,00</a:t>
            </a:r>
          </a:p>
          <a:p>
            <a:pPr marL="449580" indent="449580"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761.01 Pazarlama Satış Dağ. </a:t>
            </a:r>
            <a:r>
              <a:rPr lang="tr-TR" sz="56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Gid</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56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Yans</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56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90</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.000,00 </a:t>
            </a:r>
          </a:p>
          <a:p>
            <a:pPr marL="449580" indent="449580"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771.01 Genel Yönetim Gideri Yansıtma 140.000,00</a:t>
            </a:r>
          </a:p>
          <a:p>
            <a:pPr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------------------------------------------30.06.202x--------------------------------------------- </a:t>
            </a:r>
          </a:p>
          <a:p>
            <a:pPr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761.01 Pazarlama Satış Dağ. </a:t>
            </a:r>
            <a:r>
              <a:rPr lang="tr-TR" sz="56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Gid</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56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Yans</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56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9</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0.000,00</a:t>
            </a:r>
          </a:p>
          <a:p>
            <a:pPr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771.01 Genel Yönetim Gideri Yansıtma 140.000,00 </a:t>
            </a:r>
          </a:p>
          <a:p>
            <a:pPr marL="449580" indent="449580"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760.01 Pazarlama Satış Dağ. </a:t>
            </a:r>
            <a:r>
              <a:rPr lang="tr-TR" sz="56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Gid</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56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90</a:t>
            </a: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.000,00 </a:t>
            </a:r>
          </a:p>
          <a:p>
            <a:pPr marL="449580" indent="449580" algn="just">
              <a:lnSpc>
                <a:spcPct val="107000"/>
              </a:lnSpc>
              <a:spcAft>
                <a:spcPts val="800"/>
              </a:spcAft>
            </a:pPr>
            <a:r>
              <a:rPr lang="tr-TR" sz="5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770.01 Genel Yönetim Gideri 140.000,00 </a:t>
            </a:r>
          </a:p>
          <a:p>
            <a:pPr marL="449580" indent="449580"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899160" indent="449580"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tr-TR" sz="4200" b="1" i="0" dirty="0">
              <a:solidFill>
                <a:schemeClr val="tx1"/>
              </a:solidFill>
              <a:effectLst/>
              <a:latin typeface="Aptos" panose="020B0004020202020204" pitchFamily="34" charset="0"/>
            </a:endParaRPr>
          </a:p>
          <a:p>
            <a:pPr algn="just">
              <a:lnSpc>
                <a:spcPct val="107000"/>
              </a:lnSpc>
              <a:spcAft>
                <a:spcPts val="800"/>
              </a:spcAft>
            </a:pPr>
            <a:r>
              <a:rPr lang="tr-TR" sz="4200" b="0" i="0" dirty="0">
                <a:solidFill>
                  <a:schemeClr val="tx1"/>
                </a:solidFill>
                <a:effectLst/>
                <a:latin typeface="Aptos" panose="020B0004020202020204" pitchFamily="34" charset="0"/>
              </a:rPr>
              <a:t>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899160" indent="449580" algn="just">
              <a:lnSpc>
                <a:spcPct val="107000"/>
              </a:lnSpc>
              <a:spcAft>
                <a:spcPts val="800"/>
              </a:spcAft>
            </a:pPr>
            <a:endPar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899160" indent="449580"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899160" indent="449580"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9869D6D6-0D44-258B-E4EB-18069C679D58}"/>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17094488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EB6D9DEF-2053-4905-1DA9-FDB258C239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6B3EBA-096C-AC41-06D7-F655E8504535}"/>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00AC4DDB-A874-ABC2-4240-A82FB17560A0}"/>
              </a:ext>
            </a:extLst>
          </p:cNvPr>
          <p:cNvSpPr>
            <a:spLocks noGrp="1"/>
          </p:cNvSpPr>
          <p:nvPr>
            <p:ph type="subTitle" idx="1"/>
          </p:nvPr>
        </p:nvSpPr>
        <p:spPr>
          <a:xfrm>
            <a:off x="482203" y="1330037"/>
            <a:ext cx="8179594" cy="4970752"/>
          </a:xfrm>
        </p:spPr>
        <p:txBody>
          <a:bodyPr>
            <a:normAutofit fontScale="85000" lnSpcReduction="20000"/>
          </a:bodyPr>
          <a:lstStyle/>
          <a:p>
            <a:pPr algn="just"/>
            <a:r>
              <a:rPr lang="tr-TR" sz="1050" b="1" i="0" dirty="0">
                <a:solidFill>
                  <a:srgbClr val="494949"/>
                </a:solidFill>
                <a:effectLst/>
                <a:latin typeface="Open Sans" panose="020B0606030504020204" pitchFamily="34" charset="0"/>
              </a:rPr>
              <a:t> 	</a:t>
            </a:r>
            <a:endParaRPr lang="tr-TR" sz="1600" b="1" i="0" dirty="0">
              <a:solidFill>
                <a:srgbClr val="494949"/>
              </a:solidFill>
              <a:effectLst/>
              <a:latin typeface="Aptos" panose="020B0004020202020204" pitchFamily="34" charset="0"/>
            </a:endParaRPr>
          </a:p>
          <a:p>
            <a:pPr algn="just"/>
            <a:r>
              <a:rPr lang="tr-TR" sz="1600" b="1" dirty="0">
                <a:solidFill>
                  <a:srgbClr val="494949"/>
                </a:solidFill>
                <a:latin typeface="Aptos" panose="020B0004020202020204" pitchFamily="34" charset="0"/>
              </a:rPr>
              <a:t>	</a:t>
            </a:r>
            <a:r>
              <a:rPr lang="tr-TR" sz="1600" b="1" dirty="0">
                <a:solidFill>
                  <a:srgbClr val="FF0000"/>
                </a:solidFill>
                <a:latin typeface="Aptos" panose="020B0004020202020204" pitchFamily="34" charset="0"/>
              </a:rPr>
              <a:t> 				</a:t>
            </a:r>
            <a:r>
              <a:rPr lang="tr-TR" sz="1050" b="1" i="0" dirty="0">
                <a:solidFill>
                  <a:srgbClr val="494949"/>
                </a:solidFill>
                <a:effectLst/>
                <a:latin typeface="Open Sans" panose="020B0606030504020204" pitchFamily="34" charset="0"/>
              </a:rPr>
              <a:t>	</a:t>
            </a:r>
            <a:r>
              <a:rPr lang="tr-TR" sz="3400" b="1" i="0" dirty="0">
                <a:solidFill>
                  <a:schemeClr val="tx1"/>
                </a:solidFill>
                <a:effectLst/>
                <a:latin typeface="Aptos" panose="020B0004020202020204" pitchFamily="34" charset="0"/>
              </a:rPr>
              <a:t>Dönem Sonu Kayıtları </a:t>
            </a:r>
          </a:p>
          <a:p>
            <a:pPr algn="just"/>
            <a:endParaRPr lang="tr-TR" sz="1600" b="1" i="0" dirty="0">
              <a:solidFill>
                <a:schemeClr val="tx1"/>
              </a:solidFill>
              <a:effectLst/>
              <a:latin typeface="Aptos" panose="020B0004020202020204" pitchFamily="34" charset="0"/>
            </a:endParaRPr>
          </a:p>
          <a:p>
            <a:pPr algn="just">
              <a:lnSpc>
                <a:spcPct val="107000"/>
              </a:lnSpc>
              <a:spcAft>
                <a:spcPts val="800"/>
              </a:spcAf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 </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------------------------------------------30.06.202x---------------------------------------------</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660.01 Kısa Vadeli Borçlanma Gideri 70.000,00 </a:t>
            </a:r>
          </a:p>
          <a:p>
            <a:pPr marL="899160" indent="449580"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781.01 Pazarlama Satış Dağ. </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Gid</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Yans</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70.000,00 </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------------------------------------------30.06.202x---------------------------------------------</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781.01 Pazarlama Satış Dağ. </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Gid</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Yans</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70.000,00 </a:t>
            </a:r>
          </a:p>
          <a:p>
            <a:pPr marL="1348740" indent="449580"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780.01 Pazarlama Satış Dağ. </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Gid</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70.000,00</a:t>
            </a:r>
          </a:p>
          <a:p>
            <a:pPr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899160" indent="449580"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tr-TR" sz="4200" b="1" i="0" dirty="0">
              <a:solidFill>
                <a:schemeClr val="tx1"/>
              </a:solidFill>
              <a:effectLst/>
              <a:latin typeface="Aptos" panose="020B0004020202020204" pitchFamily="34" charset="0"/>
            </a:endParaRPr>
          </a:p>
          <a:p>
            <a:pPr algn="just">
              <a:lnSpc>
                <a:spcPct val="107000"/>
              </a:lnSpc>
              <a:spcAft>
                <a:spcPts val="800"/>
              </a:spcAft>
            </a:pPr>
            <a:r>
              <a:rPr lang="tr-TR" sz="4200" b="0" i="0" dirty="0">
                <a:solidFill>
                  <a:schemeClr val="tx1"/>
                </a:solidFill>
                <a:effectLst/>
                <a:latin typeface="Aptos" panose="020B0004020202020204" pitchFamily="34" charset="0"/>
              </a:rPr>
              <a:t>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899160" indent="449580" algn="just">
              <a:lnSpc>
                <a:spcPct val="107000"/>
              </a:lnSpc>
              <a:spcAft>
                <a:spcPts val="800"/>
              </a:spcAft>
            </a:pPr>
            <a:endPar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899160" indent="449580"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899160" indent="449580"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413EDFAC-DC24-3015-1470-15AE757C09E4}"/>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17603520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30FE8EAD-0018-1704-D0D0-755D3B0579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845EAE-1BC6-5721-B8CF-008DD99E5DB0}"/>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ADA419B3-0F6C-84AC-E0CC-F33331FF6190}"/>
              </a:ext>
            </a:extLst>
          </p:cNvPr>
          <p:cNvSpPr>
            <a:spLocks noGrp="1"/>
          </p:cNvSpPr>
          <p:nvPr>
            <p:ph type="subTitle" idx="1"/>
          </p:nvPr>
        </p:nvSpPr>
        <p:spPr>
          <a:xfrm>
            <a:off x="482203" y="1023582"/>
            <a:ext cx="8179594" cy="5581755"/>
          </a:xfrm>
        </p:spPr>
        <p:txBody>
          <a:bodyPr>
            <a:normAutofit fontScale="25000" lnSpcReduction="20000"/>
          </a:bodyPr>
          <a:lstStyle/>
          <a:p>
            <a:pPr algn="just"/>
            <a:r>
              <a:rPr lang="tr-TR" sz="1050" b="1" i="0" dirty="0">
                <a:solidFill>
                  <a:srgbClr val="494949"/>
                </a:solidFill>
                <a:effectLst/>
                <a:latin typeface="Open Sans" panose="020B0606030504020204" pitchFamily="34" charset="0"/>
              </a:rPr>
              <a:t> 	</a:t>
            </a:r>
            <a:endParaRPr lang="tr-TR" sz="1600" b="1" i="0" dirty="0">
              <a:solidFill>
                <a:srgbClr val="494949"/>
              </a:solidFill>
              <a:effectLst/>
              <a:latin typeface="Aptos" panose="020B0004020202020204" pitchFamily="34" charset="0"/>
            </a:endParaRPr>
          </a:p>
          <a:p>
            <a:pPr algn="just"/>
            <a:r>
              <a:rPr lang="tr-TR" sz="1600" b="1" dirty="0">
                <a:solidFill>
                  <a:srgbClr val="494949"/>
                </a:solidFill>
                <a:latin typeface="Aptos" panose="020B0004020202020204" pitchFamily="34" charset="0"/>
              </a:rPr>
              <a:t>	</a:t>
            </a:r>
            <a:r>
              <a:rPr lang="tr-TR" sz="1600" b="1" dirty="0">
                <a:solidFill>
                  <a:srgbClr val="FF0000"/>
                </a:solidFill>
                <a:latin typeface="Aptos" panose="020B0004020202020204" pitchFamily="34" charset="0"/>
              </a:rPr>
              <a:t> 				</a:t>
            </a:r>
            <a:r>
              <a:rPr lang="tr-TR" sz="1050" b="1" i="0" dirty="0">
                <a:solidFill>
                  <a:srgbClr val="494949"/>
                </a:solidFill>
                <a:effectLst/>
                <a:latin typeface="Open Sans" panose="020B0606030504020204" pitchFamily="34" charset="0"/>
              </a:rPr>
              <a:t>	</a:t>
            </a:r>
            <a:endParaRPr lang="tr-TR" sz="3400" b="1" i="0" dirty="0">
              <a:solidFill>
                <a:schemeClr val="tx1"/>
              </a:solidFill>
              <a:effectLst/>
              <a:latin typeface="Aptos" panose="020B0004020202020204" pitchFamily="34" charset="0"/>
            </a:endParaRPr>
          </a:p>
          <a:p>
            <a:pPr algn="just"/>
            <a:endParaRPr lang="tr-TR" sz="1600" b="1" i="0" dirty="0">
              <a:solidFill>
                <a:schemeClr val="tx1"/>
              </a:solidFill>
              <a:effectLst/>
              <a:latin typeface="Aptos" panose="020B0004020202020204" pitchFamily="34" charset="0"/>
            </a:endParaRP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------------------------------------------30.06.202x---------------------------------------------</a:t>
            </a:r>
          </a:p>
          <a:p>
            <a:pPr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690.01 Dönem Karı ve Zararı 1.425.000,00 </a:t>
            </a:r>
          </a:p>
          <a:p>
            <a:pPr marL="899160" indent="449580"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610.01 Satıştan İadeler           	    	         125.000,00</a:t>
            </a:r>
          </a:p>
          <a:p>
            <a:pPr marL="899160" indent="449580"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611.01 Satış İskontoları                                           25.000,00</a:t>
            </a:r>
          </a:p>
          <a:p>
            <a:pPr marL="899160" indent="449580"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620.01 Satılan Mamuller Maliyeti                     650.000,00 </a:t>
            </a:r>
          </a:p>
          <a:p>
            <a:pPr marL="899160" indent="449580"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621.01 Satılan Ticari Mallar Maliyeti               250.000,00 </a:t>
            </a:r>
          </a:p>
          <a:p>
            <a:pPr marL="899160" indent="449580"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631.01 Pazarlama Satış Ve Dağ. </a:t>
            </a:r>
            <a:r>
              <a:rPr lang="tr-TR" sz="44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Gid</a:t>
            </a: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44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90.</a:t>
            </a: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000,00 </a:t>
            </a:r>
          </a:p>
          <a:p>
            <a:pPr marL="899160" indent="449580"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632.01 Genel Yönetim Giderleri                        140.000,00 </a:t>
            </a:r>
          </a:p>
          <a:p>
            <a:pPr marL="899160" indent="449580"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654.01 Karşılık Giderleri                                         60.000,00 </a:t>
            </a:r>
          </a:p>
          <a:p>
            <a:pPr marL="899160" indent="449580"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660.01 Kısa Vadeli Borçlanma Gideri              70.000,00 </a:t>
            </a:r>
          </a:p>
          <a:p>
            <a:pPr marL="899160" indent="449580"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689.01 Diğer Olağandışı </a:t>
            </a:r>
            <a:r>
              <a:rPr lang="tr-TR" sz="44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Gid</a:t>
            </a: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Ve Zar.               15.000,00</a:t>
            </a:r>
          </a:p>
          <a:p>
            <a:pPr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……………………………………………………30.06.202x………………………………………….</a:t>
            </a:r>
          </a:p>
          <a:p>
            <a:pPr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600.01 Yurtiçi Satışlar		 1.150.000,00 </a:t>
            </a:r>
          </a:p>
          <a:p>
            <a:pPr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601.01 Yurtdışı Satışlar	 640.000,00 </a:t>
            </a:r>
          </a:p>
          <a:p>
            <a:pPr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602.01 Diğer Gelirler 		10.000,00 </a:t>
            </a:r>
          </a:p>
          <a:p>
            <a:pPr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642.01 Faiz Gelirleri		 5.000,00</a:t>
            </a:r>
          </a:p>
          <a:p>
            <a:pPr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646.01 Kambiyo Karları 	17.500,00 </a:t>
            </a:r>
          </a:p>
          <a:p>
            <a:pPr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679.01 Diğer Olağandışı Gelir ve Karlar 20.000,00 </a:t>
            </a:r>
          </a:p>
          <a:p>
            <a:pPr marL="899160" indent="449580" algn="just">
              <a:lnSpc>
                <a:spcPct val="107000"/>
              </a:lnSpc>
              <a:spcAft>
                <a:spcPts val="800"/>
              </a:spcAft>
            </a:pPr>
            <a:r>
              <a:rPr lang="tr-TR" sz="4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690.01 Dönem Karı ve Zararı 1.842.500,00 </a:t>
            </a:r>
          </a:p>
          <a:p>
            <a:pPr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899160" indent="449580"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tr-TR" sz="4200" b="1" i="0" dirty="0">
              <a:solidFill>
                <a:schemeClr val="tx1"/>
              </a:solidFill>
              <a:effectLst/>
              <a:latin typeface="Aptos" panose="020B0004020202020204" pitchFamily="34" charset="0"/>
            </a:endParaRPr>
          </a:p>
          <a:p>
            <a:pPr algn="just">
              <a:lnSpc>
                <a:spcPct val="107000"/>
              </a:lnSpc>
              <a:spcAft>
                <a:spcPts val="800"/>
              </a:spcAft>
            </a:pPr>
            <a:r>
              <a:rPr lang="tr-TR" sz="4200" b="0" i="0" dirty="0">
                <a:solidFill>
                  <a:schemeClr val="tx1"/>
                </a:solidFill>
                <a:effectLst/>
                <a:latin typeface="Aptos" panose="020B0004020202020204" pitchFamily="34" charset="0"/>
              </a:rPr>
              <a:t>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899160" indent="449580" algn="just">
              <a:lnSpc>
                <a:spcPct val="107000"/>
              </a:lnSpc>
              <a:spcAft>
                <a:spcPts val="800"/>
              </a:spcAft>
            </a:pPr>
            <a:endPar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899160" indent="449580"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899160" indent="449580"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9109676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9A961FF4-14D8-CD6F-93C0-A3E1A7FAD5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9A022E-FFAD-5109-F513-91408F911775}"/>
              </a:ext>
            </a:extLst>
          </p:cNvPr>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GEÇİCİ </a:t>
            </a:r>
            <a:r>
              <a:rPr lang="tr-TR" sz="2800" b="1" dirty="0" err="1">
                <a:solidFill>
                  <a:schemeClr val="bg1">
                    <a:lumMod val="95000"/>
                  </a:schemeClr>
                </a:solidFill>
                <a:latin typeface="+mn-lt"/>
              </a:rPr>
              <a:t>VERGiYE</a:t>
            </a:r>
            <a:r>
              <a:rPr lang="tr-TR" sz="2800" b="1" dirty="0">
                <a:solidFill>
                  <a:schemeClr val="bg1">
                    <a:lumMod val="95000"/>
                  </a:schemeClr>
                </a:solidFill>
                <a:latin typeface="+mn-lt"/>
              </a:rPr>
              <a:t>  TABİ KAZANCIN TESPİTİ VE BEYANI</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33B04B14-65FA-B9F0-76BF-A514B5FE617C}"/>
              </a:ext>
            </a:extLst>
          </p:cNvPr>
          <p:cNvSpPr>
            <a:spLocks noGrp="1"/>
          </p:cNvSpPr>
          <p:nvPr>
            <p:ph type="subTitle" idx="1"/>
          </p:nvPr>
        </p:nvSpPr>
        <p:spPr>
          <a:xfrm>
            <a:off x="482203" y="1330037"/>
            <a:ext cx="8179594" cy="4375438"/>
          </a:xfrm>
        </p:spPr>
        <p:txBody>
          <a:bodyPr>
            <a:normAutofit/>
          </a:bodyPr>
          <a:lstStyle/>
          <a:p>
            <a:pPr algn="just"/>
            <a:r>
              <a:rPr lang="tr-TR" sz="1050" b="1" i="0" dirty="0">
                <a:solidFill>
                  <a:srgbClr val="494949"/>
                </a:solidFill>
                <a:effectLst/>
                <a:latin typeface="Open Sans" panose="020B0606030504020204" pitchFamily="34" charset="0"/>
              </a:rPr>
              <a:t> 	</a:t>
            </a:r>
            <a:endParaRPr lang="tr-TR" sz="1600" b="1" i="0" dirty="0">
              <a:solidFill>
                <a:srgbClr val="494949"/>
              </a:solidFill>
              <a:effectLst/>
              <a:latin typeface="Aptos" panose="020B0004020202020204" pitchFamily="34" charset="0"/>
            </a:endParaRPr>
          </a:p>
          <a:p>
            <a:pPr algn="just"/>
            <a:r>
              <a:rPr lang="tr-TR" sz="1600" b="1" dirty="0">
                <a:solidFill>
                  <a:srgbClr val="494949"/>
                </a:solidFill>
                <a:latin typeface="Aptos" panose="020B0004020202020204" pitchFamily="34" charset="0"/>
              </a:rPr>
              <a:t>	</a:t>
            </a:r>
            <a:r>
              <a:rPr lang="tr-TR" sz="1600" b="1" dirty="0">
                <a:solidFill>
                  <a:srgbClr val="FF0000"/>
                </a:solidFill>
                <a:latin typeface="Aptos" panose="020B0004020202020204" pitchFamily="34" charset="0"/>
              </a:rPr>
              <a:t> 				DEĞERLEME HÜKÜMLERİ </a:t>
            </a:r>
            <a:endParaRPr lang="tr-TR" sz="1600" b="1" dirty="0">
              <a:solidFill>
                <a:srgbClr val="494949"/>
              </a:solidFill>
              <a:latin typeface="Aptos" panose="020B0004020202020204" pitchFamily="34" charset="0"/>
            </a:endParaRPr>
          </a:p>
          <a:p>
            <a:pPr algn="just"/>
            <a:r>
              <a:rPr lang="tr-TR" sz="1050" b="1" i="0" dirty="0">
                <a:solidFill>
                  <a:srgbClr val="494949"/>
                </a:solidFill>
                <a:effectLst/>
                <a:latin typeface="Open Sans" panose="020B0606030504020204" pitchFamily="34" charset="0"/>
              </a:rPr>
              <a:t>	</a:t>
            </a:r>
            <a:r>
              <a:rPr lang="tr-TR" sz="1600" b="1" dirty="0">
                <a:solidFill>
                  <a:schemeClr val="tx1"/>
                </a:solidFill>
                <a:latin typeface="Aptos" panose="020B0004020202020204" pitchFamily="34" charset="0"/>
              </a:rPr>
              <a:t>Enflasyon Muhasebesi </a:t>
            </a:r>
            <a:endParaRPr lang="tr-TR" sz="1600" b="1" i="0" dirty="0">
              <a:solidFill>
                <a:schemeClr val="tx1"/>
              </a:solidFill>
              <a:effectLst/>
              <a:latin typeface="Aptos" panose="020B0004020202020204" pitchFamily="34" charset="0"/>
            </a:endParaRPr>
          </a:p>
          <a:p>
            <a:pPr algn="just"/>
            <a:r>
              <a:rPr lang="tr-TR" sz="1600" b="0" i="0" dirty="0">
                <a:solidFill>
                  <a:schemeClr val="tx1"/>
                </a:solidFill>
                <a:effectLst/>
                <a:latin typeface="Aptos" panose="020B0004020202020204" pitchFamily="34" charset="0"/>
              </a:rPr>
              <a:t> 	</a:t>
            </a:r>
            <a:r>
              <a:rPr lang="tr-TR" sz="1200" b="0" i="0" dirty="0">
                <a:solidFill>
                  <a:srgbClr val="494949"/>
                </a:solidFill>
                <a:effectLst/>
                <a:latin typeface="Aptos" panose="020B0004020202020204" pitchFamily="34" charset="0"/>
              </a:rPr>
              <a:t>Malî tablolarda yer alan parasal olmayan kıymetler aşağıdaki hükümlere göre enflasyon düzeltmesine tâbi tutulur.</a:t>
            </a:r>
          </a:p>
          <a:p>
            <a:pPr algn="just"/>
            <a:r>
              <a:rPr lang="tr-TR" sz="1200" b="0" i="0" dirty="0">
                <a:solidFill>
                  <a:srgbClr val="494949"/>
                </a:solidFill>
                <a:effectLst/>
                <a:latin typeface="Aptos" panose="020B0004020202020204" pitchFamily="34" charset="0"/>
              </a:rPr>
              <a:t>1. Kazançlarını </a:t>
            </a:r>
            <a:r>
              <a:rPr lang="tr-TR" sz="1200" b="1" i="0" dirty="0">
                <a:solidFill>
                  <a:srgbClr val="FF0000"/>
                </a:solidFill>
                <a:effectLst/>
                <a:latin typeface="Aptos" panose="020B0004020202020204" pitchFamily="34" charset="0"/>
              </a:rPr>
              <a:t>bilanço esasına göre tespit eden gelir ve kurumlar vergisi </a:t>
            </a:r>
            <a:r>
              <a:rPr lang="tr-TR" sz="1200" b="0" i="0" dirty="0">
                <a:solidFill>
                  <a:srgbClr val="494949"/>
                </a:solidFill>
                <a:effectLst/>
                <a:latin typeface="Aptos" panose="020B0004020202020204" pitchFamily="34" charset="0"/>
              </a:rPr>
              <a:t>mükellefleri fiyat endeksindeki artışın, içinde bulunulan dönem dahil son üç hesap döneminde %100'den ve içinde bulunulan hesap döneminde % 10'dan fazla olması halinde malî tablolarını enflasyon düzeltmesine tâbi tutarlar. Enflasyon düzeltmesi uygulaması, her iki şartın birlikte gerçekleşmemesi halinde sona erer.</a:t>
            </a:r>
          </a:p>
          <a:p>
            <a:pPr algn="just"/>
            <a:r>
              <a:rPr lang="tr-TR" sz="1200" b="0" i="0" dirty="0">
                <a:solidFill>
                  <a:srgbClr val="494949"/>
                </a:solidFill>
                <a:effectLst/>
                <a:latin typeface="Aptos" panose="020B0004020202020204" pitchFamily="34" charset="0"/>
              </a:rPr>
              <a:t>Kapsama giren mükellefler, </a:t>
            </a:r>
            <a:r>
              <a:rPr lang="tr-TR" sz="1200" b="1" i="0" dirty="0">
                <a:solidFill>
                  <a:srgbClr val="FF0000"/>
                </a:solidFill>
                <a:effectLst/>
                <a:latin typeface="Aptos" panose="020B0004020202020204" pitchFamily="34" charset="0"/>
              </a:rPr>
              <a:t>geçici vergi dönemlerinin sonu itibarıyla malî tabloları düzenlemek ve enflasyon düzeltmesi yapmak zorundadırlar</a:t>
            </a:r>
            <a:r>
              <a:rPr lang="tr-TR" sz="1200" b="0" i="0" dirty="0">
                <a:solidFill>
                  <a:srgbClr val="494949"/>
                </a:solidFill>
                <a:effectLst/>
                <a:latin typeface="Aptos" panose="020B0004020202020204" pitchFamily="34" charset="0"/>
              </a:rPr>
              <a:t>. Geçici vergi dönemlerinde yukarıda belirtilen oranların tespitinde, son üç hesap dönemi yerine üçer aylık dönemlerin son ayı dahil önceki </a:t>
            </a:r>
            <a:r>
              <a:rPr lang="tr-TR" sz="1200" b="0" i="0" dirty="0" err="1">
                <a:solidFill>
                  <a:srgbClr val="494949"/>
                </a:solidFill>
                <a:effectLst/>
                <a:latin typeface="Aptos" panose="020B0004020202020204" pitchFamily="34" charset="0"/>
              </a:rPr>
              <a:t>otuzaltı</a:t>
            </a:r>
            <a:r>
              <a:rPr lang="tr-TR" sz="1200" b="0" i="0" dirty="0">
                <a:solidFill>
                  <a:srgbClr val="494949"/>
                </a:solidFill>
                <a:effectLst/>
                <a:latin typeface="Aptos" panose="020B0004020202020204" pitchFamily="34" charset="0"/>
              </a:rPr>
              <a:t> ay ve içinde bulunulan hesap dönemi yerine son </a:t>
            </a:r>
            <a:r>
              <a:rPr lang="tr-TR" sz="1200" b="0" i="0" dirty="0" err="1">
                <a:solidFill>
                  <a:srgbClr val="494949"/>
                </a:solidFill>
                <a:effectLst/>
                <a:latin typeface="Aptos" panose="020B0004020202020204" pitchFamily="34" charset="0"/>
              </a:rPr>
              <a:t>oniki</a:t>
            </a:r>
            <a:r>
              <a:rPr lang="tr-TR" sz="1200" b="0" i="0" dirty="0">
                <a:solidFill>
                  <a:srgbClr val="494949"/>
                </a:solidFill>
                <a:effectLst/>
                <a:latin typeface="Aptos" panose="020B0004020202020204" pitchFamily="34" charset="0"/>
              </a:rPr>
              <a:t> ay dikkate alınır. </a:t>
            </a:r>
            <a:r>
              <a:rPr lang="tr-TR" sz="1200" b="1" i="0" dirty="0">
                <a:solidFill>
                  <a:srgbClr val="FF0000"/>
                </a:solidFill>
                <a:effectLst/>
                <a:latin typeface="Aptos" panose="020B0004020202020204" pitchFamily="34" charset="0"/>
              </a:rPr>
              <a:t>Bir hesap dönemi içindeki geçici vergi dönemlerinin herhangi birinde düzeltme yapılması halinde takip eden geçici vergi dönemlerinde ve içinde bulunulan hesap dönemi sonunda da düzeltme yapılır</a:t>
            </a:r>
            <a:r>
              <a:rPr lang="tr-TR" sz="1200" b="0" i="0" dirty="0">
                <a:solidFill>
                  <a:srgbClr val="494949"/>
                </a:solidFill>
                <a:effectLst/>
                <a:latin typeface="Aptos" panose="020B0004020202020204" pitchFamily="34" charset="0"/>
              </a:rPr>
              <a:t>.</a:t>
            </a:r>
          </a:p>
          <a:p>
            <a:pPr algn="just"/>
            <a:r>
              <a:rPr lang="tr-TR" sz="1200" b="0" i="0" dirty="0">
                <a:solidFill>
                  <a:srgbClr val="494949"/>
                </a:solidFill>
                <a:effectLst/>
                <a:latin typeface="Aptos" panose="020B0004020202020204" pitchFamily="34" charset="0"/>
              </a:rPr>
              <a:t> Münhasıran sürekli olarak işlenmiş; altın, gümüş alım-satımı ve imali ile iştigal eden mükellefler bu fıkranın (1) numaralı bendinde yer alan şartlara bakılmaksızın enflasyon düzeltmesi yaparlar.</a:t>
            </a:r>
          </a:p>
          <a:p>
            <a:pPr algn="just"/>
            <a:r>
              <a:rPr lang="tr-TR" sz="1200" b="0" i="0" dirty="0">
                <a:solidFill>
                  <a:srgbClr val="494949"/>
                </a:solidFill>
                <a:effectLst/>
                <a:latin typeface="Aptos" panose="020B0004020202020204" pitchFamily="34" charset="0"/>
              </a:rPr>
              <a:t>B) Yeniden değerleme oranı, yeniden değerleme yapılacak yılın Ekim ayında (Ekim ayı dahil) bir önceki yılın aynı dönemine göre Devlet İstatistik Enstitüsünün Toptan Eşya Fiyatları Genel Endeksinde meydana gelen ortalama fiyat artış oranıdır. Bu oran Maliye Bakanlığınca Resmî Gazete ile ilân edilir.</a:t>
            </a:r>
          </a:p>
          <a:p>
            <a:pPr algn="just"/>
            <a:r>
              <a:rPr lang="tr-TR" sz="1200" b="0" i="0" dirty="0">
                <a:solidFill>
                  <a:srgbClr val="494949"/>
                </a:solidFill>
                <a:effectLst/>
                <a:latin typeface="Aptos" panose="020B0004020202020204" pitchFamily="34" charset="0"/>
              </a:rPr>
              <a:t>C) </a:t>
            </a:r>
            <a:r>
              <a:rPr lang="tr-TR" sz="1200" b="1" i="0" dirty="0">
                <a:solidFill>
                  <a:srgbClr val="FF0000"/>
                </a:solidFill>
                <a:effectLst/>
                <a:latin typeface="Aptos" panose="020B0004020202020204" pitchFamily="34" charset="0"/>
              </a:rPr>
              <a:t>Vergi kanunlarında yer alan "toptan eşya fiyatları genel endeksi" ibaresi "üretici fiyatları genel endeksi" ve "TEFE" ibaresi "ÜFE" olarak uygulanır.</a:t>
            </a:r>
          </a:p>
          <a:p>
            <a:pPr algn="just"/>
            <a:endParaRPr lang="tr-TR" sz="1200" b="1" i="0" dirty="0">
              <a:solidFill>
                <a:srgbClr val="FF0000"/>
              </a:solidFill>
              <a:effectLst/>
              <a:latin typeface="Aptos" panose="020B0004020202020204" pitchFamily="34" charset="0"/>
            </a:endParaRPr>
          </a:p>
          <a:p>
            <a:pPr algn="just"/>
            <a:endParaRPr lang="tr-TR" sz="1600" b="0" i="0" dirty="0">
              <a:solidFill>
                <a:schemeClr val="tx1"/>
              </a:solidFill>
              <a:effectLst/>
              <a:latin typeface="Aptos" panose="020B0004020202020204" pitchFamily="34" charset="0"/>
            </a:endParaRPr>
          </a:p>
          <a:p>
            <a:pPr algn="just"/>
            <a:endParaRPr lang="tr-TR" sz="1050" b="1" i="0" dirty="0">
              <a:solidFill>
                <a:srgbClr val="494949"/>
              </a:solidFill>
              <a:effectLst/>
              <a:latin typeface="Open Sans" panose="020B0606030504020204" pitchFamily="34" charset="0"/>
            </a:endParaRPr>
          </a:p>
        </p:txBody>
      </p:sp>
      <p:pic>
        <p:nvPicPr>
          <p:cNvPr id="4" name="Resim 3">
            <a:extLst>
              <a:ext uri="{FF2B5EF4-FFF2-40B4-BE49-F238E27FC236}">
                <a16:creationId xmlns:a16="http://schemas.microsoft.com/office/drawing/2014/main" id="{15AD0F6C-D21C-DABD-9CE9-F56B8E162CF5}"/>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29940101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84C5CE8A-F726-AB13-1E73-6AA86BB60B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3346C3-B492-1C42-79A9-FB78C219B4A1}"/>
              </a:ext>
            </a:extLst>
          </p:cNvPr>
          <p:cNvSpPr>
            <a:spLocks noGrp="1"/>
          </p:cNvSpPr>
          <p:nvPr>
            <p:ph type="ctrTitle"/>
          </p:nvPr>
        </p:nvSpPr>
        <p:spPr>
          <a:xfrm>
            <a:off x="230549" y="545305"/>
            <a:ext cx="4043362" cy="607220"/>
          </a:xfrm>
        </p:spPr>
        <p:txBody>
          <a:bodyPr>
            <a:noAutofit/>
          </a:bodyPr>
          <a:lstStyle/>
          <a:p>
            <a:r>
              <a:rPr lang="tr-TR" sz="1800" b="1" dirty="0">
                <a:solidFill>
                  <a:schemeClr val="bg1">
                    <a:lumMod val="95000"/>
                  </a:schemeClr>
                </a:solidFill>
                <a:latin typeface="+mn-lt"/>
              </a:rPr>
              <a:t>GEÇİCİ </a:t>
            </a:r>
            <a:r>
              <a:rPr lang="tr-TR" sz="1800" b="1" dirty="0" err="1">
                <a:solidFill>
                  <a:schemeClr val="bg1">
                    <a:lumMod val="95000"/>
                  </a:schemeClr>
                </a:solidFill>
                <a:latin typeface="+mn-lt"/>
              </a:rPr>
              <a:t>VERGiYE</a:t>
            </a:r>
            <a:r>
              <a:rPr lang="tr-TR" sz="1800" b="1" dirty="0">
                <a:solidFill>
                  <a:schemeClr val="bg1">
                    <a:lumMod val="95000"/>
                  </a:schemeClr>
                </a:solidFill>
                <a:latin typeface="+mn-lt"/>
              </a:rPr>
              <a:t>  TABİ KAZANCIN TESPİTİNDE ÖZELLİK GÖSTEREN DURUMLAR</a:t>
            </a:r>
            <a:endParaRPr lang="en-US" sz="1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E0F166E9-9375-11F3-1A48-0CDD671C46AB}"/>
              </a:ext>
            </a:extLst>
          </p:cNvPr>
          <p:cNvSpPr>
            <a:spLocks noGrp="1"/>
          </p:cNvSpPr>
          <p:nvPr>
            <p:ph type="subTitle" idx="1"/>
          </p:nvPr>
        </p:nvSpPr>
        <p:spPr>
          <a:xfrm>
            <a:off x="482203" y="1330037"/>
            <a:ext cx="8179594" cy="4375438"/>
          </a:xfrm>
        </p:spPr>
        <p:txBody>
          <a:bodyPr>
            <a:normAutofit fontScale="25000" lnSpcReduction="20000"/>
          </a:bodyPr>
          <a:lstStyle/>
          <a:p>
            <a:pPr algn="just"/>
            <a:r>
              <a:rPr lang="tr-TR" sz="1050" b="1" i="0" dirty="0">
                <a:solidFill>
                  <a:srgbClr val="494949"/>
                </a:solidFill>
                <a:effectLst/>
                <a:latin typeface="Open Sans" panose="020B0606030504020204" pitchFamily="34" charset="0"/>
              </a:rPr>
              <a:t> 	</a:t>
            </a:r>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p>
          <a:p>
            <a:pPr algn="just"/>
            <a:r>
              <a:rPr lang="tr-TR" sz="1600" b="1" dirty="0">
                <a:solidFill>
                  <a:schemeClr val="tx1"/>
                </a:solidFill>
                <a:latin typeface="Aptos" panose="020B0004020202020204" pitchFamily="34" charset="0"/>
              </a:rPr>
              <a:t>	</a:t>
            </a:r>
            <a:endParaRPr lang="tr-TR" sz="1600" b="0" i="0" dirty="0">
              <a:solidFill>
                <a:schemeClr val="tx1"/>
              </a:solidFill>
              <a:effectLst/>
              <a:latin typeface="Aptos" panose="020B0004020202020204" pitchFamily="34" charset="0"/>
            </a:endParaRPr>
          </a:p>
          <a:p>
            <a:pPr algn="just"/>
            <a:r>
              <a:rPr lang="tr-TR" sz="1600" dirty="0">
                <a:solidFill>
                  <a:schemeClr val="tx1"/>
                </a:solidFill>
                <a:latin typeface="Aptos" panose="020B0004020202020204" pitchFamily="34" charset="0"/>
              </a:rPr>
              <a:t>	</a:t>
            </a:r>
            <a:r>
              <a:rPr lang="tr-TR" sz="6400" dirty="0">
                <a:solidFill>
                  <a:srgbClr val="FF0000"/>
                </a:solidFill>
                <a:latin typeface="Aptos" panose="020B0004020202020204" pitchFamily="34" charset="0"/>
              </a:rPr>
              <a:t>    </a:t>
            </a:r>
            <a:r>
              <a:rPr lang="tr-TR" sz="6400" b="1" i="0" dirty="0">
                <a:solidFill>
                  <a:srgbClr val="FF0000"/>
                </a:solidFill>
                <a:effectLst/>
                <a:latin typeface="Aptos" panose="020B0004020202020204" pitchFamily="34" charset="0"/>
              </a:rPr>
              <a:t>Finansman Gider Kısıtlaması</a:t>
            </a:r>
          </a:p>
          <a:p>
            <a:pPr algn="just"/>
            <a:endParaRPr lang="tr-TR" sz="4800" b="1" i="0" dirty="0">
              <a:solidFill>
                <a:schemeClr val="tx1"/>
              </a:solidFill>
              <a:effectLst/>
              <a:latin typeface="Aptos" panose="020B0004020202020204" pitchFamily="34" charset="0"/>
            </a:endParaRPr>
          </a:p>
          <a:p>
            <a:pPr algn="just"/>
            <a:r>
              <a:rPr lang="tr-TR" sz="4800" dirty="0">
                <a:solidFill>
                  <a:schemeClr val="tx1"/>
                </a:solidFill>
                <a:latin typeface="Aptos" panose="020B0004020202020204" pitchFamily="34" charset="0"/>
              </a:rPr>
              <a:t>	</a:t>
            </a:r>
            <a:r>
              <a:rPr lang="tr-TR" sz="4800" i="0" dirty="0">
                <a:solidFill>
                  <a:schemeClr val="tx1"/>
                </a:solidFill>
                <a:effectLst/>
                <a:latin typeface="Aptos" panose="020B0004020202020204" pitchFamily="34" charset="0"/>
              </a:rPr>
              <a:t>Yıllık beyanname ile beyan edilecek kazançların tespitinde uygulanan finansman gider kısıtlaması, geçici vergiye esas kazançların tespitinde de uygulanacaktır. </a:t>
            </a:r>
          </a:p>
          <a:p>
            <a:pPr algn="l">
              <a:lnSpc>
                <a:spcPct val="107000"/>
              </a:lnSpc>
              <a:spcAft>
                <a:spcPts val="800"/>
              </a:spcAft>
            </a:pPr>
            <a:r>
              <a:rPr lang="tr-TR" sz="4800" b="1" i="0" dirty="0">
                <a:solidFill>
                  <a:srgbClr val="FF0000"/>
                </a:solidFill>
                <a:effectLst/>
                <a:latin typeface="Aptos" panose="020B0004020202020204" pitchFamily="34" charset="0"/>
              </a:rPr>
              <a:t>Örnek :  </a:t>
            </a: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Öz kaynakları toplamı 2.000.000 TL olan (B) A.Ş.’</a:t>
            </a:r>
            <a:r>
              <a:rPr lang="tr-TR" sz="4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nin</a:t>
            </a: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aynı dönemde yabancı kaynakları toplamı 2.500.000 TL’dir. Şirketin bu döneme ilişkin toplam finansman gideri ise 200.000 TL’dir.</a:t>
            </a:r>
            <a:r>
              <a:rPr lang="tr-TR" sz="4800" kern="100" dirty="0">
                <a:effectLst/>
                <a:latin typeface="Aptos" panose="020B0004020202020204" pitchFamily="34" charset="0"/>
                <a:ea typeface="Aptos" panose="020B0004020202020204" pitchFamily="34" charset="0"/>
                <a:cs typeface="Times New Roman" panose="02020603050405020304" pitchFamily="18" charset="0"/>
              </a:rPr>
              <a:t> </a:t>
            </a:r>
          </a:p>
          <a:p>
            <a:pPr algn="l">
              <a:lnSpc>
                <a:spcPct val="107000"/>
              </a:lnSpc>
              <a:spcAft>
                <a:spcPts val="800"/>
              </a:spcAft>
            </a:pP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….A.Ş. devam eden yatırımı dolayısıyla aynı dönemde kullanmış olduğu krediden kaynaklanan 60.000 TL’lik finansman giderini yatırımın maliyetine eklemiştir. Bu döneme ilişkin toplam </a:t>
            </a:r>
          </a:p>
          <a:p>
            <a:pPr algn="l">
              <a:lnSpc>
                <a:spcPct val="107000"/>
              </a:lnSpc>
              <a:spcAft>
                <a:spcPts val="800"/>
              </a:spcAft>
            </a:pPr>
            <a:r>
              <a:rPr lang="tr-TR" sz="48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a:t>
            </a: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200.000 TL’lik finansman giderinin 60.000 TL’lik kısmı yatırımın maliyetine eklenmiş olduğundan finansman gider kısıtlamasının hesabında dikkate alınacak tutar (200.000 TL – 60.000 TL=) 140.000 TL olacaktır.</a:t>
            </a:r>
          </a:p>
          <a:p>
            <a:pPr algn="l">
              <a:lnSpc>
                <a:spcPct val="107000"/>
              </a:lnSpc>
              <a:spcAft>
                <a:spcPts val="800"/>
              </a:spcAft>
            </a:pP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Aşan kısım         : Yabancı kaynak toplamı – Öz kaynak toplamı</a:t>
            </a:r>
          </a:p>
          <a:p>
            <a:pPr algn="l">
              <a:lnSpc>
                <a:spcPct val="107000"/>
              </a:lnSpc>
              <a:spcAft>
                <a:spcPts val="800"/>
              </a:spcAft>
            </a:pP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 2.500.000 TL – 2.000.000 TL = 500.000 TL</a:t>
            </a:r>
          </a:p>
          <a:p>
            <a:pPr algn="l">
              <a:lnSpc>
                <a:spcPct val="107000"/>
              </a:lnSpc>
              <a:spcAft>
                <a:spcPts val="800"/>
              </a:spcAft>
            </a:pP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Aşan kısma isabet eden finansman gideri      : Finansman gideri x (Aşan kısım / Toplam Yabancı Kaynak)</a:t>
            </a:r>
          </a:p>
          <a:p>
            <a:pPr algn="l">
              <a:lnSpc>
                <a:spcPct val="107000"/>
              </a:lnSpc>
              <a:spcAft>
                <a:spcPts val="800"/>
              </a:spcAft>
            </a:pP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 140.000 TL x (500.000 TL / 2.500.000 TL)</a:t>
            </a:r>
          </a:p>
          <a:p>
            <a:pPr algn="l">
              <a:lnSpc>
                <a:spcPct val="107000"/>
              </a:lnSpc>
              <a:spcAft>
                <a:spcPts val="800"/>
              </a:spcAft>
            </a:pP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 140.000 TL x %20</a:t>
            </a:r>
          </a:p>
          <a:p>
            <a:pPr algn="l">
              <a:lnSpc>
                <a:spcPct val="107000"/>
              </a:lnSpc>
              <a:spcAft>
                <a:spcPts val="800"/>
              </a:spcAft>
            </a:pPr>
            <a:r>
              <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  28.000 TL</a:t>
            </a:r>
          </a:p>
          <a:p>
            <a:pPr algn="l"/>
            <a:r>
              <a:rPr lang="tr-TR" sz="48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28.000 TL x %10 = 2.800 TL’lik finansman gideri ise kurum kazancının tespitinde KKEG olarak kabul edilecektir</a:t>
            </a:r>
            <a:endPar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l"/>
            <a:endParaRPr lang="tr-TR" sz="4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l"/>
            <a:r>
              <a:rPr lang="tr-TR" sz="4800" b="1" i="0" dirty="0">
                <a:solidFill>
                  <a:schemeClr val="tx1"/>
                </a:solidFill>
                <a:effectLst/>
                <a:latin typeface="Aptos" panose="020B0004020202020204" pitchFamily="34" charset="0"/>
              </a:rPr>
              <a:t> </a:t>
            </a:r>
          </a:p>
        </p:txBody>
      </p:sp>
      <p:pic>
        <p:nvPicPr>
          <p:cNvPr id="4" name="Resim 3">
            <a:extLst>
              <a:ext uri="{FF2B5EF4-FFF2-40B4-BE49-F238E27FC236}">
                <a16:creationId xmlns:a16="http://schemas.microsoft.com/office/drawing/2014/main" id="{B4DC7493-0184-161A-AAEC-5E6D402BC95F}"/>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5259569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51C68021-0C2F-C959-BBE1-390AF95038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BEDF4E-462A-6063-6377-3E0CDAAAF046}"/>
              </a:ext>
            </a:extLst>
          </p:cNvPr>
          <p:cNvSpPr>
            <a:spLocks noGrp="1"/>
          </p:cNvSpPr>
          <p:nvPr>
            <p:ph type="ctrTitle"/>
          </p:nvPr>
        </p:nvSpPr>
        <p:spPr>
          <a:xfrm>
            <a:off x="230549" y="545305"/>
            <a:ext cx="4043362" cy="607220"/>
          </a:xfrm>
        </p:spPr>
        <p:txBody>
          <a:bodyPr>
            <a:noAutofit/>
          </a:bodyPr>
          <a:lstStyle/>
          <a:p>
            <a:r>
              <a:rPr lang="tr-TR" sz="1800" b="1" dirty="0">
                <a:solidFill>
                  <a:schemeClr val="bg1">
                    <a:lumMod val="95000"/>
                  </a:schemeClr>
                </a:solidFill>
                <a:latin typeface="+mn-lt"/>
              </a:rPr>
              <a:t>GEÇİCİ </a:t>
            </a:r>
            <a:r>
              <a:rPr lang="tr-TR" sz="1800" b="1" dirty="0" err="1">
                <a:solidFill>
                  <a:schemeClr val="bg1">
                    <a:lumMod val="95000"/>
                  </a:schemeClr>
                </a:solidFill>
                <a:latin typeface="+mn-lt"/>
              </a:rPr>
              <a:t>VERGiYE</a:t>
            </a:r>
            <a:r>
              <a:rPr lang="tr-TR" sz="1800" b="1" dirty="0">
                <a:solidFill>
                  <a:schemeClr val="bg1">
                    <a:lumMod val="95000"/>
                  </a:schemeClr>
                </a:solidFill>
                <a:latin typeface="+mn-lt"/>
              </a:rPr>
              <a:t>  TABİ KAZANCIN TESPİTİNDE ÖZELLİK GÖSTEREN DURUMLAR</a:t>
            </a:r>
            <a:endParaRPr lang="en-US" sz="1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DD89AB25-C171-388C-FFCE-F1AC703B0048}"/>
              </a:ext>
            </a:extLst>
          </p:cNvPr>
          <p:cNvSpPr>
            <a:spLocks noGrp="1"/>
          </p:cNvSpPr>
          <p:nvPr>
            <p:ph type="subTitle" idx="1"/>
          </p:nvPr>
        </p:nvSpPr>
        <p:spPr>
          <a:xfrm>
            <a:off x="482203" y="1330037"/>
            <a:ext cx="8179594" cy="4375438"/>
          </a:xfrm>
        </p:spPr>
        <p:txBody>
          <a:bodyPr>
            <a:normAutofit/>
          </a:bodyPr>
          <a:lstStyle/>
          <a:p>
            <a:pPr algn="just"/>
            <a:r>
              <a:rPr lang="tr-TR" sz="1050" b="1" i="0" dirty="0">
                <a:solidFill>
                  <a:srgbClr val="494949"/>
                </a:solidFill>
                <a:effectLst/>
                <a:latin typeface="Open Sans" panose="020B0606030504020204" pitchFamily="34" charset="0"/>
              </a:rPr>
              <a:t> 	</a:t>
            </a:r>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p>
          <a:p>
            <a:pPr algn="just"/>
            <a:r>
              <a:rPr lang="tr-TR" sz="1600" b="1" dirty="0">
                <a:solidFill>
                  <a:schemeClr val="tx1"/>
                </a:solidFill>
                <a:latin typeface="Aptos" panose="020B0004020202020204" pitchFamily="34" charset="0"/>
              </a:rPr>
              <a:t>	</a:t>
            </a:r>
            <a:endParaRPr lang="tr-TR" sz="1600" b="0" i="0" dirty="0">
              <a:solidFill>
                <a:schemeClr val="tx1"/>
              </a:solidFill>
              <a:effectLst/>
              <a:latin typeface="Aptos" panose="020B0004020202020204" pitchFamily="34" charset="0"/>
            </a:endParaRPr>
          </a:p>
          <a:p>
            <a:pPr algn="just"/>
            <a:r>
              <a:rPr lang="tr-TR" sz="1600"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Geçmiş Yıl Zararları</a:t>
            </a:r>
          </a:p>
          <a:p>
            <a:pPr algn="just"/>
            <a:endParaRPr lang="tr-TR" sz="1600" b="0" i="0" dirty="0">
              <a:solidFill>
                <a:schemeClr val="tx1"/>
              </a:solidFill>
              <a:effectLst/>
              <a:latin typeface="Aptos" panose="020B0004020202020204" pitchFamily="34" charset="0"/>
            </a:endParaRPr>
          </a:p>
          <a:p>
            <a:pPr algn="just"/>
            <a:r>
              <a:rPr lang="tr-TR" sz="1600" dirty="0">
                <a:solidFill>
                  <a:schemeClr val="tx1"/>
                </a:solidFill>
                <a:latin typeface="Aptos" panose="020B0004020202020204" pitchFamily="34" charset="0"/>
              </a:rPr>
              <a:t>	</a:t>
            </a:r>
            <a:r>
              <a:rPr lang="tr-TR" sz="1600" b="0" i="0" dirty="0">
                <a:solidFill>
                  <a:schemeClr val="tx1"/>
                </a:solidFill>
                <a:effectLst/>
                <a:latin typeface="Aptos" panose="020B0004020202020204" pitchFamily="34" charset="0"/>
              </a:rPr>
              <a:t>Geçici vergi matrahının hesaplanmasında, gelir ve kurumlar vergisi matrahlarının tespitinde indirimi mümkün olan geçmiş yıl zararları dikkate alınacaktır.</a:t>
            </a:r>
          </a:p>
          <a:p>
            <a:pPr algn="just"/>
            <a:r>
              <a:rPr lang="tr-TR" sz="1600" dirty="0">
                <a:solidFill>
                  <a:schemeClr val="tx1"/>
                </a:solidFill>
                <a:latin typeface="Aptos" panose="020B0004020202020204" pitchFamily="34" charset="0"/>
              </a:rPr>
              <a:t>	</a:t>
            </a:r>
            <a:r>
              <a:rPr lang="tr-TR" sz="1600" dirty="0">
                <a:solidFill>
                  <a:srgbClr val="FF0000"/>
                </a:solidFill>
                <a:latin typeface="Aptos" panose="020B0004020202020204" pitchFamily="34" charset="0"/>
              </a:rPr>
              <a:t>GVK Madde :88 </a:t>
            </a:r>
            <a:r>
              <a:rPr lang="tr-TR" sz="1600" i="0" dirty="0">
                <a:solidFill>
                  <a:schemeClr val="tx1"/>
                </a:solidFill>
                <a:effectLst/>
                <a:latin typeface="Aptos" panose="020B0004020202020204" pitchFamily="34" charset="0"/>
              </a:rPr>
              <a:t>Arka arkaya beş yıl içinde mahsup edilmeyen zarar bakiyesi müteakip yıllara </a:t>
            </a:r>
            <a:r>
              <a:rPr lang="tr-TR" sz="1600" i="0" dirty="0" err="1">
                <a:solidFill>
                  <a:schemeClr val="tx1"/>
                </a:solidFill>
                <a:effectLst/>
                <a:latin typeface="Aptos" panose="020B0004020202020204" pitchFamily="34" charset="0"/>
              </a:rPr>
              <a:t>naklolunamaz</a:t>
            </a:r>
            <a:r>
              <a:rPr lang="tr-TR" sz="1600" i="0" dirty="0">
                <a:solidFill>
                  <a:schemeClr val="tx1"/>
                </a:solidFill>
                <a:effectLst/>
                <a:latin typeface="Aptos" panose="020B0004020202020204" pitchFamily="34" charset="0"/>
              </a:rPr>
              <a:t>.</a:t>
            </a:r>
          </a:p>
          <a:p>
            <a:pPr algn="just"/>
            <a:endParaRPr lang="tr-TR" sz="1600" b="1" i="0" dirty="0">
              <a:solidFill>
                <a:schemeClr val="tx1"/>
              </a:solidFill>
              <a:effectLst/>
              <a:latin typeface="Aptos" panose="020B0004020202020204" pitchFamily="34" charset="0"/>
            </a:endParaRPr>
          </a:p>
        </p:txBody>
      </p:sp>
      <p:pic>
        <p:nvPicPr>
          <p:cNvPr id="4" name="Resim 3">
            <a:extLst>
              <a:ext uri="{FF2B5EF4-FFF2-40B4-BE49-F238E27FC236}">
                <a16:creationId xmlns:a16="http://schemas.microsoft.com/office/drawing/2014/main" id="{D191E47C-D67B-C35D-7E44-DEA03E55B095}"/>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6016390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4F326780-27E7-55E9-32F5-9ADA2BA610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D69AAC-4420-17E8-FC4F-493436A4493D}"/>
              </a:ext>
            </a:extLst>
          </p:cNvPr>
          <p:cNvSpPr>
            <a:spLocks noGrp="1"/>
          </p:cNvSpPr>
          <p:nvPr>
            <p:ph type="ctrTitle"/>
          </p:nvPr>
        </p:nvSpPr>
        <p:spPr>
          <a:xfrm>
            <a:off x="64294" y="557211"/>
            <a:ext cx="4043362" cy="607220"/>
          </a:xfrm>
        </p:spPr>
        <p:txBody>
          <a:bodyPr>
            <a:noAutofit/>
          </a:bodyPr>
          <a:lstStyle/>
          <a:p>
            <a:r>
              <a:rPr lang="tr-TR" sz="2000" b="1" dirty="0">
                <a:solidFill>
                  <a:schemeClr val="bg1">
                    <a:lumMod val="95000"/>
                  </a:schemeClr>
                </a:solidFill>
                <a:latin typeface="+mn-lt"/>
              </a:rPr>
              <a:t>GEÇİCİ </a:t>
            </a:r>
            <a:r>
              <a:rPr lang="tr-TR" sz="2000" b="1" dirty="0" err="1">
                <a:solidFill>
                  <a:schemeClr val="bg1">
                    <a:lumMod val="95000"/>
                  </a:schemeClr>
                </a:solidFill>
                <a:latin typeface="+mn-lt"/>
              </a:rPr>
              <a:t>VERGiYE</a:t>
            </a:r>
            <a:r>
              <a:rPr lang="tr-TR" sz="2000" b="1" dirty="0">
                <a:solidFill>
                  <a:schemeClr val="bg1">
                    <a:lumMod val="95000"/>
                  </a:schemeClr>
                </a:solidFill>
                <a:latin typeface="+mn-lt"/>
              </a:rPr>
              <a:t>  TABİ KAZANCIN TESPİTİNDE ÖZELLİK GÖSTEREN DURUMLAR</a:t>
            </a:r>
            <a:endParaRPr lang="en-US" sz="20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DA01AAE5-BD59-A3E2-614C-460FA54A51B0}"/>
              </a:ext>
            </a:extLst>
          </p:cNvPr>
          <p:cNvSpPr>
            <a:spLocks noGrp="1"/>
          </p:cNvSpPr>
          <p:nvPr>
            <p:ph type="subTitle" idx="1"/>
          </p:nvPr>
        </p:nvSpPr>
        <p:spPr>
          <a:xfrm>
            <a:off x="482203" y="1330037"/>
            <a:ext cx="8179594" cy="4375438"/>
          </a:xfrm>
        </p:spPr>
        <p:txBody>
          <a:bodyPr>
            <a:normAutofit/>
          </a:bodyPr>
          <a:lstStyle/>
          <a:p>
            <a:pPr algn="just"/>
            <a:r>
              <a:rPr lang="tr-TR" sz="1050" b="1" i="0" dirty="0">
                <a:solidFill>
                  <a:srgbClr val="494949"/>
                </a:solidFill>
                <a:effectLst/>
                <a:latin typeface="Open Sans" panose="020B0606030504020204" pitchFamily="34" charset="0"/>
              </a:rPr>
              <a:t> 	</a:t>
            </a:r>
            <a:r>
              <a:rPr lang="tr-TR" sz="1600" b="1" i="0" dirty="0">
                <a:solidFill>
                  <a:schemeClr val="tx1"/>
                </a:solidFill>
                <a:effectLst/>
                <a:latin typeface="Aptos" panose="020B0004020202020204" pitchFamily="34" charset="0"/>
              </a:rPr>
              <a:t> ÖZELLİK GÖSTEREN DURUMLAR</a:t>
            </a:r>
            <a:endParaRPr lang="tr-TR" sz="1600" b="0" i="0" dirty="0">
              <a:solidFill>
                <a:schemeClr val="tx1"/>
              </a:solidFill>
              <a:effectLst/>
              <a:latin typeface="Aptos" panose="020B0004020202020204" pitchFamily="34" charset="0"/>
            </a:endParaRPr>
          </a:p>
          <a:p>
            <a:pPr algn="just"/>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İndirim ve İstisnaların Dikkate Alınması</a:t>
            </a:r>
            <a:endParaRPr lang="tr-TR" sz="1600" b="0" i="0" dirty="0">
              <a:solidFill>
                <a:schemeClr val="tx1"/>
              </a:solidFill>
              <a:effectLst/>
              <a:latin typeface="Aptos" panose="020B0004020202020204" pitchFamily="34" charset="0"/>
            </a:endParaRPr>
          </a:p>
          <a:p>
            <a:pPr algn="just"/>
            <a:r>
              <a:rPr lang="tr-TR" sz="1600" dirty="0">
                <a:solidFill>
                  <a:schemeClr val="tx1"/>
                </a:solidFill>
                <a:latin typeface="Aptos" panose="020B0004020202020204" pitchFamily="34" charset="0"/>
              </a:rPr>
              <a:t>	</a:t>
            </a:r>
            <a:r>
              <a:rPr lang="tr-TR" sz="1600" b="0" i="0" dirty="0">
                <a:solidFill>
                  <a:schemeClr val="tx1"/>
                </a:solidFill>
                <a:effectLst/>
                <a:latin typeface="Aptos" panose="020B0004020202020204" pitchFamily="34" charset="0"/>
              </a:rPr>
              <a:t> Mükellefler geçici vergiye tabi kazançlarının tespitinde, söz konusu kazançlarını yıllık beyanname ile beyan etmeleri halinde yararlanabilecekleri  indirim ve istisnaları dikkate alabileceklerdir.</a:t>
            </a:r>
          </a:p>
          <a:p>
            <a:pPr algn="just"/>
            <a:r>
              <a:rPr lang="tr-TR" sz="1600" b="0" i="0" dirty="0">
                <a:solidFill>
                  <a:schemeClr val="tx1"/>
                </a:solidFill>
                <a:effectLst/>
                <a:latin typeface="Aptos" panose="020B0004020202020204" pitchFamily="34" charset="0"/>
              </a:rPr>
              <a:t>	İndirim ve istisnalardan yararlanma belirli şartlara bağlanmış ise, bu şartların yerine getirilip getirilmediği, ilgili geçici vergi döneminin son günündeki duruma göre belirlenecektir.</a:t>
            </a:r>
          </a:p>
          <a:p>
            <a:pPr algn="just"/>
            <a:r>
              <a:rPr lang="tr-TR" sz="1600" dirty="0">
                <a:solidFill>
                  <a:schemeClr val="tx1"/>
                </a:solidFill>
                <a:latin typeface="Aptos" panose="020B0004020202020204" pitchFamily="34" charset="0"/>
              </a:rPr>
              <a:t> 	K</a:t>
            </a:r>
            <a:r>
              <a:rPr lang="tr-TR" sz="1600" b="0" i="0" dirty="0">
                <a:solidFill>
                  <a:schemeClr val="tx1"/>
                </a:solidFill>
                <a:effectLst/>
                <a:latin typeface="Aptos" panose="020B0004020202020204" pitchFamily="34" charset="0"/>
              </a:rPr>
              <a:t>azancın bütünüyle gelir ve kurumlar vergisinden istisna edildiği veya hesaplanan gelir ve kurumlar vergisinden belirli oranlarda indirim yapıldığı durumlarda da geçici vergi beyannamesi verilecektir. Gerekli şartlar yerine getirildiği için kazancın bütünüyle istisna edildiği durumda, verilecek geçici vergi beyannamesinde kazanç beyan edilecek ancak geçici vergi hesaplanmayacaktır. Şarta bağlı olarak hesaplanan gelir ve kurumlar vergisinden belirli oranda indirim yapıldığı durumda ise, verilecek geçici vergi beyannamesinde beyan edilen geçici vergi matrahına göre hesaplanacak geçici vergiden, hak kazanılan oranda indirim yapılmak suretiyle ödenmesi gereken geçici vergiye ulaşılacaktır.</a:t>
            </a:r>
          </a:p>
          <a:p>
            <a:pPr algn="just"/>
            <a:endParaRPr lang="tr-TR" sz="1050" b="1" i="0" dirty="0">
              <a:solidFill>
                <a:srgbClr val="494949"/>
              </a:solidFill>
              <a:effectLst/>
              <a:latin typeface="Open Sans" panose="020B0606030504020204" pitchFamily="34" charset="0"/>
            </a:endParaRPr>
          </a:p>
        </p:txBody>
      </p:sp>
      <p:pic>
        <p:nvPicPr>
          <p:cNvPr id="4" name="Resim 3">
            <a:extLst>
              <a:ext uri="{FF2B5EF4-FFF2-40B4-BE49-F238E27FC236}">
                <a16:creationId xmlns:a16="http://schemas.microsoft.com/office/drawing/2014/main" id="{72276386-E012-8EE6-BDD1-AC4274FEC0D9}"/>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27016191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A88AE9C9-8DE0-EAAA-2942-C5A2AFB3F0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770253-F079-9B91-430E-F50B91543BAA}"/>
              </a:ext>
            </a:extLst>
          </p:cNvPr>
          <p:cNvSpPr>
            <a:spLocks noGrp="1"/>
          </p:cNvSpPr>
          <p:nvPr>
            <p:ph type="ctrTitle"/>
          </p:nvPr>
        </p:nvSpPr>
        <p:spPr>
          <a:xfrm>
            <a:off x="64294" y="557211"/>
            <a:ext cx="4043362" cy="607220"/>
          </a:xfrm>
        </p:spPr>
        <p:txBody>
          <a:bodyPr>
            <a:normAutofit fontScale="90000"/>
          </a:bodyPr>
          <a:lstStyle/>
          <a:p>
            <a:r>
              <a:rPr lang="tr-TR" sz="2200" b="1" dirty="0">
                <a:solidFill>
                  <a:schemeClr val="bg1">
                    <a:lumMod val="95000"/>
                  </a:schemeClr>
                </a:solidFill>
                <a:latin typeface="+mn-lt"/>
              </a:rPr>
              <a:t>GEÇİCİ </a:t>
            </a:r>
            <a:r>
              <a:rPr lang="tr-TR" sz="2200" b="1" dirty="0" err="1">
                <a:solidFill>
                  <a:schemeClr val="bg1">
                    <a:lumMod val="95000"/>
                  </a:schemeClr>
                </a:solidFill>
                <a:latin typeface="+mn-lt"/>
              </a:rPr>
              <a:t>VERGiYE</a:t>
            </a:r>
            <a:r>
              <a:rPr lang="tr-TR" sz="2200" b="1" dirty="0">
                <a:solidFill>
                  <a:schemeClr val="bg1">
                    <a:lumMod val="95000"/>
                  </a:schemeClr>
                </a:solidFill>
                <a:latin typeface="+mn-lt"/>
              </a:rPr>
              <a:t>  TABİ KAZANCIN TESPİTİNDE ÖZELLİK GÖSTEREN DURUMLAR</a:t>
            </a:r>
            <a:endParaRPr lang="en-US" sz="22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0302F0C9-104E-C094-4922-EF6E8A1C393B}"/>
              </a:ext>
            </a:extLst>
          </p:cNvPr>
          <p:cNvSpPr>
            <a:spLocks noGrp="1"/>
          </p:cNvSpPr>
          <p:nvPr>
            <p:ph type="subTitle" idx="1"/>
          </p:nvPr>
        </p:nvSpPr>
        <p:spPr>
          <a:xfrm>
            <a:off x="482203" y="1330037"/>
            <a:ext cx="8179594" cy="4375438"/>
          </a:xfrm>
        </p:spPr>
        <p:txBody>
          <a:bodyPr>
            <a:normAutofit/>
          </a:bodyPr>
          <a:lstStyle/>
          <a:p>
            <a:pPr algn="just"/>
            <a:r>
              <a:rPr lang="tr-TR" sz="1050" b="1" i="0" dirty="0">
                <a:solidFill>
                  <a:srgbClr val="494949"/>
                </a:solidFill>
                <a:effectLst/>
                <a:latin typeface="Open Sans" panose="020B0606030504020204" pitchFamily="34" charset="0"/>
              </a:rPr>
              <a:t> 	</a:t>
            </a:r>
            <a:r>
              <a:rPr lang="tr-TR" sz="1600" b="1" i="0" dirty="0">
                <a:solidFill>
                  <a:schemeClr val="tx1"/>
                </a:solidFill>
                <a:effectLst/>
                <a:latin typeface="Aptos" panose="020B0004020202020204" pitchFamily="34" charset="0"/>
              </a:rPr>
              <a:t> </a:t>
            </a:r>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p>
          <a:p>
            <a:pPr algn="just"/>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İndirim ve İstisnaların Dikkate Alınması</a:t>
            </a:r>
            <a:endParaRPr lang="tr-TR" sz="1600" b="0" i="0" dirty="0">
              <a:solidFill>
                <a:schemeClr val="tx1"/>
              </a:solidFill>
              <a:effectLst/>
              <a:latin typeface="Aptos" panose="020B0004020202020204" pitchFamily="34" charset="0"/>
            </a:endParaRPr>
          </a:p>
          <a:p>
            <a:pPr algn="just"/>
            <a:r>
              <a:rPr lang="tr-TR" sz="1600" dirty="0">
                <a:solidFill>
                  <a:schemeClr val="tx1"/>
                </a:solidFill>
                <a:latin typeface="Aptos" panose="020B0004020202020204" pitchFamily="34" charset="0"/>
              </a:rPr>
              <a:t>	</a:t>
            </a:r>
            <a:r>
              <a:rPr lang="tr-TR" sz="1600" b="0" i="0" dirty="0">
                <a:solidFill>
                  <a:schemeClr val="tx1"/>
                </a:solidFill>
                <a:effectLst/>
                <a:latin typeface="Aptos" panose="020B0004020202020204" pitchFamily="34" charset="0"/>
              </a:rPr>
              <a:t>Öte yandan, istisna uygulaması için gerekli şartların kaybedilmesi halinde, bu durumun meydana geldiği tarihin içinde bulunduğu geçici vergi döneminden itibaren istisna uygulanamayacaktır. Bu durumda, şartların kaybedildiği tarihin içinde bulunduğu gelir ve kurumlar vergisi hesap dönemi bir bütün olarak değerlendirilecek, değişen geçici vergi uygulaması, aynı hesap döneminin şartların kaybedildiği tarihten önceki geçici vergi dönemlerini de kapsayacaktır. Ancak, şartların kaybedildiği dönemden önceki geçici vergi dönemlerine ilişkin olarak herhangi bir müeyyide uygulanmayacaktır.</a:t>
            </a:r>
            <a:endParaRPr lang="tr-TR" sz="1600" b="1" i="0" dirty="0">
              <a:solidFill>
                <a:schemeClr val="tx1"/>
              </a:solidFill>
              <a:effectLst/>
              <a:latin typeface="Aptos" panose="020B0004020202020204" pitchFamily="34" charset="0"/>
            </a:endParaRPr>
          </a:p>
        </p:txBody>
      </p:sp>
      <p:pic>
        <p:nvPicPr>
          <p:cNvPr id="4" name="Resim 3">
            <a:extLst>
              <a:ext uri="{FF2B5EF4-FFF2-40B4-BE49-F238E27FC236}">
                <a16:creationId xmlns:a16="http://schemas.microsoft.com/office/drawing/2014/main" id="{117B267B-C057-13BC-855F-DFF3D3477B91}"/>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26993543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89397" y="1535907"/>
            <a:ext cx="7772400" cy="371475"/>
          </a:xfrm>
        </p:spPr>
        <p:txBody>
          <a:bodyPr>
            <a:normAutofit fontScale="90000"/>
          </a:bodyPr>
          <a:lstStyle/>
          <a:p>
            <a:pPr>
              <a:lnSpc>
                <a:spcPct val="80000"/>
              </a:lnSpc>
              <a:defRPr/>
            </a:pPr>
            <a:r>
              <a:rPr lang="tr-TR" altLang="tr-TR" sz="2400" b="1" dirty="0">
                <a:solidFill>
                  <a:srgbClr val="FF0000"/>
                </a:solidFill>
                <a:latin typeface="Times New Roman" panose="02020603050405020304" pitchFamily="18" charset="0"/>
                <a:cs typeface="Times New Roman" panose="02020603050405020304" pitchFamily="18" charset="0"/>
              </a:rPr>
              <a:t>GELİR VERGİSİNDE TİCARİ KAZANÇTA İSTİSNALAR</a:t>
            </a:r>
            <a:br>
              <a:rPr lang="tr-TR" sz="1800" dirty="0">
                <a:solidFill>
                  <a:srgbClr val="FF0000"/>
                </a:solidFill>
                <a:effectLst/>
                <a:latin typeface="Times New Roman" panose="02020603050405020304" pitchFamily="18" charset="0"/>
                <a:ea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325040" y="1900239"/>
            <a:ext cx="8493919" cy="4564856"/>
          </a:xfrm>
        </p:spPr>
        <p:txBody>
          <a:bodyPr>
            <a:normAutofit fontScale="85000" lnSpcReduction="10000"/>
          </a:bodyPr>
          <a:lstStyle/>
          <a:p>
            <a:pPr indent="449580" algn="just">
              <a:lnSpc>
                <a:spcPct val="115000"/>
              </a:lnSpc>
            </a:pPr>
            <a:r>
              <a:rPr lang="tr-TR" sz="1800" dirty="0">
                <a:solidFill>
                  <a:schemeClr val="bg2">
                    <a:lumMod val="10000"/>
                  </a:schemeClr>
                </a:solidFill>
                <a:effectLst/>
                <a:latin typeface="Arial" panose="020B0604020202020204" pitchFamily="34" charset="0"/>
                <a:ea typeface="Times New Roman" panose="02020603050405020304" pitchFamily="18" charset="0"/>
                <a:cs typeface="Arial" panose="020B0604020202020204" pitchFamily="34" charset="0"/>
              </a:rPr>
              <a:t>-Eğitim ve Öğretim İşletmelerinde Kazanç İstisnası / GVK 20. Madde</a:t>
            </a:r>
          </a:p>
          <a:p>
            <a:pPr indent="449580" algn="just">
              <a:lnSpc>
                <a:spcPct val="115000"/>
              </a:lnSpc>
            </a:pPr>
            <a:r>
              <a:rPr lang="tr-TR" sz="1800" dirty="0">
                <a:solidFill>
                  <a:schemeClr val="bg2">
                    <a:lumMod val="10000"/>
                  </a:schemeClr>
                </a:solidFill>
                <a:latin typeface="Arial" panose="020B0604020202020204" pitchFamily="34" charset="0"/>
                <a:ea typeface="Times New Roman" panose="02020603050405020304" pitchFamily="18" charset="0"/>
                <a:cs typeface="Arial" panose="020B0604020202020204" pitchFamily="34" charset="0"/>
              </a:rPr>
              <a:t>-Serbest Bölgelerde Elde Edilen Kazançlar / 3218 sayılı kanun</a:t>
            </a:r>
          </a:p>
          <a:p>
            <a:pPr indent="449580" algn="just">
              <a:lnSpc>
                <a:spcPct val="115000"/>
              </a:lnSpc>
            </a:pPr>
            <a:r>
              <a:rPr lang="tr-TR" sz="1800" dirty="0">
                <a:solidFill>
                  <a:schemeClr val="bg2">
                    <a:lumMod val="10000"/>
                  </a:schemeClr>
                </a:solidFill>
                <a:effectLst/>
                <a:latin typeface="Arial" panose="020B0604020202020204" pitchFamily="34" charset="0"/>
                <a:ea typeface="Times New Roman" panose="02020603050405020304" pitchFamily="18" charset="0"/>
                <a:cs typeface="Arial" panose="020B0604020202020204" pitchFamily="34" charset="0"/>
              </a:rPr>
              <a:t>-Teknoloji </a:t>
            </a:r>
            <a:r>
              <a:rPr lang="tr-TR" sz="1800" dirty="0" err="1">
                <a:solidFill>
                  <a:schemeClr val="bg2">
                    <a:lumMod val="10000"/>
                  </a:schemeClr>
                </a:solidFill>
                <a:effectLst/>
                <a:latin typeface="Arial" panose="020B0604020202020204" pitchFamily="34" charset="0"/>
                <a:ea typeface="Times New Roman" panose="02020603050405020304" pitchFamily="18" charset="0"/>
                <a:cs typeface="Arial" panose="020B0604020202020204" pitchFamily="34" charset="0"/>
              </a:rPr>
              <a:t>Geliştime</a:t>
            </a:r>
            <a:r>
              <a:rPr lang="tr-TR" sz="1800" dirty="0">
                <a:solidFill>
                  <a:schemeClr val="bg2">
                    <a:lumMod val="10000"/>
                  </a:schemeClr>
                </a:solidFill>
                <a:effectLst/>
                <a:latin typeface="Arial" panose="020B0604020202020204" pitchFamily="34" charset="0"/>
                <a:ea typeface="Times New Roman" panose="02020603050405020304" pitchFamily="18" charset="0"/>
                <a:cs typeface="Arial" panose="020B0604020202020204" pitchFamily="34" charset="0"/>
              </a:rPr>
              <a:t> B</a:t>
            </a:r>
            <a:r>
              <a:rPr lang="tr-TR" sz="1800" dirty="0">
                <a:solidFill>
                  <a:schemeClr val="bg2">
                    <a:lumMod val="10000"/>
                  </a:schemeClr>
                </a:solidFill>
                <a:latin typeface="Arial" panose="020B0604020202020204" pitchFamily="34" charset="0"/>
                <a:ea typeface="Times New Roman" panose="02020603050405020304" pitchFamily="18" charset="0"/>
                <a:cs typeface="Arial" panose="020B0604020202020204" pitchFamily="34" charset="0"/>
              </a:rPr>
              <a:t>ö</a:t>
            </a:r>
            <a:r>
              <a:rPr lang="tr-TR" sz="1800" dirty="0">
                <a:solidFill>
                  <a:schemeClr val="bg2">
                    <a:lumMod val="10000"/>
                  </a:schemeClr>
                </a:solidFill>
                <a:effectLst/>
                <a:latin typeface="Arial" panose="020B0604020202020204" pitchFamily="34" charset="0"/>
                <a:ea typeface="Times New Roman" panose="02020603050405020304" pitchFamily="18" charset="0"/>
                <a:cs typeface="Arial" panose="020B0604020202020204" pitchFamily="34" charset="0"/>
              </a:rPr>
              <a:t>lgelerinde Elde Edilen Kazançlar / 4691 sayılı kanun</a:t>
            </a:r>
          </a:p>
          <a:p>
            <a:pPr indent="449580" algn="just">
              <a:lnSpc>
                <a:spcPct val="115000"/>
              </a:lnSpc>
            </a:pPr>
            <a:r>
              <a:rPr lang="tr-TR" sz="1800" dirty="0">
                <a:solidFill>
                  <a:schemeClr val="bg2">
                    <a:lumMod val="10000"/>
                  </a:schemeClr>
                </a:solidFill>
                <a:latin typeface="Arial" panose="020B0604020202020204" pitchFamily="34" charset="0"/>
                <a:ea typeface="Times New Roman" panose="02020603050405020304" pitchFamily="18" charset="0"/>
                <a:cs typeface="Arial" panose="020B0604020202020204" pitchFamily="34" charset="0"/>
              </a:rPr>
              <a:t>-Türk </a:t>
            </a:r>
            <a:r>
              <a:rPr lang="tr-TR" sz="1800" dirty="0" err="1">
                <a:solidFill>
                  <a:schemeClr val="bg2">
                    <a:lumMod val="10000"/>
                  </a:schemeClr>
                </a:solidFill>
                <a:latin typeface="Arial" panose="020B0604020202020204" pitchFamily="34" charset="0"/>
                <a:ea typeface="Times New Roman" panose="02020603050405020304" pitchFamily="18" charset="0"/>
                <a:cs typeface="Arial" panose="020B0604020202020204" pitchFamily="34" charset="0"/>
              </a:rPr>
              <a:t>Uluslarası</a:t>
            </a:r>
            <a:r>
              <a:rPr lang="tr-TR" sz="1800" dirty="0">
                <a:solidFill>
                  <a:schemeClr val="bg2">
                    <a:lumMod val="10000"/>
                  </a:schemeClr>
                </a:solidFill>
                <a:latin typeface="Arial" panose="020B0604020202020204" pitchFamily="34" charset="0"/>
                <a:ea typeface="Times New Roman" panose="02020603050405020304" pitchFamily="18" charset="0"/>
                <a:cs typeface="Arial" panose="020B0604020202020204" pitchFamily="34" charset="0"/>
              </a:rPr>
              <a:t> Gemi </a:t>
            </a:r>
            <a:r>
              <a:rPr lang="tr-TR" sz="1800" dirty="0" err="1">
                <a:solidFill>
                  <a:schemeClr val="bg2">
                    <a:lumMod val="10000"/>
                  </a:schemeClr>
                </a:solidFill>
                <a:latin typeface="Arial" panose="020B0604020202020204" pitchFamily="34" charset="0"/>
                <a:ea typeface="Times New Roman" panose="02020603050405020304" pitchFamily="18" charset="0"/>
                <a:cs typeface="Arial" panose="020B0604020202020204" pitchFamily="34" charset="0"/>
              </a:rPr>
              <a:t>Sic.Kay.Gem.İşl</a:t>
            </a:r>
            <a:r>
              <a:rPr lang="tr-TR" sz="1800" dirty="0">
                <a:solidFill>
                  <a:schemeClr val="bg2">
                    <a:lumMod val="10000"/>
                  </a:schemeClr>
                </a:solidFill>
                <a:latin typeface="Arial" panose="020B0604020202020204" pitchFamily="34" charset="0"/>
                <a:ea typeface="Times New Roman" panose="02020603050405020304" pitchFamily="18" charset="0"/>
                <a:cs typeface="Arial" panose="020B0604020202020204" pitchFamily="34" charset="0"/>
              </a:rPr>
              <a:t>. </a:t>
            </a:r>
            <a:r>
              <a:rPr lang="tr-TR" sz="1800" dirty="0" err="1">
                <a:solidFill>
                  <a:schemeClr val="bg2">
                    <a:lumMod val="10000"/>
                  </a:schemeClr>
                </a:solidFill>
                <a:latin typeface="Arial" panose="020B0604020202020204" pitchFamily="34" charset="0"/>
                <a:ea typeface="Times New Roman" panose="02020603050405020304" pitchFamily="18" charset="0"/>
                <a:cs typeface="Arial" panose="020B0604020202020204" pitchFamily="34" charset="0"/>
              </a:rPr>
              <a:t>Devr</a:t>
            </a:r>
            <a:r>
              <a:rPr lang="tr-TR" sz="1800" dirty="0">
                <a:solidFill>
                  <a:schemeClr val="bg2">
                    <a:lumMod val="10000"/>
                  </a:schemeClr>
                </a:solidFill>
                <a:latin typeface="Arial" panose="020B0604020202020204" pitchFamily="34" charset="0"/>
                <a:ea typeface="Times New Roman" panose="02020603050405020304" pitchFamily="18" charset="0"/>
                <a:cs typeface="Arial" panose="020B0604020202020204" pitchFamily="34" charset="0"/>
              </a:rPr>
              <a:t>. Sağlanan Kazançlar / 4490 sayılı kanun</a:t>
            </a:r>
          </a:p>
          <a:p>
            <a:pPr indent="449580" algn="just">
              <a:lnSpc>
                <a:spcPct val="115000"/>
              </a:lnSpc>
            </a:pPr>
            <a:r>
              <a:rPr lang="tr-TR" sz="1800" dirty="0">
                <a:solidFill>
                  <a:schemeClr val="bg2">
                    <a:lumMod val="10000"/>
                  </a:schemeClr>
                </a:solidFill>
                <a:latin typeface="Arial" panose="020B0604020202020204" pitchFamily="34" charset="0"/>
                <a:ea typeface="Times New Roman" panose="02020603050405020304" pitchFamily="18" charset="0"/>
                <a:cs typeface="Arial" panose="020B0604020202020204" pitchFamily="34" charset="0"/>
              </a:rPr>
              <a:t>	-Sınai Mülkiyet Haklarında İstisna ( K.V.K Mad. 5/B)</a:t>
            </a:r>
          </a:p>
          <a:p>
            <a:pPr indent="449580" algn="just">
              <a:lnSpc>
                <a:spcPct val="115000"/>
              </a:lnSpc>
            </a:pPr>
            <a:r>
              <a:rPr lang="tr-TR" sz="1800" dirty="0">
                <a:solidFill>
                  <a:schemeClr val="bg2">
                    <a:lumMod val="10000"/>
                  </a:schemeClr>
                </a:solidFill>
                <a:effectLst/>
                <a:latin typeface="Arial" panose="020B0604020202020204" pitchFamily="34" charset="0"/>
                <a:ea typeface="Times New Roman" panose="02020603050405020304" pitchFamily="18" charset="0"/>
                <a:cs typeface="Arial" panose="020B0604020202020204" pitchFamily="34" charset="0"/>
              </a:rPr>
              <a:t>-KVK Geçici 14. Maddesi</a:t>
            </a:r>
          </a:p>
          <a:p>
            <a:pPr indent="449580" algn="just">
              <a:lnSpc>
                <a:spcPct val="115000"/>
              </a:lnSpc>
            </a:pPr>
            <a:r>
              <a:rPr lang="tr-TR" sz="1800" dirty="0">
                <a:solidFill>
                  <a:schemeClr val="bg2">
                    <a:lumMod val="10000"/>
                  </a:schemeClr>
                </a:solidFill>
                <a:effectLst/>
                <a:latin typeface="Arial" panose="020B0604020202020204" pitchFamily="34" charset="0"/>
                <a:ea typeface="Times New Roman" panose="02020603050405020304" pitchFamily="18" charset="0"/>
                <a:cs typeface="Arial" panose="020B0604020202020204" pitchFamily="34" charset="0"/>
              </a:rPr>
              <a:t>-GVK Geçici 76. Madde Kapsamında Kazanç İstisnası </a:t>
            </a:r>
          </a:p>
          <a:p>
            <a:pPr indent="449580" algn="just">
              <a:lnSpc>
                <a:spcPct val="115000"/>
              </a:lnSpc>
            </a:pPr>
            <a:endParaRPr lang="tr-TR" sz="1800" dirty="0">
              <a:solidFill>
                <a:schemeClr val="bg2">
                  <a:lumMod val="10000"/>
                </a:schemeClr>
              </a:solidFill>
              <a:effectLst/>
              <a:latin typeface="Arial" panose="020B0604020202020204" pitchFamily="34" charset="0"/>
              <a:ea typeface="Times New Roman" panose="02020603050405020304" pitchFamily="18" charset="0"/>
              <a:cs typeface="Arial" panose="020B0604020202020204" pitchFamily="34" charset="0"/>
            </a:endParaRPr>
          </a:p>
          <a:p>
            <a:pPr indent="449580" algn="just">
              <a:lnSpc>
                <a:spcPct val="115000"/>
              </a:lnSpc>
            </a:pPr>
            <a:r>
              <a:rPr lang="tr-TR" sz="1800" dirty="0">
                <a:solidFill>
                  <a:schemeClr val="bg2">
                    <a:lumMod val="10000"/>
                  </a:schemeClr>
                </a:solidFill>
                <a:effectLst/>
                <a:latin typeface="Arial" panose="020B0604020202020204" pitchFamily="34" charset="0"/>
                <a:ea typeface="Times New Roman" panose="02020603050405020304" pitchFamily="18" charset="0"/>
                <a:cs typeface="Arial" panose="020B0604020202020204" pitchFamily="34" charset="0"/>
              </a:rPr>
              <a:t>5300 sayılı Tarım Ürünleri Lisanslı Depoculuk Kanunu kapsamında düzenlenen ürün senetleri ticari işletmeye dâhil edilmişse, bu senetlerin elden çıkarılmasından doğan ticari kazançlar, </a:t>
            </a:r>
            <a:r>
              <a:rPr lang="tr-TR" sz="1800" dirty="0" err="1">
                <a:solidFill>
                  <a:schemeClr val="bg2">
                    <a:lumMod val="10000"/>
                  </a:schemeClr>
                </a:solidFill>
                <a:effectLst/>
                <a:latin typeface="Arial" panose="020B0604020202020204" pitchFamily="34" charset="0"/>
                <a:ea typeface="Times New Roman" panose="02020603050405020304" pitchFamily="18" charset="0"/>
                <a:cs typeface="Arial" panose="020B0604020202020204" pitchFamily="34" charset="0"/>
              </a:rPr>
              <a:t>GVK’nın</a:t>
            </a:r>
            <a:r>
              <a:rPr lang="tr-TR" sz="1800" dirty="0">
                <a:solidFill>
                  <a:schemeClr val="bg2">
                    <a:lumMod val="10000"/>
                  </a:schemeClr>
                </a:solidFill>
                <a:effectLst/>
                <a:latin typeface="Arial" panose="020B0604020202020204" pitchFamily="34" charset="0"/>
                <a:ea typeface="Times New Roman" panose="02020603050405020304" pitchFamily="18" charset="0"/>
                <a:cs typeface="Arial" panose="020B0604020202020204" pitchFamily="34" charset="0"/>
              </a:rPr>
              <a:t> geçici 76. maddesi mucibince 31.12.2023 tarihine kadar gelir ve kurumlar vergisinden müstesnadır. İstisna edilen bu kazançlar üzerinden </a:t>
            </a:r>
            <a:r>
              <a:rPr lang="tr-TR" sz="1800" dirty="0" err="1">
                <a:solidFill>
                  <a:schemeClr val="bg2">
                    <a:lumMod val="10000"/>
                  </a:schemeClr>
                </a:solidFill>
                <a:effectLst/>
                <a:latin typeface="Arial" panose="020B0604020202020204" pitchFamily="34" charset="0"/>
                <a:ea typeface="Times New Roman" panose="02020603050405020304" pitchFamily="18" charset="0"/>
                <a:cs typeface="Arial" panose="020B0604020202020204" pitchFamily="34" charset="0"/>
              </a:rPr>
              <a:t>GVK’nın</a:t>
            </a:r>
            <a:r>
              <a:rPr lang="tr-TR" sz="1800" dirty="0">
                <a:solidFill>
                  <a:schemeClr val="bg2">
                    <a:lumMod val="10000"/>
                  </a:schemeClr>
                </a:solidFill>
                <a:effectLst/>
                <a:latin typeface="Arial" panose="020B0604020202020204" pitchFamily="34" charset="0"/>
                <a:ea typeface="Times New Roman" panose="02020603050405020304" pitchFamily="18" charset="0"/>
                <a:cs typeface="Arial" panose="020B0604020202020204" pitchFamily="34" charset="0"/>
              </a:rPr>
              <a:t> 94 ve geçici 67. maddeleri kapsamında tevkifat yapılmaz. Münhasıran bu kazançlar için gelir vergisi mükelleflerince yıllık beyanname verilmez, bu kazançlar verilecek beyannamelere dâhil edilmez.</a:t>
            </a:r>
          </a:p>
          <a:p>
            <a:pPr algn="just"/>
            <a:r>
              <a:rPr lang="tr-TR" sz="1800" dirty="0">
                <a:effectLst/>
                <a:highlight>
                  <a:srgbClr val="FFFF00"/>
                </a:highlight>
                <a:latin typeface="Times New Roman" panose="02020603050405020304" pitchFamily="18" charset="0"/>
                <a:ea typeface="Times New Roman" panose="02020603050405020304" pitchFamily="18" charset="0"/>
              </a:rPr>
              <a:t> </a:t>
            </a:r>
          </a:p>
          <a:p>
            <a:pPr indent="449580" algn="just"/>
            <a:endParaRPr lang="tr-TR" sz="1800" dirty="0">
              <a:effectLst/>
              <a:latin typeface="Times New Roman" panose="02020603050405020304" pitchFamily="18" charset="0"/>
              <a:ea typeface="Times New Roman" panose="02020603050405020304" pitchFamily="18" charset="0"/>
            </a:endParaRPr>
          </a:p>
        </p:txBody>
      </p:sp>
      <p:pic>
        <p:nvPicPr>
          <p:cNvPr id="4" name="Resim 3">
            <a:extLst>
              <a:ext uri="{FF2B5EF4-FFF2-40B4-BE49-F238E27FC236}">
                <a16:creationId xmlns:a16="http://schemas.microsoft.com/office/drawing/2014/main" id="{7D5CA653-168A-B34A-213D-B59AE0698E64}"/>
              </a:ext>
            </a:extLst>
          </p:cNvPr>
          <p:cNvPicPr>
            <a:picLocks noChangeAspect="1"/>
          </p:cNvPicPr>
          <p:nvPr/>
        </p:nvPicPr>
        <p:blipFill>
          <a:blip r:embed="rId4"/>
          <a:stretch>
            <a:fillRect/>
          </a:stretch>
        </p:blipFill>
        <p:spPr>
          <a:xfrm>
            <a:off x="4721901" y="6141492"/>
            <a:ext cx="4212237" cy="574101"/>
          </a:xfrm>
          <a:prstGeom prst="rect">
            <a:avLst/>
          </a:prstGeom>
        </p:spPr>
      </p:pic>
    </p:spTree>
    <p:extLst>
      <p:ext uri="{BB962C8B-B14F-4D97-AF65-F5344CB8AC3E}">
        <p14:creationId xmlns:p14="http://schemas.microsoft.com/office/powerpoint/2010/main" val="1423547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F792CCBA-6C4C-D723-347A-F2053989AB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650450-191F-A033-833E-3C0965BF0A26}"/>
              </a:ext>
            </a:extLst>
          </p:cNvPr>
          <p:cNvSpPr>
            <a:spLocks noGrp="1"/>
          </p:cNvSpPr>
          <p:nvPr>
            <p:ph type="ctrTitle"/>
          </p:nvPr>
        </p:nvSpPr>
        <p:spPr>
          <a:xfrm>
            <a:off x="0" y="314324"/>
            <a:ext cx="4236244" cy="950120"/>
          </a:xfrm>
        </p:spPr>
        <p:txBody>
          <a:bodyPr>
            <a:normAutofit/>
          </a:bodyPr>
          <a:lstStyle/>
          <a:p>
            <a:r>
              <a:rPr lang="tr-TR" sz="2800" b="1" dirty="0">
                <a:solidFill>
                  <a:schemeClr val="bg1">
                    <a:lumMod val="95000"/>
                  </a:schemeClr>
                </a:solidFill>
                <a:latin typeface="+mn-lt"/>
              </a:rPr>
              <a:t>GEÇİCİ VERGİ NEREDE ?</a:t>
            </a:r>
            <a:endParaRPr lang="en-US" sz="2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B8FC48A9-04C3-349A-73F6-AC61C8438F0E}"/>
              </a:ext>
            </a:extLst>
          </p:cNvPr>
          <p:cNvSpPr>
            <a:spLocks noGrp="1"/>
          </p:cNvSpPr>
          <p:nvPr>
            <p:ph type="subTitle" idx="1"/>
          </p:nvPr>
        </p:nvSpPr>
        <p:spPr>
          <a:xfrm>
            <a:off x="557214" y="1450181"/>
            <a:ext cx="8208168" cy="4557713"/>
          </a:xfrm>
        </p:spPr>
        <p:txBody>
          <a:bodyPr>
            <a:normAutofit/>
          </a:bodyPr>
          <a:lstStyle/>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p>
          <a:p>
            <a:pPr algn="just">
              <a:lnSpc>
                <a:spcPct val="107000"/>
              </a:lnSpc>
              <a:spcAft>
                <a:spcPts val="800"/>
              </a:spcAft>
            </a:pPr>
            <a:r>
              <a:rPr lang="tr-TR" sz="18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Geçici vergi  ayrı bir vergi türü değildir. Cari yılın gelir vergisine mahsup edilmek üzere üçer aylık dönemler itibariyle peşin olarak ödenir ve izleyen yıl hesaplanan gelir vergisinden mahsup edilir. Yıl içerisinde ödenen geçici verginin hesaplanan gelir vergisinden fazla olması halinde ise mahsup sonrası kalan geçici vergi tutarı belli usuller dairesinde mükelleflere iade edilir. Bu bağlamda geçici verginin konusu sonradan mahsup edilecek gelir ve kurumlar vergisinin konusu ile aynıdır.</a:t>
            </a:r>
          </a:p>
          <a:p>
            <a:pPr algn="just">
              <a:lnSpc>
                <a:spcPct val="107000"/>
              </a:lnSpc>
              <a:spcAft>
                <a:spcPts val="800"/>
              </a:spcAft>
            </a:pPr>
            <a:r>
              <a:rPr kumimoji="0" lang="tr-TR" sz="1800" b="1" i="0" u="none" strike="noStrike" kern="100" cap="none" spc="0" normalizeH="0" baseline="0" noProof="0" dirty="0">
                <a:ln>
                  <a:noFill/>
                </a:ln>
                <a:solidFill>
                  <a:schemeClr val="tx1"/>
                </a:solidFill>
                <a:effectLst/>
                <a:uLnTx/>
                <a:uFillTx/>
                <a:latin typeface="Aptos" panose="020B0004020202020204" pitchFamily="34" charset="0"/>
                <a:cs typeface="Times New Roman" panose="02020603050405020304" pitchFamily="18" charset="0"/>
              </a:rPr>
              <a:t>	</a:t>
            </a:r>
            <a:endParaRPr kumimoji="0" lang="en-US" sz="3200" b="1" i="0" u="none" strike="noStrike" kern="0" cap="none" spc="0" normalizeH="0" baseline="0" noProof="0" dirty="0">
              <a:ln>
                <a:noFill/>
              </a:ln>
              <a:solidFill>
                <a:schemeClr val="tx1"/>
              </a:solidFill>
              <a:effectLst/>
              <a:uLnTx/>
              <a:uFillTx/>
              <a:latin typeface="Arial"/>
              <a:ea typeface="+mn-ea"/>
              <a:cs typeface="+mn-cs"/>
            </a:endParaRPr>
          </a:p>
        </p:txBody>
      </p:sp>
      <p:pic>
        <p:nvPicPr>
          <p:cNvPr id="5" name="Resim 4">
            <a:extLst>
              <a:ext uri="{FF2B5EF4-FFF2-40B4-BE49-F238E27FC236}">
                <a16:creationId xmlns:a16="http://schemas.microsoft.com/office/drawing/2014/main" id="{559F2D03-B597-3DA2-3B1C-3A0F93B30BA4}"/>
              </a:ext>
            </a:extLst>
          </p:cNvPr>
          <p:cNvPicPr>
            <a:picLocks noChangeAspect="1"/>
          </p:cNvPicPr>
          <p:nvPr/>
        </p:nvPicPr>
        <p:blipFill>
          <a:blip r:embed="rId3"/>
          <a:stretch>
            <a:fillRect/>
          </a:stretch>
        </p:blipFill>
        <p:spPr>
          <a:xfrm>
            <a:off x="4572001" y="6007894"/>
            <a:ext cx="4362138" cy="850106"/>
          </a:xfrm>
          <a:prstGeom prst="rect">
            <a:avLst/>
          </a:prstGeom>
        </p:spPr>
      </p:pic>
    </p:spTree>
    <p:extLst>
      <p:ext uri="{BB962C8B-B14F-4D97-AF65-F5344CB8AC3E}">
        <p14:creationId xmlns:p14="http://schemas.microsoft.com/office/powerpoint/2010/main" val="18794537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a:extLst>
            <a:ext uri="{FF2B5EF4-FFF2-40B4-BE49-F238E27FC236}">
              <a16:creationId xmlns:a16="http://schemas.microsoft.com/office/drawing/2014/main" id="{AC99898F-FB69-6E3E-AB27-03E3FA8502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B51260-8D53-469D-FCCA-E93DB195388F}"/>
              </a:ext>
            </a:extLst>
          </p:cNvPr>
          <p:cNvSpPr>
            <a:spLocks noGrp="1"/>
          </p:cNvSpPr>
          <p:nvPr>
            <p:ph type="ctrTitle"/>
          </p:nvPr>
        </p:nvSpPr>
        <p:spPr>
          <a:xfrm>
            <a:off x="889397" y="1253199"/>
            <a:ext cx="7772400" cy="647040"/>
          </a:xfrm>
        </p:spPr>
        <p:txBody>
          <a:bodyPr>
            <a:normAutofit fontScale="90000"/>
          </a:bodyPr>
          <a:lstStyle/>
          <a:p>
            <a:pPr>
              <a:lnSpc>
                <a:spcPct val="80000"/>
              </a:lnSpc>
              <a:defRPr/>
            </a:pPr>
            <a:r>
              <a:rPr lang="tr-TR" altLang="tr-TR" sz="2400" b="1" dirty="0">
                <a:solidFill>
                  <a:srgbClr val="FF0000"/>
                </a:solidFill>
                <a:latin typeface="Times New Roman" panose="02020603050405020304" pitchFamily="18" charset="0"/>
                <a:cs typeface="Times New Roman" panose="02020603050405020304" pitchFamily="18" charset="0"/>
              </a:rPr>
              <a:t>KURUMLAR VERGİSİNDE İSTİSNALAR</a:t>
            </a:r>
            <a:br>
              <a:rPr lang="tr-TR" sz="1800" dirty="0">
                <a:solidFill>
                  <a:srgbClr val="FF0000"/>
                </a:solidFill>
                <a:effectLst/>
                <a:latin typeface="Times New Roman" panose="02020603050405020304" pitchFamily="18" charset="0"/>
                <a:ea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91EA7784-00AF-6CEE-C2A6-7CD96C1D1E38}"/>
              </a:ext>
            </a:extLst>
          </p:cNvPr>
          <p:cNvSpPr>
            <a:spLocks noGrp="1"/>
          </p:cNvSpPr>
          <p:nvPr>
            <p:ph type="subTitle" idx="1"/>
          </p:nvPr>
        </p:nvSpPr>
        <p:spPr>
          <a:xfrm>
            <a:off x="325040" y="1900239"/>
            <a:ext cx="8493919" cy="4564856"/>
          </a:xfrm>
        </p:spPr>
        <p:txBody>
          <a:bodyPr>
            <a:normAutofit/>
          </a:bodyPr>
          <a:lstStyle/>
          <a:p>
            <a:pPr indent="449580" algn="just">
              <a:lnSpc>
                <a:spcPct val="115000"/>
              </a:lnSpc>
            </a:pPr>
            <a:endParaRPr lang="tr-TR" sz="1800" dirty="0">
              <a:solidFill>
                <a:schemeClr val="bg2">
                  <a:lumMod val="10000"/>
                </a:schemeClr>
              </a:solidFill>
              <a:effectLst/>
              <a:latin typeface="Arial" panose="020B0604020202020204" pitchFamily="34" charset="0"/>
              <a:ea typeface="Times New Roman" panose="02020603050405020304" pitchFamily="18" charset="0"/>
              <a:cs typeface="Arial" panose="020B0604020202020204" pitchFamily="34" charset="0"/>
            </a:endParaRPr>
          </a:p>
          <a:p>
            <a:pPr algn="just"/>
            <a:r>
              <a:rPr lang="tr-TR" sz="1800" dirty="0">
                <a:effectLst/>
                <a:highlight>
                  <a:srgbClr val="FFFF00"/>
                </a:highlight>
                <a:latin typeface="Times New Roman" panose="02020603050405020304" pitchFamily="18" charset="0"/>
                <a:ea typeface="Times New Roman" panose="02020603050405020304" pitchFamily="18" charset="0"/>
              </a:rPr>
              <a:t> </a:t>
            </a:r>
          </a:p>
          <a:p>
            <a:pPr indent="449580" algn="just"/>
            <a:endParaRPr lang="tr-TR" sz="1800" dirty="0">
              <a:effectLst/>
              <a:latin typeface="Times New Roman" panose="02020603050405020304" pitchFamily="18" charset="0"/>
              <a:ea typeface="Times New Roman" panose="02020603050405020304" pitchFamily="18" charset="0"/>
            </a:endParaRPr>
          </a:p>
        </p:txBody>
      </p:sp>
      <p:pic>
        <p:nvPicPr>
          <p:cNvPr id="4" name="Resim 3">
            <a:extLst>
              <a:ext uri="{FF2B5EF4-FFF2-40B4-BE49-F238E27FC236}">
                <a16:creationId xmlns:a16="http://schemas.microsoft.com/office/drawing/2014/main" id="{06F6B1A7-92D4-7BBE-0542-0E68FD4F37F0}"/>
              </a:ext>
            </a:extLst>
          </p:cNvPr>
          <p:cNvPicPr>
            <a:picLocks noChangeAspect="1"/>
          </p:cNvPicPr>
          <p:nvPr/>
        </p:nvPicPr>
        <p:blipFill>
          <a:blip r:embed="rId4"/>
          <a:stretch>
            <a:fillRect/>
          </a:stretch>
        </p:blipFill>
        <p:spPr>
          <a:xfrm>
            <a:off x="4721901" y="6141492"/>
            <a:ext cx="4212237" cy="574101"/>
          </a:xfrm>
          <a:prstGeom prst="rect">
            <a:avLst/>
          </a:prstGeom>
        </p:spPr>
      </p:pic>
      <p:sp>
        <p:nvSpPr>
          <p:cNvPr id="6" name="Metin kutusu 5">
            <a:extLst>
              <a:ext uri="{FF2B5EF4-FFF2-40B4-BE49-F238E27FC236}">
                <a16:creationId xmlns:a16="http://schemas.microsoft.com/office/drawing/2014/main" id="{2248C516-6DDB-AB2E-3934-377B2E3758ED}"/>
              </a:ext>
            </a:extLst>
          </p:cNvPr>
          <p:cNvSpPr txBox="1"/>
          <p:nvPr/>
        </p:nvSpPr>
        <p:spPr>
          <a:xfrm>
            <a:off x="322523" y="1648819"/>
            <a:ext cx="8339274" cy="5359801"/>
          </a:xfrm>
          <a:prstGeom prst="rect">
            <a:avLst/>
          </a:prstGeom>
          <a:noFill/>
        </p:spPr>
        <p:txBody>
          <a:bodyPr wrap="square">
            <a:spAutoFit/>
          </a:bodyPr>
          <a:lstStyle/>
          <a:p>
            <a:pPr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Aşağıda belirtilen kazançlar, kurumlar vergisinden müstesnadır:</a:t>
            </a:r>
          </a:p>
          <a:p>
            <a:pPr marL="342900" indent="-342900" algn="just">
              <a:lnSpc>
                <a:spcPct val="107000"/>
              </a:lnSpc>
              <a:spcAft>
                <a:spcPts val="800"/>
              </a:spcAft>
              <a:buAutoNum type="alphaLcParenR"/>
            </a:pPr>
            <a:r>
              <a:rPr lang="tr-TR" sz="1800"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İştirak Kazançları İstisnası ( KVK 5/1-a )</a:t>
            </a:r>
          </a:p>
          <a:p>
            <a:pPr marL="342900" indent="-342900" algn="just">
              <a:lnSpc>
                <a:spcPct val="107000"/>
              </a:lnSpc>
              <a:spcAft>
                <a:spcPts val="800"/>
              </a:spcAft>
              <a:buFontTx/>
              <a:buAutoNum type="alphaLcParenR"/>
            </a:pPr>
            <a:r>
              <a:rPr lang="tr-TR" sz="1800"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Yurtdışı İştirak Kazançları İstisnası (KVK 5 /1-b)</a:t>
            </a:r>
          </a:p>
          <a:p>
            <a:pPr marL="342900" indent="-342900" algn="just">
              <a:lnSpc>
                <a:spcPct val="107000"/>
              </a:lnSpc>
              <a:spcAft>
                <a:spcPts val="800"/>
              </a:spcAft>
              <a:buAutoNum type="alphaLcParenR"/>
            </a:pPr>
            <a:r>
              <a:rPr lang="tr-TR" sz="1800" dirty="0">
                <a:effectLst/>
                <a:latin typeface="Aptos" panose="020B0004020202020204" pitchFamily="34" charset="0"/>
                <a:ea typeface="Aptos" panose="020B0004020202020204" pitchFamily="34" charset="0"/>
                <a:cs typeface="Times New Roman" panose="02020603050405020304" pitchFamily="18" charset="0"/>
              </a:rPr>
              <a:t>Tam Mükellef Anonim Şirketlerin Yurtdışı İştirak Hisseleri Satış Kazançları. (KVK 5/1-c)</a:t>
            </a:r>
          </a:p>
          <a:p>
            <a:pPr algn="just">
              <a:lnSpc>
                <a:spcPct val="107000"/>
              </a:lnSpc>
              <a:spcAft>
                <a:spcPts val="800"/>
              </a:spcAft>
            </a:pPr>
            <a:r>
              <a:rPr lang="tr-TR" dirty="0">
                <a:latin typeface="Aptos" panose="020B0004020202020204" pitchFamily="34" charset="0"/>
                <a:ea typeface="Aptos" panose="020B0004020202020204" pitchFamily="34" charset="0"/>
                <a:cs typeface="Times New Roman" panose="02020603050405020304" pitchFamily="18" charset="0"/>
              </a:rPr>
              <a:t>ç)   </a:t>
            </a:r>
            <a:r>
              <a:rPr lang="tr-TR" dirty="0">
                <a:highlight>
                  <a:srgbClr val="FFFF00"/>
                </a:highlight>
                <a:latin typeface="Aptos" panose="020B0004020202020204" pitchFamily="34" charset="0"/>
                <a:ea typeface="Aptos" panose="020B0004020202020204" pitchFamily="34" charset="0"/>
                <a:cs typeface="Times New Roman" panose="02020603050405020304" pitchFamily="18" charset="0"/>
              </a:rPr>
              <a:t>Emisyon Prim Kazancı  (KVK 5/1-ç)</a:t>
            </a:r>
          </a:p>
          <a:p>
            <a:pPr algn="just">
              <a:lnSpc>
                <a:spcPct val="107000"/>
              </a:lnSpc>
              <a:spcAft>
                <a:spcPts val="800"/>
              </a:spcAft>
            </a:pPr>
            <a:r>
              <a:rPr lang="tr-TR" dirty="0">
                <a:latin typeface="Aptos" panose="020B0004020202020204" pitchFamily="34" charset="0"/>
                <a:ea typeface="Aptos" panose="020B0004020202020204" pitchFamily="34" charset="0"/>
                <a:cs typeface="Times New Roman" panose="02020603050405020304" pitchFamily="18" charset="0"/>
              </a:rPr>
              <a:t>d) </a:t>
            </a:r>
            <a:r>
              <a:rPr lang="tr-TR" kern="100" dirty="0">
                <a:latin typeface="Aptos" panose="020B0004020202020204" pitchFamily="34" charset="0"/>
                <a:ea typeface="Aptos" panose="020B0004020202020204" pitchFamily="34" charset="0"/>
                <a:cs typeface="Times New Roman" panose="02020603050405020304" pitchFamily="18" charset="0"/>
              </a:rPr>
              <a:t>Yatırım Fon ve Ortaklığı Portföy İşletmeciliği Kazancı (KVK 5/1-d)</a:t>
            </a:r>
          </a:p>
          <a:p>
            <a:pPr algn="just">
              <a:lnSpc>
                <a:spcPct val="107000"/>
              </a:lnSpc>
              <a:spcAft>
                <a:spcPts val="800"/>
              </a:spcAft>
            </a:pPr>
            <a:r>
              <a:rPr lang="tr-TR" kern="100" dirty="0">
                <a:latin typeface="Aptos" panose="020B0004020202020204" pitchFamily="34" charset="0"/>
                <a:ea typeface="Aptos" panose="020B0004020202020204" pitchFamily="34" charset="0"/>
                <a:cs typeface="Times New Roman" panose="02020603050405020304" pitchFamily="18" charset="0"/>
              </a:rPr>
              <a:t>e)   İştirak Hissesi Satış Kazancı İstisnası  (KVK 5/1-e)</a:t>
            </a:r>
          </a:p>
          <a:p>
            <a:pPr marL="342900" indent="-342900" algn="just">
              <a:lnSpc>
                <a:spcPct val="107000"/>
              </a:lnSpc>
              <a:spcAft>
                <a:spcPts val="800"/>
              </a:spcAft>
              <a:buAutoNum type="alphaLcParenR" startAt="6"/>
            </a:pPr>
            <a:r>
              <a:rPr lang="tr-TR" kern="100" dirty="0">
                <a:latin typeface="Aptos" panose="020B0004020202020204" pitchFamily="34" charset="0"/>
                <a:ea typeface="Aptos" panose="020B0004020202020204" pitchFamily="34" charset="0"/>
                <a:cs typeface="Times New Roman" panose="02020603050405020304" pitchFamily="18" charset="0"/>
              </a:rPr>
              <a:t>Banka Finans Kir., Fin. Şirk. Veya TMSF’ye borçlu durumda olan kurumların Taş.ve </a:t>
            </a:r>
            <a:r>
              <a:rPr lang="tr-TR" kern="100" dirty="0" err="1">
                <a:latin typeface="Aptos" panose="020B0004020202020204" pitchFamily="34" charset="0"/>
                <a:ea typeface="Aptos" panose="020B0004020202020204" pitchFamily="34" charset="0"/>
                <a:cs typeface="Times New Roman" panose="02020603050405020304" pitchFamily="18" charset="0"/>
              </a:rPr>
              <a:t>İşt</a:t>
            </a:r>
            <a:r>
              <a:rPr lang="tr-TR" kern="100" dirty="0">
                <a:latin typeface="Aptos" panose="020B0004020202020204" pitchFamily="34" charset="0"/>
                <a:ea typeface="Aptos" panose="020B0004020202020204" pitchFamily="34" charset="0"/>
                <a:cs typeface="Times New Roman" panose="02020603050405020304" pitchFamily="18" charset="0"/>
              </a:rPr>
              <a:t> His. İle Kur. Sen. Satış Kazancı (KVK 5/1-f)</a:t>
            </a:r>
          </a:p>
          <a:p>
            <a:pPr marL="342900" indent="-342900" algn="just">
              <a:lnSpc>
                <a:spcPct val="107000"/>
              </a:lnSpc>
              <a:spcAft>
                <a:spcPts val="800"/>
              </a:spcAft>
              <a:buAutoNum type="alphaLcParenR" startAt="6"/>
            </a:pPr>
            <a:r>
              <a:rPr lang="tr-TR" kern="100" dirty="0">
                <a:latin typeface="Aptos" panose="020B0004020202020204" pitchFamily="34" charset="0"/>
                <a:ea typeface="Aptos" panose="020B0004020202020204" pitchFamily="34" charset="0"/>
                <a:cs typeface="Times New Roman" panose="02020603050405020304" pitchFamily="18" charset="0"/>
              </a:rPr>
              <a:t>Yurtdışı Şube Kazançları (KVK 5/1-g) </a:t>
            </a:r>
          </a:p>
          <a:p>
            <a:pPr algn="just">
              <a:lnSpc>
                <a:spcPct val="107000"/>
              </a:lnSpc>
              <a:spcAft>
                <a:spcPts val="800"/>
              </a:spcAft>
            </a:pPr>
            <a:endParaRPr lang="tr-TR" kern="100" dirty="0">
              <a:latin typeface="Aptos" panose="020B0004020202020204" pitchFamily="34" charset="0"/>
              <a:ea typeface="Aptos" panose="020B0004020202020204" pitchFamily="34" charset="0"/>
              <a:cs typeface="Times New Roman" panose="02020603050405020304" pitchFamily="18" charset="0"/>
            </a:endParaRPr>
          </a:p>
          <a:p>
            <a:pPr marL="342900" indent="-342900" algn="just">
              <a:lnSpc>
                <a:spcPct val="107000"/>
              </a:lnSpc>
              <a:spcAft>
                <a:spcPts val="800"/>
              </a:spcAft>
              <a:buAutoNum type="alphaLcParenR"/>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8708967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a:extLst>
            <a:ext uri="{FF2B5EF4-FFF2-40B4-BE49-F238E27FC236}">
              <a16:creationId xmlns:a16="http://schemas.microsoft.com/office/drawing/2014/main" id="{C4543453-0EE8-6D54-9993-13BFBCE556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BA188C-0EF9-8052-BDD1-8458F3E1F72E}"/>
              </a:ext>
            </a:extLst>
          </p:cNvPr>
          <p:cNvSpPr>
            <a:spLocks noGrp="1"/>
          </p:cNvSpPr>
          <p:nvPr>
            <p:ph type="ctrTitle"/>
          </p:nvPr>
        </p:nvSpPr>
        <p:spPr>
          <a:xfrm>
            <a:off x="889397" y="1535907"/>
            <a:ext cx="7772400" cy="371475"/>
          </a:xfrm>
        </p:spPr>
        <p:txBody>
          <a:bodyPr>
            <a:normAutofit fontScale="90000"/>
          </a:bodyPr>
          <a:lstStyle/>
          <a:p>
            <a:pPr>
              <a:lnSpc>
                <a:spcPct val="80000"/>
              </a:lnSpc>
              <a:defRPr/>
            </a:pPr>
            <a:r>
              <a:rPr lang="tr-TR" altLang="tr-TR" sz="2400" b="1" dirty="0">
                <a:solidFill>
                  <a:srgbClr val="FF0000"/>
                </a:solidFill>
                <a:latin typeface="Times New Roman" panose="02020603050405020304" pitchFamily="18" charset="0"/>
                <a:cs typeface="Times New Roman" panose="02020603050405020304" pitchFamily="18" charset="0"/>
              </a:rPr>
              <a:t>KURUMLAR VERGİSİNDE İSTİSNALAR</a:t>
            </a:r>
            <a:br>
              <a:rPr lang="tr-TR" sz="1800" dirty="0">
                <a:solidFill>
                  <a:srgbClr val="FF0000"/>
                </a:solidFill>
                <a:effectLst/>
                <a:latin typeface="Times New Roman" panose="02020603050405020304" pitchFamily="18" charset="0"/>
                <a:ea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F43CF792-16F3-3958-4928-2D251B2C9135}"/>
              </a:ext>
            </a:extLst>
          </p:cNvPr>
          <p:cNvSpPr>
            <a:spLocks noGrp="1"/>
          </p:cNvSpPr>
          <p:nvPr>
            <p:ph type="subTitle" idx="1"/>
          </p:nvPr>
        </p:nvSpPr>
        <p:spPr>
          <a:xfrm>
            <a:off x="325040" y="1900239"/>
            <a:ext cx="8493919" cy="4564856"/>
          </a:xfrm>
        </p:spPr>
        <p:txBody>
          <a:bodyPr>
            <a:normAutofit/>
          </a:bodyPr>
          <a:lstStyle/>
          <a:p>
            <a:pPr indent="449580" algn="just">
              <a:lnSpc>
                <a:spcPct val="115000"/>
              </a:lnSpc>
            </a:pPr>
            <a:endParaRPr lang="tr-TR" sz="1800" dirty="0">
              <a:solidFill>
                <a:schemeClr val="bg2">
                  <a:lumMod val="10000"/>
                </a:schemeClr>
              </a:solidFill>
              <a:effectLst/>
              <a:latin typeface="Arial" panose="020B0604020202020204" pitchFamily="34" charset="0"/>
              <a:ea typeface="Times New Roman" panose="02020603050405020304" pitchFamily="18" charset="0"/>
              <a:cs typeface="Arial" panose="020B0604020202020204" pitchFamily="34" charset="0"/>
            </a:endParaRPr>
          </a:p>
          <a:p>
            <a:pPr algn="just"/>
            <a:r>
              <a:rPr lang="tr-TR" sz="1800" dirty="0">
                <a:effectLst/>
                <a:highlight>
                  <a:srgbClr val="FFFF00"/>
                </a:highlight>
                <a:latin typeface="Times New Roman" panose="02020603050405020304" pitchFamily="18" charset="0"/>
                <a:ea typeface="Times New Roman" panose="02020603050405020304" pitchFamily="18" charset="0"/>
              </a:rPr>
              <a:t> </a:t>
            </a:r>
          </a:p>
          <a:p>
            <a:pPr indent="449580" algn="just"/>
            <a:endParaRPr lang="tr-TR" sz="1800" dirty="0">
              <a:effectLst/>
              <a:latin typeface="Times New Roman" panose="02020603050405020304" pitchFamily="18" charset="0"/>
              <a:ea typeface="Times New Roman" panose="02020603050405020304" pitchFamily="18" charset="0"/>
            </a:endParaRPr>
          </a:p>
        </p:txBody>
      </p:sp>
      <p:pic>
        <p:nvPicPr>
          <p:cNvPr id="4" name="Resim 3">
            <a:extLst>
              <a:ext uri="{FF2B5EF4-FFF2-40B4-BE49-F238E27FC236}">
                <a16:creationId xmlns:a16="http://schemas.microsoft.com/office/drawing/2014/main" id="{F118C9EA-8546-FDF7-AB4E-62CDBEADFE70}"/>
              </a:ext>
            </a:extLst>
          </p:cNvPr>
          <p:cNvPicPr>
            <a:picLocks noChangeAspect="1"/>
          </p:cNvPicPr>
          <p:nvPr/>
        </p:nvPicPr>
        <p:blipFill>
          <a:blip r:embed="rId4"/>
          <a:stretch>
            <a:fillRect/>
          </a:stretch>
        </p:blipFill>
        <p:spPr>
          <a:xfrm>
            <a:off x="4721901" y="6141492"/>
            <a:ext cx="4212237" cy="574101"/>
          </a:xfrm>
          <a:prstGeom prst="rect">
            <a:avLst/>
          </a:prstGeom>
        </p:spPr>
      </p:pic>
      <p:sp>
        <p:nvSpPr>
          <p:cNvPr id="6" name="Metin kutusu 5">
            <a:extLst>
              <a:ext uri="{FF2B5EF4-FFF2-40B4-BE49-F238E27FC236}">
                <a16:creationId xmlns:a16="http://schemas.microsoft.com/office/drawing/2014/main" id="{48DB008E-4683-F08A-79FF-9E63E85E5E41}"/>
              </a:ext>
            </a:extLst>
          </p:cNvPr>
          <p:cNvSpPr txBox="1"/>
          <p:nvPr/>
        </p:nvSpPr>
        <p:spPr>
          <a:xfrm>
            <a:off x="479686" y="1907383"/>
            <a:ext cx="8339274" cy="5553572"/>
          </a:xfrm>
          <a:prstGeom prst="rect">
            <a:avLst/>
          </a:prstGeom>
          <a:noFill/>
        </p:spPr>
        <p:txBody>
          <a:bodyPr wrap="square">
            <a:spAutoFit/>
          </a:bodyPr>
          <a:lstStyle/>
          <a:p>
            <a:pPr algn="just">
              <a:lnSpc>
                <a:spcPct val="107000"/>
              </a:lnSpc>
              <a:spcAft>
                <a:spcPts val="800"/>
              </a:spcAf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Aşağıda belirtilen kazançlar, kurumlar vergisinden müstesnadır:</a:t>
            </a:r>
          </a:p>
          <a:p>
            <a:pPr algn="just">
              <a:lnSpc>
                <a:spcPct val="107000"/>
              </a:lnSpc>
              <a:spcAft>
                <a:spcPts val="800"/>
              </a:spcAft>
            </a:pPr>
            <a:r>
              <a:rPr lang="tr-TR" kern="100" dirty="0">
                <a:latin typeface="Aptos" panose="020B0004020202020204" pitchFamily="34" charset="0"/>
                <a:ea typeface="Aptos" panose="020B0004020202020204" pitchFamily="34" charset="0"/>
                <a:cs typeface="Times New Roman" panose="02020603050405020304" pitchFamily="18" charset="0"/>
              </a:rPr>
              <a:t>h) Yurtdışı İnşaat Onarma, Montaj ve Teknik Hizmetlerden Sağlanan Kazançlar (KVK 5-1-h)</a:t>
            </a:r>
          </a:p>
          <a:p>
            <a:pPr algn="just">
              <a:lnSpc>
                <a:spcPct val="107000"/>
              </a:lnSpc>
              <a:spcAft>
                <a:spcPts val="800"/>
              </a:spcAft>
            </a:pPr>
            <a:r>
              <a:rPr lang="tr-TR" kern="100" dirty="0">
                <a:latin typeface="Aptos" panose="020B0004020202020204" pitchFamily="34" charset="0"/>
                <a:ea typeface="Aptos" panose="020B0004020202020204" pitchFamily="34" charset="0"/>
                <a:cs typeface="Times New Roman" panose="02020603050405020304" pitchFamily="18" charset="0"/>
              </a:rPr>
              <a:t>i)     Eğitim ve Öğretim </a:t>
            </a:r>
            <a:r>
              <a:rPr lang="tr-TR" kern="100" dirty="0" err="1">
                <a:latin typeface="Aptos" panose="020B0004020202020204" pitchFamily="34" charset="0"/>
                <a:ea typeface="Aptos" panose="020B0004020202020204" pitchFamily="34" charset="0"/>
                <a:cs typeface="Times New Roman" panose="02020603050405020304" pitchFamily="18" charset="0"/>
              </a:rPr>
              <a:t>Kur.ile</a:t>
            </a:r>
            <a:r>
              <a:rPr lang="tr-TR" kern="100" dirty="0">
                <a:latin typeface="Aptos" panose="020B0004020202020204" pitchFamily="34" charset="0"/>
                <a:ea typeface="Aptos" panose="020B0004020202020204" pitchFamily="34" charset="0"/>
                <a:cs typeface="Times New Roman" panose="02020603050405020304" pitchFamily="18" charset="0"/>
              </a:rPr>
              <a:t> Rehabilitasyon </a:t>
            </a:r>
            <a:r>
              <a:rPr lang="tr-TR" kern="100" dirty="0" err="1">
                <a:latin typeface="Aptos" panose="020B0004020202020204" pitchFamily="34" charset="0"/>
                <a:ea typeface="Aptos" panose="020B0004020202020204" pitchFamily="34" charset="0"/>
                <a:cs typeface="Times New Roman" panose="02020603050405020304" pitchFamily="18" charset="0"/>
              </a:rPr>
              <a:t>Mrk.Kazançları</a:t>
            </a:r>
            <a:r>
              <a:rPr lang="tr-TR" kern="100" dirty="0">
                <a:latin typeface="Aptos" panose="020B0004020202020204" pitchFamily="34" charset="0"/>
                <a:ea typeface="Aptos" panose="020B0004020202020204" pitchFamily="34" charset="0"/>
                <a:cs typeface="Times New Roman" panose="02020603050405020304" pitchFamily="18" charset="0"/>
              </a:rPr>
              <a:t> (KVK 5-1-i)</a:t>
            </a:r>
          </a:p>
          <a:p>
            <a:pPr marL="342900" indent="-342900" algn="just">
              <a:lnSpc>
                <a:spcPct val="107000"/>
              </a:lnSpc>
              <a:spcAft>
                <a:spcPts val="800"/>
              </a:spcAft>
              <a:buFontTx/>
              <a:buAutoNum type="alphaLcParenR" startAt="10"/>
            </a:pPr>
            <a:r>
              <a:rPr lang="tr-TR" kern="100" dirty="0">
                <a:latin typeface="Aptos" panose="020B0004020202020204" pitchFamily="34" charset="0"/>
                <a:ea typeface="Aptos" panose="020B0004020202020204" pitchFamily="34" charset="0"/>
                <a:cs typeface="Times New Roman" panose="02020603050405020304" pitchFamily="18" charset="0"/>
              </a:rPr>
              <a:t>Sat- Kirala- Geri Al İşlemlerinden Doğan Kazançlarda İstisna (KVK 5-1-j)</a:t>
            </a:r>
          </a:p>
          <a:p>
            <a:pPr marL="342900" indent="-342900" algn="just">
              <a:lnSpc>
                <a:spcPct val="107000"/>
              </a:lnSpc>
              <a:spcAft>
                <a:spcPts val="800"/>
              </a:spcAft>
              <a:buAutoNum type="alphaLcParenR" startAt="10"/>
            </a:pPr>
            <a:r>
              <a:rPr lang="tr-TR" kern="100" dirty="0">
                <a:latin typeface="Aptos" panose="020B0004020202020204" pitchFamily="34" charset="0"/>
                <a:ea typeface="Aptos" panose="020B0004020202020204" pitchFamily="34" charset="0"/>
                <a:cs typeface="Times New Roman" panose="02020603050405020304" pitchFamily="18" charset="0"/>
              </a:rPr>
              <a:t>Kira Sertifikası İhracı Amacıyla Varlık ve Hakların Satışından Doğan Kazançlarda İstisna (KVK 5/1-k)</a:t>
            </a:r>
          </a:p>
          <a:p>
            <a:pPr algn="just">
              <a:lnSpc>
                <a:spcPct val="107000"/>
              </a:lnSpc>
              <a:spcAft>
                <a:spcPts val="800"/>
              </a:spcAft>
            </a:pPr>
            <a:r>
              <a:rPr lang="tr-TR" kern="100" dirty="0">
                <a:latin typeface="Aptos" panose="020B0004020202020204" pitchFamily="34" charset="0"/>
                <a:ea typeface="Aptos" panose="020B0004020202020204" pitchFamily="34" charset="0"/>
                <a:cs typeface="Times New Roman" panose="02020603050405020304" pitchFamily="18" charset="0"/>
              </a:rPr>
              <a:t>  l)  Yabancı Fon Kazançlarının Vergilendirilmesinde yönetici şirketlere ilişkin istisna (KVK/5A)</a:t>
            </a:r>
          </a:p>
          <a:p>
            <a:pPr algn="just">
              <a:lnSpc>
                <a:spcPct val="107000"/>
              </a:lnSpc>
              <a:spcAft>
                <a:spcPts val="800"/>
              </a:spcAft>
            </a:pPr>
            <a:r>
              <a:rPr lang="tr-TR" kern="100" dirty="0">
                <a:latin typeface="Aptos" panose="020B0004020202020204" pitchFamily="34" charset="0"/>
                <a:ea typeface="Aptos" panose="020B0004020202020204" pitchFamily="34" charset="0"/>
                <a:cs typeface="Times New Roman" panose="02020603050405020304" pitchFamily="18" charset="0"/>
              </a:rPr>
              <a:t>  m)     Sınai Mülkiyet Haklarında İstisna KVK 5B</a:t>
            </a:r>
          </a:p>
          <a:p>
            <a:pPr algn="just">
              <a:lnSpc>
                <a:spcPct val="107000"/>
              </a:lnSpc>
              <a:spcAft>
                <a:spcPts val="800"/>
              </a:spcAft>
            </a:pPr>
            <a:r>
              <a:rPr lang="tr-TR" kern="100" dirty="0">
                <a:latin typeface="Aptos" panose="020B0004020202020204" pitchFamily="34" charset="0"/>
                <a:ea typeface="Aptos" panose="020B0004020202020204" pitchFamily="34" charset="0"/>
                <a:cs typeface="Times New Roman" panose="02020603050405020304" pitchFamily="18" charset="0"/>
              </a:rPr>
              <a:t>   n)  KVK Geçici 14.maddesiden doğan kar payı faiz ve değerlemeden doğan kazançlar </a:t>
            </a:r>
          </a:p>
          <a:p>
            <a:pPr algn="just">
              <a:lnSpc>
                <a:spcPct val="107000"/>
              </a:lnSpc>
              <a:spcAft>
                <a:spcPts val="800"/>
              </a:spcAft>
            </a:pPr>
            <a:endParaRPr lang="tr-TR" kern="100" dirty="0">
              <a:latin typeface="Aptos" panose="020B0004020202020204" pitchFamily="34" charset="0"/>
              <a:ea typeface="Aptos" panose="020B0004020202020204" pitchFamily="34" charset="0"/>
              <a:cs typeface="Times New Roman" panose="02020603050405020304" pitchFamily="18" charset="0"/>
            </a:endParaRPr>
          </a:p>
          <a:p>
            <a:pPr marL="342900" indent="-342900" algn="just">
              <a:lnSpc>
                <a:spcPct val="107000"/>
              </a:lnSpc>
              <a:spcAft>
                <a:spcPts val="800"/>
              </a:spcAft>
              <a:buAutoNum type="alphaLcParenR"/>
            </a:pPr>
            <a:endParaRPr lang="tr-TR" kern="100" dirty="0">
              <a:latin typeface="Aptos" panose="020B0004020202020204" pitchFamily="34" charset="0"/>
              <a:ea typeface="Aptos" panose="020B0004020202020204" pitchFamily="34" charset="0"/>
              <a:cs typeface="Times New Roman" panose="02020603050405020304" pitchFamily="18" charset="0"/>
            </a:endParaRPr>
          </a:p>
          <a:p>
            <a:pPr marL="342900" indent="-342900" algn="just">
              <a:lnSpc>
                <a:spcPct val="107000"/>
              </a:lnSpc>
              <a:spcAft>
                <a:spcPts val="800"/>
              </a:spcAft>
              <a:buAutoNum type="alphaLcParenR"/>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4794831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a:extLst>
            <a:ext uri="{FF2B5EF4-FFF2-40B4-BE49-F238E27FC236}">
              <a16:creationId xmlns:a16="http://schemas.microsoft.com/office/drawing/2014/main" id="{22953D6C-FA02-05DC-6BF4-46CB3AC3CF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B9C831-4164-BE09-FC10-3492F44C19B1}"/>
              </a:ext>
            </a:extLst>
          </p:cNvPr>
          <p:cNvSpPr>
            <a:spLocks noGrp="1"/>
          </p:cNvSpPr>
          <p:nvPr>
            <p:ph type="ctrTitle"/>
          </p:nvPr>
        </p:nvSpPr>
        <p:spPr>
          <a:xfrm>
            <a:off x="889397" y="1535907"/>
            <a:ext cx="7772400" cy="574101"/>
          </a:xfrm>
        </p:spPr>
        <p:txBody>
          <a:bodyPr>
            <a:normAutofit fontScale="90000"/>
          </a:bodyPr>
          <a:lstStyle/>
          <a:p>
            <a:pPr>
              <a:lnSpc>
                <a:spcPct val="80000"/>
              </a:lnSpc>
              <a:defRPr/>
            </a:pPr>
            <a:r>
              <a:rPr lang="tr-TR" altLang="tr-TR" sz="2400" b="1" dirty="0">
                <a:solidFill>
                  <a:srgbClr val="FF0000"/>
                </a:solidFill>
                <a:latin typeface="Times New Roman" panose="02020603050405020304" pitchFamily="18" charset="0"/>
                <a:cs typeface="Times New Roman" panose="02020603050405020304" pitchFamily="18" charset="0"/>
              </a:rPr>
              <a:t>KURUMLAR  ve GELİR VERGİSİNDE DİĞER MEVZUATLARDA YER ALAN İSTİSNALAR</a:t>
            </a:r>
            <a:br>
              <a:rPr lang="tr-TR" sz="1800" dirty="0">
                <a:solidFill>
                  <a:srgbClr val="FF0000"/>
                </a:solidFill>
                <a:effectLst/>
                <a:latin typeface="Times New Roman" panose="02020603050405020304" pitchFamily="18" charset="0"/>
                <a:ea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B4149724-0286-A316-4CEF-F5E327A4AF12}"/>
              </a:ext>
            </a:extLst>
          </p:cNvPr>
          <p:cNvSpPr>
            <a:spLocks noGrp="1"/>
          </p:cNvSpPr>
          <p:nvPr>
            <p:ph type="subTitle" idx="1"/>
          </p:nvPr>
        </p:nvSpPr>
        <p:spPr>
          <a:xfrm>
            <a:off x="325040" y="1900239"/>
            <a:ext cx="8493919" cy="4564856"/>
          </a:xfrm>
        </p:spPr>
        <p:txBody>
          <a:bodyPr>
            <a:normAutofit/>
          </a:bodyPr>
          <a:lstStyle/>
          <a:p>
            <a:pPr indent="449580" algn="just">
              <a:lnSpc>
                <a:spcPct val="115000"/>
              </a:lnSpc>
            </a:pPr>
            <a:endParaRPr lang="tr-TR" sz="1800" dirty="0">
              <a:solidFill>
                <a:schemeClr val="bg2">
                  <a:lumMod val="10000"/>
                </a:schemeClr>
              </a:solidFill>
              <a:effectLst/>
              <a:latin typeface="Arial" panose="020B0604020202020204" pitchFamily="34" charset="0"/>
              <a:ea typeface="Times New Roman" panose="02020603050405020304" pitchFamily="18" charset="0"/>
              <a:cs typeface="Arial" panose="020B0604020202020204" pitchFamily="34" charset="0"/>
            </a:endParaRPr>
          </a:p>
          <a:p>
            <a:pPr algn="just"/>
            <a:r>
              <a:rPr lang="tr-TR" sz="1800" dirty="0">
                <a:effectLst/>
                <a:latin typeface="Times New Roman" panose="02020603050405020304" pitchFamily="18" charset="0"/>
                <a:ea typeface="Times New Roman" panose="02020603050405020304" pitchFamily="18" charset="0"/>
              </a:rPr>
              <a:t> 	</a:t>
            </a:r>
            <a:r>
              <a:rPr lang="tr-TR" sz="1800" dirty="0">
                <a:solidFill>
                  <a:schemeClr val="tx1"/>
                </a:solidFill>
                <a:effectLst/>
                <a:latin typeface="Times New Roman" panose="02020603050405020304" pitchFamily="18" charset="0"/>
                <a:ea typeface="Times New Roman" panose="02020603050405020304" pitchFamily="18" charset="0"/>
              </a:rPr>
              <a:t>1 –Serbest Bölgelerde Elde Edilen Kazançlar (3218 Sayılı Kanun Geçici 2.Madde)</a:t>
            </a:r>
          </a:p>
          <a:p>
            <a:pPr indent="449580" algn="just"/>
            <a:r>
              <a:rPr lang="tr-TR" sz="1800" dirty="0">
                <a:solidFill>
                  <a:schemeClr val="tx1"/>
                </a:solidFill>
                <a:latin typeface="Times New Roman" panose="02020603050405020304" pitchFamily="18" charset="0"/>
                <a:ea typeface="Times New Roman" panose="02020603050405020304" pitchFamily="18" charset="0"/>
              </a:rPr>
              <a:t>2- Teknoloji Geliştirme Bölgelerinde Elde Edilen Kazançlar ( 4691 Sayılı Kanun Geçici 2.Madde)</a:t>
            </a:r>
          </a:p>
          <a:p>
            <a:pPr indent="449580" algn="just"/>
            <a:r>
              <a:rPr lang="tr-TR" sz="1800" dirty="0">
                <a:solidFill>
                  <a:schemeClr val="tx1"/>
                </a:solidFill>
                <a:effectLst/>
                <a:latin typeface="Times New Roman" panose="02020603050405020304" pitchFamily="18" charset="0"/>
                <a:ea typeface="Times New Roman" panose="02020603050405020304" pitchFamily="18" charset="0"/>
              </a:rPr>
              <a:t>3- Türk Uluslararası Gemi Siciline Kayıtlı Gemilerin İşletilmesinde ve Devrinden Sağlanan Kazançlar (4490 Sayılı Kanun 12.Madde)</a:t>
            </a:r>
          </a:p>
          <a:p>
            <a:pPr indent="449580" algn="just"/>
            <a:r>
              <a:rPr lang="tr-TR" sz="1800" dirty="0">
                <a:solidFill>
                  <a:schemeClr val="tx1"/>
                </a:solidFill>
                <a:latin typeface="Times New Roman" panose="02020603050405020304" pitchFamily="18" charset="0"/>
                <a:ea typeface="Times New Roman" panose="02020603050405020304" pitchFamily="18" charset="0"/>
              </a:rPr>
              <a:t>4- 5300 sayılı Tarım Ürünleri Lisanslı Depoculuk Kanunu Kapsamında Düzenlenen Ürün Senetlerinin Elden Çıkarılmasından Doğan Kazanç İstisnası (193 sayılı kanun geçici 76.maddesi)</a:t>
            </a:r>
          </a:p>
          <a:p>
            <a:pPr indent="449580" algn="just"/>
            <a:r>
              <a:rPr lang="tr-TR" sz="1800" dirty="0">
                <a:latin typeface="Times New Roman" panose="02020603050405020304" pitchFamily="18" charset="0"/>
                <a:ea typeface="Times New Roman" panose="02020603050405020304" pitchFamily="18" charset="0"/>
              </a:rPr>
              <a:t> </a:t>
            </a:r>
            <a:endParaRPr lang="tr-TR" sz="1800" dirty="0">
              <a:effectLst/>
              <a:latin typeface="Times New Roman" panose="02020603050405020304" pitchFamily="18" charset="0"/>
              <a:ea typeface="Times New Roman" panose="02020603050405020304" pitchFamily="18" charset="0"/>
            </a:endParaRPr>
          </a:p>
        </p:txBody>
      </p:sp>
      <p:pic>
        <p:nvPicPr>
          <p:cNvPr id="4" name="Resim 3">
            <a:extLst>
              <a:ext uri="{FF2B5EF4-FFF2-40B4-BE49-F238E27FC236}">
                <a16:creationId xmlns:a16="http://schemas.microsoft.com/office/drawing/2014/main" id="{8851A7E1-E5BE-A404-6BC2-D2A9701D656A}"/>
              </a:ext>
            </a:extLst>
          </p:cNvPr>
          <p:cNvPicPr>
            <a:picLocks noChangeAspect="1"/>
          </p:cNvPicPr>
          <p:nvPr/>
        </p:nvPicPr>
        <p:blipFill>
          <a:blip r:embed="rId4"/>
          <a:stretch>
            <a:fillRect/>
          </a:stretch>
        </p:blipFill>
        <p:spPr>
          <a:xfrm>
            <a:off x="4721901" y="6141492"/>
            <a:ext cx="4212237" cy="574101"/>
          </a:xfrm>
          <a:prstGeom prst="rect">
            <a:avLst/>
          </a:prstGeom>
        </p:spPr>
      </p:pic>
    </p:spTree>
    <p:extLst>
      <p:ext uri="{BB962C8B-B14F-4D97-AF65-F5344CB8AC3E}">
        <p14:creationId xmlns:p14="http://schemas.microsoft.com/office/powerpoint/2010/main" val="16313636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a:extLst>
            <a:ext uri="{FF2B5EF4-FFF2-40B4-BE49-F238E27FC236}">
              <a16:creationId xmlns:a16="http://schemas.microsoft.com/office/drawing/2014/main" id="{5D26B90D-5838-6644-1944-C65E134052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054DA5-A516-F6A3-8A02-FF522C55DF22}"/>
              </a:ext>
            </a:extLst>
          </p:cNvPr>
          <p:cNvSpPr>
            <a:spLocks noGrp="1"/>
          </p:cNvSpPr>
          <p:nvPr>
            <p:ph type="ctrTitle"/>
          </p:nvPr>
        </p:nvSpPr>
        <p:spPr>
          <a:xfrm>
            <a:off x="-435769" y="778670"/>
            <a:ext cx="5136356" cy="371475"/>
          </a:xfrm>
        </p:spPr>
        <p:txBody>
          <a:bodyPr>
            <a:normAutofit/>
          </a:bodyPr>
          <a:lstStyle/>
          <a:p>
            <a:pPr>
              <a:lnSpc>
                <a:spcPct val="80000"/>
              </a:lnSpc>
              <a:defRPr/>
            </a:pPr>
            <a:endParaRPr lang="tr-TR" sz="2000" b="1" dirty="0">
              <a:solidFill>
                <a:schemeClr val="bg1"/>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56FF5BDC-A372-3DAE-F3D1-B67EF6667A67}"/>
              </a:ext>
            </a:extLst>
          </p:cNvPr>
          <p:cNvSpPr>
            <a:spLocks noGrp="1"/>
          </p:cNvSpPr>
          <p:nvPr>
            <p:ph type="subTitle" idx="1"/>
          </p:nvPr>
        </p:nvSpPr>
        <p:spPr>
          <a:xfrm>
            <a:off x="482203" y="1350172"/>
            <a:ext cx="8179594" cy="4436268"/>
          </a:xfrm>
        </p:spPr>
        <p:txBody>
          <a:bodyPr>
            <a:normAutofit/>
          </a:bodyPr>
          <a:lstStyle/>
          <a:p>
            <a:pPr marL="0" indent="0" algn="l">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16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ÖRNEK</a:t>
            </a: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lgn="l">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16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İştirak Kazançları İstisnası KVK 5/1-a</a:t>
            </a:r>
          </a:p>
          <a:p>
            <a:pPr algn="just">
              <a:lnSpc>
                <a:spcPct val="107000"/>
              </a:lnSpc>
              <a:spcAft>
                <a:spcPts val="800"/>
              </a:spcAft>
            </a:pP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Dar mükellef (X) A.Ş. İş yeri vasıtasıyla Türkiye’de dayanıklı tüketim malı ticaretiyle iştigal etmektedir. Mükellef kurum ilgili hesap döneminde esas faaliyet konusundan 100.000 TL kazanç elde etmiştir ayrıca mükellef kurum ilgili dönemde 6 aydır aktifinde bulundurduğu  %8 oranında sermayesine iştirak ettiği tam mükellef </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limited</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şirketinin karın dağıtması sebebiyle 5.000 TL kar payı elde etmiştir mükellef kurumun ilgili dönemdeki giderlerinin 10.000 TL’lik  kısmı kanunen kabul edilmeyen gider niteliğindedir.</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Bu verilere göre kurumun ilgili dönemde kurumlar vergisi beyannamesinde yer alması gereken bilgileri nasıl olacaktır?</a:t>
            </a:r>
          </a:p>
          <a:p>
            <a:pPr marL="0" indent="0" algn="l">
              <a:buFont typeface="Wingdings" panose="05000000000000000000" pitchFamily="2" charset="2"/>
              <a:buNone/>
            </a:pPr>
            <a:endPar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gn="l">
              <a:buFont typeface="Wingdings" panose="05000000000000000000" pitchFamily="2" charset="2"/>
              <a:buNone/>
            </a:pP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endParaRPr lang="tr-TR" altLang="tr-TR" sz="1800" b="1" dirty="0">
              <a:solidFill>
                <a:srgbClr val="1818FF"/>
              </a:solidFill>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BE7C1F93-1C8F-DB42-91A3-1373A6C84058}"/>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12332462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a:extLst>
            <a:ext uri="{FF2B5EF4-FFF2-40B4-BE49-F238E27FC236}">
              <a16:creationId xmlns:a16="http://schemas.microsoft.com/office/drawing/2014/main" id="{712B5EFD-93FF-CD49-7575-324EFE1273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8C3AF8-33A4-0F7C-A552-25EE3B9DCD4C}"/>
              </a:ext>
            </a:extLst>
          </p:cNvPr>
          <p:cNvSpPr>
            <a:spLocks noGrp="1"/>
          </p:cNvSpPr>
          <p:nvPr>
            <p:ph type="ctrTitle"/>
          </p:nvPr>
        </p:nvSpPr>
        <p:spPr>
          <a:xfrm>
            <a:off x="-435769" y="778670"/>
            <a:ext cx="5136356" cy="371475"/>
          </a:xfrm>
        </p:spPr>
        <p:txBody>
          <a:bodyPr>
            <a:normAutofit/>
          </a:bodyPr>
          <a:lstStyle/>
          <a:p>
            <a:pPr>
              <a:lnSpc>
                <a:spcPct val="80000"/>
              </a:lnSpc>
              <a:defRPr/>
            </a:pPr>
            <a:endParaRPr lang="tr-TR" sz="2000" b="1" dirty="0">
              <a:solidFill>
                <a:schemeClr val="bg1"/>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16BD6335-9E35-8BD6-23BD-A418F026F709}"/>
              </a:ext>
            </a:extLst>
          </p:cNvPr>
          <p:cNvSpPr>
            <a:spLocks noGrp="1"/>
          </p:cNvSpPr>
          <p:nvPr>
            <p:ph type="subTitle" idx="1"/>
          </p:nvPr>
        </p:nvSpPr>
        <p:spPr>
          <a:xfrm>
            <a:off x="482203" y="1350172"/>
            <a:ext cx="8179594" cy="4436268"/>
          </a:xfrm>
        </p:spPr>
        <p:txBody>
          <a:bodyPr>
            <a:normAutofit fontScale="92500" lnSpcReduction="20000"/>
          </a:bodyPr>
          <a:lstStyle/>
          <a:p>
            <a:pPr marL="0" indent="0" algn="l">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16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ÖRNEK</a:t>
            </a: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lgn="l">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Yurtdışı </a:t>
            </a:r>
            <a:r>
              <a:rPr lang="tr-TR" altLang="tr-TR" sz="17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İştirak Kazançları İstisnası KVK 5/1-b</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Kanuni merkezi Türkiye'de bulunan X Anonim Şirketi yurtiçinde ve yurtdışında inşaat, onarım, montaj işleri ile teknik hizmet yapımı ve inşaat malzemeleri satım işlerini yapmaktadır.</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X </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A.Ş’nin</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2024 hesap döneminde yaptığı işler ve bu işlerden elde ettiği kazançlar aşağıdaki gibidir. Yurt içinde yürüttüğü köprü inşaatı işinden elde ettiği hasılat 100.000 TL bu işe ilişkin yapılan gider ve maliyetler 30.000 TL </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dir</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Azerbaycan'da yüklenilen inşaat işini , ilgili ülkenin kanunlarının zorunlu kılması sebebiyle o ülkede kurulan anonim şirket vasıtasıyla yürütülmektedir. Söz konusu şirkete iştirak edilmesinden dolayı 06.06 2024 tarihinde dağıtılan kar payı sebebiyle elde edilen kazanç 495.000 </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Tl’dir</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p>
          <a:p>
            <a:pPr marL="0" indent="0" algn="l">
              <a:buFont typeface="Wingdings" panose="05000000000000000000" pitchFamily="2" charset="2"/>
              <a:buNone/>
            </a:pPr>
            <a:endPar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algn="just">
              <a:lnSpc>
                <a:spcPct val="107000"/>
              </a:lnSpc>
              <a:spcAft>
                <a:spcPts val="800"/>
              </a:spcAft>
            </a:pP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lgn="l">
              <a:buFont typeface="Wingdings" panose="05000000000000000000" pitchFamily="2" charset="2"/>
              <a:buNone/>
            </a:pP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endParaRPr lang="tr-TR" altLang="tr-TR" sz="1800" b="1" dirty="0">
              <a:solidFill>
                <a:srgbClr val="1818FF"/>
              </a:solidFill>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C542BF46-125C-7828-78F5-D8C10981C425}"/>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9959951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a:extLst>
            <a:ext uri="{FF2B5EF4-FFF2-40B4-BE49-F238E27FC236}">
              <a16:creationId xmlns:a16="http://schemas.microsoft.com/office/drawing/2014/main" id="{63126C13-BA54-FEB5-5CA1-53F39D73F9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145BF7-28A6-1452-8A56-3831F958926D}"/>
              </a:ext>
            </a:extLst>
          </p:cNvPr>
          <p:cNvSpPr>
            <a:spLocks noGrp="1"/>
          </p:cNvSpPr>
          <p:nvPr>
            <p:ph type="ctrTitle"/>
          </p:nvPr>
        </p:nvSpPr>
        <p:spPr>
          <a:xfrm>
            <a:off x="-435769" y="778670"/>
            <a:ext cx="5136356" cy="371475"/>
          </a:xfrm>
        </p:spPr>
        <p:txBody>
          <a:bodyPr>
            <a:normAutofit/>
          </a:bodyPr>
          <a:lstStyle/>
          <a:p>
            <a:pPr>
              <a:lnSpc>
                <a:spcPct val="80000"/>
              </a:lnSpc>
              <a:defRPr/>
            </a:pPr>
            <a:endParaRPr lang="tr-TR" sz="2000" b="1" dirty="0">
              <a:solidFill>
                <a:schemeClr val="bg1"/>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3E5EC256-E2C6-01F3-17C1-F28B91EB43CE}"/>
              </a:ext>
            </a:extLst>
          </p:cNvPr>
          <p:cNvSpPr>
            <a:spLocks noGrp="1"/>
          </p:cNvSpPr>
          <p:nvPr>
            <p:ph type="subTitle" idx="1"/>
          </p:nvPr>
        </p:nvSpPr>
        <p:spPr>
          <a:xfrm>
            <a:off x="482203" y="1350172"/>
            <a:ext cx="8179594" cy="4436268"/>
          </a:xfrm>
        </p:spPr>
        <p:txBody>
          <a:bodyPr>
            <a:normAutofit/>
          </a:bodyPr>
          <a:lstStyle/>
          <a:p>
            <a:pPr marL="0" indent="0" algn="l">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16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ÖRNEK</a:t>
            </a: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lgn="l">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İştirak Kazançları İstisnası KVK 5/1-ç</a:t>
            </a:r>
          </a:p>
          <a:p>
            <a:pPr marL="0" indent="0" algn="just">
              <a:buFont typeface="Wingdings" panose="05000000000000000000" pitchFamily="2" charset="2"/>
              <a:buNone/>
            </a:pPr>
            <a:r>
              <a:rPr lang="tr-TR" sz="16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(X) </a:t>
            </a:r>
            <a:r>
              <a:rPr lang="tr-TR" sz="16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A.Ş’nin</a:t>
            </a:r>
            <a:r>
              <a:rPr lang="tr-TR" sz="16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2024 ikinci geçici vergi ticari bilanço kârı 500.000 TL </a:t>
            </a:r>
            <a:r>
              <a:rPr lang="tr-TR" sz="16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dir</a:t>
            </a:r>
            <a:r>
              <a:rPr lang="tr-TR" sz="16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Mükellef kurum kuruluş sermayesi olan 100.000 TL’yi  2024 hesap dönemi içerisinde 140.000 TL’ ye çıkarmak için gerekli yasal işlemleri yapmış ve bu amaçla çıkardığı yeni paylar 60.000 TL'ye satılmıştır. </a:t>
            </a:r>
          </a:p>
          <a:p>
            <a:pPr marL="0" indent="0" algn="just">
              <a:buFont typeface="Wingdings" panose="05000000000000000000" pitchFamily="2" charset="2"/>
              <a:buNone/>
            </a:pPr>
            <a:r>
              <a:rPr lang="tr-TR" sz="16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Mükellef kurumun kayıtlı sermayesini artırmak için çıkardığı yeni payların satışı sonucu ortaya çıkan kazancını değerlendiriniz ?</a:t>
            </a:r>
            <a:endParaRPr lang="tr-TR" altLang="tr-TR" sz="1600" b="1" dirty="0">
              <a:solidFill>
                <a:schemeClr val="tx1"/>
              </a:solidFill>
              <a:latin typeface="Aptos" panose="020B0004020202020204" pitchFamily="34" charset="0"/>
              <a:ea typeface="ＭＳ Ｐゴシック" panose="020B0600070205080204" pitchFamily="34" charset="-128"/>
              <a:cs typeface="Times New Roman" panose="02020603050405020304" pitchFamily="18" charset="0"/>
            </a:endParaRPr>
          </a:p>
          <a:p>
            <a:pPr algn="just">
              <a:lnSpc>
                <a:spcPct val="107000"/>
              </a:lnSpc>
              <a:spcAft>
                <a:spcPts val="800"/>
              </a:spcAft>
            </a:pP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lgn="l">
              <a:buFont typeface="Wingdings" panose="05000000000000000000" pitchFamily="2" charset="2"/>
              <a:buNone/>
            </a:pP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endParaRPr lang="tr-TR" altLang="tr-TR" sz="1800" b="1" dirty="0">
              <a:solidFill>
                <a:srgbClr val="1818FF"/>
              </a:solidFill>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54BDA0B7-FE7D-19BA-846B-BC9CE9F240F3}"/>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32382234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5769" y="778670"/>
            <a:ext cx="5136356" cy="371475"/>
          </a:xfrm>
        </p:spPr>
        <p:txBody>
          <a:bodyPr>
            <a:normAutofit/>
          </a:bodyPr>
          <a:lstStyle/>
          <a:p>
            <a:pPr>
              <a:lnSpc>
                <a:spcPct val="80000"/>
              </a:lnSpc>
              <a:defRPr/>
            </a:pPr>
            <a:r>
              <a:rPr lang="tr-TR" sz="2000" b="1" dirty="0">
                <a:solidFill>
                  <a:schemeClr val="bg1"/>
                </a:solidFill>
                <a:latin typeface="Times New Roman" panose="02020603050405020304" pitchFamily="18" charset="0"/>
                <a:cs typeface="Times New Roman" panose="02020603050405020304" pitchFamily="18" charset="0"/>
              </a:rPr>
              <a:t>DİĞER İNDİRİMLER / GVK-KV</a:t>
            </a:r>
          </a:p>
        </p:txBody>
      </p:sp>
      <p:sp>
        <p:nvSpPr>
          <p:cNvPr id="3" name="Subtitle 2"/>
          <p:cNvSpPr>
            <a:spLocks noGrp="1"/>
          </p:cNvSpPr>
          <p:nvPr>
            <p:ph type="subTitle" idx="1"/>
          </p:nvPr>
        </p:nvSpPr>
        <p:spPr>
          <a:xfrm>
            <a:off x="482203" y="1278734"/>
            <a:ext cx="8179594" cy="4436268"/>
          </a:xfrm>
        </p:spPr>
        <p:txBody>
          <a:bodyPr>
            <a:normAutofit fontScale="92500" lnSpcReduction="20000"/>
          </a:bodyPr>
          <a:lstStyle/>
          <a:p>
            <a:pPr marL="0" indent="0" algn="ctr">
              <a:buFont typeface="Wingdings" panose="05000000000000000000" pitchFamily="2" charset="2"/>
              <a:buNone/>
            </a:pP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BEYANNAME ÜZERİNDE YAPILACAK İNDİRİMLER</a:t>
            </a:r>
          </a:p>
          <a:p>
            <a:pPr marL="0" indent="0" algn="just">
              <a:buFont typeface="Wingdings" panose="05000000000000000000" pitchFamily="2" charset="2"/>
              <a:buNone/>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lgn="just">
              <a:buFont typeface="Wingdings" panose="05000000000000000000" pitchFamily="2" charset="2"/>
              <a:buNone/>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Beyanname üzerinde yapılacak indirimler </a:t>
            </a:r>
            <a:r>
              <a:rPr lang="tr-TR" altLang="tr-TR" sz="2400" b="1" dirty="0">
                <a:solidFill>
                  <a:srgbClr val="00B050"/>
                </a:solidFill>
                <a:latin typeface="Times New Roman" panose="02020603050405020304" pitchFamily="18" charset="0"/>
                <a:ea typeface="ＭＳ Ｐゴシック" panose="020B0600070205080204" pitchFamily="34" charset="-128"/>
                <a:cs typeface="Times New Roman" panose="02020603050405020304" pitchFamily="18" charset="0"/>
              </a:rPr>
              <a:t>GVK 89 düzenlenmiştir. </a:t>
            </a:r>
          </a:p>
          <a:p>
            <a:pPr marL="0" indent="0" algn="just">
              <a:buFont typeface="Wingdings" panose="05000000000000000000" pitchFamily="2" charset="2"/>
              <a:buNone/>
            </a:pP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b="1" dirty="0">
                <a:solidFill>
                  <a:srgbClr val="FF0000"/>
                </a:solidFill>
                <a:latin typeface="Times New Roman" panose="02020603050405020304" pitchFamily="18" charset="0"/>
                <a:ea typeface="ＭＳ Ｐゴシック" panose="020B0600070205080204" pitchFamily="34" charset="-128"/>
                <a:cs typeface="Times New Roman" panose="02020603050405020304" pitchFamily="18" charset="0"/>
              </a:rPr>
              <a:t>İndirim yapılacak matrah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geçici gelir vergisi beyannamesinde yer alan indirimler ve geçmiş yıl zararları düşülmeden önceki tutar olacaktır. Her fıkrada yer alan indirim ayrı ayrı değerlendirilecektir. </a:t>
            </a:r>
          </a:p>
          <a:p>
            <a:pPr marL="0" indent="0" algn="just">
              <a:buFont typeface="Wingdings" panose="05000000000000000000" pitchFamily="2" charset="2"/>
              <a:buNone/>
            </a:pP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Beyanname üzerinden yapılan indirimlere ilişkin belgeler </a:t>
            </a:r>
            <a:r>
              <a:rPr lang="tr-TR" altLang="tr-TR" sz="2400" b="1" dirty="0">
                <a:solidFill>
                  <a:srgbClr val="00B050"/>
                </a:solidFill>
                <a:latin typeface="Times New Roman" panose="02020603050405020304" pitchFamily="18" charset="0"/>
                <a:ea typeface="ＭＳ Ｐゴシック" panose="020B0600070205080204" pitchFamily="34" charset="-128"/>
                <a:cs typeface="Times New Roman" panose="02020603050405020304" pitchFamily="18" charset="0"/>
              </a:rPr>
              <a:t>5 yıl süre ile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saklanmalıdır.</a:t>
            </a:r>
          </a:p>
          <a:p>
            <a:pPr marL="0" indent="0" algn="just">
              <a:buFont typeface="Wingdings" panose="05000000000000000000" pitchFamily="2" charset="2"/>
              <a:buNone/>
            </a:pPr>
            <a:endPar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gn="just">
              <a:buFont typeface="Wingdings" panose="05000000000000000000" pitchFamily="2" charset="2"/>
              <a:buNone/>
            </a:pP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b="1"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Bireysel emeklilik sistemine ödenen katkı payları hiçbir şekilde indirim konusu yapılmayacaktır.</a:t>
            </a:r>
          </a:p>
          <a:p>
            <a:pPr marL="0" indent="0" algn="just">
              <a:buFont typeface="Wingdings" panose="05000000000000000000" pitchFamily="2" charset="2"/>
              <a:buNone/>
            </a:pPr>
            <a:endParaRPr lang="tr-TR" altLang="tr-TR" sz="2400" b="1"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gn="just">
              <a:buFont typeface="Wingdings" panose="05000000000000000000" pitchFamily="2" charset="2"/>
              <a:buNone/>
            </a:pPr>
            <a:r>
              <a:rPr lang="tr-TR" altLang="tr-TR" sz="2400" b="1"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Beyanname üzerinde düşülen tutarlar ertesi yıla devretmemektedir</a:t>
            </a:r>
            <a:endParaRPr lang="tr-TR" sz="2400" dirty="0">
              <a:solidFill>
                <a:schemeClr val="tx2">
                  <a:lumMod val="50000"/>
                </a:schemeClr>
              </a:solidFill>
              <a:latin typeface="Arial" charset="0"/>
              <a:cs typeface="Times New Roman" pitchFamily="18" charset="0"/>
            </a:endParaRPr>
          </a:p>
        </p:txBody>
      </p:sp>
      <p:pic>
        <p:nvPicPr>
          <p:cNvPr id="4" name="Resim 3">
            <a:extLst>
              <a:ext uri="{FF2B5EF4-FFF2-40B4-BE49-F238E27FC236}">
                <a16:creationId xmlns:a16="http://schemas.microsoft.com/office/drawing/2014/main" id="{A8340250-1359-A929-C504-A1C9FA3DDBFC}"/>
              </a:ext>
            </a:extLst>
          </p:cNvPr>
          <p:cNvPicPr>
            <a:picLocks noChangeAspect="1"/>
          </p:cNvPicPr>
          <p:nvPr/>
        </p:nvPicPr>
        <p:blipFill>
          <a:blip r:embed="rId4"/>
          <a:stretch>
            <a:fillRect/>
          </a:stretch>
        </p:blipFill>
        <p:spPr>
          <a:xfrm>
            <a:off x="4572000" y="5971309"/>
            <a:ext cx="4362139" cy="886691"/>
          </a:xfrm>
          <a:prstGeom prst="rect">
            <a:avLst/>
          </a:prstGeom>
        </p:spPr>
      </p:pic>
    </p:spTree>
    <p:extLst>
      <p:ext uri="{BB962C8B-B14F-4D97-AF65-F5344CB8AC3E}">
        <p14:creationId xmlns:p14="http://schemas.microsoft.com/office/powerpoint/2010/main" val="37355130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5769" y="778670"/>
            <a:ext cx="5136356" cy="371475"/>
          </a:xfrm>
        </p:spPr>
        <p:txBody>
          <a:bodyPr>
            <a:normAutofit/>
          </a:bodyPr>
          <a:lstStyle/>
          <a:p>
            <a:pPr>
              <a:lnSpc>
                <a:spcPct val="80000"/>
              </a:lnSpc>
              <a:defRPr/>
            </a:pPr>
            <a:r>
              <a:rPr lang="tr-TR" sz="2000" b="1" dirty="0">
                <a:solidFill>
                  <a:schemeClr val="bg1"/>
                </a:solidFill>
                <a:latin typeface="Times New Roman" panose="02020603050405020304" pitchFamily="18" charset="0"/>
                <a:cs typeface="Times New Roman" panose="02020603050405020304" pitchFamily="18" charset="0"/>
              </a:rPr>
              <a:t>DİĞER İNDİRİMLER / GVK</a:t>
            </a:r>
          </a:p>
        </p:txBody>
      </p:sp>
      <p:sp>
        <p:nvSpPr>
          <p:cNvPr id="3" name="Subtitle 2"/>
          <p:cNvSpPr>
            <a:spLocks noGrp="1"/>
          </p:cNvSpPr>
          <p:nvPr>
            <p:ph type="subTitle" idx="1"/>
          </p:nvPr>
        </p:nvSpPr>
        <p:spPr>
          <a:xfrm>
            <a:off x="482203" y="1278734"/>
            <a:ext cx="8179594" cy="4436268"/>
          </a:xfrm>
        </p:spPr>
        <p:txBody>
          <a:bodyPr>
            <a:normAutofit fontScale="92500"/>
          </a:bodyPr>
          <a:lstStyle/>
          <a:p>
            <a:pPr marL="0" indent="0" algn="ctr">
              <a:buFont typeface="Wingdings" panose="05000000000000000000" pitchFamily="2" charset="2"/>
              <a:buNone/>
            </a:pP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BEYANNAME ÜZERİNDE YAPILACAK İNDİRİMLER</a:t>
            </a:r>
          </a:p>
          <a:p>
            <a:pPr marL="0" indent="0" algn="just">
              <a:buFont typeface="Wingdings" panose="05000000000000000000" pitchFamily="2" charset="2"/>
              <a:buNone/>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1- Şahıs Sigorta Primleri</a:t>
            </a:r>
          </a:p>
          <a:p>
            <a:pPr marL="0" indent="0" algn="just">
              <a:buFont typeface="Wingdings" panose="05000000000000000000" pitchFamily="2" charset="2"/>
              <a:buNone/>
            </a:pPr>
            <a:endPar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gn="just">
              <a:buFont typeface="Wingdings" panose="05000000000000000000" pitchFamily="2" charset="2"/>
              <a:buNone/>
            </a:pP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Yıllık beyannamede matrahın tespitinde dikkate alınacak sigorta primleri;</a:t>
            </a:r>
          </a:p>
          <a:p>
            <a:pPr marL="0" indent="0" algn="just">
              <a:buFont typeface="Wingdings" panose="05000000000000000000" pitchFamily="2" charset="2"/>
              <a:buNone/>
            </a:pP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 Mükellefin şahsına, eşine ve küçük çocuklarına ait </a:t>
            </a:r>
            <a:r>
              <a:rPr lang="tr-TR" altLang="tr-TR" sz="2400" b="1" dirty="0">
                <a:solidFill>
                  <a:srgbClr val="00B050"/>
                </a:solidFill>
                <a:latin typeface="Times New Roman" panose="02020603050405020304" pitchFamily="18" charset="0"/>
                <a:ea typeface="ＭＳ Ｐゴシック" panose="020B0600070205080204" pitchFamily="34" charset="-128"/>
                <a:cs typeface="Times New Roman" panose="02020603050405020304" pitchFamily="18" charset="0"/>
              </a:rPr>
              <a:t>hayat sigortalarına ödenen primlerin %50’si</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ile,</a:t>
            </a:r>
          </a:p>
          <a:p>
            <a:pPr marL="0" indent="0" algn="just">
              <a:buFont typeface="Wingdings" panose="05000000000000000000" pitchFamily="2" charset="2"/>
              <a:buNone/>
            </a:pP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 Ölüm, kaza, hastalık, sağlık, engellilik, analık, doğum ve tahsil gibi </a:t>
            </a:r>
            <a:r>
              <a:rPr lang="tr-TR" altLang="tr-TR" sz="2400" b="1" dirty="0">
                <a:solidFill>
                  <a:srgbClr val="FF0000"/>
                </a:solidFill>
                <a:latin typeface="Times New Roman" panose="02020603050405020304" pitchFamily="18" charset="0"/>
                <a:ea typeface="ＭＳ Ｐゴシック" panose="020B0600070205080204" pitchFamily="34" charset="-128"/>
                <a:cs typeface="Times New Roman" panose="02020603050405020304" pitchFamily="18" charset="0"/>
              </a:rPr>
              <a:t>şahıs sigorta primlerinin %100’ünden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oluşmaktadır.</a:t>
            </a:r>
          </a:p>
          <a:p>
            <a:pPr marL="0" indent="0" algn="just">
              <a:buFont typeface="Wingdings" panose="05000000000000000000" pitchFamily="2" charset="2"/>
              <a:buNone/>
            </a:pP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İndirim konusu yapılacak primlerin toplamı, </a:t>
            </a:r>
            <a:r>
              <a:rPr lang="tr-TR" altLang="tr-TR" sz="2400" b="1" dirty="0">
                <a:solidFill>
                  <a:srgbClr val="00B050"/>
                </a:solidFill>
                <a:latin typeface="Times New Roman" panose="02020603050405020304" pitchFamily="18" charset="0"/>
                <a:ea typeface="ＭＳ Ｐゴシック" panose="020B0600070205080204" pitchFamily="34" charset="-128"/>
                <a:cs typeface="Times New Roman" panose="02020603050405020304" pitchFamily="18" charset="0"/>
              </a:rPr>
              <a:t>beyan edilen gelirin %15’ini</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ve </a:t>
            </a:r>
            <a:r>
              <a:rPr lang="tr-TR" altLang="tr-TR" sz="2400" b="1" dirty="0">
                <a:solidFill>
                  <a:srgbClr val="FF0000"/>
                </a:solidFill>
                <a:latin typeface="Times New Roman" panose="02020603050405020304" pitchFamily="18" charset="0"/>
                <a:ea typeface="ＭＳ Ｐゴシック" panose="020B0600070205080204" pitchFamily="34" charset="-128"/>
                <a:cs typeface="Times New Roman" panose="02020603050405020304" pitchFamily="18" charset="0"/>
              </a:rPr>
              <a:t>yıllık olarak asgari ücretin yıllık tutarını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aşamayacaktır. </a:t>
            </a:r>
            <a:endParaRPr lang="tr-TR" altLang="tr-TR" sz="2400" b="1"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30E9B687-8F75-5DC2-13F6-BCD4FE34614A}"/>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22528116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5769" y="778670"/>
            <a:ext cx="5136356" cy="371475"/>
          </a:xfrm>
        </p:spPr>
        <p:txBody>
          <a:bodyPr>
            <a:normAutofit/>
          </a:bodyPr>
          <a:lstStyle/>
          <a:p>
            <a:pPr>
              <a:lnSpc>
                <a:spcPct val="80000"/>
              </a:lnSpc>
              <a:defRPr/>
            </a:pPr>
            <a:r>
              <a:rPr lang="tr-TR" sz="2000" b="1" dirty="0">
                <a:solidFill>
                  <a:schemeClr val="bg1"/>
                </a:solidFill>
                <a:latin typeface="Times New Roman" panose="02020603050405020304" pitchFamily="18" charset="0"/>
                <a:cs typeface="Times New Roman" panose="02020603050405020304" pitchFamily="18" charset="0"/>
              </a:rPr>
              <a:t>DİĞER İNDİRİMLER /GVK</a:t>
            </a:r>
          </a:p>
        </p:txBody>
      </p:sp>
      <p:sp>
        <p:nvSpPr>
          <p:cNvPr id="3" name="Subtitle 2"/>
          <p:cNvSpPr>
            <a:spLocks noGrp="1"/>
          </p:cNvSpPr>
          <p:nvPr>
            <p:ph type="subTitle" idx="1"/>
          </p:nvPr>
        </p:nvSpPr>
        <p:spPr>
          <a:xfrm>
            <a:off x="482203" y="1278734"/>
            <a:ext cx="8179594" cy="4436268"/>
          </a:xfrm>
        </p:spPr>
        <p:txBody>
          <a:bodyPr>
            <a:normAutofit fontScale="85000" lnSpcReduction="10000"/>
          </a:bodyPr>
          <a:lstStyle/>
          <a:p>
            <a:pPr marL="0" indent="0" algn="ctr">
              <a:buFont typeface="Wingdings" panose="05000000000000000000" pitchFamily="2" charset="2"/>
              <a:buNone/>
            </a:pP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BEYANNAME ÜZERİNDE YAPILACAK İNDİRİMLER</a:t>
            </a:r>
          </a:p>
          <a:p>
            <a:pPr marL="0" indent="0" algn="just">
              <a:spcBef>
                <a:spcPct val="0"/>
              </a:spcBef>
              <a:buFont typeface="Wingdings" panose="05000000000000000000" pitchFamily="2" charset="2"/>
              <a:buNone/>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2- Eğitim ve Sağlık Harcamaları</a:t>
            </a:r>
          </a:p>
          <a:p>
            <a:pPr marL="0" indent="0" algn="just">
              <a:spcBef>
                <a:spcPct val="0"/>
              </a:spcBef>
              <a:buFont typeface="Wingdings" panose="05000000000000000000" pitchFamily="2" charset="2"/>
              <a:buNone/>
            </a:pPr>
            <a:endPar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gn="l">
              <a:buFont typeface="Wingdings" panose="05000000000000000000" pitchFamily="2" charset="2"/>
              <a:buNone/>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Eğitim ve sağlık harcamaları </a:t>
            </a:r>
            <a:r>
              <a:rPr lang="tr-TR" altLang="tr-TR" sz="2400" dirty="0">
                <a:solidFill>
                  <a:schemeClr val="tx2">
                    <a:lumMod val="50000"/>
                  </a:schemeClr>
                </a:solidFill>
                <a:highlight>
                  <a:srgbClr val="FFFF00"/>
                </a:highlight>
                <a:latin typeface="Times New Roman" panose="02020603050405020304" pitchFamily="18" charset="0"/>
                <a:ea typeface="ＭＳ Ｐゴシック" panose="020B0600070205080204" pitchFamily="34" charset="-128"/>
                <a:cs typeface="Times New Roman" panose="02020603050405020304" pitchFamily="18" charset="0"/>
              </a:rPr>
              <a:t>beyan edilen gelirin </a:t>
            </a:r>
            <a:r>
              <a:rPr lang="tr-TR" altLang="tr-TR" sz="2400" b="1" dirty="0">
                <a:solidFill>
                  <a:srgbClr val="FF0000"/>
                </a:solidFill>
                <a:latin typeface="Times New Roman" panose="02020603050405020304" pitchFamily="18" charset="0"/>
                <a:ea typeface="ＭＳ Ｐゴシック" panose="020B0600070205080204" pitchFamily="34" charset="-128"/>
                <a:cs typeface="Times New Roman" panose="02020603050405020304" pitchFamily="18" charset="0"/>
              </a:rPr>
              <a:t>% 10’unu aşmamalı</a:t>
            </a:r>
          </a:p>
          <a:p>
            <a:pPr marL="0" indent="0" algn="l">
              <a:buFont typeface="Wingdings" panose="05000000000000000000" pitchFamily="2" charset="2"/>
              <a:buNone/>
            </a:pP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Eğitim ve sağlık harcamaları </a:t>
            </a:r>
            <a:r>
              <a:rPr lang="tr-TR" altLang="tr-TR" sz="2400" b="1" dirty="0">
                <a:solidFill>
                  <a:srgbClr val="FF0000"/>
                </a:solidFill>
                <a:latin typeface="Times New Roman" panose="02020603050405020304" pitchFamily="18" charset="0"/>
                <a:ea typeface="ＭＳ Ｐゴシック" panose="020B0600070205080204" pitchFamily="34" charset="-128"/>
                <a:cs typeface="Times New Roman" panose="02020603050405020304" pitchFamily="18" charset="0"/>
              </a:rPr>
              <a:t>Türkiye’de yapılmalıdır.</a:t>
            </a:r>
          </a:p>
          <a:p>
            <a:pPr marL="0" indent="0" algn="l">
              <a:buFont typeface="Wingdings" panose="05000000000000000000" pitchFamily="2" charset="2"/>
              <a:buNone/>
            </a:pP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b="1" dirty="0">
                <a:solidFill>
                  <a:srgbClr val="00B050"/>
                </a:solidFill>
                <a:latin typeface="Times New Roman" panose="02020603050405020304" pitchFamily="18" charset="0"/>
                <a:ea typeface="ＭＳ Ｐゴシック" panose="020B0600070205080204" pitchFamily="34" charset="-128"/>
                <a:cs typeface="Times New Roman" panose="02020603050405020304" pitchFamily="18" charset="0"/>
              </a:rPr>
              <a:t>Gelir veya kurumlar vergisi mükellefi</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olan gerçek veya tüzel kişilerden alınacak belgelerle tevsik edilmelidir.</a:t>
            </a:r>
          </a:p>
          <a:p>
            <a:pPr marL="0" indent="0" algn="l">
              <a:buFont typeface="Wingdings" panose="05000000000000000000" pitchFamily="2" charset="2"/>
              <a:buNone/>
            </a:pP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Söz konusu harcamalar </a:t>
            </a:r>
            <a:r>
              <a:rPr lang="tr-TR" altLang="tr-TR" sz="2400" b="1" dirty="0">
                <a:solidFill>
                  <a:srgbClr val="00B050"/>
                </a:solidFill>
                <a:latin typeface="Times New Roman" panose="02020603050405020304" pitchFamily="18" charset="0"/>
                <a:ea typeface="ＭＳ Ｐゴシック" panose="020B0600070205080204" pitchFamily="34" charset="-128"/>
                <a:cs typeface="Times New Roman" panose="02020603050405020304" pitchFamily="18" charset="0"/>
              </a:rPr>
              <a:t>mükellefin kendisi, eşi ve küçük çocuklarına</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ilişkin olmalıdır.</a:t>
            </a:r>
          </a:p>
          <a:p>
            <a:pPr marL="0" indent="0" algn="just">
              <a:buFont typeface="Wingdings" panose="05000000000000000000" pitchFamily="2" charset="2"/>
              <a:buNone/>
            </a:pPr>
            <a:r>
              <a:rPr lang="tr-TR" altLang="tr-TR" sz="2800" dirty="0">
                <a:solidFill>
                  <a:schemeClr val="tx2">
                    <a:lumMod val="50000"/>
                  </a:schemeClr>
                </a:solidFill>
                <a:ea typeface="ＭＳ Ｐゴシック" panose="020B0600070205080204" pitchFamily="34" charset="-128"/>
                <a:cs typeface="Times New Roman" panose="02020603050405020304" pitchFamily="18" charset="0"/>
              </a:rPr>
              <a:t>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Küçük çocuk” tabiri, mükellefle birlikte oturan veya mükellef tarafından bakılan (nafaka verilenler, evlat edinilenler ile ana veya babasını kaybetmiş torunlardan mükellefle birlikte oturanlar dâhil) 18 yaşını veya tahsilde olup 25 yaşını doldurmamış çocukları ifade etmektedir.</a:t>
            </a:r>
          </a:p>
        </p:txBody>
      </p:sp>
      <p:pic>
        <p:nvPicPr>
          <p:cNvPr id="4" name="Resim 3">
            <a:extLst>
              <a:ext uri="{FF2B5EF4-FFF2-40B4-BE49-F238E27FC236}">
                <a16:creationId xmlns:a16="http://schemas.microsoft.com/office/drawing/2014/main" id="{361EB672-ADF5-ECB9-8B71-063516E5F674}"/>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28930098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5769" y="778670"/>
            <a:ext cx="5136356" cy="371475"/>
          </a:xfrm>
        </p:spPr>
        <p:txBody>
          <a:bodyPr>
            <a:normAutofit/>
          </a:bodyPr>
          <a:lstStyle/>
          <a:p>
            <a:pPr>
              <a:lnSpc>
                <a:spcPct val="80000"/>
              </a:lnSpc>
              <a:defRPr/>
            </a:pPr>
            <a:r>
              <a:rPr lang="tr-TR" sz="2000" b="1" dirty="0">
                <a:solidFill>
                  <a:schemeClr val="bg1"/>
                </a:solidFill>
                <a:latin typeface="Times New Roman" panose="02020603050405020304" pitchFamily="18" charset="0"/>
                <a:cs typeface="Times New Roman" panose="02020603050405020304" pitchFamily="18" charset="0"/>
              </a:rPr>
              <a:t>DİĞER İNDİRİMLER GVK</a:t>
            </a:r>
          </a:p>
        </p:txBody>
      </p:sp>
      <p:sp>
        <p:nvSpPr>
          <p:cNvPr id="3" name="Subtitle 2"/>
          <p:cNvSpPr>
            <a:spLocks noGrp="1"/>
          </p:cNvSpPr>
          <p:nvPr>
            <p:ph type="subTitle" idx="1"/>
          </p:nvPr>
        </p:nvSpPr>
        <p:spPr>
          <a:xfrm>
            <a:off x="164306" y="1278734"/>
            <a:ext cx="8736807" cy="4679154"/>
          </a:xfrm>
        </p:spPr>
        <p:txBody>
          <a:bodyPr>
            <a:normAutofit lnSpcReduction="10000"/>
          </a:bodyPr>
          <a:lstStyle/>
          <a:p>
            <a:pPr marL="0" indent="0" algn="just">
              <a:spcBef>
                <a:spcPct val="0"/>
              </a:spcBef>
              <a:buFont typeface="Wingdings" panose="05000000000000000000" pitchFamily="2" charset="2"/>
              <a:buNone/>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2- Eğitim ve Sağlık Harcamaları</a:t>
            </a:r>
          </a:p>
          <a:p>
            <a:pPr algn="l"/>
            <a:r>
              <a:rPr lang="tr-TR" sz="1800" b="0" i="0" u="none" strike="noStrike" baseline="0" dirty="0">
                <a:solidFill>
                  <a:srgbClr val="000000"/>
                </a:solidFill>
                <a:latin typeface="DINNextCYR-Regular"/>
              </a:rPr>
              <a:t>255 Seri No.lu Gelir Vergisi Genel Tebliğinde eğitim </a:t>
            </a:r>
            <a:r>
              <a:rPr lang="tr-TR" sz="1800" dirty="0">
                <a:solidFill>
                  <a:srgbClr val="000000"/>
                </a:solidFill>
                <a:latin typeface="DINNextCYR-Regular"/>
              </a:rPr>
              <a:t>ve sağlık </a:t>
            </a:r>
            <a:r>
              <a:rPr lang="tr-TR" sz="1800" b="0" i="0" u="none" strike="noStrike" baseline="0" dirty="0">
                <a:solidFill>
                  <a:srgbClr val="000000"/>
                </a:solidFill>
                <a:latin typeface="DINNextCYR-Regular"/>
              </a:rPr>
              <a:t>giderleri;</a:t>
            </a:r>
          </a:p>
          <a:p>
            <a:pPr algn="l"/>
            <a:r>
              <a:rPr lang="tr-TR" sz="1800" b="1" i="0" u="none" strike="noStrike" baseline="0" dirty="0">
                <a:solidFill>
                  <a:srgbClr val="FD6657"/>
                </a:solidFill>
                <a:latin typeface="Arial-BoldMT"/>
              </a:rPr>
              <a:t>◊ </a:t>
            </a:r>
            <a:r>
              <a:rPr lang="tr-TR" sz="1800" b="0" i="0" u="none" strike="noStrike" baseline="0" dirty="0">
                <a:solidFill>
                  <a:srgbClr val="000000"/>
                </a:solidFill>
                <a:latin typeface="DINNextCYR-Regular"/>
              </a:rPr>
              <a:t>Eğitim ve öğretim kurumları, anaokulu, kreş ve dershanelere eğitim amacıyla yapılan ödemeler,</a:t>
            </a:r>
          </a:p>
          <a:p>
            <a:pPr algn="l"/>
            <a:r>
              <a:rPr lang="tr-TR" sz="1800" b="1" i="0" u="none" strike="noStrike" baseline="0" dirty="0">
                <a:solidFill>
                  <a:srgbClr val="FD6657"/>
                </a:solidFill>
                <a:latin typeface="Arial-BoldMT"/>
              </a:rPr>
              <a:t>◊ </a:t>
            </a:r>
            <a:r>
              <a:rPr lang="tr-TR" sz="1800" b="0" i="0" u="none" strike="noStrike" baseline="0" dirty="0">
                <a:solidFill>
                  <a:srgbClr val="000000"/>
                </a:solidFill>
                <a:latin typeface="DINNextCYR-Regular"/>
              </a:rPr>
              <a:t>Eğitim amaçlı kurs ücretleri,</a:t>
            </a:r>
          </a:p>
          <a:p>
            <a:pPr algn="l"/>
            <a:r>
              <a:rPr lang="tr-TR" sz="1800" b="1" i="0" u="none" strike="noStrike" baseline="0" dirty="0">
                <a:solidFill>
                  <a:srgbClr val="FD6657"/>
                </a:solidFill>
                <a:latin typeface="Arial-BoldMT"/>
              </a:rPr>
              <a:t>◊ </a:t>
            </a:r>
            <a:r>
              <a:rPr lang="tr-TR" sz="1800" b="0" i="0" u="none" strike="noStrike" baseline="0" dirty="0">
                <a:solidFill>
                  <a:srgbClr val="000000"/>
                </a:solidFill>
                <a:latin typeface="DINNextCYR-Regular"/>
              </a:rPr>
              <a:t>Okul servis ücretleri,</a:t>
            </a:r>
          </a:p>
          <a:p>
            <a:pPr algn="l"/>
            <a:r>
              <a:rPr lang="tr-TR" sz="1800" b="1" i="0" u="none" strike="noStrike" baseline="0" dirty="0">
                <a:solidFill>
                  <a:srgbClr val="FD6657"/>
                </a:solidFill>
                <a:latin typeface="Arial-BoldMT"/>
              </a:rPr>
              <a:t>◊ </a:t>
            </a:r>
            <a:r>
              <a:rPr lang="tr-TR" sz="1800" b="0" i="0" u="none" strike="noStrike" baseline="0" dirty="0">
                <a:solidFill>
                  <a:srgbClr val="000000"/>
                </a:solidFill>
                <a:latin typeface="DINNextCYR-Regular"/>
              </a:rPr>
              <a:t>Kitap ve kırtasiye alımları için yapılan harcamalar,</a:t>
            </a:r>
          </a:p>
          <a:p>
            <a:pPr algn="l"/>
            <a:r>
              <a:rPr lang="tr-TR" sz="1800" b="1" i="0" u="none" strike="noStrike" baseline="0" dirty="0">
                <a:solidFill>
                  <a:srgbClr val="FD6657"/>
                </a:solidFill>
                <a:latin typeface="Arial-BoldMT"/>
              </a:rPr>
              <a:t>◊ </a:t>
            </a:r>
            <a:r>
              <a:rPr lang="tr-TR" sz="1800" b="0" i="0" u="none" strike="noStrike" baseline="0" dirty="0">
                <a:solidFill>
                  <a:srgbClr val="000000"/>
                </a:solidFill>
                <a:latin typeface="DINNextCYR-Regular"/>
              </a:rPr>
              <a:t>Öğrencilerin özel yurtlarda ve pansiyonlarda kalmaları durumunda ödenen tutarlar,</a:t>
            </a:r>
          </a:p>
          <a:p>
            <a:pPr algn="l"/>
            <a:r>
              <a:rPr lang="tr-TR" sz="1800" b="1" i="0" u="none" strike="noStrike" baseline="0" dirty="0">
                <a:solidFill>
                  <a:srgbClr val="FD6657"/>
                </a:solidFill>
                <a:latin typeface="Arial-BoldMT"/>
              </a:rPr>
              <a:t>◊ </a:t>
            </a:r>
            <a:r>
              <a:rPr lang="tr-TR" sz="1800" b="0" i="0" u="none" strike="noStrike" baseline="0" dirty="0">
                <a:solidFill>
                  <a:srgbClr val="000000"/>
                </a:solidFill>
                <a:latin typeface="DINNextCYR-Regular"/>
              </a:rPr>
              <a:t>Muayene, tahlil, ameliyat, fizik tedavi ve hastane giderleri,</a:t>
            </a:r>
          </a:p>
          <a:p>
            <a:pPr algn="l"/>
            <a:r>
              <a:rPr lang="tr-TR" sz="1800" b="1" i="0" u="none" strike="noStrike" baseline="0" dirty="0">
                <a:solidFill>
                  <a:srgbClr val="FD6657"/>
                </a:solidFill>
                <a:latin typeface="Arial-BoldMT"/>
              </a:rPr>
              <a:t>◊ </a:t>
            </a:r>
            <a:r>
              <a:rPr lang="tr-TR" sz="1800" b="0" i="0" u="none" strike="noStrike" baseline="0" dirty="0">
                <a:solidFill>
                  <a:srgbClr val="000000"/>
                </a:solidFill>
                <a:latin typeface="DINNextCYR-Regular"/>
              </a:rPr>
              <a:t>İlaç, sağlık malzemesi, gözlük ve lens alımları gibi,</a:t>
            </a:r>
          </a:p>
          <a:p>
            <a:pPr algn="l"/>
            <a:r>
              <a:rPr lang="tr-TR" sz="1800" b="0" i="0" u="none" strike="noStrike" baseline="0" dirty="0">
                <a:solidFill>
                  <a:srgbClr val="000000"/>
                </a:solidFill>
                <a:latin typeface="DINNextCYR-Regular"/>
              </a:rPr>
              <a:t>olarak sayılmıştır.</a:t>
            </a:r>
          </a:p>
          <a:p>
            <a:pPr algn="just"/>
            <a:r>
              <a:rPr lang="tr-TR" sz="1800" b="0" i="0" u="none" strike="noStrike" baseline="0" dirty="0">
                <a:solidFill>
                  <a:srgbClr val="000000"/>
                </a:solidFill>
                <a:latin typeface="DINNextCYR-Regular"/>
              </a:rPr>
              <a:t>Ancak, yabancı ülkelerdeki eğitim kurumlarına yapılan ödemeler, okullarda verilen ve bedeli ayrı olarak tespit edilen yemek hizmetine ilişkin harcamalar, okul aile birliği ve okul koruma derneklerine yapılan bağışlar ve gelir veya kurumlar vergisine tabi olmayan okullara ödenen eğitim ücretleri ile devlet okullarına ödenen harçlar eğitim giderleri kapsamına girmemektedir.</a:t>
            </a:r>
            <a:endPar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147866E0-BD2F-94C7-50A5-503C738E00D6}"/>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83616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314324"/>
            <a:ext cx="4236244" cy="950120"/>
          </a:xfrm>
        </p:spPr>
        <p:txBody>
          <a:bodyPr>
            <a:normAutofit/>
          </a:bodyPr>
          <a:lstStyle/>
          <a:p>
            <a:r>
              <a:rPr lang="tr-TR" sz="2800" b="1" dirty="0">
                <a:solidFill>
                  <a:schemeClr val="bg1">
                    <a:lumMod val="95000"/>
                  </a:schemeClr>
                </a:solidFill>
                <a:latin typeface="+mn-lt"/>
              </a:rPr>
              <a:t>GENEL BÜTÇEYE GİREN VERGİ RESİM VE HARÇLAR</a:t>
            </a:r>
            <a:endParaRPr lang="en-US" sz="2800" b="1" dirty="0">
              <a:solidFill>
                <a:schemeClr val="bg1">
                  <a:lumMod val="95000"/>
                </a:schemeClr>
              </a:solidFill>
              <a:latin typeface="+mn-lt"/>
            </a:endParaRPr>
          </a:p>
        </p:txBody>
      </p:sp>
      <p:pic>
        <p:nvPicPr>
          <p:cNvPr id="5" name="Resim 4">
            <a:extLst>
              <a:ext uri="{FF2B5EF4-FFF2-40B4-BE49-F238E27FC236}">
                <a16:creationId xmlns:a16="http://schemas.microsoft.com/office/drawing/2014/main" id="{EE409B7E-F5FC-F18D-96E1-9567756FF187}"/>
              </a:ext>
            </a:extLst>
          </p:cNvPr>
          <p:cNvPicPr>
            <a:picLocks noChangeAspect="1"/>
          </p:cNvPicPr>
          <p:nvPr/>
        </p:nvPicPr>
        <p:blipFill>
          <a:blip r:embed="rId3"/>
          <a:stretch>
            <a:fillRect/>
          </a:stretch>
        </p:blipFill>
        <p:spPr>
          <a:xfrm>
            <a:off x="4572001" y="6007894"/>
            <a:ext cx="4362138" cy="850106"/>
          </a:xfrm>
          <a:prstGeom prst="rect">
            <a:avLst/>
          </a:prstGeom>
        </p:spPr>
      </p:pic>
      <p:pic>
        <p:nvPicPr>
          <p:cNvPr id="1026" name="Diyagram 1">
            <a:extLst>
              <a:ext uri="{FF2B5EF4-FFF2-40B4-BE49-F238E27FC236}">
                <a16:creationId xmlns:a16="http://schemas.microsoft.com/office/drawing/2014/main" id="{703EED2A-40B8-3C57-FB0A-BF5B8CFAADFC}"/>
              </a:ext>
            </a:extLst>
          </p:cNvPr>
          <p:cNvPicPr>
            <a:picLocks noChangeArrowheads="1"/>
          </p:cNvPicPr>
          <p:nvPr/>
        </p:nvPicPr>
        <p:blipFill>
          <a:blip r:embed="rId4">
            <a:extLst>
              <a:ext uri="{28A0092B-C50C-407E-A947-70E740481C1C}">
                <a14:useLocalDpi xmlns:a14="http://schemas.microsoft.com/office/drawing/2010/main" val="0"/>
              </a:ext>
            </a:extLst>
          </a:blip>
          <a:srcRect l="-10989" r="-10687"/>
          <a:stretch>
            <a:fillRect/>
          </a:stretch>
        </p:blipFill>
        <p:spPr bwMode="auto">
          <a:xfrm>
            <a:off x="166255" y="1662545"/>
            <a:ext cx="8767884" cy="4770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7253030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5769" y="778670"/>
            <a:ext cx="5136356" cy="371475"/>
          </a:xfrm>
        </p:spPr>
        <p:txBody>
          <a:bodyPr>
            <a:normAutofit/>
          </a:bodyPr>
          <a:lstStyle/>
          <a:p>
            <a:pPr>
              <a:lnSpc>
                <a:spcPct val="80000"/>
              </a:lnSpc>
              <a:defRPr/>
            </a:pPr>
            <a:r>
              <a:rPr lang="tr-TR" sz="2000" b="1" dirty="0">
                <a:solidFill>
                  <a:schemeClr val="bg1"/>
                </a:solidFill>
                <a:latin typeface="Times New Roman" panose="02020603050405020304" pitchFamily="18" charset="0"/>
                <a:cs typeface="Times New Roman" panose="02020603050405020304" pitchFamily="18" charset="0"/>
              </a:rPr>
              <a:t>DİĞER İNDİRİMLER GVK</a:t>
            </a:r>
          </a:p>
        </p:txBody>
      </p:sp>
      <p:sp>
        <p:nvSpPr>
          <p:cNvPr id="3" name="Subtitle 2"/>
          <p:cNvSpPr>
            <a:spLocks noGrp="1"/>
          </p:cNvSpPr>
          <p:nvPr>
            <p:ph type="subTitle" idx="1"/>
          </p:nvPr>
        </p:nvSpPr>
        <p:spPr>
          <a:xfrm>
            <a:off x="482203" y="1278734"/>
            <a:ext cx="8179594" cy="4436268"/>
          </a:xfrm>
        </p:spPr>
        <p:txBody>
          <a:bodyPr>
            <a:normAutofit/>
          </a:bodyPr>
          <a:lstStyle/>
          <a:p>
            <a:pPr marL="0" indent="0" algn="ctr">
              <a:buFont typeface="Wingdings" panose="05000000000000000000" pitchFamily="2" charset="2"/>
              <a:buNone/>
            </a:pP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BEYANNAME ÜZERİNDE YAPILACAK İNDİRİMLER</a:t>
            </a:r>
          </a:p>
          <a:p>
            <a:pPr marL="0" indent="0" algn="just">
              <a:spcBef>
                <a:spcPct val="0"/>
              </a:spcBef>
              <a:buFont typeface="Wingdings" panose="05000000000000000000" pitchFamily="2" charset="2"/>
              <a:buNone/>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3- Engellilik İndirimi</a:t>
            </a:r>
          </a:p>
          <a:p>
            <a:pPr marL="0" indent="0" algn="just">
              <a:spcBef>
                <a:spcPct val="0"/>
              </a:spcBef>
              <a:buFont typeface="Wingdings" panose="05000000000000000000" pitchFamily="2" charset="2"/>
              <a:buNone/>
            </a:pPr>
            <a:endPar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gn="l">
              <a:buFont typeface="Wingdings" panose="05000000000000000000" pitchFamily="2" charset="2"/>
              <a:buNone/>
            </a:pPr>
            <a:r>
              <a:rPr lang="tr-TR" sz="2000" b="1" i="0" dirty="0">
                <a:solidFill>
                  <a:srgbClr val="00B050"/>
                </a:solidFill>
                <a:effectLst/>
                <a:ea typeface="ＭＳ Ｐゴシック" panose="020B0600070205080204" pitchFamily="34" charset="-128"/>
                <a:cs typeface="Times New Roman" panose="02020603050405020304" pitchFamily="18" charset="0"/>
              </a:rPr>
              <a:t>S</a:t>
            </a:r>
            <a:r>
              <a:rPr lang="tr-TR" sz="2000" b="1" i="0" dirty="0">
                <a:solidFill>
                  <a:srgbClr val="00B050"/>
                </a:solidFill>
                <a:effectLst/>
              </a:rPr>
              <a:t>erbest meslek faaliyetinde bulunan engellilerin </a:t>
            </a:r>
            <a:r>
              <a:rPr lang="tr-TR" sz="2000" b="0" i="0" dirty="0">
                <a:solidFill>
                  <a:schemeClr val="tx2">
                    <a:lumMod val="50000"/>
                  </a:schemeClr>
                </a:solidFill>
                <a:effectLst/>
              </a:rPr>
              <a:t>beyan edilen gelirlerine, Gelir Vergisi Kanunu 31 inci maddede yer alan esaslara göre hesaplanan yıllık indirim uygulanır.</a:t>
            </a:r>
          </a:p>
          <a:p>
            <a:pPr marL="0" indent="0" algn="l">
              <a:buFont typeface="Wingdings" panose="05000000000000000000" pitchFamily="2" charset="2"/>
              <a:buNone/>
            </a:pPr>
            <a:endParaRPr lang="tr-TR" sz="2000" dirty="0">
              <a:solidFill>
                <a:schemeClr val="tx2">
                  <a:lumMod val="50000"/>
                </a:schemeClr>
              </a:solidFill>
            </a:endParaRPr>
          </a:p>
          <a:p>
            <a:pPr marL="0" indent="0" algn="l">
              <a:buFont typeface="Wingdings" panose="05000000000000000000" pitchFamily="2" charset="2"/>
              <a:buNone/>
            </a:pPr>
            <a:r>
              <a:rPr lang="tr-TR" sz="2000" b="0" i="0" dirty="0">
                <a:solidFill>
                  <a:schemeClr val="tx2">
                    <a:lumMod val="50000"/>
                  </a:schemeClr>
                </a:solidFill>
                <a:effectLst/>
              </a:rPr>
              <a:t>Bu indirimden </a:t>
            </a:r>
            <a:r>
              <a:rPr lang="tr-TR" sz="2000" b="1" i="0" dirty="0">
                <a:solidFill>
                  <a:srgbClr val="FF0000"/>
                </a:solidFill>
                <a:effectLst/>
              </a:rPr>
              <a:t>bakmakla yükümlü olduğu </a:t>
            </a:r>
            <a:r>
              <a:rPr lang="tr-TR" sz="2000" b="0" i="0" dirty="0">
                <a:solidFill>
                  <a:schemeClr val="tx2">
                    <a:lumMod val="50000"/>
                  </a:schemeClr>
                </a:solidFill>
                <a:effectLst/>
              </a:rPr>
              <a:t>engelli</a:t>
            </a:r>
            <a:r>
              <a:rPr lang="tr-TR" sz="2000" b="1" i="0" dirty="0">
                <a:solidFill>
                  <a:schemeClr val="tx2">
                    <a:lumMod val="50000"/>
                  </a:schemeClr>
                </a:solidFill>
                <a:effectLst/>
              </a:rPr>
              <a:t> </a:t>
            </a:r>
            <a:r>
              <a:rPr lang="tr-TR" sz="2000" b="0" i="0" dirty="0">
                <a:solidFill>
                  <a:schemeClr val="tx2">
                    <a:lumMod val="50000"/>
                  </a:schemeClr>
                </a:solidFill>
                <a:effectLst/>
              </a:rPr>
              <a:t>kişi bulunan serbest meslek erbabı ile hizmet erbabı (tevkifat matrahı dahil) da yararlanır.</a:t>
            </a:r>
            <a:endParaRPr lang="tr-TR" altLang="tr-TR" sz="2000" dirty="0">
              <a:solidFill>
                <a:schemeClr val="tx2">
                  <a:lumMod val="50000"/>
                </a:schemeClr>
              </a:solidFill>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53C31252-65B3-CB4B-CF9E-AF98564B7E5F}"/>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70071869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5769" y="778670"/>
            <a:ext cx="5136356" cy="371475"/>
          </a:xfrm>
        </p:spPr>
        <p:txBody>
          <a:bodyPr>
            <a:normAutofit/>
          </a:bodyPr>
          <a:lstStyle/>
          <a:p>
            <a:pPr>
              <a:lnSpc>
                <a:spcPct val="80000"/>
              </a:lnSpc>
              <a:defRPr/>
            </a:pPr>
            <a:r>
              <a:rPr lang="tr-TR" sz="2000" b="1" dirty="0">
                <a:solidFill>
                  <a:schemeClr val="bg1"/>
                </a:solidFill>
                <a:latin typeface="Times New Roman" panose="02020603050405020304" pitchFamily="18" charset="0"/>
                <a:cs typeface="Times New Roman" panose="02020603050405020304" pitchFamily="18" charset="0"/>
              </a:rPr>
              <a:t>DİĞER İNDİRİMLER GVK- KVK </a:t>
            </a:r>
          </a:p>
        </p:txBody>
      </p:sp>
      <p:sp>
        <p:nvSpPr>
          <p:cNvPr id="3" name="Subtitle 2"/>
          <p:cNvSpPr>
            <a:spLocks noGrp="1"/>
          </p:cNvSpPr>
          <p:nvPr>
            <p:ph type="subTitle" idx="1"/>
          </p:nvPr>
        </p:nvSpPr>
        <p:spPr>
          <a:xfrm>
            <a:off x="482203" y="1278734"/>
            <a:ext cx="8179594" cy="4436268"/>
          </a:xfrm>
        </p:spPr>
        <p:txBody>
          <a:bodyPr>
            <a:normAutofit fontScale="92500"/>
          </a:bodyPr>
          <a:lstStyle/>
          <a:p>
            <a:pPr marL="0" indent="0" algn="ctr">
              <a:buFont typeface="Wingdings" panose="05000000000000000000" pitchFamily="2" charset="2"/>
              <a:buNone/>
            </a:pP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BEYANNAME ÜZERİNDE YAPILACAK İNDİRİMLER</a:t>
            </a:r>
          </a:p>
          <a:p>
            <a:pPr marL="0" indent="0" algn="just">
              <a:spcBef>
                <a:spcPct val="0"/>
              </a:spcBef>
              <a:buFont typeface="Wingdings" panose="05000000000000000000" pitchFamily="2" charset="2"/>
              <a:buNone/>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3- Sınırlı İndirilecek Bağış ve Yardımlar</a:t>
            </a:r>
          </a:p>
          <a:p>
            <a:pPr marL="0" indent="0" algn="just">
              <a:spcBef>
                <a:spcPct val="0"/>
              </a:spcBef>
              <a:buFont typeface="Wingdings" panose="05000000000000000000" pitchFamily="2" charset="2"/>
              <a:buNone/>
            </a:pPr>
            <a:endPar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gn="just">
              <a:buFont typeface="Wingdings" panose="05000000000000000000" pitchFamily="2" charset="2"/>
              <a:buNone/>
            </a:pP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Gelir vergisi mükellefleri, genel ve özel bütçeli kamu idareleri, il özel idareleri, belediyeler, köyler ile kamu yararına çalışan dernekler ve Cumhurbaşkanınca vergi muafiyeti tanınan vakıflara yıllık toplamı </a:t>
            </a:r>
            <a:r>
              <a:rPr lang="tr-TR" altLang="tr-TR" sz="2400" b="1" dirty="0">
                <a:solidFill>
                  <a:srgbClr val="FF0000"/>
                </a:solidFill>
                <a:latin typeface="Times New Roman" panose="02020603050405020304" pitchFamily="18" charset="0"/>
                <a:ea typeface="ＭＳ Ｐゴシック" panose="020B0600070205080204" pitchFamily="34" charset="-128"/>
                <a:cs typeface="Times New Roman" panose="02020603050405020304" pitchFamily="18" charset="0"/>
              </a:rPr>
              <a:t>beyan edilecek gelirin % 5’ini</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(kalkınmada öncelikli yöreler kapsamındaki illerde zikredilen kurum/kuruluş, dernek veya vakıflara yapılan bağış ve yardımların yıllık toplamı beyan edilecek gelirin % 10’unu) aşmamak üzere, </a:t>
            </a:r>
            <a:r>
              <a:rPr lang="tr-TR" altLang="tr-TR" sz="2400" b="1" dirty="0">
                <a:solidFill>
                  <a:srgbClr val="00B050"/>
                </a:solidFill>
                <a:latin typeface="Times New Roman" panose="02020603050405020304" pitchFamily="18" charset="0"/>
                <a:ea typeface="ＭＳ Ｐゴシック" panose="020B0600070205080204" pitchFamily="34" charset="-128"/>
                <a:cs typeface="Times New Roman" panose="02020603050405020304" pitchFamily="18" charset="0"/>
              </a:rPr>
              <a:t>makbuz karşılığında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yaptıkları bağış ve yardımları yıllık beyanname ile bildirilecek gelirlerinden indirim konusu yapabilirler.</a:t>
            </a:r>
          </a:p>
          <a:p>
            <a:pPr marL="0" indent="0" algn="just">
              <a:buFont typeface="Wingdings" panose="05000000000000000000" pitchFamily="2" charset="2"/>
              <a:buNone/>
            </a:pPr>
            <a:endPar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F094043F-A854-1468-0371-41D54FB8BCAC}"/>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375573056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a:extLst>
            <a:ext uri="{FF2B5EF4-FFF2-40B4-BE49-F238E27FC236}">
              <a16:creationId xmlns:a16="http://schemas.microsoft.com/office/drawing/2014/main" id="{CEEBA650-E7DD-BD0B-6D6F-A3DA43491E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874E6B-E6F8-F5D1-E19B-0DE87F5227A7}"/>
              </a:ext>
            </a:extLst>
          </p:cNvPr>
          <p:cNvSpPr>
            <a:spLocks noGrp="1"/>
          </p:cNvSpPr>
          <p:nvPr>
            <p:ph type="ctrTitle"/>
          </p:nvPr>
        </p:nvSpPr>
        <p:spPr>
          <a:xfrm>
            <a:off x="-435769" y="778670"/>
            <a:ext cx="5136356" cy="371475"/>
          </a:xfrm>
        </p:spPr>
        <p:txBody>
          <a:bodyPr>
            <a:normAutofit/>
          </a:bodyPr>
          <a:lstStyle/>
          <a:p>
            <a:pPr>
              <a:lnSpc>
                <a:spcPct val="80000"/>
              </a:lnSpc>
              <a:defRPr/>
            </a:pPr>
            <a:r>
              <a:rPr lang="tr-TR" sz="2000" b="1" dirty="0">
                <a:solidFill>
                  <a:schemeClr val="bg1"/>
                </a:solidFill>
                <a:latin typeface="Times New Roman" panose="02020603050405020304" pitchFamily="18" charset="0"/>
                <a:cs typeface="Times New Roman" panose="02020603050405020304" pitchFamily="18" charset="0"/>
              </a:rPr>
              <a:t>DİĞER İNDİRİMLER GVK- KVK </a:t>
            </a:r>
          </a:p>
        </p:txBody>
      </p:sp>
      <p:sp>
        <p:nvSpPr>
          <p:cNvPr id="3" name="Subtitle 2">
            <a:extLst>
              <a:ext uri="{FF2B5EF4-FFF2-40B4-BE49-F238E27FC236}">
                <a16:creationId xmlns:a16="http://schemas.microsoft.com/office/drawing/2014/main" id="{4E444D7B-0DCB-1836-61BD-04AF5C451704}"/>
              </a:ext>
            </a:extLst>
          </p:cNvPr>
          <p:cNvSpPr>
            <a:spLocks noGrp="1"/>
          </p:cNvSpPr>
          <p:nvPr>
            <p:ph type="subTitle" idx="1"/>
          </p:nvPr>
        </p:nvSpPr>
        <p:spPr>
          <a:xfrm>
            <a:off x="482203" y="1278734"/>
            <a:ext cx="8179594" cy="4436268"/>
          </a:xfrm>
        </p:spPr>
        <p:txBody>
          <a:bodyPr>
            <a:normAutofit/>
          </a:bodyPr>
          <a:lstStyle/>
          <a:p>
            <a:pPr marL="0" indent="0" algn="ctr">
              <a:buFont typeface="Wingdings" panose="05000000000000000000" pitchFamily="2" charset="2"/>
              <a:buNone/>
            </a:pP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BEYANNAME ÜZERİNDE YAPILACAK İNDİRİMLER</a:t>
            </a:r>
          </a:p>
          <a:p>
            <a:pPr marL="0" indent="0" algn="just">
              <a:spcBef>
                <a:spcPct val="0"/>
              </a:spcBef>
              <a:buFont typeface="Wingdings" panose="05000000000000000000" pitchFamily="2" charset="2"/>
              <a:buNone/>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3- Sınırlı İndirilecek Bağış ve Yardımlar</a:t>
            </a:r>
          </a:p>
          <a:p>
            <a:pPr marL="0" indent="0" algn="just">
              <a:spcBef>
                <a:spcPct val="0"/>
              </a:spcBef>
              <a:buFont typeface="Wingdings" panose="05000000000000000000" pitchFamily="2" charset="2"/>
              <a:buNone/>
            </a:pPr>
            <a:endPar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gn="just">
              <a:buFont typeface="Wingdings" panose="05000000000000000000" pitchFamily="2" charset="2"/>
              <a:buNone/>
            </a:pPr>
            <a:r>
              <a:rPr lang="tr-TR" altLang="tr-TR" sz="20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Esas Alınan Kurum Kazancı = Ticari Bilanço karı –(İştirak Kazançları İstisnası +Geçmiş Yıl Zararları) X %5 </a:t>
            </a:r>
          </a:p>
          <a:p>
            <a:pPr marL="0" indent="0" algn="just">
              <a:buFont typeface="Wingdings" panose="05000000000000000000" pitchFamily="2" charset="2"/>
              <a:buNone/>
            </a:pPr>
            <a:endPar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gn="just">
              <a:buFont typeface="Wingdings" panose="05000000000000000000" pitchFamily="2" charset="2"/>
              <a:buNone/>
            </a:pPr>
            <a:r>
              <a:rPr lang="tr-TR" altLang="tr-TR" sz="20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Gelir Geçici Vergi Beyannamesinde = Beyan Edilen Gelirin x %5</a:t>
            </a:r>
          </a:p>
          <a:p>
            <a:pPr marL="0" indent="0" algn="just">
              <a:buFont typeface="Wingdings" panose="05000000000000000000" pitchFamily="2" charset="2"/>
              <a:buNone/>
            </a:pPr>
            <a:endPar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gn="just">
              <a:buFont typeface="Wingdings" panose="05000000000000000000" pitchFamily="2" charset="2"/>
              <a:buNone/>
            </a:pPr>
            <a:endPar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01F86BC9-0D34-576A-7D30-5FEAEEA4F5AE}"/>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24307948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a:extLst>
            <a:ext uri="{FF2B5EF4-FFF2-40B4-BE49-F238E27FC236}">
              <a16:creationId xmlns:a16="http://schemas.microsoft.com/office/drawing/2014/main" id="{7180BC23-623A-73B2-E884-397C9C2122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967684-2908-D61E-BDD5-530DDE6D9E66}"/>
              </a:ext>
            </a:extLst>
          </p:cNvPr>
          <p:cNvSpPr>
            <a:spLocks noGrp="1"/>
          </p:cNvSpPr>
          <p:nvPr>
            <p:ph type="ctrTitle"/>
          </p:nvPr>
        </p:nvSpPr>
        <p:spPr>
          <a:xfrm>
            <a:off x="-435769" y="778670"/>
            <a:ext cx="5136356" cy="371475"/>
          </a:xfrm>
        </p:spPr>
        <p:txBody>
          <a:bodyPr>
            <a:normAutofit/>
          </a:bodyPr>
          <a:lstStyle/>
          <a:p>
            <a:pPr>
              <a:lnSpc>
                <a:spcPct val="80000"/>
              </a:lnSpc>
              <a:defRPr/>
            </a:pPr>
            <a:endParaRPr lang="tr-TR" sz="2000" b="1" dirty="0">
              <a:solidFill>
                <a:schemeClr val="bg1"/>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52DFC112-53F3-A9E1-01C8-8D4FF4DA39AE}"/>
              </a:ext>
            </a:extLst>
          </p:cNvPr>
          <p:cNvSpPr>
            <a:spLocks noGrp="1"/>
          </p:cNvSpPr>
          <p:nvPr>
            <p:ph type="subTitle" idx="1"/>
          </p:nvPr>
        </p:nvSpPr>
        <p:spPr>
          <a:xfrm>
            <a:off x="482203" y="1350171"/>
            <a:ext cx="8179594" cy="5195007"/>
          </a:xfrm>
        </p:spPr>
        <p:txBody>
          <a:bodyPr>
            <a:normAutofit fontScale="92500" lnSpcReduction="10000"/>
          </a:bodyPr>
          <a:lstStyle/>
          <a:p>
            <a:pPr marL="0" indent="0" algn="l">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16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ÖRNEK</a:t>
            </a: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lgn="l">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Bağış ve Yardımlar Gelir Vergisi Mükellefi</a:t>
            </a:r>
          </a:p>
          <a:p>
            <a:pPr algn="just">
              <a:lnSpc>
                <a:spcPct val="107000"/>
              </a:lnSpc>
              <a:spcAft>
                <a:spcPts val="800"/>
              </a:spcAft>
            </a:pPr>
            <a:endParaRPr lang="tr-TR" sz="1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Birinci sınıf tüccar olan bay (Y) </a:t>
            </a:r>
            <a:r>
              <a:rPr lang="tr-TR" sz="16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nin</a:t>
            </a:r>
            <a:r>
              <a:rPr lang="tr-TR" sz="1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2024 2.geçici vergi dönemine ilişkin bilgiler aşağıdaki gibidir.</a:t>
            </a:r>
          </a:p>
          <a:p>
            <a:pPr algn="just">
              <a:lnSpc>
                <a:spcPct val="107000"/>
              </a:lnSpc>
              <a:spcAft>
                <a:spcPts val="800"/>
              </a:spcAft>
            </a:pPr>
            <a:r>
              <a:rPr lang="tr-TR" sz="1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Hazır giyim İmalatı faaliyetiyle iştigal etmektedir.</a:t>
            </a:r>
          </a:p>
          <a:p>
            <a:pPr algn="just">
              <a:lnSpc>
                <a:spcPct val="107000"/>
              </a:lnSpc>
              <a:spcAft>
                <a:spcPts val="800"/>
              </a:spcAft>
            </a:pPr>
            <a:r>
              <a:rPr lang="tr-TR" sz="1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Ticari kazancı bu 17.750 TL olup bu kazancın 2.750 TL si 4.691 sayılı teknoloji geliştirme bölgeleri kapsamında elde edilmiştir.</a:t>
            </a:r>
          </a:p>
          <a:p>
            <a:pPr algn="just">
              <a:lnSpc>
                <a:spcPct val="107000"/>
              </a:lnSpc>
              <a:spcAft>
                <a:spcPts val="800"/>
              </a:spcAft>
            </a:pPr>
            <a:r>
              <a:rPr lang="tr-TR" sz="1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Kamu yararına çalışan bir derneğe 1.600 TL makbuz karşılığı bağışta bulunmuş olup bu tutarın tamamını dönem içerisinde gider olarak kaydetmiştir.</a:t>
            </a:r>
          </a:p>
          <a:p>
            <a:pPr algn="just">
              <a:lnSpc>
                <a:spcPct val="107000"/>
              </a:lnSpc>
              <a:spcAft>
                <a:spcPts val="800"/>
              </a:spcAft>
            </a:pPr>
            <a:r>
              <a:rPr lang="tr-TR" sz="1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2023 yılında devreden 3.000 TL zararı bulunmaktadır.</a:t>
            </a:r>
          </a:p>
          <a:p>
            <a:pPr algn="just">
              <a:lnSpc>
                <a:spcPct val="107000"/>
              </a:lnSpc>
              <a:spcAft>
                <a:spcPts val="800"/>
              </a:spcAft>
            </a:pPr>
            <a:r>
              <a:rPr lang="tr-TR" sz="1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Küçük çocuğunun İzmir'de özel bir dershaneye göndermiş ve dershane ücreti olarak 06.06.2024 tarihinde 4.000 TL ödemiştir.</a:t>
            </a:r>
          </a:p>
          <a:p>
            <a:pPr algn="just">
              <a:lnSpc>
                <a:spcPct val="107000"/>
              </a:lnSpc>
              <a:spcAft>
                <a:spcPts val="800"/>
              </a:spcAft>
            </a:pPr>
            <a:endParaRPr lang="tr-TR"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lgn="l">
              <a:buFont typeface="Wingdings" panose="05000000000000000000" pitchFamily="2" charset="2"/>
              <a:buNone/>
            </a:pP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endParaRPr lang="tr-TR" altLang="tr-TR" sz="1800" b="1" dirty="0">
              <a:solidFill>
                <a:srgbClr val="1818FF"/>
              </a:solidFill>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2F99A89A-A95D-42DF-4B96-AF677260B76B}"/>
              </a:ext>
            </a:extLst>
          </p:cNvPr>
          <p:cNvPicPr>
            <a:picLocks noChangeAspect="1"/>
          </p:cNvPicPr>
          <p:nvPr/>
        </p:nvPicPr>
        <p:blipFill>
          <a:blip r:embed="rId4"/>
          <a:stretch>
            <a:fillRect/>
          </a:stretch>
        </p:blipFill>
        <p:spPr>
          <a:xfrm>
            <a:off x="4572001" y="5820655"/>
            <a:ext cx="4362138" cy="1037345"/>
          </a:xfrm>
          <a:prstGeom prst="rect">
            <a:avLst/>
          </a:prstGeom>
        </p:spPr>
      </p:pic>
      <p:sp>
        <p:nvSpPr>
          <p:cNvPr id="6" name="Rectangle 1">
            <a:extLst>
              <a:ext uri="{FF2B5EF4-FFF2-40B4-BE49-F238E27FC236}">
                <a16:creationId xmlns:a16="http://schemas.microsoft.com/office/drawing/2014/main" id="{D0FEB285-33BE-84C7-17E5-E9B9DF8AA132}"/>
              </a:ext>
            </a:extLst>
          </p:cNvPr>
          <p:cNvSpPr>
            <a:spLocks noChangeArrowheads="1"/>
          </p:cNvSpPr>
          <p:nvPr/>
        </p:nvSpPr>
        <p:spPr bwMode="auto">
          <a:xfrm>
            <a:off x="1695450" y="2817813"/>
            <a:ext cx="7613226"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359362028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a:extLst>
            <a:ext uri="{FF2B5EF4-FFF2-40B4-BE49-F238E27FC236}">
              <a16:creationId xmlns:a16="http://schemas.microsoft.com/office/drawing/2014/main" id="{0BF29919-6A81-CE07-FD16-C92F951D70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4E87BF-A032-DA78-A3F8-71BCDC17F0C9}"/>
              </a:ext>
            </a:extLst>
          </p:cNvPr>
          <p:cNvSpPr>
            <a:spLocks noGrp="1"/>
          </p:cNvSpPr>
          <p:nvPr>
            <p:ph type="ctrTitle"/>
          </p:nvPr>
        </p:nvSpPr>
        <p:spPr>
          <a:xfrm>
            <a:off x="-435769" y="778670"/>
            <a:ext cx="5136356" cy="371475"/>
          </a:xfrm>
        </p:spPr>
        <p:txBody>
          <a:bodyPr>
            <a:normAutofit/>
          </a:bodyPr>
          <a:lstStyle/>
          <a:p>
            <a:pPr>
              <a:lnSpc>
                <a:spcPct val="80000"/>
              </a:lnSpc>
              <a:defRPr/>
            </a:pPr>
            <a:endParaRPr lang="tr-TR" sz="2000" b="1" dirty="0">
              <a:solidFill>
                <a:schemeClr val="bg1"/>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B81B7B6E-AC92-1DD4-49A0-F36467A3E5CD}"/>
              </a:ext>
            </a:extLst>
          </p:cNvPr>
          <p:cNvSpPr>
            <a:spLocks noGrp="1"/>
          </p:cNvSpPr>
          <p:nvPr>
            <p:ph type="subTitle" idx="1"/>
          </p:nvPr>
        </p:nvSpPr>
        <p:spPr>
          <a:xfrm>
            <a:off x="482203" y="1350172"/>
            <a:ext cx="8179594" cy="4436268"/>
          </a:xfrm>
        </p:spPr>
        <p:txBody>
          <a:bodyPr>
            <a:normAutofit/>
          </a:bodyPr>
          <a:lstStyle/>
          <a:p>
            <a:pPr marL="0" indent="0" algn="l">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16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ÖRNEK</a:t>
            </a: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lgn="l">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Bağış ve Yardımlar GVK </a:t>
            </a:r>
          </a:p>
          <a:p>
            <a:pPr algn="just">
              <a:lnSpc>
                <a:spcPct val="107000"/>
              </a:lnSpc>
              <a:spcAft>
                <a:spcPts val="800"/>
              </a:spcAft>
            </a:pPr>
            <a:endParaRPr lang="tr-TR"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lgn="l">
              <a:buFont typeface="Wingdings" panose="05000000000000000000" pitchFamily="2" charset="2"/>
              <a:buNone/>
            </a:pP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endParaRPr lang="tr-TR" altLang="tr-TR" sz="1800" b="1" dirty="0">
              <a:solidFill>
                <a:srgbClr val="1818FF"/>
              </a:solidFill>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1BDEC66C-050A-DDF4-676A-F9531AE1F3E8}"/>
              </a:ext>
            </a:extLst>
          </p:cNvPr>
          <p:cNvPicPr>
            <a:picLocks noChangeAspect="1"/>
          </p:cNvPicPr>
          <p:nvPr/>
        </p:nvPicPr>
        <p:blipFill>
          <a:blip r:embed="rId4"/>
          <a:stretch>
            <a:fillRect/>
          </a:stretch>
        </p:blipFill>
        <p:spPr>
          <a:xfrm>
            <a:off x="4572001" y="5820655"/>
            <a:ext cx="4362138" cy="1037345"/>
          </a:xfrm>
          <a:prstGeom prst="rect">
            <a:avLst/>
          </a:prstGeom>
        </p:spPr>
      </p:pic>
      <p:sp>
        <p:nvSpPr>
          <p:cNvPr id="6" name="Rectangle 1">
            <a:extLst>
              <a:ext uri="{FF2B5EF4-FFF2-40B4-BE49-F238E27FC236}">
                <a16:creationId xmlns:a16="http://schemas.microsoft.com/office/drawing/2014/main" id="{C2449463-B0A0-868C-46FE-9C6200249EE1}"/>
              </a:ext>
            </a:extLst>
          </p:cNvPr>
          <p:cNvSpPr>
            <a:spLocks noChangeArrowheads="1"/>
          </p:cNvSpPr>
          <p:nvPr/>
        </p:nvSpPr>
        <p:spPr bwMode="auto">
          <a:xfrm>
            <a:off x="1695450" y="2817813"/>
            <a:ext cx="7613226"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tr-TR"/>
          </a:p>
        </p:txBody>
      </p:sp>
      <p:pic>
        <p:nvPicPr>
          <p:cNvPr id="12" name="Resim 11">
            <a:extLst>
              <a:ext uri="{FF2B5EF4-FFF2-40B4-BE49-F238E27FC236}">
                <a16:creationId xmlns:a16="http://schemas.microsoft.com/office/drawing/2014/main" id="{145A7C0C-6890-E6FC-E524-5A8D2A455B7C}"/>
              </a:ext>
            </a:extLst>
          </p:cNvPr>
          <p:cNvPicPr>
            <a:picLocks noChangeAspect="1"/>
          </p:cNvPicPr>
          <p:nvPr/>
        </p:nvPicPr>
        <p:blipFill>
          <a:blip r:embed="rId5"/>
          <a:stretch>
            <a:fillRect/>
          </a:stretch>
        </p:blipFill>
        <p:spPr>
          <a:xfrm>
            <a:off x="321978" y="2189747"/>
            <a:ext cx="6536023" cy="3211593"/>
          </a:xfrm>
          <a:prstGeom prst="rect">
            <a:avLst/>
          </a:prstGeom>
        </p:spPr>
      </p:pic>
    </p:spTree>
    <p:extLst>
      <p:ext uri="{BB962C8B-B14F-4D97-AF65-F5344CB8AC3E}">
        <p14:creationId xmlns:p14="http://schemas.microsoft.com/office/powerpoint/2010/main" val="377934018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a:extLst>
            <a:ext uri="{FF2B5EF4-FFF2-40B4-BE49-F238E27FC236}">
              <a16:creationId xmlns:a16="http://schemas.microsoft.com/office/drawing/2014/main" id="{398EE3FA-46B4-D04C-A178-B531EF61B8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FA7D8C-E606-74D9-6486-1544B16E7113}"/>
              </a:ext>
            </a:extLst>
          </p:cNvPr>
          <p:cNvSpPr>
            <a:spLocks noGrp="1"/>
          </p:cNvSpPr>
          <p:nvPr>
            <p:ph type="ctrTitle"/>
          </p:nvPr>
        </p:nvSpPr>
        <p:spPr>
          <a:xfrm>
            <a:off x="-435769" y="778670"/>
            <a:ext cx="5136356" cy="371475"/>
          </a:xfrm>
        </p:spPr>
        <p:txBody>
          <a:bodyPr>
            <a:normAutofit/>
          </a:bodyPr>
          <a:lstStyle/>
          <a:p>
            <a:pPr>
              <a:lnSpc>
                <a:spcPct val="80000"/>
              </a:lnSpc>
              <a:defRPr/>
            </a:pPr>
            <a:endParaRPr lang="tr-TR" sz="2000" b="1" dirty="0">
              <a:solidFill>
                <a:schemeClr val="bg1"/>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B1C33B14-5332-B2D6-7787-83B8E8E3F02F}"/>
              </a:ext>
            </a:extLst>
          </p:cNvPr>
          <p:cNvSpPr>
            <a:spLocks noGrp="1"/>
          </p:cNvSpPr>
          <p:nvPr>
            <p:ph type="subTitle" idx="1"/>
          </p:nvPr>
        </p:nvSpPr>
        <p:spPr>
          <a:xfrm>
            <a:off x="482203" y="1350171"/>
            <a:ext cx="8179594" cy="4906249"/>
          </a:xfrm>
        </p:spPr>
        <p:txBody>
          <a:bodyPr>
            <a:normAutofit fontScale="55000" lnSpcReduction="20000"/>
          </a:bodyPr>
          <a:lstStyle/>
          <a:p>
            <a:pPr marL="0" indent="0" algn="l">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lgn="l">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9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ÖRNEK </a:t>
            </a:r>
          </a:p>
          <a:p>
            <a:pPr marL="0" indent="0" algn="l">
              <a:buFont typeface="Wingdings" panose="05000000000000000000" pitchFamily="2" charset="2"/>
              <a:buNone/>
            </a:pPr>
            <a:endParaRPr lang="tr-TR" altLang="tr-TR" sz="29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gn="l">
              <a:buFont typeface="Wingdings" panose="05000000000000000000" pitchFamily="2" charset="2"/>
              <a:buNone/>
            </a:pPr>
            <a:r>
              <a:rPr lang="tr-TR" altLang="tr-TR" sz="29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900" b="1" dirty="0">
                <a:solidFill>
                  <a:srgbClr val="1818FF"/>
                </a:solidFill>
                <a:latin typeface="Aptos" panose="020B0004020202020204" pitchFamily="34" charset="0"/>
                <a:ea typeface="ＭＳ Ｐゴシック" panose="020B0600070205080204" pitchFamily="34" charset="-128"/>
                <a:cs typeface="Times New Roman" panose="02020603050405020304" pitchFamily="18" charset="0"/>
              </a:rPr>
              <a:t>Bağış ve Yardımlar Kurumlar Vergisi Mükellefi</a:t>
            </a:r>
          </a:p>
          <a:p>
            <a:pPr marL="0" indent="0" algn="l">
              <a:buFont typeface="Wingdings" panose="05000000000000000000" pitchFamily="2" charset="2"/>
              <a:buNone/>
            </a:pPr>
            <a:endParaRPr lang="tr-TR" altLang="tr-TR" sz="2900" b="1" dirty="0">
              <a:solidFill>
                <a:srgbClr val="1818FF"/>
              </a:solidFill>
              <a:latin typeface="Aptos" panose="020B0004020202020204" pitchFamily="34" charset="0"/>
              <a:ea typeface="ＭＳ Ｐゴシック" panose="020B0600070205080204" pitchFamily="34" charset="-128"/>
              <a:cs typeface="Times New Roman" panose="02020603050405020304" pitchFamily="18" charset="0"/>
            </a:endParaRPr>
          </a:p>
          <a:p>
            <a:pPr algn="just">
              <a:lnSpc>
                <a:spcPct val="107000"/>
              </a:lnSpc>
              <a:spcAft>
                <a:spcPts val="800"/>
              </a:spcAft>
            </a:pPr>
            <a:r>
              <a:rPr lang="tr-TR" sz="29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25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Bilişim sektöründe faaliyet gösteren tam mükellef A  </a:t>
            </a:r>
            <a:r>
              <a:rPr lang="tr-TR" sz="25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A.Ş’nin</a:t>
            </a:r>
            <a:r>
              <a:rPr lang="tr-TR" sz="25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2024 hesap dönemi ticari bilanço kârı 1.500.000 TL </a:t>
            </a:r>
            <a:r>
              <a:rPr lang="tr-TR" sz="25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dir</a:t>
            </a:r>
            <a:r>
              <a:rPr lang="tr-TR" sz="25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p>
          <a:p>
            <a:pPr algn="just">
              <a:lnSpc>
                <a:spcPct val="107000"/>
              </a:lnSpc>
              <a:spcAft>
                <a:spcPts val="800"/>
              </a:spcAft>
            </a:pPr>
            <a:r>
              <a:rPr lang="tr-TR" sz="29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Ticari bilanço karının </a:t>
            </a:r>
          </a:p>
          <a:p>
            <a:pPr algn="just">
              <a:lnSpc>
                <a:spcPct val="107000"/>
              </a:lnSpc>
              <a:spcAft>
                <a:spcPts val="800"/>
              </a:spcAft>
            </a:pPr>
            <a:r>
              <a:rPr lang="tr-TR" sz="25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200.000 TL tutarındaki kısmı iştirak ettiği tam mükellef (B) </a:t>
            </a:r>
            <a:r>
              <a:rPr lang="tr-TR" sz="25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limited</a:t>
            </a:r>
            <a:r>
              <a:rPr lang="tr-TR" sz="25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şirketinin dağıttığı kâr payı </a:t>
            </a:r>
          </a:p>
          <a:p>
            <a:pPr algn="just">
              <a:lnSpc>
                <a:spcPct val="107000"/>
              </a:lnSpc>
              <a:spcAft>
                <a:spcPts val="800"/>
              </a:spcAft>
            </a:pPr>
            <a:r>
              <a:rPr lang="tr-TR" sz="25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Mükellef Kurum yurtdışı iştirak kazancı olarak 300.000 TL kar payı elde etmiştir.</a:t>
            </a:r>
          </a:p>
          <a:p>
            <a:pPr algn="just">
              <a:lnSpc>
                <a:spcPct val="107000"/>
              </a:lnSpc>
              <a:spcAft>
                <a:spcPts val="800"/>
              </a:spcAft>
            </a:pPr>
            <a:r>
              <a:rPr lang="tr-TR" sz="25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Mükellef kurumun 2022 hesap dönemi kurumlar vergisi beyannamesinde yer alan kazancın yetersiz olması nedeniyle indiremediği geçmiş yıl zararı 100.000 TL </a:t>
            </a:r>
            <a:r>
              <a:rPr lang="tr-TR" sz="25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dir</a:t>
            </a:r>
            <a:r>
              <a:rPr lang="tr-TR" sz="25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(2020 yılı hesap dönemi zararı) </a:t>
            </a:r>
          </a:p>
          <a:p>
            <a:pPr algn="just">
              <a:lnSpc>
                <a:spcPct val="107000"/>
              </a:lnSpc>
              <a:spcAft>
                <a:spcPts val="800"/>
              </a:spcAft>
            </a:pPr>
            <a:r>
              <a:rPr lang="tr-TR" sz="25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Kanunen Kabul Edilmeyen 100.000 TL gideri bulunmaktadır.</a:t>
            </a:r>
          </a:p>
          <a:p>
            <a:pPr algn="just">
              <a:lnSpc>
                <a:spcPct val="107000"/>
              </a:lnSpc>
              <a:spcAft>
                <a:spcPts val="800"/>
              </a:spcAft>
            </a:pPr>
            <a:r>
              <a:rPr lang="tr-TR" sz="25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Mükellef Kurum kamuya yararlı derneğe 120.000 TL bağış yapmış ve yapılan bağış sonuç hesaplarına yazılmak suretiyle giderleştirilmiştir. </a:t>
            </a:r>
          </a:p>
          <a:p>
            <a:pPr marL="0" indent="0" algn="l">
              <a:buFont typeface="Wingdings" panose="05000000000000000000" pitchFamily="2" charset="2"/>
              <a:buNone/>
            </a:pPr>
            <a:endPar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algn="just">
              <a:lnSpc>
                <a:spcPct val="107000"/>
              </a:lnSpc>
              <a:spcAft>
                <a:spcPts val="800"/>
              </a:spcAft>
            </a:pPr>
            <a:endParaRPr lang="tr-TR"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lgn="l">
              <a:buFont typeface="Wingdings" panose="05000000000000000000" pitchFamily="2" charset="2"/>
              <a:buNone/>
            </a:pP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endParaRPr lang="tr-TR" altLang="tr-TR" sz="1800" b="1" dirty="0">
              <a:solidFill>
                <a:srgbClr val="1818FF"/>
              </a:solidFill>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22B33802-F479-ADC4-E50A-474098472093}"/>
              </a:ext>
            </a:extLst>
          </p:cNvPr>
          <p:cNvPicPr>
            <a:picLocks noChangeAspect="1"/>
          </p:cNvPicPr>
          <p:nvPr/>
        </p:nvPicPr>
        <p:blipFill>
          <a:blip r:embed="rId4"/>
          <a:stretch>
            <a:fillRect/>
          </a:stretch>
        </p:blipFill>
        <p:spPr>
          <a:xfrm>
            <a:off x="4572001" y="5820655"/>
            <a:ext cx="4362138" cy="1037345"/>
          </a:xfrm>
          <a:prstGeom prst="rect">
            <a:avLst/>
          </a:prstGeom>
        </p:spPr>
      </p:pic>
      <p:sp>
        <p:nvSpPr>
          <p:cNvPr id="6" name="Rectangle 1">
            <a:extLst>
              <a:ext uri="{FF2B5EF4-FFF2-40B4-BE49-F238E27FC236}">
                <a16:creationId xmlns:a16="http://schemas.microsoft.com/office/drawing/2014/main" id="{B09CCBE7-44A3-9AF8-77A7-2A916947774D}"/>
              </a:ext>
            </a:extLst>
          </p:cNvPr>
          <p:cNvSpPr>
            <a:spLocks noChangeArrowheads="1"/>
          </p:cNvSpPr>
          <p:nvPr/>
        </p:nvSpPr>
        <p:spPr bwMode="auto">
          <a:xfrm>
            <a:off x="1695450" y="2817813"/>
            <a:ext cx="7613226"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82190242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a:extLst>
            <a:ext uri="{FF2B5EF4-FFF2-40B4-BE49-F238E27FC236}">
              <a16:creationId xmlns:a16="http://schemas.microsoft.com/office/drawing/2014/main" id="{D0AF5BE9-0900-2496-87E4-B9B4AF89C4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AB1DA9-86B3-5AD2-0A9B-CE248C5191A3}"/>
              </a:ext>
            </a:extLst>
          </p:cNvPr>
          <p:cNvSpPr>
            <a:spLocks noGrp="1"/>
          </p:cNvSpPr>
          <p:nvPr>
            <p:ph type="ctrTitle"/>
          </p:nvPr>
        </p:nvSpPr>
        <p:spPr>
          <a:xfrm>
            <a:off x="-435769" y="778670"/>
            <a:ext cx="5136356" cy="371475"/>
          </a:xfrm>
        </p:spPr>
        <p:txBody>
          <a:bodyPr>
            <a:normAutofit/>
          </a:bodyPr>
          <a:lstStyle/>
          <a:p>
            <a:pPr>
              <a:lnSpc>
                <a:spcPct val="80000"/>
              </a:lnSpc>
              <a:defRPr/>
            </a:pPr>
            <a:endParaRPr lang="tr-TR" sz="2000" b="1" dirty="0">
              <a:solidFill>
                <a:schemeClr val="bg1"/>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39847C56-4F40-E984-9935-1691E41B08AC}"/>
              </a:ext>
            </a:extLst>
          </p:cNvPr>
          <p:cNvSpPr>
            <a:spLocks noGrp="1"/>
          </p:cNvSpPr>
          <p:nvPr>
            <p:ph type="subTitle" idx="1"/>
          </p:nvPr>
        </p:nvSpPr>
        <p:spPr>
          <a:xfrm>
            <a:off x="482203" y="1350172"/>
            <a:ext cx="8179594" cy="4436268"/>
          </a:xfrm>
        </p:spPr>
        <p:txBody>
          <a:bodyPr>
            <a:normAutofit/>
          </a:bodyPr>
          <a:lstStyle/>
          <a:p>
            <a:pPr marL="0" indent="0" algn="l">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lgn="l">
              <a:buFont typeface="Wingdings" panose="05000000000000000000" pitchFamily="2" charset="2"/>
              <a:buNone/>
            </a:pPr>
            <a:r>
              <a:rPr lang="tr-TR" altLang="tr-TR" sz="1600" b="1" dirty="0">
                <a:solidFill>
                  <a:srgbClr val="1818FF"/>
                </a:solidFill>
                <a:latin typeface="Aptos" panose="020B0004020202020204" pitchFamily="34" charset="0"/>
                <a:ea typeface="ＭＳ Ｐゴシック" panose="020B0600070205080204" pitchFamily="34" charset="-128"/>
                <a:cs typeface="Times New Roman" panose="02020603050405020304" pitchFamily="18" charset="0"/>
              </a:rPr>
              <a:t>	ÖRNEK </a:t>
            </a:r>
          </a:p>
          <a:p>
            <a:pPr marL="0" indent="0" algn="l">
              <a:buFont typeface="Wingdings" panose="05000000000000000000" pitchFamily="2" charset="2"/>
              <a:buNone/>
            </a:pPr>
            <a:r>
              <a:rPr lang="tr-TR" altLang="tr-TR" sz="1600" b="1" dirty="0">
                <a:solidFill>
                  <a:srgbClr val="1818FF"/>
                </a:solidFill>
                <a:latin typeface="Aptos" panose="020B0004020202020204" pitchFamily="34" charset="0"/>
                <a:ea typeface="ＭＳ Ｐゴシック" panose="020B0600070205080204" pitchFamily="34" charset="-128"/>
                <a:cs typeface="Times New Roman" panose="02020603050405020304" pitchFamily="18" charset="0"/>
              </a:rPr>
              <a:t>	Bağış ve Yardımlar Kurumlar Vergisi Mükellefi</a:t>
            </a:r>
          </a:p>
          <a:p>
            <a:pPr marL="0" indent="0" algn="l">
              <a:buFont typeface="Wingdings" panose="05000000000000000000" pitchFamily="2" charset="2"/>
              <a:buNone/>
            </a:pPr>
            <a:endPar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algn="just">
              <a:lnSpc>
                <a:spcPct val="107000"/>
              </a:lnSpc>
              <a:spcAft>
                <a:spcPts val="800"/>
              </a:spcAft>
            </a:pP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p>
          <a:p>
            <a:pPr algn="just">
              <a:lnSpc>
                <a:spcPct val="107000"/>
              </a:lnSpc>
              <a:spcAft>
                <a:spcPts val="800"/>
              </a:spcAft>
            </a:pPr>
            <a:endParaRPr lang="tr-TR"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lgn="l">
              <a:buFont typeface="Wingdings" panose="05000000000000000000" pitchFamily="2" charset="2"/>
              <a:buNone/>
            </a:pPr>
            <a:r>
              <a:rPr lang="tr-TR" altLang="tr-TR" sz="1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endParaRPr lang="tr-TR" altLang="tr-TR" sz="1800" b="1" dirty="0">
              <a:solidFill>
                <a:srgbClr val="1818FF"/>
              </a:solidFill>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20F4A88C-F5AD-B88A-3CAD-D5765DB43583}"/>
              </a:ext>
            </a:extLst>
          </p:cNvPr>
          <p:cNvPicPr>
            <a:picLocks noChangeAspect="1"/>
          </p:cNvPicPr>
          <p:nvPr/>
        </p:nvPicPr>
        <p:blipFill>
          <a:blip r:embed="rId4"/>
          <a:stretch>
            <a:fillRect/>
          </a:stretch>
        </p:blipFill>
        <p:spPr>
          <a:xfrm>
            <a:off x="4572001" y="5820655"/>
            <a:ext cx="4362138" cy="1037345"/>
          </a:xfrm>
          <a:prstGeom prst="rect">
            <a:avLst/>
          </a:prstGeom>
        </p:spPr>
      </p:pic>
      <p:pic>
        <p:nvPicPr>
          <p:cNvPr id="8" name="Resim 7">
            <a:extLst>
              <a:ext uri="{FF2B5EF4-FFF2-40B4-BE49-F238E27FC236}">
                <a16:creationId xmlns:a16="http://schemas.microsoft.com/office/drawing/2014/main" id="{222A8264-B655-2880-A042-CE7A4F83D194}"/>
              </a:ext>
            </a:extLst>
          </p:cNvPr>
          <p:cNvPicPr>
            <a:picLocks noChangeAspect="1"/>
          </p:cNvPicPr>
          <p:nvPr/>
        </p:nvPicPr>
        <p:blipFill>
          <a:blip r:embed="rId5"/>
          <a:stretch>
            <a:fillRect/>
          </a:stretch>
        </p:blipFill>
        <p:spPr>
          <a:xfrm>
            <a:off x="704538" y="2015494"/>
            <a:ext cx="6750108" cy="3640269"/>
          </a:xfrm>
          <a:prstGeom prst="rect">
            <a:avLst/>
          </a:prstGeom>
        </p:spPr>
      </p:pic>
    </p:spTree>
    <p:extLst>
      <p:ext uri="{BB962C8B-B14F-4D97-AF65-F5344CB8AC3E}">
        <p14:creationId xmlns:p14="http://schemas.microsoft.com/office/powerpoint/2010/main" val="10971390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5769" y="778670"/>
            <a:ext cx="5136356" cy="371475"/>
          </a:xfrm>
        </p:spPr>
        <p:txBody>
          <a:bodyPr>
            <a:normAutofit/>
          </a:bodyPr>
          <a:lstStyle/>
          <a:p>
            <a:pPr>
              <a:lnSpc>
                <a:spcPct val="80000"/>
              </a:lnSpc>
              <a:defRPr/>
            </a:pPr>
            <a:r>
              <a:rPr lang="tr-TR" sz="2000" b="1" dirty="0">
                <a:solidFill>
                  <a:schemeClr val="bg1"/>
                </a:solidFill>
                <a:latin typeface="Times New Roman" panose="02020603050405020304" pitchFamily="18" charset="0"/>
                <a:cs typeface="Times New Roman" panose="02020603050405020304" pitchFamily="18" charset="0"/>
              </a:rPr>
              <a:t>DİĞER İNDİRİMLER GVK -KVK</a:t>
            </a:r>
          </a:p>
        </p:txBody>
      </p:sp>
      <p:sp>
        <p:nvSpPr>
          <p:cNvPr id="3" name="Subtitle 2"/>
          <p:cNvSpPr>
            <a:spLocks noGrp="1"/>
          </p:cNvSpPr>
          <p:nvPr>
            <p:ph type="subTitle" idx="1"/>
          </p:nvPr>
        </p:nvSpPr>
        <p:spPr>
          <a:xfrm>
            <a:off x="482203" y="1278734"/>
            <a:ext cx="8179594" cy="4436268"/>
          </a:xfrm>
        </p:spPr>
        <p:txBody>
          <a:bodyPr>
            <a:normAutofit fontScale="85000" lnSpcReduction="10000"/>
          </a:bodyPr>
          <a:lstStyle/>
          <a:p>
            <a:pPr marL="0" indent="0" algn="ctr">
              <a:buFont typeface="Wingdings" panose="05000000000000000000" pitchFamily="2" charset="2"/>
              <a:buNone/>
            </a:pP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BEYANNAME ÜZERİNDE YAPILACAK İNDİRİMLER</a:t>
            </a:r>
          </a:p>
          <a:p>
            <a:pPr marL="0" indent="0" algn="just">
              <a:spcBef>
                <a:spcPct val="0"/>
              </a:spcBef>
              <a:buFont typeface="Wingdings" panose="05000000000000000000" pitchFamily="2" charset="2"/>
              <a:buNone/>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4- Sınırsız İndirilecek Bağış ve Yardımlar</a:t>
            </a:r>
          </a:p>
          <a:p>
            <a:pPr marL="0" indent="0" algn="just">
              <a:spcBef>
                <a:spcPct val="0"/>
              </a:spcBef>
              <a:buFont typeface="Wingdings" panose="05000000000000000000" pitchFamily="2" charset="2"/>
              <a:buNone/>
            </a:pPr>
            <a:endPar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gn="just">
              <a:buFont typeface="Wingdings" panose="05000000000000000000" pitchFamily="2" charset="2"/>
              <a:buNone/>
            </a:pPr>
            <a:r>
              <a:rPr lang="tr-TR" altLang="tr-TR" sz="2400"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A-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Genel ve özel bütçeli kamu idarelerine, il özel idarelerine, belediyelere ve köylere bağışlanan </a:t>
            </a:r>
            <a:r>
              <a:rPr lang="tr-TR" altLang="tr-TR" sz="2400" dirty="0" err="1">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bağışlanan</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b="1" dirty="0">
                <a:solidFill>
                  <a:srgbClr val="FF0000"/>
                </a:solidFill>
                <a:latin typeface="Times New Roman" panose="02020603050405020304" pitchFamily="18" charset="0"/>
                <a:ea typeface="ＭＳ Ｐゴシック" panose="020B0600070205080204" pitchFamily="34" charset="-128"/>
                <a:cs typeface="Times New Roman" panose="02020603050405020304" pitchFamily="18" charset="0"/>
              </a:rPr>
              <a:t>okul, sağlık tesisi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ve 100 yatak kapasitesinden az olmamak üzere </a:t>
            </a:r>
            <a:r>
              <a:rPr lang="tr-TR" altLang="tr-TR" sz="2400" b="1" dirty="0">
                <a:solidFill>
                  <a:srgbClr val="FF0000"/>
                </a:solidFill>
                <a:latin typeface="Times New Roman" panose="02020603050405020304" pitchFamily="18" charset="0"/>
                <a:ea typeface="ＭＳ Ｐゴシック" panose="020B0600070205080204" pitchFamily="34" charset="-128"/>
                <a:cs typeface="Times New Roman" panose="02020603050405020304" pitchFamily="18" charset="0"/>
              </a:rPr>
              <a:t>öğrenci yurdu</a:t>
            </a:r>
            <a:r>
              <a:rPr lang="tr-TR" altLang="tr-TR" sz="2400" b="1"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(Kalkınmada Öncelikli Yörelerde 50 yatak kapasiteli) ile </a:t>
            </a:r>
            <a:r>
              <a:rPr lang="tr-TR" altLang="tr-TR" sz="2400" b="1" dirty="0">
                <a:solidFill>
                  <a:srgbClr val="FF0000"/>
                </a:solidFill>
                <a:latin typeface="Times New Roman" panose="02020603050405020304" pitchFamily="18" charset="0"/>
                <a:ea typeface="ＭＳ Ｐゴシック" panose="020B0600070205080204" pitchFamily="34" charset="-128"/>
                <a:cs typeface="Times New Roman" panose="02020603050405020304" pitchFamily="18" charset="0"/>
              </a:rPr>
              <a:t>çocuk yuvası, yetiştirme yurdu, huzurevi, bakım ve rehabilitasyon merkezi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ile mülki idare amirlerinin izni ve denetimine tabi olarak yaptırılacak </a:t>
            </a:r>
            <a:r>
              <a:rPr lang="tr-TR" altLang="tr-TR" sz="2400" b="1" dirty="0">
                <a:solidFill>
                  <a:srgbClr val="FF0000"/>
                </a:solidFill>
                <a:latin typeface="Times New Roman" panose="02020603050405020304" pitchFamily="18" charset="0"/>
                <a:ea typeface="ＭＳ Ｐゴシック" panose="020B0600070205080204" pitchFamily="34" charset="-128"/>
                <a:cs typeface="Times New Roman" panose="02020603050405020304" pitchFamily="18" charset="0"/>
              </a:rPr>
              <a:t>ibadethaneler</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ve Diyanet İşleri Başkanlığı denetiminde yaygın </a:t>
            </a:r>
            <a:r>
              <a:rPr lang="tr-TR" altLang="tr-TR" sz="2400" b="1" dirty="0">
                <a:solidFill>
                  <a:srgbClr val="FF0000"/>
                </a:solidFill>
                <a:latin typeface="Times New Roman" panose="02020603050405020304" pitchFamily="18" charset="0"/>
                <a:ea typeface="ＭＳ Ｐゴシック" panose="020B0600070205080204" pitchFamily="34" charset="-128"/>
                <a:cs typeface="Times New Roman" panose="02020603050405020304" pitchFamily="18" charset="0"/>
              </a:rPr>
              <a:t>din eğitimi verilen tesislerin</a:t>
            </a:r>
            <a:r>
              <a:rPr lang="tr-TR" altLang="tr-TR" sz="2400" dirty="0">
                <a:solidFill>
                  <a:srgbClr val="FF0000"/>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ve Gençlik ve Spor Bakanlığına ait </a:t>
            </a:r>
            <a:r>
              <a:rPr lang="tr-TR" altLang="tr-TR" sz="2400" b="1" dirty="0">
                <a:solidFill>
                  <a:srgbClr val="FF0000"/>
                </a:solidFill>
                <a:latin typeface="Times New Roman" panose="02020603050405020304" pitchFamily="18" charset="0"/>
                <a:ea typeface="ＭＳ Ｐゴシック" panose="020B0600070205080204" pitchFamily="34" charset="-128"/>
                <a:cs typeface="Times New Roman" panose="02020603050405020304" pitchFamily="18" charset="0"/>
              </a:rPr>
              <a:t>gençlik merkezleri ile gençlik ve izcilik kamplarının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inşası dolayısıyla yapılan harcamalar veya bu tesislerin inşası için bu kuruluşlara yapılan her türlü bağış ve yardımlar ile mevcut tesislerin faaliyetlerini devam ettirebilmeleri için yapılan her türlü nakdi ve ayni bağış ve yardımların tamamı beyan edilen gelirden indirilebilecektir.</a:t>
            </a:r>
          </a:p>
        </p:txBody>
      </p:sp>
      <p:pic>
        <p:nvPicPr>
          <p:cNvPr id="4" name="Resim 3">
            <a:extLst>
              <a:ext uri="{FF2B5EF4-FFF2-40B4-BE49-F238E27FC236}">
                <a16:creationId xmlns:a16="http://schemas.microsoft.com/office/drawing/2014/main" id="{9CCEB728-9E9A-5762-236A-DB3B0E3D6E06}"/>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209060296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5769" y="778670"/>
            <a:ext cx="5136356" cy="371475"/>
          </a:xfrm>
        </p:spPr>
        <p:txBody>
          <a:bodyPr>
            <a:normAutofit/>
          </a:bodyPr>
          <a:lstStyle/>
          <a:p>
            <a:pPr>
              <a:lnSpc>
                <a:spcPct val="80000"/>
              </a:lnSpc>
              <a:defRPr/>
            </a:pPr>
            <a:r>
              <a:rPr lang="tr-TR" sz="2000" b="1" dirty="0">
                <a:solidFill>
                  <a:schemeClr val="bg1"/>
                </a:solidFill>
                <a:latin typeface="Times New Roman" panose="02020603050405020304" pitchFamily="18" charset="0"/>
                <a:cs typeface="Times New Roman" panose="02020603050405020304" pitchFamily="18" charset="0"/>
              </a:rPr>
              <a:t>DİĞER İNDİRİMLER</a:t>
            </a:r>
          </a:p>
        </p:txBody>
      </p:sp>
      <p:sp>
        <p:nvSpPr>
          <p:cNvPr id="3" name="Subtitle 2"/>
          <p:cNvSpPr>
            <a:spLocks noGrp="1"/>
          </p:cNvSpPr>
          <p:nvPr>
            <p:ph type="subTitle" idx="1"/>
          </p:nvPr>
        </p:nvSpPr>
        <p:spPr>
          <a:xfrm>
            <a:off x="482203" y="1278734"/>
            <a:ext cx="8179594" cy="4436268"/>
          </a:xfrm>
        </p:spPr>
        <p:txBody>
          <a:bodyPr>
            <a:normAutofit fontScale="85000" lnSpcReduction="10000"/>
          </a:bodyPr>
          <a:lstStyle/>
          <a:p>
            <a:pPr marL="0" indent="0" algn="ctr">
              <a:buFont typeface="Wingdings" panose="05000000000000000000" pitchFamily="2" charset="2"/>
              <a:buNone/>
            </a:pP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BEYANNAME ÜZERİNDE YAPILACAK İNDİRİMLER</a:t>
            </a:r>
          </a:p>
          <a:p>
            <a:pPr marL="0" indent="0" algn="just">
              <a:spcBef>
                <a:spcPct val="0"/>
              </a:spcBef>
              <a:buFont typeface="Wingdings" panose="05000000000000000000" pitchFamily="2" charset="2"/>
              <a:buNone/>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4- Sınırsız İndirilecek Bağış ve Yardımlar</a:t>
            </a:r>
          </a:p>
          <a:p>
            <a:pPr marL="0" indent="0" algn="just">
              <a:buFont typeface="Wingdings" panose="05000000000000000000" pitchFamily="2" charset="2"/>
              <a:buNone/>
            </a:pPr>
            <a:r>
              <a:rPr lang="tr-TR" altLang="tr-TR" sz="2400"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 </a:t>
            </a:r>
            <a:r>
              <a:rPr lang="tr-TR" altLang="tr-TR" sz="2400" b="1" dirty="0">
                <a:solidFill>
                  <a:srgbClr val="FF0000"/>
                </a:solidFill>
                <a:latin typeface="Times New Roman" panose="02020603050405020304" pitchFamily="18" charset="0"/>
                <a:ea typeface="ＭＳ Ｐゴシック" panose="020B0600070205080204" pitchFamily="34" charset="-128"/>
                <a:cs typeface="Times New Roman" panose="02020603050405020304" pitchFamily="18" charset="0"/>
              </a:rPr>
              <a:t>Fakirlere yardım amacıyla gıda bankacılığı faaliyetinde bulunan dernek ve vakıflara</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Maliye Bakanlığınca belirlenen usul ve esaslar çerçevesinde bağışlanan </a:t>
            </a:r>
            <a:r>
              <a:rPr lang="tr-TR" altLang="tr-TR" sz="2400" b="1" dirty="0">
                <a:solidFill>
                  <a:srgbClr val="00B050"/>
                </a:solidFill>
                <a:highlight>
                  <a:srgbClr val="FFFF00"/>
                </a:highlight>
                <a:latin typeface="Times New Roman" panose="02020603050405020304" pitchFamily="18" charset="0"/>
                <a:ea typeface="ＭＳ Ｐゴシック" panose="020B0600070205080204" pitchFamily="34" charset="-128"/>
                <a:cs typeface="Times New Roman" panose="02020603050405020304" pitchFamily="18" charset="0"/>
              </a:rPr>
              <a:t>gıda, temizlik, giyecek ve yakacak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maddelerinin </a:t>
            </a:r>
            <a:r>
              <a:rPr lang="tr-TR" altLang="tr-TR" sz="2400" b="1" dirty="0">
                <a:solidFill>
                  <a:schemeClr val="tx2">
                    <a:lumMod val="60000"/>
                    <a:lumOff val="4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maliyet bedellerinin tamamı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beyan edilecek gelirden indirilebilecektir</a:t>
            </a:r>
            <a:r>
              <a:rPr lang="tr-TR" altLang="tr-TR" sz="28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a:t>
            </a:r>
          </a:p>
          <a:p>
            <a:pPr marL="0" indent="0" algn="just">
              <a:buFont typeface="Wingdings" panose="05000000000000000000" pitchFamily="2" charset="2"/>
              <a:buNone/>
            </a:pPr>
            <a:r>
              <a:rPr lang="tr-TR" altLang="tr-TR" sz="2800"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C- </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Genel ve özel bütçeli kamu idareleri, il özel idareleri, belediyeler, köyler, kamu yararına çalışan dernekler, Bakanlar Kurulunca vergi muafiyeti tanınan vakıflar ve bilimsel araştırma faaliyetinde bulunan kurum ve kuruluşlar tarafından yapılan ya da Kültür ve Turizm Bakanlığınca desteklenen veya </a:t>
            </a:r>
            <a:r>
              <a:rPr lang="de-DE" altLang="tr-TR" sz="2400" dirty="0" err="1">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desteklenmesi</a:t>
            </a:r>
            <a:r>
              <a:rPr lang="de-DE"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de-DE" altLang="tr-TR" sz="2400" dirty="0" err="1">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uygun</a:t>
            </a:r>
            <a:r>
              <a:rPr lang="de-DE"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de-DE" altLang="tr-TR" sz="2400" dirty="0" err="1">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görülen</a:t>
            </a:r>
            <a:r>
              <a:rPr lang="de-DE"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de-DE" altLang="tr-TR" sz="2400" dirty="0" err="1">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harcamalar</a:t>
            </a:r>
            <a:r>
              <a:rPr lang="de-DE"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de-DE" altLang="tr-TR" sz="2400" dirty="0" err="1">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Gelir</a:t>
            </a:r>
            <a:r>
              <a:rPr lang="de-DE"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de-DE" altLang="tr-TR" sz="2400" dirty="0" err="1">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Vergisi</a:t>
            </a:r>
            <a:r>
              <a:rPr lang="de-DE"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de-DE" altLang="tr-TR" sz="2400" dirty="0" err="1">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Kanununun</a:t>
            </a:r>
            <a:r>
              <a:rPr lang="de-DE"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89 </a:t>
            </a:r>
            <a:r>
              <a:rPr lang="de-DE" altLang="tr-TR" sz="2400" dirty="0" err="1">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unc</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u maddesinin 7 </a:t>
            </a:r>
            <a:r>
              <a:rPr lang="tr-TR" altLang="tr-TR" sz="2400" dirty="0" err="1">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nci</a:t>
            </a:r>
            <a:r>
              <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fıkrasında sayılmaktadır) ile bu amaçla yapılan her türlü bağış ve yardımların tamamı beyan edilen gelirden indirim konusu yapılabilecektir.</a:t>
            </a:r>
          </a:p>
        </p:txBody>
      </p:sp>
      <p:pic>
        <p:nvPicPr>
          <p:cNvPr id="4" name="Resim 3">
            <a:extLst>
              <a:ext uri="{FF2B5EF4-FFF2-40B4-BE49-F238E27FC236}">
                <a16:creationId xmlns:a16="http://schemas.microsoft.com/office/drawing/2014/main" id="{885C17FF-B958-E1FE-2150-2B0108B3C303}"/>
              </a:ext>
            </a:extLst>
          </p:cNvPr>
          <p:cNvPicPr>
            <a:picLocks noChangeAspect="1"/>
          </p:cNvPicPr>
          <p:nvPr/>
        </p:nvPicPr>
        <p:blipFill>
          <a:blip r:embed="rId4"/>
          <a:stretch>
            <a:fillRect/>
          </a:stretch>
        </p:blipFill>
        <p:spPr>
          <a:xfrm>
            <a:off x="4572001" y="6079330"/>
            <a:ext cx="4362138" cy="778670"/>
          </a:xfrm>
          <a:prstGeom prst="rect">
            <a:avLst/>
          </a:prstGeom>
        </p:spPr>
      </p:pic>
    </p:spTree>
    <p:extLst>
      <p:ext uri="{BB962C8B-B14F-4D97-AF65-F5344CB8AC3E}">
        <p14:creationId xmlns:p14="http://schemas.microsoft.com/office/powerpoint/2010/main" val="16790168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5769" y="778670"/>
            <a:ext cx="5136356" cy="371475"/>
          </a:xfrm>
        </p:spPr>
        <p:txBody>
          <a:bodyPr>
            <a:normAutofit/>
          </a:bodyPr>
          <a:lstStyle/>
          <a:p>
            <a:pPr>
              <a:lnSpc>
                <a:spcPct val="80000"/>
              </a:lnSpc>
              <a:defRPr/>
            </a:pPr>
            <a:r>
              <a:rPr lang="tr-TR" sz="2000" b="1" dirty="0">
                <a:solidFill>
                  <a:schemeClr val="bg1"/>
                </a:solidFill>
                <a:latin typeface="Times New Roman" panose="02020603050405020304" pitchFamily="18" charset="0"/>
                <a:cs typeface="Times New Roman" panose="02020603050405020304" pitchFamily="18" charset="0"/>
              </a:rPr>
              <a:t>DİĞER İNDİRİMLER GVK/ KVK</a:t>
            </a:r>
          </a:p>
        </p:txBody>
      </p:sp>
      <p:sp>
        <p:nvSpPr>
          <p:cNvPr id="3" name="Subtitle 2"/>
          <p:cNvSpPr>
            <a:spLocks noGrp="1"/>
          </p:cNvSpPr>
          <p:nvPr>
            <p:ph type="subTitle" idx="1"/>
          </p:nvPr>
        </p:nvSpPr>
        <p:spPr>
          <a:xfrm>
            <a:off x="482203" y="1350172"/>
            <a:ext cx="8179594" cy="4436268"/>
          </a:xfrm>
        </p:spPr>
        <p:txBody>
          <a:bodyPr>
            <a:normAutofit fontScale="92500" lnSpcReduction="20000"/>
          </a:bodyPr>
          <a:lstStyle/>
          <a:p>
            <a:pPr marL="0" indent="0" algn="ctr">
              <a:buFont typeface="Wingdings" panose="05000000000000000000" pitchFamily="2" charset="2"/>
              <a:buNone/>
            </a:pP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BEYANNAME ÜZERİNDE YAPILACAK İNDİRİMLER</a:t>
            </a:r>
          </a:p>
          <a:p>
            <a:pPr marL="0" indent="0" algn="just">
              <a:spcBef>
                <a:spcPct val="0"/>
              </a:spcBef>
              <a:buFont typeface="Wingdings" panose="05000000000000000000" pitchFamily="2" charset="2"/>
              <a:buNone/>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24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5 – Sponsorluk Harcamaları</a:t>
            </a:r>
          </a:p>
          <a:p>
            <a:pPr marL="0" indent="0" algn="just">
              <a:buFont typeface="Wingdings" panose="05000000000000000000" pitchFamily="2" charset="2"/>
              <a:buNone/>
            </a:pPr>
            <a:r>
              <a:rPr lang="tr-TR" altLang="tr-TR" sz="1900" dirty="0">
                <a:solidFill>
                  <a:schemeClr val="tx2">
                    <a:lumMod val="50000"/>
                  </a:schemeClr>
                </a:solidFill>
                <a:ea typeface="ＭＳ Ｐゴシック" panose="020B0600070205080204" pitchFamily="34" charset="-128"/>
                <a:cs typeface="Times New Roman" panose="02020603050405020304" pitchFamily="18" charset="0"/>
              </a:rPr>
              <a:t>3289 sayılı Gençlik ve Spor Genel Müdürlüğü’nün Teşkilat ve Görevleri Hakkında Kanun ile 3813 sayılı Türkiye Futbol Federasyonu Kuruluş ve Görevleri Hakkında Kanun kapsamında yapılan sponsorluk harcamalarının; </a:t>
            </a:r>
            <a:r>
              <a:rPr lang="tr-TR" altLang="tr-TR" sz="1900" b="1" dirty="0">
                <a:solidFill>
                  <a:srgbClr val="FF0000"/>
                </a:solidFill>
                <a:ea typeface="ＭＳ Ｐゴシック" panose="020B0600070205080204" pitchFamily="34" charset="-128"/>
                <a:cs typeface="Times New Roman" panose="02020603050405020304" pitchFamily="18" charset="0"/>
              </a:rPr>
              <a:t>amatör spor dalları için tamamı, </a:t>
            </a:r>
            <a:r>
              <a:rPr lang="tr-TR" altLang="tr-TR" sz="1900" b="1" dirty="0">
                <a:solidFill>
                  <a:srgbClr val="00B050"/>
                </a:solidFill>
                <a:ea typeface="ＭＳ Ｐゴシック" panose="020B0600070205080204" pitchFamily="34" charset="-128"/>
                <a:cs typeface="Times New Roman" panose="02020603050405020304" pitchFamily="18" charset="0"/>
              </a:rPr>
              <a:t>profesyonel spor dalları için %50’s</a:t>
            </a:r>
            <a:r>
              <a:rPr lang="tr-TR" altLang="tr-TR" sz="1900" dirty="0">
                <a:solidFill>
                  <a:schemeClr val="tx2">
                    <a:lumMod val="50000"/>
                  </a:schemeClr>
                </a:solidFill>
                <a:ea typeface="ＭＳ Ｐゴシック" panose="020B0600070205080204" pitchFamily="34" charset="-128"/>
                <a:cs typeface="Times New Roman" panose="02020603050405020304" pitchFamily="18" charset="0"/>
              </a:rPr>
              <a:t>i yıllık beyanname ile bildirilecek gelirlerden indirim konusu yapılabilecektir.</a:t>
            </a:r>
          </a:p>
          <a:p>
            <a:pPr algn="just" defTabSz="533400" eaLnBrk="1" hangingPunct="1">
              <a:buClr>
                <a:srgbClr val="800000"/>
              </a:buClr>
              <a:defRPr/>
            </a:pPr>
            <a:r>
              <a:rPr lang="tr-TR" sz="1900" kern="0" dirty="0">
                <a:solidFill>
                  <a:schemeClr val="tx2">
                    <a:lumMod val="50000"/>
                  </a:schemeClr>
                </a:solidFill>
              </a:rPr>
              <a:t>Mükelleflerin adlarının anılması koşuluyla,</a:t>
            </a:r>
          </a:p>
          <a:p>
            <a:pPr marL="342900" indent="-342900" algn="just" eaLnBrk="1" hangingPunct="1">
              <a:spcBef>
                <a:spcPct val="20000"/>
              </a:spcBef>
              <a:buClr>
                <a:srgbClr val="C00000"/>
              </a:buClr>
              <a:buSzPct val="75000"/>
              <a:buFont typeface="+mj-lt"/>
              <a:buAutoNum type="arabicPeriod"/>
              <a:defRPr/>
            </a:pPr>
            <a:r>
              <a:rPr lang="tr-TR" sz="1900" kern="0" dirty="0">
                <a:solidFill>
                  <a:schemeClr val="tx2">
                    <a:lumMod val="50000"/>
                  </a:schemeClr>
                </a:solidFill>
              </a:rPr>
              <a:t>Resmi spor organizasyonları için yapılan saha, salon veya tesis kira bedelleri, </a:t>
            </a:r>
          </a:p>
          <a:p>
            <a:pPr marL="342900" indent="-342900" algn="just" eaLnBrk="1" hangingPunct="1">
              <a:spcBef>
                <a:spcPct val="20000"/>
              </a:spcBef>
              <a:buClr>
                <a:srgbClr val="C00000"/>
              </a:buClr>
              <a:buSzPct val="75000"/>
              <a:buFont typeface="+mj-lt"/>
              <a:buAutoNum type="arabicPeriod"/>
              <a:defRPr/>
            </a:pPr>
            <a:r>
              <a:rPr lang="tr-TR" sz="1900" kern="0" dirty="0">
                <a:solidFill>
                  <a:schemeClr val="tx2">
                    <a:lumMod val="50000"/>
                  </a:schemeClr>
                </a:solidFill>
              </a:rPr>
              <a:t>Sporcuların iaşe, seyahat ve ikamet giderleri, </a:t>
            </a:r>
          </a:p>
          <a:p>
            <a:pPr marL="342900" indent="-342900" algn="just" eaLnBrk="1" hangingPunct="1">
              <a:spcBef>
                <a:spcPct val="20000"/>
              </a:spcBef>
              <a:buClr>
                <a:srgbClr val="C00000"/>
              </a:buClr>
              <a:buSzPct val="75000"/>
              <a:buFont typeface="+mj-lt"/>
              <a:buAutoNum type="arabicPeriod"/>
              <a:defRPr/>
            </a:pPr>
            <a:r>
              <a:rPr lang="tr-TR" sz="1900" kern="0" dirty="0">
                <a:solidFill>
                  <a:schemeClr val="tx2">
                    <a:lumMod val="50000"/>
                  </a:schemeClr>
                </a:solidFill>
              </a:rPr>
              <a:t>Spor malzemesi bedeli, </a:t>
            </a:r>
          </a:p>
          <a:p>
            <a:pPr marL="342900" indent="-342900" algn="just" eaLnBrk="1" hangingPunct="1">
              <a:spcBef>
                <a:spcPct val="20000"/>
              </a:spcBef>
              <a:buClr>
                <a:srgbClr val="C00000"/>
              </a:buClr>
              <a:buSzPct val="75000"/>
              <a:buFont typeface="+mj-lt"/>
              <a:buAutoNum type="arabicPeriod"/>
              <a:defRPr/>
            </a:pPr>
            <a:r>
              <a:rPr lang="tr-TR" sz="1900" kern="0" dirty="0" err="1">
                <a:solidFill>
                  <a:schemeClr val="tx2">
                    <a:lumMod val="50000"/>
                  </a:schemeClr>
                </a:solidFill>
              </a:rPr>
              <a:t>GSGM’nin</a:t>
            </a:r>
            <a:r>
              <a:rPr lang="tr-TR" sz="1900" kern="0" dirty="0">
                <a:solidFill>
                  <a:schemeClr val="tx2">
                    <a:lumMod val="50000"/>
                  </a:schemeClr>
                </a:solidFill>
              </a:rPr>
              <a:t> uygun göreceği spor tesisleri için yapılan ayni ve nakdi harcamalar, </a:t>
            </a:r>
          </a:p>
          <a:p>
            <a:pPr marL="342900" indent="-342900" algn="just" eaLnBrk="1" hangingPunct="1">
              <a:spcBef>
                <a:spcPct val="20000"/>
              </a:spcBef>
              <a:buClr>
                <a:srgbClr val="C00000"/>
              </a:buClr>
              <a:buSzPct val="75000"/>
              <a:buFont typeface="+mj-lt"/>
              <a:buAutoNum type="arabicPeriod"/>
              <a:defRPr/>
            </a:pPr>
            <a:r>
              <a:rPr lang="tr-TR" sz="1900" kern="0" dirty="0">
                <a:solidFill>
                  <a:schemeClr val="tx2">
                    <a:lumMod val="50000"/>
                  </a:schemeClr>
                </a:solidFill>
              </a:rPr>
              <a:t>Sporcuların transfer edilmesini sağlayacak bonservis bedelleri, </a:t>
            </a:r>
          </a:p>
          <a:p>
            <a:pPr marL="342900" indent="-342900" algn="just" eaLnBrk="1" hangingPunct="1">
              <a:spcBef>
                <a:spcPct val="20000"/>
              </a:spcBef>
              <a:buClr>
                <a:srgbClr val="C00000"/>
              </a:buClr>
              <a:buSzPct val="75000"/>
              <a:buFont typeface="+mj-lt"/>
              <a:buAutoNum type="arabicPeriod"/>
              <a:defRPr/>
            </a:pPr>
            <a:r>
              <a:rPr lang="tr-TR" sz="1900" kern="0" dirty="0">
                <a:solidFill>
                  <a:schemeClr val="tx2">
                    <a:lumMod val="50000"/>
                  </a:schemeClr>
                </a:solidFill>
              </a:rPr>
              <a:t>Spor müsabakaları sonucuna göre sporculara veya spor adamlarına prim mahiyetinde ayni ve nakdi ödemeler </a:t>
            </a:r>
          </a:p>
          <a:p>
            <a:pPr marL="342900" indent="-342900" algn="just" eaLnBrk="1" hangingPunct="1">
              <a:spcBef>
                <a:spcPct val="20000"/>
              </a:spcBef>
              <a:buClr>
                <a:srgbClr val="C00000"/>
              </a:buClr>
              <a:buSzPct val="75000"/>
              <a:defRPr/>
            </a:pPr>
            <a:r>
              <a:rPr lang="tr-TR" sz="1900" kern="0" dirty="0">
                <a:solidFill>
                  <a:schemeClr val="tx2">
                    <a:lumMod val="50000"/>
                  </a:schemeClr>
                </a:solidFill>
              </a:rPr>
              <a:t>	 gibi harcamalar sponsorluk harcaması olarak değerlendirilecektir.  </a:t>
            </a:r>
            <a:endParaRPr lang="tr-TR" sz="1900" dirty="0">
              <a:solidFill>
                <a:schemeClr val="tx2">
                  <a:lumMod val="50000"/>
                </a:schemeClr>
              </a:solidFill>
              <a:cs typeface="Arial" pitchFamily="34" charset="0"/>
            </a:endParaRPr>
          </a:p>
          <a:p>
            <a:pPr marL="0" indent="0" algn="just">
              <a:buFont typeface="Wingdings" panose="05000000000000000000" pitchFamily="2" charset="2"/>
              <a:buNone/>
            </a:pPr>
            <a:endParaRPr lang="tr-TR" altLang="tr-TR" sz="24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279DEB31-3764-45C7-0F15-D82CC2B02416}"/>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2469526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GELİR VERGİSİ KANUNU GEÇİCİ VERGİ DÜZENLEMESİ</a:t>
            </a:r>
            <a:endParaRPr lang="en-US" sz="2800" b="1" dirty="0">
              <a:solidFill>
                <a:schemeClr val="bg1">
                  <a:lumMod val="95000"/>
                </a:schemeClr>
              </a:solidFill>
              <a:latin typeface="+mn-lt"/>
            </a:endParaRPr>
          </a:p>
        </p:txBody>
      </p:sp>
      <p:sp>
        <p:nvSpPr>
          <p:cNvPr id="3" name="Subtitle 2"/>
          <p:cNvSpPr>
            <a:spLocks noGrp="1"/>
          </p:cNvSpPr>
          <p:nvPr>
            <p:ph type="subTitle" idx="1"/>
          </p:nvPr>
        </p:nvSpPr>
        <p:spPr>
          <a:xfrm>
            <a:off x="332509" y="1537855"/>
            <a:ext cx="8532885" cy="5005821"/>
          </a:xfrm>
        </p:spPr>
        <p:txBody>
          <a:bodyPr>
            <a:normAutofit/>
          </a:bodyPr>
          <a:lstStyle/>
          <a:p>
            <a:pPr algn="just" eaLnBrk="1" hangingPunct="1">
              <a:spcBef>
                <a:spcPct val="50000"/>
              </a:spcBef>
              <a:buSzPct val="85000"/>
            </a:pPr>
            <a:r>
              <a:rPr lang="tr-TR" altLang="tr-TR" sz="2800" dirty="0">
                <a:solidFill>
                  <a:srgbClr val="FF0000"/>
                </a:solidFill>
                <a:cs typeface="Times New Roman" pitchFamily="18" charset="0"/>
              </a:rPr>
              <a:t>Gelir Vergisi Kanunu Mükerrer Madde :120</a:t>
            </a:r>
            <a:r>
              <a:rPr lang="tr-TR" altLang="tr-TR" dirty="0">
                <a:solidFill>
                  <a:srgbClr val="000000"/>
                </a:solidFill>
                <a:cs typeface="Times New Roman" pitchFamily="18" charset="0"/>
              </a:rPr>
              <a:t>	</a:t>
            </a:r>
          </a:p>
          <a:p>
            <a:pPr algn="just" eaLnBrk="1" hangingPunct="1">
              <a:spcBef>
                <a:spcPct val="50000"/>
              </a:spcBef>
              <a:buSzPct val="85000"/>
            </a:pPr>
            <a:r>
              <a:rPr lang="tr-TR" sz="1600" b="0" i="0" dirty="0">
                <a:solidFill>
                  <a:schemeClr val="tx1"/>
                </a:solidFill>
                <a:effectLst/>
                <a:latin typeface="Aptos" panose="020B0004020202020204" pitchFamily="34" charset="0"/>
              </a:rPr>
              <a:t>     </a:t>
            </a:r>
            <a:r>
              <a:rPr lang="tr-TR" sz="1600" b="1" i="0" dirty="0">
                <a:solidFill>
                  <a:schemeClr val="tx1"/>
                </a:solidFill>
                <a:effectLst/>
                <a:latin typeface="Aptos" panose="020B0004020202020204" pitchFamily="34" charset="0"/>
              </a:rPr>
              <a:t>Ticari kazanç </a:t>
            </a:r>
            <a:r>
              <a:rPr lang="tr-TR" sz="1600" b="0" i="0" dirty="0">
                <a:solidFill>
                  <a:schemeClr val="tx1"/>
                </a:solidFill>
                <a:effectLst/>
                <a:latin typeface="Aptos" panose="020B0004020202020204" pitchFamily="34" charset="0"/>
              </a:rPr>
              <a:t>sahipleri ile </a:t>
            </a:r>
            <a:r>
              <a:rPr lang="tr-TR" sz="1600" b="1" i="0" dirty="0">
                <a:solidFill>
                  <a:schemeClr val="tx1"/>
                </a:solidFill>
                <a:effectLst/>
                <a:latin typeface="Aptos" panose="020B0004020202020204" pitchFamily="34" charset="0"/>
              </a:rPr>
              <a:t>serbest meslek erbabı </a:t>
            </a:r>
            <a:r>
              <a:rPr lang="tr-TR" sz="1600" b="0" i="0" dirty="0">
                <a:solidFill>
                  <a:schemeClr val="tx1"/>
                </a:solidFill>
                <a:effectLst/>
                <a:latin typeface="Aptos" panose="020B0004020202020204" pitchFamily="34" charset="0"/>
              </a:rPr>
              <a:t>cari vergilendirme döneminin gelir vergisine mahsup edilmek üzere, bu Kanunun </a:t>
            </a:r>
            <a:r>
              <a:rPr lang="tr-TR" sz="1600" b="1" i="0" dirty="0">
                <a:solidFill>
                  <a:srgbClr val="FF0000"/>
                </a:solidFill>
                <a:effectLst/>
                <a:latin typeface="Aptos" panose="020B0004020202020204" pitchFamily="34" charset="0"/>
              </a:rPr>
              <a:t>ticari veya mesleki kazancın </a:t>
            </a:r>
            <a:r>
              <a:rPr lang="tr-TR" sz="1600" b="0" i="0" dirty="0">
                <a:solidFill>
                  <a:schemeClr val="tx1"/>
                </a:solidFill>
                <a:effectLst/>
                <a:latin typeface="Aptos" panose="020B0004020202020204" pitchFamily="34" charset="0"/>
              </a:rPr>
              <a:t>tespitine ilişkin hükümleri uyarınca ilgili hesap döneminin </a:t>
            </a:r>
            <a:r>
              <a:rPr lang="tr-TR" sz="1600" b="1" i="0" dirty="0">
                <a:solidFill>
                  <a:schemeClr val="tx1"/>
                </a:solidFill>
                <a:effectLst/>
                <a:latin typeface="Aptos" panose="020B0004020202020204" pitchFamily="34" charset="0"/>
              </a:rPr>
              <a:t>ilk dokuz ayı </a:t>
            </a:r>
            <a:r>
              <a:rPr lang="tr-TR" sz="1600" b="0" i="0" dirty="0">
                <a:solidFill>
                  <a:schemeClr val="tx1"/>
                </a:solidFill>
                <a:effectLst/>
                <a:latin typeface="Aptos" panose="020B0004020202020204" pitchFamily="34" charset="0"/>
              </a:rPr>
              <a:t>için belirlenen üçer aylık dönem kazançları üzerinden </a:t>
            </a:r>
            <a:r>
              <a:rPr lang="tr-TR" sz="1600" b="1" i="0" dirty="0">
                <a:solidFill>
                  <a:srgbClr val="FF0000"/>
                </a:solidFill>
                <a:effectLst/>
                <a:latin typeface="Aptos" panose="020B0004020202020204" pitchFamily="34" charset="0"/>
              </a:rPr>
              <a:t>103 üncü maddede yer alan tarifenin ilk gelir dilimine uygulanan oranda geçici vergi öderler. </a:t>
            </a:r>
          </a:p>
          <a:p>
            <a:pPr algn="just" eaLnBrk="1" hangingPunct="1">
              <a:spcBef>
                <a:spcPct val="50000"/>
              </a:spcBef>
              <a:buSzPct val="85000"/>
            </a:pPr>
            <a:r>
              <a:rPr lang="tr-TR" sz="1600" dirty="0">
                <a:solidFill>
                  <a:schemeClr val="tx1"/>
                </a:solidFill>
                <a:latin typeface="Aptos" panose="020B0004020202020204" pitchFamily="34" charset="0"/>
              </a:rPr>
              <a:t>	</a:t>
            </a:r>
            <a:r>
              <a:rPr lang="tr-TR" sz="1600" b="0" i="0" dirty="0">
                <a:solidFill>
                  <a:schemeClr val="tx1"/>
                </a:solidFill>
                <a:effectLst/>
                <a:latin typeface="Aptos" panose="020B0004020202020204" pitchFamily="34" charset="0"/>
              </a:rPr>
              <a:t>Şu kadar ki; </a:t>
            </a:r>
            <a:r>
              <a:rPr lang="tr-TR" sz="1600" b="1" i="0" dirty="0">
                <a:solidFill>
                  <a:schemeClr val="tx1"/>
                </a:solidFill>
                <a:effectLst/>
                <a:latin typeface="Aptos" panose="020B0004020202020204" pitchFamily="34" charset="0"/>
              </a:rPr>
              <a:t>42 </a:t>
            </a:r>
            <a:r>
              <a:rPr lang="tr-TR" sz="1600" b="1" i="0" dirty="0" err="1">
                <a:solidFill>
                  <a:schemeClr val="tx1"/>
                </a:solidFill>
                <a:effectLst/>
                <a:latin typeface="Aptos" panose="020B0004020202020204" pitchFamily="34" charset="0"/>
              </a:rPr>
              <a:t>nci</a:t>
            </a:r>
            <a:r>
              <a:rPr lang="tr-TR" sz="1600" b="1" i="0" dirty="0">
                <a:solidFill>
                  <a:schemeClr val="tx1"/>
                </a:solidFill>
                <a:effectLst/>
                <a:latin typeface="Aptos" panose="020B0004020202020204" pitchFamily="34" charset="0"/>
              </a:rPr>
              <a:t> madde kapsamına giren kazançlar ile noterlik görevini ifa ile mükellef olanların</a:t>
            </a:r>
            <a:r>
              <a:rPr lang="tr-TR" sz="1600" b="0" i="0" dirty="0">
                <a:solidFill>
                  <a:schemeClr val="tx1"/>
                </a:solidFill>
                <a:effectLst/>
                <a:latin typeface="Aptos" panose="020B0004020202020204" pitchFamily="34" charset="0"/>
              </a:rPr>
              <a:t> bu işlerden sağladıkları kazançlar geçici vergi matrahına dâhil edilmez. Geçici vergi matrahının hesaplanmasında </a:t>
            </a:r>
            <a:r>
              <a:rPr lang="tr-TR" sz="1600" b="1" i="0" dirty="0">
                <a:solidFill>
                  <a:srgbClr val="FF0000"/>
                </a:solidFill>
                <a:effectLst/>
                <a:latin typeface="Aptos" panose="020B0004020202020204" pitchFamily="34" charset="0"/>
              </a:rPr>
              <a:t>Vergi Usul Kanununun değerlemeye ait</a:t>
            </a:r>
            <a:r>
              <a:rPr lang="tr-TR" sz="1600" b="0" i="0" dirty="0">
                <a:solidFill>
                  <a:srgbClr val="FF0000"/>
                </a:solidFill>
                <a:effectLst/>
                <a:latin typeface="Aptos" panose="020B0004020202020204" pitchFamily="34" charset="0"/>
              </a:rPr>
              <a:t> </a:t>
            </a:r>
            <a:r>
              <a:rPr lang="tr-TR" sz="1600" b="1" i="0" dirty="0">
                <a:solidFill>
                  <a:srgbClr val="FF0000"/>
                </a:solidFill>
                <a:effectLst/>
                <a:latin typeface="Aptos" panose="020B0004020202020204" pitchFamily="34" charset="0"/>
              </a:rPr>
              <a:t>hükümleri ile bu Kanunda düzenlenen indirim ve istisnalar dikkate alınır</a:t>
            </a:r>
            <a:r>
              <a:rPr lang="tr-TR" sz="1600" b="0" i="0" dirty="0">
                <a:solidFill>
                  <a:schemeClr val="tx1"/>
                </a:solidFill>
                <a:effectLst/>
                <a:latin typeface="Aptos" panose="020B0004020202020204" pitchFamily="34" charset="0"/>
              </a:rPr>
              <a:t>. Dönem sonundaki mal mevcutları, istenirse sadece kayıtlar üzerinden de tespit edilerek, geçici vergi matrahının hesabında dikkate alınabilir</a:t>
            </a:r>
            <a:r>
              <a:rPr lang="tr-TR" sz="1050" b="0" i="0" dirty="0">
                <a:solidFill>
                  <a:schemeClr val="tx1"/>
                </a:solidFill>
                <a:effectLst/>
                <a:latin typeface="Open Sans" panose="020B0606030504020204" pitchFamily="34" charset="0"/>
              </a:rPr>
              <a:t>.</a:t>
            </a:r>
          </a:p>
          <a:p>
            <a:pPr algn="just" eaLnBrk="1" hangingPunct="1">
              <a:spcBef>
                <a:spcPct val="50000"/>
              </a:spcBef>
              <a:buSzPct val="85000"/>
            </a:pPr>
            <a:r>
              <a:rPr lang="tr-TR" sz="1600" b="0" i="0" dirty="0">
                <a:solidFill>
                  <a:schemeClr val="tx1"/>
                </a:solidFill>
                <a:effectLst/>
                <a:latin typeface="Aptos" panose="020B0004020202020204" pitchFamily="34" charset="0"/>
              </a:rPr>
              <a:t>	Hesaplanan geçici vergi üç</a:t>
            </a:r>
            <a:r>
              <a:rPr lang="tr-TR" sz="1600" b="1" dirty="0">
                <a:solidFill>
                  <a:schemeClr val="tx1"/>
                </a:solidFill>
                <a:latin typeface="Aptos" panose="020B0004020202020204" pitchFamily="34" charset="0"/>
              </a:rPr>
              <a:t> </a:t>
            </a:r>
            <a:r>
              <a:rPr lang="tr-TR" sz="1600" b="0" i="0" dirty="0">
                <a:solidFill>
                  <a:schemeClr val="tx1"/>
                </a:solidFill>
                <a:effectLst/>
                <a:latin typeface="Aptos" panose="020B0004020202020204" pitchFamily="34" charset="0"/>
              </a:rPr>
              <a:t>aylık dönemi izleyen ikinci ayın </a:t>
            </a:r>
            <a:r>
              <a:rPr lang="tr-TR" sz="1600" b="0" i="0" dirty="0" err="1">
                <a:solidFill>
                  <a:schemeClr val="tx1"/>
                </a:solidFill>
                <a:effectLst/>
                <a:latin typeface="Aptos" panose="020B0004020202020204" pitchFamily="34" charset="0"/>
              </a:rPr>
              <a:t>on</a:t>
            </a:r>
            <a:r>
              <a:rPr lang="tr-TR" sz="1600" dirty="0" err="1">
                <a:solidFill>
                  <a:schemeClr val="tx1"/>
                </a:solidFill>
                <a:latin typeface="Aptos" panose="020B0004020202020204" pitchFamily="34" charset="0"/>
              </a:rPr>
              <a:t>yedinci</a:t>
            </a:r>
            <a:r>
              <a:rPr lang="tr-TR" sz="1600" b="0" i="0" dirty="0">
                <a:solidFill>
                  <a:schemeClr val="tx1"/>
                </a:solidFill>
                <a:effectLst/>
                <a:latin typeface="Aptos" panose="020B0004020202020204" pitchFamily="34" charset="0"/>
              </a:rPr>
              <a:t> günü akşamına kadar bağlı olunan vergi dairesine beyan edilir ve </a:t>
            </a:r>
            <a:r>
              <a:rPr lang="tr-TR" sz="1600" b="0" i="0" dirty="0" err="1">
                <a:solidFill>
                  <a:schemeClr val="tx1"/>
                </a:solidFill>
                <a:effectLst/>
                <a:latin typeface="Aptos" panose="020B0004020202020204" pitchFamily="34" charset="0"/>
              </a:rPr>
              <a:t>onyedinci</a:t>
            </a:r>
            <a:r>
              <a:rPr lang="tr-TR" sz="1600" b="0" i="0" dirty="0">
                <a:solidFill>
                  <a:schemeClr val="tx1"/>
                </a:solidFill>
                <a:effectLst/>
                <a:latin typeface="Aptos" panose="020B0004020202020204" pitchFamily="34" charset="0"/>
              </a:rPr>
              <a:t> günü akşamına kadar ödenir. </a:t>
            </a:r>
            <a:r>
              <a:rPr lang="tr-TR" sz="1600" b="1" i="0" dirty="0">
                <a:solidFill>
                  <a:srgbClr val="FF0000"/>
                </a:solidFill>
                <a:effectLst/>
                <a:latin typeface="Aptos" panose="020B0004020202020204" pitchFamily="34" charset="0"/>
              </a:rPr>
              <a:t>Aynı dönem içinde tevkif edilmiş bulunan gelir vergisi </a:t>
            </a:r>
            <a:r>
              <a:rPr lang="tr-TR" sz="1600" b="0" i="0" dirty="0">
                <a:solidFill>
                  <a:schemeClr val="tx1"/>
                </a:solidFill>
                <a:effectLst/>
                <a:latin typeface="Aptos" panose="020B0004020202020204" pitchFamily="34" charset="0"/>
              </a:rPr>
              <a:t>(42 </a:t>
            </a:r>
            <a:r>
              <a:rPr lang="tr-TR" sz="1600" b="0" i="0" dirty="0" err="1">
                <a:solidFill>
                  <a:schemeClr val="tx1"/>
                </a:solidFill>
                <a:effectLst/>
                <a:latin typeface="Aptos" panose="020B0004020202020204" pitchFamily="34" charset="0"/>
              </a:rPr>
              <a:t>nci</a:t>
            </a:r>
            <a:r>
              <a:rPr lang="tr-TR" sz="1600" b="0" i="0" dirty="0">
                <a:solidFill>
                  <a:schemeClr val="tx1"/>
                </a:solidFill>
                <a:effectLst/>
                <a:latin typeface="Aptos" panose="020B0004020202020204" pitchFamily="34" charset="0"/>
              </a:rPr>
              <a:t> maddede belirtilen kazançlardan yapılan tevkifat hariç</a:t>
            </a:r>
            <a:r>
              <a:rPr lang="tr-TR" sz="1600" b="1" i="0" dirty="0">
                <a:solidFill>
                  <a:srgbClr val="FF0000"/>
                </a:solidFill>
                <a:effectLst/>
                <a:latin typeface="Aptos" panose="020B0004020202020204" pitchFamily="34" charset="0"/>
              </a:rPr>
              <a:t>) hesaplanan geçici vergiden mahsup edilir</a:t>
            </a:r>
            <a:r>
              <a:rPr lang="tr-TR" sz="1600" b="0" i="0" dirty="0">
                <a:solidFill>
                  <a:schemeClr val="tx1"/>
                </a:solidFill>
                <a:effectLst/>
                <a:latin typeface="Aptos" panose="020B0004020202020204" pitchFamily="34" charset="0"/>
              </a:rPr>
              <a:t>.</a:t>
            </a:r>
            <a:endParaRPr kumimoji="0" lang="en-US" sz="1600" b="0" i="0" u="none" strike="noStrike" kern="0" cap="none" spc="0" normalizeH="0" baseline="0" noProof="0" dirty="0">
              <a:ln>
                <a:noFill/>
              </a:ln>
              <a:solidFill>
                <a:schemeClr val="tx1"/>
              </a:solidFill>
              <a:effectLst/>
              <a:uLnTx/>
              <a:uFillTx/>
              <a:latin typeface="Aptos" panose="020B0004020202020204" pitchFamily="34" charset="0"/>
              <a:cs typeface="Arial" panose="020B0604020202020204" pitchFamily="34" charset="0"/>
            </a:endParaRPr>
          </a:p>
        </p:txBody>
      </p:sp>
      <p:pic>
        <p:nvPicPr>
          <p:cNvPr id="4" name="Resim 3">
            <a:extLst>
              <a:ext uri="{FF2B5EF4-FFF2-40B4-BE49-F238E27FC236}">
                <a16:creationId xmlns:a16="http://schemas.microsoft.com/office/drawing/2014/main" id="{49C3D269-9731-7121-F4CB-060039D4C671}"/>
              </a:ext>
            </a:extLst>
          </p:cNvPr>
          <p:cNvPicPr>
            <a:picLocks noChangeAspect="1"/>
          </p:cNvPicPr>
          <p:nvPr/>
        </p:nvPicPr>
        <p:blipFill>
          <a:blip r:embed="rId3"/>
          <a:stretch>
            <a:fillRect/>
          </a:stretch>
        </p:blipFill>
        <p:spPr>
          <a:xfrm>
            <a:off x="5531371" y="6026727"/>
            <a:ext cx="3113866" cy="516950"/>
          </a:xfrm>
          <a:prstGeom prst="rect">
            <a:avLst/>
          </a:prstGeom>
        </p:spPr>
      </p:pic>
    </p:spTree>
    <p:extLst>
      <p:ext uri="{BB962C8B-B14F-4D97-AF65-F5344CB8AC3E}">
        <p14:creationId xmlns:p14="http://schemas.microsoft.com/office/powerpoint/2010/main" val="420990453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5769" y="778670"/>
            <a:ext cx="5136356" cy="371475"/>
          </a:xfrm>
        </p:spPr>
        <p:txBody>
          <a:bodyPr>
            <a:normAutofit/>
          </a:bodyPr>
          <a:lstStyle/>
          <a:p>
            <a:pPr>
              <a:lnSpc>
                <a:spcPct val="80000"/>
              </a:lnSpc>
              <a:defRPr/>
            </a:pPr>
            <a:r>
              <a:rPr lang="tr-TR" sz="2000" b="1" dirty="0">
                <a:solidFill>
                  <a:schemeClr val="bg1"/>
                </a:solidFill>
                <a:latin typeface="Times New Roman" panose="02020603050405020304" pitchFamily="18" charset="0"/>
                <a:cs typeface="Times New Roman" panose="02020603050405020304" pitchFamily="18" charset="0"/>
              </a:rPr>
              <a:t>DİĞER İNDİRİMLER GVK/ KVK</a:t>
            </a:r>
          </a:p>
        </p:txBody>
      </p:sp>
      <p:sp>
        <p:nvSpPr>
          <p:cNvPr id="3" name="Subtitle 2"/>
          <p:cNvSpPr>
            <a:spLocks noGrp="1"/>
          </p:cNvSpPr>
          <p:nvPr>
            <p:ph type="subTitle" idx="1"/>
          </p:nvPr>
        </p:nvSpPr>
        <p:spPr>
          <a:xfrm>
            <a:off x="482203" y="1350172"/>
            <a:ext cx="8179594" cy="4436268"/>
          </a:xfrm>
        </p:spPr>
        <p:txBody>
          <a:bodyPr>
            <a:normAutofit/>
          </a:bodyPr>
          <a:lstStyle/>
          <a:p>
            <a:pPr marL="0" indent="0" algn="ctr">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BEYANNAME ÜZERİNDE YAPILACAK İNDİRİMLER</a:t>
            </a:r>
          </a:p>
          <a:p>
            <a:pPr marL="0" indent="0" algn="just">
              <a:spcBef>
                <a:spcPct val="0"/>
              </a:spcBef>
              <a:buFont typeface="Wingdings" panose="05000000000000000000" pitchFamily="2" charset="2"/>
              <a:buNone/>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1800" b="1" dirty="0">
                <a:solidFill>
                  <a:srgbClr val="1818FF"/>
                </a:solidFill>
                <a:ea typeface="ＭＳ Ｐゴシック" panose="020B0600070205080204" pitchFamily="34" charset="-128"/>
                <a:cs typeface="Times New Roman" panose="02020603050405020304" pitchFamily="18" charset="0"/>
              </a:rPr>
              <a:t>6 – Cumhurbaşkanlığınca Başlatılan Yardım Kampanyaları</a:t>
            </a:r>
          </a:p>
          <a:p>
            <a:pPr marL="0" indent="0" algn="just">
              <a:buFont typeface="Wingdings" panose="05000000000000000000" pitchFamily="2" charset="2"/>
              <a:buNone/>
            </a:pPr>
            <a:r>
              <a:rPr lang="tr-TR" sz="1800" b="0" i="0" dirty="0">
                <a:solidFill>
                  <a:schemeClr val="tx2">
                    <a:lumMod val="50000"/>
                  </a:schemeClr>
                </a:solidFill>
                <a:effectLst/>
              </a:rPr>
              <a:t>Cumhurbaşkanınca başlatılan yardım kampanyalarına </a:t>
            </a:r>
            <a:r>
              <a:rPr lang="tr-TR" sz="1800" b="1" i="0" dirty="0">
                <a:solidFill>
                  <a:srgbClr val="FF0000"/>
                </a:solidFill>
                <a:effectLst/>
              </a:rPr>
              <a:t>makbuz karşılığı </a:t>
            </a:r>
            <a:r>
              <a:rPr lang="tr-TR" sz="1800" b="0" i="0" dirty="0">
                <a:solidFill>
                  <a:schemeClr val="tx2">
                    <a:lumMod val="50000"/>
                  </a:schemeClr>
                </a:solidFill>
                <a:effectLst/>
              </a:rPr>
              <a:t>yapılan </a:t>
            </a:r>
            <a:r>
              <a:rPr lang="tr-TR" sz="1800" b="1" i="0" dirty="0">
                <a:solidFill>
                  <a:srgbClr val="FF0000"/>
                </a:solidFill>
                <a:effectLst/>
              </a:rPr>
              <a:t>ayni ve nakdî bağışların tamamı</a:t>
            </a:r>
            <a:r>
              <a:rPr lang="tr-TR" sz="1200" b="0" i="0" dirty="0">
                <a:solidFill>
                  <a:srgbClr val="494949"/>
                </a:solidFill>
                <a:effectLst/>
                <a:latin typeface="Open Sans" panose="020B0606030504020204" pitchFamily="34" charset="0"/>
              </a:rPr>
              <a:t>.</a:t>
            </a:r>
          </a:p>
          <a:p>
            <a:pPr marL="0" indent="0" algn="just">
              <a:buFont typeface="Wingdings" panose="05000000000000000000" pitchFamily="2" charset="2"/>
              <a:buNone/>
            </a:pPr>
            <a:r>
              <a:rPr lang="tr-TR" altLang="tr-TR" sz="1800" b="1" dirty="0">
                <a:solidFill>
                  <a:srgbClr val="1818FF"/>
                </a:solidFill>
                <a:ea typeface="ＭＳ Ｐゴシック" panose="020B0600070205080204" pitchFamily="34" charset="-128"/>
                <a:cs typeface="Times New Roman" panose="02020603050405020304" pitchFamily="18" charset="0"/>
              </a:rPr>
              <a:t>Deprem Yardımları</a:t>
            </a:r>
          </a:p>
          <a:p>
            <a:pPr marL="0" indent="0" algn="just">
              <a:buFont typeface="Wingdings" panose="05000000000000000000" pitchFamily="2" charset="2"/>
              <a:buNone/>
            </a:pPr>
            <a:r>
              <a:rPr lang="tr-TR" altLang="tr-TR" sz="18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02.02.2021 tarih ve 3483 sayılı Cumhurbaşkanlığı Kararı</a:t>
            </a:r>
            <a:endParaRPr lang="tr-TR" altLang="tr-TR" sz="1800" dirty="0">
              <a:solidFill>
                <a:schemeClr val="tx2">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endParaRPr>
          </a:p>
        </p:txBody>
      </p:sp>
      <p:pic>
        <p:nvPicPr>
          <p:cNvPr id="7" name="Resim 6">
            <a:extLst>
              <a:ext uri="{FF2B5EF4-FFF2-40B4-BE49-F238E27FC236}">
                <a16:creationId xmlns:a16="http://schemas.microsoft.com/office/drawing/2014/main" id="{4A0F05B4-207A-28F6-6501-27896792423C}"/>
              </a:ext>
            </a:extLst>
          </p:cNvPr>
          <p:cNvPicPr>
            <a:picLocks noChangeAspect="1"/>
          </p:cNvPicPr>
          <p:nvPr/>
        </p:nvPicPr>
        <p:blipFill>
          <a:blip r:embed="rId4"/>
          <a:stretch>
            <a:fillRect/>
          </a:stretch>
        </p:blipFill>
        <p:spPr>
          <a:xfrm>
            <a:off x="1394816" y="3334130"/>
            <a:ext cx="6970515" cy="2423739"/>
          </a:xfrm>
          <a:prstGeom prst="rect">
            <a:avLst/>
          </a:prstGeom>
        </p:spPr>
      </p:pic>
      <p:pic>
        <p:nvPicPr>
          <p:cNvPr id="4" name="Resim 3">
            <a:extLst>
              <a:ext uri="{FF2B5EF4-FFF2-40B4-BE49-F238E27FC236}">
                <a16:creationId xmlns:a16="http://schemas.microsoft.com/office/drawing/2014/main" id="{695B77F7-45A3-559F-7663-8318FD707765}"/>
              </a:ext>
            </a:extLst>
          </p:cNvPr>
          <p:cNvPicPr>
            <a:picLocks noChangeAspect="1"/>
          </p:cNvPicPr>
          <p:nvPr/>
        </p:nvPicPr>
        <p:blipFill>
          <a:blip r:embed="rId5"/>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202399576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5769" y="778670"/>
            <a:ext cx="5136356" cy="371475"/>
          </a:xfrm>
        </p:spPr>
        <p:txBody>
          <a:bodyPr>
            <a:normAutofit/>
          </a:bodyPr>
          <a:lstStyle/>
          <a:p>
            <a:pPr>
              <a:lnSpc>
                <a:spcPct val="80000"/>
              </a:lnSpc>
              <a:defRPr/>
            </a:pPr>
            <a:r>
              <a:rPr lang="tr-TR" sz="2000" b="1" dirty="0">
                <a:solidFill>
                  <a:schemeClr val="bg1"/>
                </a:solidFill>
                <a:latin typeface="Times New Roman" panose="02020603050405020304" pitchFamily="18" charset="0"/>
                <a:cs typeface="Times New Roman" panose="02020603050405020304" pitchFamily="18" charset="0"/>
              </a:rPr>
              <a:t>DİĞER İNDİRİMLER GVK/ KVK</a:t>
            </a:r>
          </a:p>
        </p:txBody>
      </p:sp>
      <p:sp>
        <p:nvSpPr>
          <p:cNvPr id="3" name="Subtitle 2"/>
          <p:cNvSpPr>
            <a:spLocks noGrp="1"/>
          </p:cNvSpPr>
          <p:nvPr>
            <p:ph type="subTitle" idx="1"/>
          </p:nvPr>
        </p:nvSpPr>
        <p:spPr>
          <a:xfrm>
            <a:off x="482203" y="1350172"/>
            <a:ext cx="8179594" cy="4436268"/>
          </a:xfrm>
        </p:spPr>
        <p:txBody>
          <a:bodyPr>
            <a:normAutofit/>
          </a:bodyPr>
          <a:lstStyle/>
          <a:p>
            <a:pPr marL="0" indent="0" algn="ctr">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BEYANNAME ÜZERİNDE YAPILACAK İNDİRİMLER</a:t>
            </a:r>
          </a:p>
          <a:p>
            <a:pPr marL="0" indent="0" algn="just">
              <a:spcBef>
                <a:spcPct val="0"/>
              </a:spcBef>
              <a:buFont typeface="Wingdings" panose="05000000000000000000" pitchFamily="2" charset="2"/>
              <a:buNone/>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1800" b="1" dirty="0">
                <a:solidFill>
                  <a:srgbClr val="1818FF"/>
                </a:solidFill>
                <a:ea typeface="ＭＳ Ｐゴシック" panose="020B0600070205080204" pitchFamily="34" charset="-128"/>
                <a:cs typeface="Times New Roman" panose="02020603050405020304" pitchFamily="18" charset="0"/>
              </a:rPr>
              <a:t>7 – Kızılay ve Yeşilay a Yapılan Bağışlar</a:t>
            </a:r>
          </a:p>
          <a:p>
            <a:pPr marL="0" indent="0" algn="just">
              <a:spcBef>
                <a:spcPct val="0"/>
              </a:spcBef>
              <a:buFont typeface="Wingdings" panose="05000000000000000000" pitchFamily="2" charset="2"/>
              <a:buNone/>
            </a:pPr>
            <a:endParaRPr lang="tr-TR" altLang="tr-TR" sz="1800" b="1" dirty="0">
              <a:solidFill>
                <a:srgbClr val="1818FF"/>
              </a:solidFill>
              <a:ea typeface="ＭＳ Ｐゴシック" panose="020B0600070205080204" pitchFamily="34" charset="-128"/>
              <a:cs typeface="Times New Roman" panose="02020603050405020304" pitchFamily="18" charset="0"/>
            </a:endParaRPr>
          </a:p>
          <a:p>
            <a:pPr marL="0" indent="0" algn="just">
              <a:buFont typeface="Wingdings" panose="05000000000000000000" pitchFamily="2" charset="2"/>
              <a:buNone/>
            </a:pPr>
            <a:r>
              <a:rPr lang="tr-TR" sz="1100" b="1" i="0" dirty="0">
                <a:solidFill>
                  <a:schemeClr val="tx2">
                    <a:lumMod val="50000"/>
                  </a:schemeClr>
                </a:solidFill>
                <a:effectLst/>
              </a:rPr>
              <a:t> </a:t>
            </a:r>
            <a:r>
              <a:rPr lang="tr-TR" sz="2000" b="1" i="0" dirty="0">
                <a:solidFill>
                  <a:srgbClr val="FF0000"/>
                </a:solidFill>
                <a:effectLst/>
              </a:rPr>
              <a:t>İktisadi işletmeleri hariç,</a:t>
            </a:r>
          </a:p>
          <a:p>
            <a:pPr marL="0" indent="0" algn="just">
              <a:buFont typeface="Wingdings" panose="05000000000000000000" pitchFamily="2" charset="2"/>
              <a:buNone/>
            </a:pPr>
            <a:endParaRPr lang="tr-TR" sz="2000" dirty="0">
              <a:solidFill>
                <a:schemeClr val="tx2">
                  <a:lumMod val="50000"/>
                </a:schemeClr>
              </a:solidFill>
            </a:endParaRPr>
          </a:p>
          <a:p>
            <a:pPr marL="0" indent="0" algn="just">
              <a:buFont typeface="Wingdings" panose="05000000000000000000" pitchFamily="2" charset="2"/>
              <a:buNone/>
            </a:pPr>
            <a:r>
              <a:rPr lang="tr-TR" sz="2000" b="1" i="0" dirty="0">
                <a:solidFill>
                  <a:schemeClr val="tx2">
                    <a:lumMod val="50000"/>
                  </a:schemeClr>
                </a:solidFill>
                <a:effectLst/>
              </a:rPr>
              <a:t>Türkiye Kızılay Derneğine </a:t>
            </a:r>
            <a:endParaRPr lang="tr-TR" sz="2000" b="1" dirty="0">
              <a:solidFill>
                <a:schemeClr val="tx2">
                  <a:lumMod val="50000"/>
                </a:schemeClr>
              </a:solidFill>
            </a:endParaRPr>
          </a:p>
          <a:p>
            <a:pPr marL="0" indent="0" algn="just">
              <a:buFont typeface="Wingdings" panose="05000000000000000000" pitchFamily="2" charset="2"/>
              <a:buNone/>
            </a:pPr>
            <a:r>
              <a:rPr lang="tr-TR" sz="2000" b="1" i="0" dirty="0">
                <a:solidFill>
                  <a:schemeClr val="tx2">
                    <a:lumMod val="50000"/>
                  </a:schemeClr>
                </a:solidFill>
                <a:effectLst/>
              </a:rPr>
              <a:t>Türkiye Yeşilay Cemiyetine</a:t>
            </a:r>
          </a:p>
          <a:p>
            <a:pPr marL="0" indent="0" algn="just">
              <a:buFont typeface="Wingdings" panose="05000000000000000000" pitchFamily="2" charset="2"/>
              <a:buNone/>
            </a:pPr>
            <a:endParaRPr lang="tr-TR" sz="2000" dirty="0">
              <a:solidFill>
                <a:schemeClr val="tx2">
                  <a:lumMod val="50000"/>
                </a:schemeClr>
              </a:solidFill>
            </a:endParaRPr>
          </a:p>
          <a:p>
            <a:pPr marL="0" indent="0" algn="just">
              <a:buFont typeface="Wingdings" panose="05000000000000000000" pitchFamily="2" charset="2"/>
              <a:buNone/>
            </a:pPr>
            <a:r>
              <a:rPr lang="tr-TR" sz="2000" b="1" i="0" dirty="0">
                <a:solidFill>
                  <a:srgbClr val="FF0000"/>
                </a:solidFill>
                <a:effectLst/>
              </a:rPr>
              <a:t>makbuz karşılığı </a:t>
            </a:r>
            <a:r>
              <a:rPr lang="tr-TR" sz="2000" b="0" i="0" dirty="0">
                <a:solidFill>
                  <a:schemeClr val="tx2">
                    <a:lumMod val="50000"/>
                  </a:schemeClr>
                </a:solidFill>
                <a:effectLst/>
              </a:rPr>
              <a:t>yapılan </a:t>
            </a:r>
            <a:r>
              <a:rPr lang="tr-TR" sz="2000" b="1" i="0" dirty="0">
                <a:solidFill>
                  <a:srgbClr val="FF0000"/>
                </a:solidFill>
                <a:effectLst/>
              </a:rPr>
              <a:t>nakdi</a:t>
            </a:r>
            <a:r>
              <a:rPr lang="tr-TR" sz="2000" b="0" i="0" dirty="0">
                <a:solidFill>
                  <a:schemeClr val="tx2">
                    <a:lumMod val="50000"/>
                  </a:schemeClr>
                </a:solidFill>
                <a:effectLst/>
              </a:rPr>
              <a:t> bağış ve yardımların </a:t>
            </a:r>
            <a:r>
              <a:rPr lang="tr-TR" sz="2000" b="1" i="0" dirty="0">
                <a:solidFill>
                  <a:srgbClr val="FF0000"/>
                </a:solidFill>
                <a:effectLst/>
              </a:rPr>
              <a:t>tamamı.</a:t>
            </a:r>
            <a:endParaRPr lang="tr-TR" altLang="tr-TR" sz="2000" b="1" dirty="0">
              <a:solidFill>
                <a:srgbClr val="FF0000"/>
              </a:solidFill>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C9E901F7-EA01-9673-35AC-3902F66E8F75}"/>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153525865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5769" y="778670"/>
            <a:ext cx="5136356" cy="371475"/>
          </a:xfrm>
        </p:spPr>
        <p:txBody>
          <a:bodyPr>
            <a:normAutofit/>
          </a:bodyPr>
          <a:lstStyle/>
          <a:p>
            <a:pPr>
              <a:lnSpc>
                <a:spcPct val="80000"/>
              </a:lnSpc>
              <a:defRPr/>
            </a:pPr>
            <a:r>
              <a:rPr lang="tr-TR" sz="2000" b="1" dirty="0">
                <a:solidFill>
                  <a:schemeClr val="bg1"/>
                </a:solidFill>
                <a:latin typeface="Times New Roman" panose="02020603050405020304" pitchFamily="18" charset="0"/>
                <a:cs typeface="Times New Roman" panose="02020603050405020304" pitchFamily="18" charset="0"/>
              </a:rPr>
              <a:t>DİĞER İNDİRİMLER GVK -KVK</a:t>
            </a:r>
          </a:p>
        </p:txBody>
      </p:sp>
      <p:sp>
        <p:nvSpPr>
          <p:cNvPr id="3" name="Subtitle 2"/>
          <p:cNvSpPr>
            <a:spLocks noGrp="1"/>
          </p:cNvSpPr>
          <p:nvPr>
            <p:ph type="subTitle" idx="1"/>
          </p:nvPr>
        </p:nvSpPr>
        <p:spPr>
          <a:xfrm>
            <a:off x="482203" y="1278734"/>
            <a:ext cx="8179594" cy="4943472"/>
          </a:xfrm>
        </p:spPr>
        <p:txBody>
          <a:bodyPr>
            <a:normAutofit fontScale="70000" lnSpcReduction="20000"/>
          </a:bodyPr>
          <a:lstStyle/>
          <a:p>
            <a:pPr algn="just" defTabSz="533400" eaLnBrk="1" hangingPunct="1">
              <a:defRPr/>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sz="2600" b="1" dirty="0">
                <a:solidFill>
                  <a:srgbClr val="CC3300"/>
                </a:solidFill>
                <a:latin typeface="Arial" charset="0"/>
                <a:cs typeface="Times New Roman" pitchFamily="18" charset="0"/>
              </a:rPr>
              <a:t>BAĞIŞ VE YARDIMLARIN İNDİRİMİ</a:t>
            </a:r>
          </a:p>
          <a:p>
            <a:pPr algn="just" defTabSz="533400" eaLnBrk="1" hangingPunct="1">
              <a:defRPr/>
            </a:pPr>
            <a:endParaRPr lang="tr-TR" sz="2600" b="1" dirty="0">
              <a:solidFill>
                <a:srgbClr val="CC3300"/>
              </a:solidFill>
              <a:latin typeface="Arial" charset="0"/>
              <a:cs typeface="Arial" charset="0"/>
            </a:endParaRPr>
          </a:p>
          <a:p>
            <a:pPr algn="just" defTabSz="533400" eaLnBrk="1" hangingPunct="1">
              <a:lnSpc>
                <a:spcPct val="120000"/>
              </a:lnSpc>
              <a:defRPr/>
            </a:pPr>
            <a:r>
              <a:rPr lang="tr-TR" sz="2600" dirty="0">
                <a:solidFill>
                  <a:srgbClr val="000000"/>
                </a:solidFill>
                <a:latin typeface="Arial" charset="0"/>
                <a:cs typeface="Arial" charset="0"/>
              </a:rPr>
              <a:t>	</a:t>
            </a:r>
            <a:r>
              <a:rPr lang="tr-TR" sz="2600" dirty="0">
                <a:solidFill>
                  <a:schemeClr val="tx2">
                    <a:lumMod val="50000"/>
                  </a:schemeClr>
                </a:solidFill>
                <a:cs typeface="Arial" charset="0"/>
              </a:rPr>
              <a:t>Mükellefler yapmış oldukları bağış ve yardımları aşağıdaki şartlar dahilinde indirim konusu yapabilirler.</a:t>
            </a:r>
          </a:p>
          <a:p>
            <a:pPr indent="536575" algn="just" defTabSz="533400">
              <a:lnSpc>
                <a:spcPct val="120000"/>
              </a:lnSpc>
              <a:defRPr/>
            </a:pPr>
            <a:r>
              <a:rPr lang="tr-TR" sz="2600" dirty="0">
                <a:solidFill>
                  <a:schemeClr val="tx2">
                    <a:lumMod val="50000"/>
                  </a:schemeClr>
                </a:solidFill>
                <a:cs typeface="Arial" charset="0"/>
              </a:rPr>
              <a:t>a. Bağış ve yardım, </a:t>
            </a:r>
            <a:r>
              <a:rPr lang="tr-TR" sz="2600" b="1" dirty="0">
                <a:solidFill>
                  <a:srgbClr val="FF0000"/>
                </a:solidFill>
                <a:cs typeface="Arial" charset="0"/>
              </a:rPr>
              <a:t>kanunda belirtilen kuruluşlara </a:t>
            </a:r>
            <a:r>
              <a:rPr lang="tr-TR" sz="2600" dirty="0">
                <a:solidFill>
                  <a:schemeClr val="tx2">
                    <a:lumMod val="50000"/>
                  </a:schemeClr>
                </a:solidFill>
                <a:cs typeface="Arial" charset="0"/>
              </a:rPr>
              <a:t>yapılmış olmalıdır. </a:t>
            </a:r>
          </a:p>
          <a:p>
            <a:pPr indent="536575" algn="just" defTabSz="533400">
              <a:lnSpc>
                <a:spcPct val="120000"/>
              </a:lnSpc>
              <a:defRPr/>
            </a:pPr>
            <a:r>
              <a:rPr lang="tr-TR" sz="2600" dirty="0">
                <a:solidFill>
                  <a:schemeClr val="tx2">
                    <a:lumMod val="50000"/>
                  </a:schemeClr>
                </a:solidFill>
                <a:cs typeface="Arial" charset="0"/>
              </a:rPr>
              <a:t>(Genel ve özel bütçeli kamu idareleri, İl özel idareleri ve belediyeler, Köyler, Kamu yararına çalışan dernekler, Bakanlar Kurulunca vergi muafiyeti tanınan vakıflar.</a:t>
            </a:r>
            <a:r>
              <a:rPr lang="tr-TR" sz="2600" dirty="0">
                <a:solidFill>
                  <a:schemeClr val="tx2">
                    <a:lumMod val="50000"/>
                  </a:schemeClr>
                </a:solidFill>
              </a:rPr>
              <a:t> (</a:t>
            </a:r>
            <a:r>
              <a:rPr lang="tr-TR" sz="2600" dirty="0">
                <a:solidFill>
                  <a:schemeClr val="tx2">
                    <a:lumMod val="50000"/>
                  </a:schemeClr>
                </a:solidFill>
                <a:cs typeface="Arial" charset="0"/>
              </a:rPr>
              <a:t>) </a:t>
            </a:r>
          </a:p>
          <a:p>
            <a:pPr indent="536575" algn="just" defTabSz="533400">
              <a:lnSpc>
                <a:spcPct val="120000"/>
              </a:lnSpc>
              <a:defRPr/>
            </a:pPr>
            <a:r>
              <a:rPr lang="tr-TR" sz="2600" dirty="0">
                <a:solidFill>
                  <a:schemeClr val="tx2">
                    <a:lumMod val="50000"/>
                  </a:schemeClr>
                </a:solidFill>
                <a:cs typeface="Arial" charset="0"/>
              </a:rPr>
              <a:t>b. Bağış ve yardım, </a:t>
            </a:r>
            <a:r>
              <a:rPr lang="tr-TR" sz="2600" b="1" dirty="0">
                <a:solidFill>
                  <a:srgbClr val="FF0000"/>
                </a:solidFill>
                <a:cs typeface="Arial" charset="0"/>
              </a:rPr>
              <a:t>makbuz karşılığında </a:t>
            </a:r>
            <a:r>
              <a:rPr lang="tr-TR" sz="2600" dirty="0">
                <a:solidFill>
                  <a:schemeClr val="tx2">
                    <a:lumMod val="50000"/>
                  </a:schemeClr>
                </a:solidFill>
                <a:cs typeface="Arial" charset="0"/>
              </a:rPr>
              <a:t>yapılmış olmalıdır. </a:t>
            </a:r>
          </a:p>
          <a:p>
            <a:pPr indent="536575" algn="just" defTabSz="533400">
              <a:lnSpc>
                <a:spcPct val="120000"/>
              </a:lnSpc>
              <a:defRPr/>
            </a:pPr>
            <a:r>
              <a:rPr lang="tr-TR" sz="2600" dirty="0">
                <a:solidFill>
                  <a:schemeClr val="tx2">
                    <a:lumMod val="50000"/>
                  </a:schemeClr>
                </a:solidFill>
                <a:cs typeface="Arial" charset="0"/>
              </a:rPr>
              <a:t>c. Bağış ve yardım, </a:t>
            </a:r>
            <a:r>
              <a:rPr lang="tr-TR" sz="2600" b="1" dirty="0">
                <a:solidFill>
                  <a:srgbClr val="FF0000"/>
                </a:solidFill>
                <a:cs typeface="Arial" charset="0"/>
              </a:rPr>
              <a:t>karşılıksız</a:t>
            </a:r>
            <a:r>
              <a:rPr lang="tr-TR" sz="2600" dirty="0">
                <a:solidFill>
                  <a:schemeClr val="tx2">
                    <a:lumMod val="50000"/>
                  </a:schemeClr>
                </a:solidFill>
                <a:cs typeface="Arial" charset="0"/>
              </a:rPr>
              <a:t> olarak yapılmış bir ödemeyi ifade eder. Bir karşılık bulunduğunda, ödeme bağış veya yardım olmaktan çıkar.</a:t>
            </a:r>
          </a:p>
          <a:p>
            <a:pPr indent="536575" algn="just" defTabSz="533400">
              <a:lnSpc>
                <a:spcPct val="120000"/>
              </a:lnSpc>
              <a:defRPr/>
            </a:pPr>
            <a:r>
              <a:rPr lang="tr-TR" sz="2600" dirty="0">
                <a:solidFill>
                  <a:schemeClr val="tx2">
                    <a:lumMod val="50000"/>
                  </a:schemeClr>
                </a:solidFill>
                <a:cs typeface="Arial" charset="0"/>
              </a:rPr>
              <a:t>d. Bağış ve yardım, </a:t>
            </a:r>
            <a:r>
              <a:rPr lang="tr-TR" sz="2600" b="1" dirty="0">
                <a:solidFill>
                  <a:srgbClr val="FF0000"/>
                </a:solidFill>
                <a:cs typeface="Arial" charset="0"/>
              </a:rPr>
              <a:t>nakden veya aynen </a:t>
            </a:r>
            <a:r>
              <a:rPr lang="tr-TR" sz="2600" dirty="0">
                <a:solidFill>
                  <a:schemeClr val="tx2">
                    <a:lumMod val="50000"/>
                  </a:schemeClr>
                </a:solidFill>
                <a:cs typeface="Arial" charset="0"/>
              </a:rPr>
              <a:t>yapılabilir. </a:t>
            </a:r>
          </a:p>
          <a:p>
            <a:pPr indent="536575" algn="l">
              <a:lnSpc>
                <a:spcPct val="120000"/>
              </a:lnSpc>
            </a:pPr>
            <a:r>
              <a:rPr lang="tr-TR" sz="2600" dirty="0">
                <a:solidFill>
                  <a:schemeClr val="tx2">
                    <a:lumMod val="50000"/>
                  </a:schemeClr>
                </a:solidFill>
                <a:cs typeface="Arial" charset="0"/>
              </a:rPr>
              <a:t>e. </a:t>
            </a:r>
            <a:r>
              <a:rPr lang="tr-TR" sz="2600" dirty="0">
                <a:solidFill>
                  <a:schemeClr val="tx2">
                    <a:lumMod val="50000"/>
                  </a:schemeClr>
                </a:solidFill>
              </a:rPr>
              <a:t>Sadece </a:t>
            </a:r>
            <a:r>
              <a:rPr lang="tr-TR" sz="2600" b="1" dirty="0">
                <a:solidFill>
                  <a:srgbClr val="FF0000"/>
                </a:solidFill>
              </a:rPr>
              <a:t>ilgili dönem gelir ve kurum kazancından </a:t>
            </a:r>
            <a:r>
              <a:rPr lang="tr-TR" sz="2600" dirty="0">
                <a:solidFill>
                  <a:schemeClr val="tx2">
                    <a:lumMod val="50000"/>
                  </a:schemeClr>
                </a:solidFill>
              </a:rPr>
              <a:t>indirilmesi, </a:t>
            </a:r>
          </a:p>
          <a:p>
            <a:pPr indent="536575" algn="l">
              <a:lnSpc>
                <a:spcPct val="120000"/>
              </a:lnSpc>
            </a:pPr>
            <a:r>
              <a:rPr lang="tr-TR" sz="2600" dirty="0">
                <a:solidFill>
                  <a:schemeClr val="tx2">
                    <a:lumMod val="50000"/>
                  </a:schemeClr>
                </a:solidFill>
              </a:rPr>
              <a:t>f. Gelir ve kurumlar vergisi beyannamelerinde </a:t>
            </a:r>
            <a:r>
              <a:rPr lang="tr-TR" sz="2600" b="1" dirty="0">
                <a:solidFill>
                  <a:srgbClr val="FF0000"/>
                </a:solidFill>
              </a:rPr>
              <a:t>ayrıca gösterilmesi</a:t>
            </a:r>
            <a:endParaRPr lang="tr-TR" sz="2600" b="1" dirty="0">
              <a:solidFill>
                <a:srgbClr val="FF0000"/>
              </a:solidFill>
              <a:cs typeface="Arial" charset="0"/>
            </a:endParaRPr>
          </a:p>
          <a:p>
            <a:pPr algn="just" defTabSz="533400" eaLnBrk="1" hangingPunct="1">
              <a:defRPr/>
            </a:pPr>
            <a:r>
              <a:rPr lang="tr-TR" sz="2600" dirty="0">
                <a:solidFill>
                  <a:schemeClr val="tx2">
                    <a:lumMod val="50000"/>
                  </a:schemeClr>
                </a:solidFill>
                <a:cs typeface="Arial" charset="0"/>
              </a:rPr>
              <a:t>	</a:t>
            </a:r>
            <a:r>
              <a:rPr lang="tr-TR" sz="2600" b="0" i="0" u="none" strike="noStrike" baseline="0" dirty="0">
                <a:solidFill>
                  <a:schemeClr val="tx2">
                    <a:lumMod val="50000"/>
                  </a:schemeClr>
                </a:solidFill>
              </a:rPr>
              <a:t>, </a:t>
            </a:r>
          </a:p>
          <a:p>
            <a:pPr algn="l"/>
            <a:endParaRPr lang="tr-TR" sz="2600" b="0" i="0" u="none" strike="noStrike" baseline="0" dirty="0">
              <a:solidFill>
                <a:schemeClr val="tx2">
                  <a:lumMod val="50000"/>
                </a:schemeClr>
              </a:solidFill>
            </a:endParaRPr>
          </a:p>
          <a:p>
            <a:pPr algn="just" defTabSz="533400" eaLnBrk="1" hangingPunct="1">
              <a:defRPr/>
            </a:pPr>
            <a:endParaRPr lang="tr-TR" sz="2600" dirty="0">
              <a:solidFill>
                <a:srgbClr val="000000"/>
              </a:solidFill>
              <a:latin typeface="Arial" charset="0"/>
              <a:cs typeface="Arial" charset="0"/>
            </a:endParaRPr>
          </a:p>
        </p:txBody>
      </p:sp>
      <p:pic>
        <p:nvPicPr>
          <p:cNvPr id="4" name="Resim 3">
            <a:extLst>
              <a:ext uri="{FF2B5EF4-FFF2-40B4-BE49-F238E27FC236}">
                <a16:creationId xmlns:a16="http://schemas.microsoft.com/office/drawing/2014/main" id="{0C7A468F-B05C-6CD2-B5B1-79FAF9A52E96}"/>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382381338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5769" y="778670"/>
            <a:ext cx="5136356" cy="371475"/>
          </a:xfrm>
        </p:spPr>
        <p:txBody>
          <a:bodyPr>
            <a:normAutofit/>
          </a:bodyPr>
          <a:lstStyle/>
          <a:p>
            <a:pPr>
              <a:lnSpc>
                <a:spcPct val="80000"/>
              </a:lnSpc>
              <a:defRPr/>
            </a:pPr>
            <a:r>
              <a:rPr lang="tr-TR" sz="2000" b="1" dirty="0">
                <a:solidFill>
                  <a:schemeClr val="bg1"/>
                </a:solidFill>
                <a:latin typeface="Times New Roman" panose="02020603050405020304" pitchFamily="18" charset="0"/>
                <a:cs typeface="Times New Roman" panose="02020603050405020304" pitchFamily="18" charset="0"/>
              </a:rPr>
              <a:t>DİĞER İNDİRİMLER GVK /KVK</a:t>
            </a:r>
          </a:p>
        </p:txBody>
      </p:sp>
      <p:sp>
        <p:nvSpPr>
          <p:cNvPr id="3" name="Subtitle 2"/>
          <p:cNvSpPr>
            <a:spLocks noGrp="1"/>
          </p:cNvSpPr>
          <p:nvPr>
            <p:ph type="subTitle" idx="1"/>
          </p:nvPr>
        </p:nvSpPr>
        <p:spPr>
          <a:xfrm>
            <a:off x="482203" y="1350172"/>
            <a:ext cx="8179594" cy="4436268"/>
          </a:xfrm>
        </p:spPr>
        <p:txBody>
          <a:bodyPr>
            <a:normAutofit fontScale="92500" lnSpcReduction="10000"/>
          </a:bodyPr>
          <a:lstStyle/>
          <a:p>
            <a:pPr marL="0" indent="0" algn="ctr">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BEYANNAME ÜZERİNDE YAPILACAK İNDİRİMLER</a:t>
            </a:r>
          </a:p>
          <a:p>
            <a:pPr marL="0" indent="0" algn="just">
              <a:spcBef>
                <a:spcPct val="0"/>
              </a:spcBef>
              <a:buFont typeface="Wingdings" panose="05000000000000000000" pitchFamily="2" charset="2"/>
              <a:buNone/>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1800" b="1" dirty="0">
                <a:solidFill>
                  <a:srgbClr val="1818FF"/>
                </a:solidFill>
                <a:ea typeface="ＭＳ Ｐゴシック" panose="020B0600070205080204" pitchFamily="34" charset="-128"/>
                <a:cs typeface="Times New Roman" panose="02020603050405020304" pitchFamily="18" charset="0"/>
              </a:rPr>
              <a:t>8 – Girişim Sermayesi Fonu</a:t>
            </a:r>
          </a:p>
          <a:p>
            <a:pPr marL="0" indent="0" algn="just">
              <a:spcBef>
                <a:spcPct val="0"/>
              </a:spcBef>
              <a:buFont typeface="Wingdings" panose="05000000000000000000" pitchFamily="2" charset="2"/>
              <a:buNone/>
            </a:pPr>
            <a:r>
              <a:rPr lang="tr-TR" altLang="tr-TR" sz="1800" b="1" dirty="0">
                <a:solidFill>
                  <a:schemeClr val="tx2">
                    <a:lumMod val="50000"/>
                  </a:schemeClr>
                </a:solidFill>
                <a:ea typeface="ＭＳ Ｐゴシック" panose="020B0600070205080204" pitchFamily="34" charset="-128"/>
                <a:cs typeface="Times New Roman" panose="02020603050405020304" pitchFamily="18" charset="0"/>
              </a:rPr>
              <a:t>Beyan edilen  gelirin % 10 aşmayan girişim sermayesi fonu</a:t>
            </a:r>
          </a:p>
          <a:p>
            <a:pPr algn="just"/>
            <a:r>
              <a:rPr lang="tr-TR" sz="1600" b="0" i="0" dirty="0">
                <a:solidFill>
                  <a:srgbClr val="494949"/>
                </a:solidFill>
                <a:effectLst/>
              </a:rPr>
              <a:t>Sermaye Piyasası Kurulunun düzenleme ve denetimine tabi olarak Türkiye'de kurulmuş veya kurulacak olan </a:t>
            </a:r>
            <a:r>
              <a:rPr lang="tr-TR" sz="1600" b="1" i="0" dirty="0">
                <a:solidFill>
                  <a:srgbClr val="FF0000"/>
                </a:solidFill>
                <a:effectLst/>
              </a:rPr>
              <a:t>girişim sermayesi yatırım ortaklıklarına sermaye olarak konulması veya girişim sermayesi yatırım fonu paylarının satın alınması amacıyla</a:t>
            </a:r>
            <a:r>
              <a:rPr lang="tr-TR" sz="1600" b="0" i="0" dirty="0">
                <a:solidFill>
                  <a:srgbClr val="494949"/>
                </a:solidFill>
                <a:effectLst/>
              </a:rPr>
              <a:t>, ilgili dönem kazancından veya beyan edilen gelirden girişim sermayesi fonu ayrılabilir. </a:t>
            </a:r>
            <a:r>
              <a:rPr lang="tr-TR" sz="1600" b="1" i="0" dirty="0">
                <a:solidFill>
                  <a:srgbClr val="FF0000"/>
                </a:solidFill>
                <a:effectLst/>
              </a:rPr>
              <a:t>Bu fon, </a:t>
            </a:r>
            <a:r>
              <a:rPr lang="tr-TR" sz="1600" b="0" i="0" dirty="0">
                <a:solidFill>
                  <a:srgbClr val="494949"/>
                </a:solidFill>
                <a:effectLst/>
              </a:rPr>
              <a:t>kurum kazancının veya </a:t>
            </a:r>
            <a:r>
              <a:rPr lang="tr-TR" sz="1600" b="1" i="0" dirty="0">
                <a:solidFill>
                  <a:srgbClr val="FF0000"/>
                </a:solidFill>
                <a:effectLst/>
              </a:rPr>
              <a:t>beyan edilen gelirin %10'unu ve öz sermayenin %20'sini aşamaz.  (indirimi tutarı tespit edilirken Ticar</a:t>
            </a:r>
            <a:r>
              <a:rPr lang="tr-TR" sz="1600" b="1" dirty="0">
                <a:solidFill>
                  <a:srgbClr val="FF0000"/>
                </a:solidFill>
              </a:rPr>
              <a:t>i Bilanço Karı +KKEG- Geçmiş Yıl Zararı – Tüm İndirim ve İstisnalar)</a:t>
            </a:r>
            <a:endParaRPr lang="tr-TR" sz="1600" b="1" i="0" dirty="0">
              <a:solidFill>
                <a:srgbClr val="FF0000"/>
              </a:solidFill>
              <a:effectLst/>
            </a:endParaRPr>
          </a:p>
          <a:p>
            <a:pPr algn="just"/>
            <a:r>
              <a:rPr lang="tr-TR" sz="1600" b="0" i="0" dirty="0">
                <a:solidFill>
                  <a:srgbClr val="494949"/>
                </a:solidFill>
                <a:effectLst/>
              </a:rPr>
              <a:t>Girişim sermayesi fonu olarak ayrılan tutarlar pasifte geçici bir hesapta tutulur. Mükelleflerce, fonun ayrıldığı yılın sonuna kadar girişim sermayesi yatırım ortaklıklarına veya girişim sermayesi yatırım fonlarına yatırım yapılmaması halinde, zamanında tahakkuk ettirilmeyen vergiler gecikme faizi ile birlikte tahsil edilir.</a:t>
            </a:r>
          </a:p>
          <a:p>
            <a:pPr algn="just"/>
            <a:r>
              <a:rPr lang="tr-TR" sz="1600" b="0" i="0" dirty="0">
                <a:solidFill>
                  <a:srgbClr val="494949"/>
                </a:solidFill>
                <a:effectLst/>
              </a:rPr>
              <a:t>Bu fon; amacı dışında herhangi bir suretle başka bir hesaba nakledilmesi, işletmeden çekilmesi, ortaklara dağıtılması, dar mükelleflerce ana merkeze aktarılması veya işin terki, işletmenin tasfiyesi, devredilmesi, bölünmesi ya da girişim sermayesi yatırım ortaklıklarının hisse senetlerinin veya girişim sermayesi yatırım fonu katılma paylarının elden çıkarılmasından itibaren altı ay içinde bu maddede belirtilen amaçla yeniden kullanılmaması halinde, bu işlemlerin yapıldığı veya sürenin dolduğu dönemde vergiye tabi tutulur.</a:t>
            </a:r>
          </a:p>
          <a:p>
            <a:pPr marL="0" indent="0" algn="just">
              <a:spcBef>
                <a:spcPct val="0"/>
              </a:spcBef>
              <a:buFont typeface="Wingdings" panose="05000000000000000000" pitchFamily="2" charset="2"/>
              <a:buNone/>
            </a:pPr>
            <a:endParaRPr lang="tr-TR" altLang="tr-TR" sz="1800" b="1" dirty="0">
              <a:solidFill>
                <a:srgbClr val="1818FF"/>
              </a:solidFill>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73BB1037-4426-0FBA-A120-8D1D6F1EAD10}"/>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10710056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5769" y="778670"/>
            <a:ext cx="5136356" cy="371475"/>
          </a:xfrm>
        </p:spPr>
        <p:txBody>
          <a:bodyPr>
            <a:normAutofit/>
          </a:bodyPr>
          <a:lstStyle/>
          <a:p>
            <a:pPr>
              <a:lnSpc>
                <a:spcPct val="80000"/>
              </a:lnSpc>
              <a:defRPr/>
            </a:pPr>
            <a:r>
              <a:rPr lang="tr-TR" sz="2000" b="1" dirty="0">
                <a:solidFill>
                  <a:schemeClr val="bg1"/>
                </a:solidFill>
                <a:latin typeface="Times New Roman" panose="02020603050405020304" pitchFamily="18" charset="0"/>
                <a:cs typeface="Times New Roman" panose="02020603050405020304" pitchFamily="18" charset="0"/>
              </a:rPr>
              <a:t>DİĞER İNDİRİMLER GVK/ KVK</a:t>
            </a:r>
          </a:p>
        </p:txBody>
      </p:sp>
      <p:sp>
        <p:nvSpPr>
          <p:cNvPr id="3" name="Subtitle 2"/>
          <p:cNvSpPr>
            <a:spLocks noGrp="1"/>
          </p:cNvSpPr>
          <p:nvPr>
            <p:ph type="subTitle" idx="1"/>
          </p:nvPr>
        </p:nvSpPr>
        <p:spPr>
          <a:xfrm>
            <a:off x="482203" y="1350172"/>
            <a:ext cx="8179594" cy="4436268"/>
          </a:xfrm>
        </p:spPr>
        <p:txBody>
          <a:bodyPr>
            <a:normAutofit/>
          </a:bodyPr>
          <a:lstStyle/>
          <a:p>
            <a:pPr marL="0" indent="0" algn="ctr">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BEYANNAME ÜZERİNDE YAPILACAK İNDİRİMLER</a:t>
            </a:r>
          </a:p>
          <a:p>
            <a:pPr algn="just">
              <a:spcBef>
                <a:spcPct val="0"/>
              </a:spcBef>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18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9</a:t>
            </a:r>
            <a:r>
              <a:rPr lang="tr-TR" altLang="tr-TR" sz="1800" b="1" dirty="0">
                <a:solidFill>
                  <a:srgbClr val="1818FF"/>
                </a:solidFill>
                <a:ea typeface="ＭＳ Ｐゴシック" panose="020B0600070205080204" pitchFamily="34" charset="-128"/>
                <a:cs typeface="Times New Roman" panose="02020603050405020304" pitchFamily="18" charset="0"/>
              </a:rPr>
              <a:t> – </a:t>
            </a:r>
            <a:r>
              <a:rPr lang="tr-TR" altLang="tr-TR" sz="18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Türkiye’den Yurt Dışı Mukim Kişi ve/veya Kurumlara Verilen Hizmetlerden Sağlanan Kazançlara İlişkin İndirim</a:t>
            </a:r>
          </a:p>
          <a:p>
            <a:pPr marL="0" indent="0" algn="just">
              <a:spcBef>
                <a:spcPct val="0"/>
              </a:spcBef>
              <a:buFont typeface="Wingdings" panose="05000000000000000000" pitchFamily="2" charset="2"/>
              <a:buNone/>
            </a:pPr>
            <a:r>
              <a:rPr lang="tr-TR" sz="1100" b="1" i="0" dirty="0">
                <a:solidFill>
                  <a:srgbClr val="494949"/>
                </a:solidFill>
                <a:effectLst/>
                <a:latin typeface="Open Sans" panose="020B0606030504020204" pitchFamily="34" charset="0"/>
              </a:rPr>
              <a:t> </a:t>
            </a:r>
            <a:r>
              <a:rPr lang="tr-TR" sz="1800" b="0" i="0" dirty="0">
                <a:solidFill>
                  <a:srgbClr val="494949"/>
                </a:solidFill>
                <a:effectLst/>
              </a:rPr>
              <a:t>Türkiye'de yerleşmiş olmayan kişilerle, işyeri, kanuni ve iş merkezi yurt dışında bulunanlara Türkiye'de verilen ve münhasıran yurt dışında yararlanılan </a:t>
            </a:r>
            <a:r>
              <a:rPr lang="tr-TR" sz="1800" b="1" i="0" dirty="0">
                <a:solidFill>
                  <a:srgbClr val="FF0000"/>
                </a:solidFill>
                <a:effectLst/>
              </a:rPr>
              <a:t>mimarlık, mühendislik, tasarım, yazılım, tıbbi raporlama, muhasebe kaydı tutma, çağrı merkezi, ürün testi, sertifikasyon, veri saklama, veri işleme, veri analizi </a:t>
            </a:r>
            <a:r>
              <a:rPr lang="tr-TR" sz="1800" b="0" i="0" dirty="0">
                <a:solidFill>
                  <a:srgbClr val="494949"/>
                </a:solidFill>
                <a:effectLst/>
              </a:rPr>
              <a:t>ve ilgili bakanlıkların görüşü alınmak suretiyle Maliye Bakanlığınca belirlenen </a:t>
            </a:r>
            <a:r>
              <a:rPr lang="tr-TR" sz="1800" b="1" i="0" dirty="0">
                <a:solidFill>
                  <a:srgbClr val="FF0000"/>
                </a:solidFill>
                <a:effectLst/>
              </a:rPr>
              <a:t>mesleki eğitim (13) alanlarında faaliyette bulunan hizmet işletmeleri </a:t>
            </a:r>
            <a:r>
              <a:rPr lang="tr-TR" sz="1800" b="0" i="0" dirty="0">
                <a:solidFill>
                  <a:srgbClr val="494949"/>
                </a:solidFill>
                <a:effectLst/>
              </a:rPr>
              <a:t>ile ilgili bakanlığın izni ve denetimine tabi olarak </a:t>
            </a:r>
            <a:r>
              <a:rPr lang="tr-TR" sz="1800" b="1" i="0" dirty="0">
                <a:solidFill>
                  <a:srgbClr val="FF0000"/>
                </a:solidFill>
                <a:effectLst/>
              </a:rPr>
              <a:t>eğitim ve sağlık alanında faaliyet gösteren </a:t>
            </a:r>
            <a:r>
              <a:rPr lang="tr-TR" sz="1800" b="0" i="0" dirty="0">
                <a:solidFill>
                  <a:srgbClr val="494949"/>
                </a:solidFill>
                <a:effectLst/>
              </a:rPr>
              <a:t>ve Türkiye'de yerleşmiş olmayan kişilere hizmet veren işletmelerin </a:t>
            </a:r>
            <a:r>
              <a:rPr lang="tr-TR" sz="1800" b="1" i="0" dirty="0">
                <a:solidFill>
                  <a:srgbClr val="00B050"/>
                </a:solidFill>
                <a:effectLst/>
              </a:rPr>
              <a:t>münhasıran bu faaliyetlerinden elde ettikleri kazancın %80'si</a:t>
            </a:r>
            <a:r>
              <a:rPr lang="tr-TR" sz="1800" b="0" i="0" dirty="0">
                <a:solidFill>
                  <a:srgbClr val="494949"/>
                </a:solidFill>
                <a:effectLst/>
              </a:rPr>
              <a:t>. Bu indirimden yararlanılabilmesi için fatura veya benzeri belgenin yurt dışındaki müşteri adına düzenlenmesi </a:t>
            </a:r>
            <a:r>
              <a:rPr lang="tr-TR" sz="1800" dirty="0">
                <a:solidFill>
                  <a:srgbClr val="494949"/>
                </a:solidFill>
              </a:rPr>
              <a:t>ve</a:t>
            </a:r>
            <a:r>
              <a:rPr lang="tr-TR" sz="1100" b="0" i="0" dirty="0">
                <a:solidFill>
                  <a:srgbClr val="494949"/>
                </a:solidFill>
                <a:effectLst/>
                <a:latin typeface="Open Sans" panose="020B0606030504020204" pitchFamily="34" charset="0"/>
              </a:rPr>
              <a:t> </a:t>
            </a:r>
            <a:r>
              <a:rPr lang="tr-TR" sz="1800" b="0" i="0" dirty="0">
                <a:solidFill>
                  <a:srgbClr val="494949"/>
                </a:solidFill>
                <a:effectLst/>
                <a:latin typeface="Open Sans" panose="020B0606030504020204" pitchFamily="34" charset="0"/>
              </a:rPr>
              <a:t> </a:t>
            </a:r>
            <a:r>
              <a:rPr lang="tr-TR" sz="1800" b="0" i="0" dirty="0">
                <a:solidFill>
                  <a:schemeClr val="tx1"/>
                </a:solidFill>
                <a:effectLst/>
                <a:latin typeface="Aptos" panose="020B0004020202020204" pitchFamily="34" charset="0"/>
              </a:rPr>
              <a:t>elde edildiği hesap dönemine ilişkin kurumlar vergisi beyannamesinin verilmesi gereken tarihe kadar tamamının Türkiye’ye transfer edilmesi şartıyla indirimden yararlanabilir.</a:t>
            </a:r>
            <a:endParaRPr lang="tr-TR" altLang="tr-TR" sz="1800" b="1" dirty="0">
              <a:solidFill>
                <a:schemeClr val="tx1"/>
              </a:solidFill>
              <a:latin typeface="Aptos" panose="020B0004020202020204" pitchFamily="34" charset="0"/>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A49597B1-497D-3CFF-C435-8DA14CDA0C6F}"/>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159295427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5769" y="778670"/>
            <a:ext cx="5136356" cy="371475"/>
          </a:xfrm>
        </p:spPr>
        <p:txBody>
          <a:bodyPr>
            <a:normAutofit/>
          </a:bodyPr>
          <a:lstStyle/>
          <a:p>
            <a:pPr>
              <a:lnSpc>
                <a:spcPct val="80000"/>
              </a:lnSpc>
              <a:defRPr/>
            </a:pPr>
            <a:r>
              <a:rPr lang="tr-TR" sz="2000" b="1" dirty="0">
                <a:solidFill>
                  <a:schemeClr val="bg1"/>
                </a:solidFill>
                <a:latin typeface="Times New Roman" panose="02020603050405020304" pitchFamily="18" charset="0"/>
                <a:cs typeface="Times New Roman" panose="02020603050405020304" pitchFamily="18" charset="0"/>
              </a:rPr>
              <a:t>DİĞER İNDİRİMLER GVK</a:t>
            </a:r>
          </a:p>
        </p:txBody>
      </p:sp>
      <p:sp>
        <p:nvSpPr>
          <p:cNvPr id="3" name="Subtitle 2"/>
          <p:cNvSpPr>
            <a:spLocks noGrp="1"/>
          </p:cNvSpPr>
          <p:nvPr>
            <p:ph type="subTitle" idx="1"/>
          </p:nvPr>
        </p:nvSpPr>
        <p:spPr>
          <a:xfrm>
            <a:off x="482203" y="1350172"/>
            <a:ext cx="8179594" cy="4436268"/>
          </a:xfrm>
        </p:spPr>
        <p:txBody>
          <a:bodyPr>
            <a:normAutofit lnSpcReduction="10000"/>
          </a:bodyPr>
          <a:lstStyle/>
          <a:p>
            <a:pPr marL="0" indent="0" algn="ctr">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BEYANNAME ÜZERİNDE YAPILACAK İNDİRİMLER</a:t>
            </a:r>
          </a:p>
          <a:p>
            <a:pPr algn="just">
              <a:spcBef>
                <a:spcPct val="0"/>
              </a:spcBef>
            </a:pPr>
            <a:r>
              <a:rPr lang="tr-TR" alt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altLang="tr-TR" sz="18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10</a:t>
            </a:r>
            <a:r>
              <a:rPr lang="tr-TR" altLang="tr-TR" sz="1800" b="1" dirty="0">
                <a:solidFill>
                  <a:srgbClr val="1818FF"/>
                </a:solidFill>
                <a:ea typeface="ＭＳ Ｐゴシック" panose="020B0600070205080204" pitchFamily="34" charset="-128"/>
                <a:cs typeface="Times New Roman" panose="02020603050405020304" pitchFamily="18" charset="0"/>
              </a:rPr>
              <a:t> – </a:t>
            </a:r>
            <a:r>
              <a:rPr lang="tr-TR" altLang="tr-TR" sz="18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Mikro İhracat İndirimi </a:t>
            </a:r>
          </a:p>
          <a:p>
            <a:pPr marL="0" indent="0" algn="just">
              <a:spcBef>
                <a:spcPct val="0"/>
              </a:spcBef>
              <a:buFont typeface="Wingdings" panose="05000000000000000000" pitchFamily="2" charset="2"/>
              <a:buNone/>
            </a:pPr>
            <a:r>
              <a:rPr lang="tr-TR" sz="1100" b="1" i="0" dirty="0">
                <a:solidFill>
                  <a:srgbClr val="494949"/>
                </a:solidFill>
                <a:effectLst/>
              </a:rPr>
              <a:t> </a:t>
            </a:r>
            <a:r>
              <a:rPr lang="tr-TR" sz="1500" b="1" i="0" dirty="0">
                <a:solidFill>
                  <a:srgbClr val="494949"/>
                </a:solidFill>
                <a:effectLst/>
              </a:rPr>
              <a:t>Tam mükellef gerçek kişilerin,</a:t>
            </a:r>
            <a:r>
              <a:rPr lang="tr-TR" sz="1500" b="0" i="0" dirty="0">
                <a:solidFill>
                  <a:srgbClr val="494949"/>
                </a:solidFill>
                <a:effectLst/>
              </a:rPr>
              <a:t> 27/10/1999 tarihli ve 4458 sayılı Gümrük Kanununun 225 inci maddesi kapsamında dolaylı temsilci olarak yetkili kılınan Posta İdaresi ya da hızlı kargo taşımacılığı yapan şirketler tarafından düzenlenen </a:t>
            </a:r>
            <a:r>
              <a:rPr lang="tr-TR" sz="1500" b="1" i="0" dirty="0">
                <a:solidFill>
                  <a:srgbClr val="FF0000"/>
                </a:solidFill>
                <a:effectLst/>
              </a:rPr>
              <a:t>elektronik ticaret gümrük beyannamesiyle gerçekleştirdikleri mal ihracatı</a:t>
            </a:r>
            <a:r>
              <a:rPr lang="tr-TR" sz="1500" b="0" i="0" dirty="0">
                <a:solidFill>
                  <a:srgbClr val="494949"/>
                </a:solidFill>
                <a:effectLst/>
              </a:rPr>
              <a:t> kapsamında elde ettikleri </a:t>
            </a:r>
            <a:r>
              <a:rPr lang="tr-TR" sz="1500" b="1" i="0" dirty="0">
                <a:solidFill>
                  <a:srgbClr val="FF0000"/>
                </a:solidFill>
                <a:effectLst/>
              </a:rPr>
              <a:t>kazancın %50'si</a:t>
            </a:r>
            <a:r>
              <a:rPr lang="tr-TR" sz="1500" b="0" i="0" dirty="0">
                <a:solidFill>
                  <a:srgbClr val="494949"/>
                </a:solidFill>
                <a:effectLst/>
              </a:rPr>
              <a:t>. Bu indirimden yararlanılabilmesi için bu kapsamda sayılan;</a:t>
            </a:r>
          </a:p>
          <a:p>
            <a:pPr marL="228600" indent="-228600" algn="just">
              <a:spcBef>
                <a:spcPct val="0"/>
              </a:spcBef>
              <a:buFont typeface="Wingdings" panose="05000000000000000000" pitchFamily="2" charset="2"/>
              <a:buAutoNum type="alphaLcParenR"/>
            </a:pPr>
            <a:r>
              <a:rPr lang="tr-TR" sz="1500" b="0" i="0" dirty="0">
                <a:solidFill>
                  <a:srgbClr val="494949"/>
                </a:solidFill>
                <a:effectLst/>
              </a:rPr>
              <a:t>İhracattan kaynaklanan hasılatları toplamı yıllık 400.000 Türk lirasına kadar olanların, ilgili yılda</a:t>
            </a:r>
          </a:p>
          <a:p>
            <a:pPr algn="just">
              <a:spcBef>
                <a:spcPct val="0"/>
              </a:spcBef>
            </a:pPr>
            <a:r>
              <a:rPr lang="tr-TR" sz="1500" b="0" i="0" dirty="0">
                <a:solidFill>
                  <a:srgbClr val="494949"/>
                </a:solidFill>
                <a:effectLst/>
              </a:rPr>
              <a:t>kendilerinin sigortalı olması,</a:t>
            </a:r>
          </a:p>
          <a:p>
            <a:pPr algn="just">
              <a:spcBef>
                <a:spcPct val="0"/>
              </a:spcBef>
            </a:pPr>
            <a:r>
              <a:rPr lang="tr-TR" sz="1500" b="0" i="0" dirty="0">
                <a:solidFill>
                  <a:srgbClr val="494949"/>
                </a:solidFill>
                <a:effectLst/>
              </a:rPr>
              <a:t>b) İhracattan kaynaklanan hasılatları toplamı yıllık 800.000 Türk lirasına kadar olanların, ilgili yılda kendilerinin sigortalı olması ve en az ortalama bir tam zamanlı ya da eş değer kısmi zamanlı işçi çalıştırması,</a:t>
            </a:r>
          </a:p>
          <a:p>
            <a:pPr algn="just">
              <a:spcBef>
                <a:spcPct val="0"/>
              </a:spcBef>
            </a:pPr>
            <a:r>
              <a:rPr lang="tr-TR" sz="1500" b="0" i="0" dirty="0">
                <a:solidFill>
                  <a:srgbClr val="494949"/>
                </a:solidFill>
                <a:effectLst/>
              </a:rPr>
              <a:t>c) İhracattan kaynaklanan hasılatları toplamı yıllık 1.600.000 Türk lirasına kadar olanların, ilgili yılda kendilerinin sigortalı olması ve en az ortalama iki tam zamanlı ya da eş değer kısmi zamanlı işçi çalıştırması,</a:t>
            </a:r>
          </a:p>
          <a:p>
            <a:pPr algn="just">
              <a:spcBef>
                <a:spcPct val="0"/>
              </a:spcBef>
            </a:pPr>
            <a:r>
              <a:rPr lang="tr-TR" sz="1500" b="0" i="0" dirty="0">
                <a:solidFill>
                  <a:srgbClr val="494949"/>
                </a:solidFill>
                <a:effectLst/>
              </a:rPr>
              <a:t>d) İhracattan kaynaklanan hasılatları toplamı yıllık 2.400.000 Türk lirasına kadar olanların, ilgili yılda kendilerinin sigortalı olması ve en az ortalama üç tam zamanlı ya da eş değer kısmi zamanlı işçi çalıştırması, </a:t>
            </a:r>
          </a:p>
          <a:p>
            <a:pPr algn="just">
              <a:spcBef>
                <a:spcPct val="0"/>
              </a:spcBef>
            </a:pPr>
            <a:endParaRPr lang="tr-TR" sz="1500" dirty="0">
              <a:solidFill>
                <a:srgbClr val="494949"/>
              </a:solidFill>
            </a:endParaRPr>
          </a:p>
          <a:p>
            <a:pPr algn="just">
              <a:spcBef>
                <a:spcPct val="0"/>
              </a:spcBef>
            </a:pPr>
            <a:r>
              <a:rPr lang="tr-TR" sz="1500" b="0" i="0" dirty="0">
                <a:solidFill>
                  <a:srgbClr val="494949"/>
                </a:solidFill>
                <a:effectLst/>
              </a:rPr>
              <a:t>şarttır. (Bu bentte geçen sigortalı ibaresi 5510 sayılı Kanun kapsamında sigortalı sayılanları ifade eder</a:t>
            </a:r>
            <a:r>
              <a:rPr lang="tr-TR" sz="1100" b="0" i="0" dirty="0">
                <a:solidFill>
                  <a:srgbClr val="494949"/>
                </a:solidFill>
                <a:effectLst/>
                <a:latin typeface="Open Sans" panose="020B0606030504020204" pitchFamily="34" charset="0"/>
              </a:rPr>
              <a:t>.)</a:t>
            </a:r>
            <a:endParaRPr lang="tr-TR" altLang="tr-TR" sz="1800" b="1" dirty="0">
              <a:solidFill>
                <a:srgbClr val="1818FF"/>
              </a:solidFill>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1B949AA0-A4C9-948D-0B83-231ECCA5535E}"/>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285341379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8FF459D5-0340-AD1F-9D05-197B07601B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20AEE2-5933-9354-60B5-0C0CAC482F7B}"/>
              </a:ext>
            </a:extLst>
          </p:cNvPr>
          <p:cNvSpPr>
            <a:spLocks noGrp="1"/>
          </p:cNvSpPr>
          <p:nvPr>
            <p:ph type="ctrTitle"/>
          </p:nvPr>
        </p:nvSpPr>
        <p:spPr>
          <a:xfrm>
            <a:off x="230549" y="545305"/>
            <a:ext cx="4043362" cy="607220"/>
          </a:xfrm>
        </p:spPr>
        <p:txBody>
          <a:bodyPr>
            <a:noAutofit/>
          </a:bodyPr>
          <a:lstStyle/>
          <a:p>
            <a:r>
              <a:rPr lang="tr-TR" sz="1800" b="1" dirty="0">
                <a:solidFill>
                  <a:schemeClr val="bg1">
                    <a:lumMod val="95000"/>
                  </a:schemeClr>
                </a:solidFill>
                <a:latin typeface="+mn-lt"/>
              </a:rPr>
              <a:t>GEÇİCİ </a:t>
            </a:r>
            <a:r>
              <a:rPr lang="tr-TR" sz="1800" b="1" dirty="0" err="1">
                <a:solidFill>
                  <a:schemeClr val="bg1">
                    <a:lumMod val="95000"/>
                  </a:schemeClr>
                </a:solidFill>
                <a:latin typeface="+mn-lt"/>
              </a:rPr>
              <a:t>VERGiNİN</a:t>
            </a:r>
            <a:r>
              <a:rPr lang="tr-TR" sz="1800" b="1" dirty="0">
                <a:solidFill>
                  <a:schemeClr val="bg1">
                    <a:lumMod val="95000"/>
                  </a:schemeClr>
                </a:solidFill>
                <a:latin typeface="+mn-lt"/>
              </a:rPr>
              <a:t> HESAPLANMASI</a:t>
            </a:r>
            <a:endParaRPr lang="en-US" sz="1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DC77841C-7FE8-89B0-0642-10FFFEE8365E}"/>
              </a:ext>
            </a:extLst>
          </p:cNvPr>
          <p:cNvSpPr>
            <a:spLocks noGrp="1"/>
          </p:cNvSpPr>
          <p:nvPr>
            <p:ph type="subTitle" idx="1"/>
          </p:nvPr>
        </p:nvSpPr>
        <p:spPr>
          <a:xfrm>
            <a:off x="482203" y="1330037"/>
            <a:ext cx="8179594" cy="4375438"/>
          </a:xfrm>
        </p:spPr>
        <p:txBody>
          <a:bodyPr>
            <a:normAutofit/>
          </a:bodyPr>
          <a:lstStyle/>
          <a:p>
            <a:pPr algn="just"/>
            <a:r>
              <a:rPr lang="tr-TR" sz="1050" b="1" i="0" dirty="0">
                <a:solidFill>
                  <a:srgbClr val="494949"/>
                </a:solidFill>
                <a:effectLst/>
                <a:latin typeface="Open Sans" panose="020B0606030504020204" pitchFamily="34" charset="0"/>
              </a:rPr>
              <a:t> 	</a:t>
            </a:r>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p>
          <a:p>
            <a:pPr algn="just"/>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r>
              <a:rPr lang="tr-TR" sz="1600" b="1" i="0" dirty="0">
                <a:solidFill>
                  <a:srgbClr val="FF0000"/>
                </a:solidFill>
                <a:effectLst/>
                <a:latin typeface="Aptos" panose="020B0004020202020204" pitchFamily="34" charset="0"/>
              </a:rPr>
              <a:t>Geçici Verginin Hesaplanması</a:t>
            </a:r>
            <a:endParaRPr lang="tr-TR" sz="1600" b="0" i="0" dirty="0">
              <a:solidFill>
                <a:srgbClr val="FF0000"/>
              </a:solidFill>
              <a:effectLst/>
              <a:latin typeface="Aptos" panose="020B0004020202020204" pitchFamily="34" charset="0"/>
            </a:endParaRPr>
          </a:p>
          <a:p>
            <a:pPr algn="just"/>
            <a:r>
              <a:rPr lang="tr-TR" sz="1600" dirty="0">
                <a:solidFill>
                  <a:schemeClr val="tx1"/>
                </a:solidFill>
                <a:latin typeface="Aptos" panose="020B0004020202020204" pitchFamily="34" charset="0"/>
              </a:rPr>
              <a:t>	</a:t>
            </a:r>
            <a:endParaRPr lang="tr-TR" sz="1600" b="1" i="0" dirty="0">
              <a:solidFill>
                <a:schemeClr val="tx1"/>
              </a:solidFill>
              <a:effectLst/>
              <a:latin typeface="Aptos" panose="020B0004020202020204" pitchFamily="34" charset="0"/>
            </a:endParaRPr>
          </a:p>
        </p:txBody>
      </p:sp>
      <p:pic>
        <p:nvPicPr>
          <p:cNvPr id="4" name="Resim 3">
            <a:extLst>
              <a:ext uri="{FF2B5EF4-FFF2-40B4-BE49-F238E27FC236}">
                <a16:creationId xmlns:a16="http://schemas.microsoft.com/office/drawing/2014/main" id="{912BA137-D701-FC59-1CF0-B68E971D04F9}"/>
              </a:ext>
            </a:extLst>
          </p:cNvPr>
          <p:cNvPicPr>
            <a:picLocks noChangeAspect="1"/>
          </p:cNvPicPr>
          <p:nvPr/>
        </p:nvPicPr>
        <p:blipFill>
          <a:blip r:embed="rId3"/>
          <a:stretch>
            <a:fillRect/>
          </a:stretch>
        </p:blipFill>
        <p:spPr>
          <a:xfrm>
            <a:off x="5531370" y="5957456"/>
            <a:ext cx="3402769" cy="698178"/>
          </a:xfrm>
          <a:prstGeom prst="rect">
            <a:avLst/>
          </a:prstGeom>
        </p:spPr>
      </p:pic>
      <p:graphicFrame>
        <p:nvGraphicFramePr>
          <p:cNvPr id="5" name="Tablo 4">
            <a:extLst>
              <a:ext uri="{FF2B5EF4-FFF2-40B4-BE49-F238E27FC236}">
                <a16:creationId xmlns:a16="http://schemas.microsoft.com/office/drawing/2014/main" id="{32090A81-196F-46DA-09E4-4E6EFFF6FF43}"/>
              </a:ext>
            </a:extLst>
          </p:cNvPr>
          <p:cNvGraphicFramePr>
            <a:graphicFrameLocks noGrp="1"/>
          </p:cNvGraphicFramePr>
          <p:nvPr>
            <p:extLst>
              <p:ext uri="{D42A27DB-BD31-4B8C-83A1-F6EECF244321}">
                <p14:modId xmlns:p14="http://schemas.microsoft.com/office/powerpoint/2010/main" val="2380325263"/>
              </p:ext>
            </p:extLst>
          </p:nvPr>
        </p:nvGraphicFramePr>
        <p:xfrm>
          <a:off x="713433" y="1507554"/>
          <a:ext cx="7434279" cy="4375436"/>
        </p:xfrm>
        <a:graphic>
          <a:graphicData uri="http://schemas.openxmlformats.org/drawingml/2006/table">
            <a:tbl>
              <a:tblPr>
                <a:tableStyleId>{5C22544A-7EE6-4342-B048-85BDC9FD1C3A}</a:tableStyleId>
              </a:tblPr>
              <a:tblGrid>
                <a:gridCol w="3401499">
                  <a:extLst>
                    <a:ext uri="{9D8B030D-6E8A-4147-A177-3AD203B41FA5}">
                      <a16:colId xmlns:a16="http://schemas.microsoft.com/office/drawing/2014/main" val="1073220619"/>
                    </a:ext>
                  </a:extLst>
                </a:gridCol>
                <a:gridCol w="1236572">
                  <a:extLst>
                    <a:ext uri="{9D8B030D-6E8A-4147-A177-3AD203B41FA5}">
                      <a16:colId xmlns:a16="http://schemas.microsoft.com/office/drawing/2014/main" val="3098469818"/>
                    </a:ext>
                  </a:extLst>
                </a:gridCol>
                <a:gridCol w="1503936">
                  <a:extLst>
                    <a:ext uri="{9D8B030D-6E8A-4147-A177-3AD203B41FA5}">
                      <a16:colId xmlns:a16="http://schemas.microsoft.com/office/drawing/2014/main" val="1433040566"/>
                    </a:ext>
                  </a:extLst>
                </a:gridCol>
                <a:gridCol w="1292272">
                  <a:extLst>
                    <a:ext uri="{9D8B030D-6E8A-4147-A177-3AD203B41FA5}">
                      <a16:colId xmlns:a16="http://schemas.microsoft.com/office/drawing/2014/main" val="9613649"/>
                    </a:ext>
                  </a:extLst>
                </a:gridCol>
              </a:tblGrid>
              <a:tr h="445929">
                <a:tc rowSpan="3">
                  <a:txBody>
                    <a:bodyPr/>
                    <a:lstStyle/>
                    <a:p>
                      <a:pPr algn="l" fontAlgn="ctr"/>
                      <a:r>
                        <a:rPr lang="tr-TR" sz="1400" u="none" strike="noStrike">
                          <a:effectLst/>
                        </a:rPr>
                        <a:t>BEYAN UNSURLARI</a:t>
                      </a:r>
                      <a:endParaRPr lang="tr-TR" sz="1400" b="1" i="0" u="none" strike="noStrike">
                        <a:solidFill>
                          <a:srgbClr val="000000"/>
                        </a:solidFill>
                        <a:effectLst/>
                        <a:latin typeface="Aptos Narrow" panose="020B0004020202020204" pitchFamily="34" charset="0"/>
                      </a:endParaRPr>
                    </a:p>
                  </a:txBody>
                  <a:tcPr marL="9525" marR="9525" marT="9525" marB="0" anchor="ctr"/>
                </a:tc>
                <a:tc gridSpan="3">
                  <a:txBody>
                    <a:bodyPr/>
                    <a:lstStyle/>
                    <a:p>
                      <a:pPr algn="ctr" fontAlgn="b"/>
                      <a:r>
                        <a:rPr lang="tr-TR" sz="1400" u="none" strike="noStrike">
                          <a:effectLst/>
                        </a:rPr>
                        <a:t>GEÇİCİ VERGİ DÖNEMİ</a:t>
                      </a:r>
                      <a:endParaRPr lang="tr-TR" sz="1400" b="1" i="0" u="none" strike="noStrike">
                        <a:solidFill>
                          <a:srgbClr val="000000"/>
                        </a:solidFill>
                        <a:effectLst/>
                        <a:latin typeface="Aptos Narrow" panose="020B0004020202020204" pitchFamily="34" charset="0"/>
                      </a:endParaRPr>
                    </a:p>
                  </a:txBody>
                  <a:tcPr marL="9525" marR="9525" marT="9525" marB="0" anchor="b"/>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863398962"/>
                  </a:ext>
                </a:extLst>
              </a:tr>
              <a:tr h="384947">
                <a:tc vMerge="1">
                  <a:txBody>
                    <a:bodyPr/>
                    <a:lstStyle/>
                    <a:p>
                      <a:endParaRPr lang="tr-TR"/>
                    </a:p>
                  </a:txBody>
                  <a:tcPr/>
                </a:tc>
                <a:tc>
                  <a:txBody>
                    <a:bodyPr/>
                    <a:lstStyle/>
                    <a:p>
                      <a:pPr algn="ctr" fontAlgn="b"/>
                      <a:r>
                        <a:rPr lang="tr-TR" sz="1200" u="none" strike="noStrike">
                          <a:effectLst/>
                        </a:rPr>
                        <a:t>OCAK- MART</a:t>
                      </a:r>
                      <a:endParaRPr lang="tr-TR" sz="1200" b="1"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tr-TR" sz="1200" u="none" strike="noStrike">
                          <a:effectLst/>
                        </a:rPr>
                        <a:t>OCAK-HAZİRAN</a:t>
                      </a:r>
                      <a:endParaRPr lang="tr-TR" sz="1200" b="1"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tr-TR" sz="1200" u="none" strike="noStrike">
                          <a:effectLst/>
                        </a:rPr>
                        <a:t>OCAK- EYLÜL</a:t>
                      </a:r>
                      <a:endParaRPr lang="tr-TR" sz="1200" b="1"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924016858"/>
                  </a:ext>
                </a:extLst>
              </a:tr>
              <a:tr h="354456">
                <a:tc vMerge="1">
                  <a:txBody>
                    <a:bodyPr/>
                    <a:lstStyle/>
                    <a:p>
                      <a:endParaRPr lang="tr-TR"/>
                    </a:p>
                  </a:txBody>
                  <a:tcPr/>
                </a:tc>
                <a:tc>
                  <a:txBody>
                    <a:bodyPr/>
                    <a:lstStyle/>
                    <a:p>
                      <a:pPr algn="ctr" fontAlgn="b"/>
                      <a:r>
                        <a:rPr lang="tr-TR" sz="1100" u="none" strike="noStrike">
                          <a:effectLst/>
                        </a:rPr>
                        <a:t>I. DÖNEM</a:t>
                      </a:r>
                      <a:endParaRPr lang="tr-TR" sz="1100" b="1"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tr-TR" sz="1100" u="none" strike="noStrike">
                          <a:effectLst/>
                        </a:rPr>
                        <a:t>II. DÖNEM</a:t>
                      </a:r>
                      <a:endParaRPr lang="tr-TR" sz="1100" b="1"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tr-TR" sz="1100" u="none" strike="noStrike">
                          <a:effectLst/>
                        </a:rPr>
                        <a:t>III. DÖNEM</a:t>
                      </a:r>
                      <a:endParaRPr lang="tr-TR" sz="1100" b="1"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486372219"/>
                  </a:ext>
                </a:extLst>
              </a:tr>
              <a:tr h="354456">
                <a:tc>
                  <a:txBody>
                    <a:bodyPr/>
                    <a:lstStyle/>
                    <a:p>
                      <a:pPr algn="l" fontAlgn="b"/>
                      <a:r>
                        <a:rPr lang="tr-TR" sz="1100" u="none" strike="noStrike" dirty="0">
                          <a:effectLst/>
                        </a:rPr>
                        <a:t>Ticari Bilanço Karı</a:t>
                      </a:r>
                      <a:endParaRPr lang="tr-TR" sz="11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none" strike="noStrike">
                          <a:effectLst/>
                        </a:rPr>
                        <a:t>             140.000,00 </a:t>
                      </a:r>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none" strike="noStrike">
                          <a:effectLst/>
                        </a:rPr>
                        <a:t>                     260.000,00 </a:t>
                      </a:r>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none" strike="noStrike">
                          <a:effectLst/>
                        </a:rPr>
                        <a:t>              360.000,00 </a:t>
                      </a:r>
                      <a:endParaRPr lang="tr-TR"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017533749"/>
                  </a:ext>
                </a:extLst>
              </a:tr>
              <a:tr h="354456">
                <a:tc>
                  <a:txBody>
                    <a:bodyPr/>
                    <a:lstStyle/>
                    <a:p>
                      <a:pPr algn="l" fontAlgn="b"/>
                      <a:r>
                        <a:rPr lang="tr-TR" sz="1100" u="none" strike="noStrike">
                          <a:effectLst/>
                        </a:rPr>
                        <a:t>Kanunen Kabul Edilmeyen Giderler</a:t>
                      </a:r>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none" strike="noStrike">
                          <a:effectLst/>
                        </a:rPr>
                        <a:t>               20.000,00 </a:t>
                      </a:r>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none" strike="noStrike">
                          <a:effectLst/>
                        </a:rPr>
                        <a:t>                       30.000,00 </a:t>
                      </a:r>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none" strike="noStrike">
                          <a:effectLst/>
                        </a:rPr>
                        <a:t>                 70.000,00 </a:t>
                      </a:r>
                      <a:endParaRPr lang="tr-TR"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017397779"/>
                  </a:ext>
                </a:extLst>
              </a:tr>
              <a:tr h="354456">
                <a:tc>
                  <a:txBody>
                    <a:bodyPr/>
                    <a:lstStyle/>
                    <a:p>
                      <a:pPr algn="l" fontAlgn="b"/>
                      <a:r>
                        <a:rPr lang="tr-TR" sz="1100" u="none" strike="noStrike">
                          <a:effectLst/>
                        </a:rPr>
                        <a:t>Zarar Olsa Dahi İndirilecek İstisna ve İndirimler</a:t>
                      </a:r>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none" strike="noStrike">
                          <a:effectLst/>
                        </a:rPr>
                        <a:t>                              -   </a:t>
                      </a:r>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endParaRPr lang="tr-TR"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644684197"/>
                  </a:ext>
                </a:extLst>
              </a:tr>
              <a:tr h="354456">
                <a:tc>
                  <a:txBody>
                    <a:bodyPr/>
                    <a:lstStyle/>
                    <a:p>
                      <a:pPr algn="l" fontAlgn="b"/>
                      <a:r>
                        <a:rPr lang="tr-TR" sz="1100" u="none" strike="noStrike">
                          <a:effectLst/>
                        </a:rPr>
                        <a:t>Kar ve İlaveler Toplamı</a:t>
                      </a:r>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none" strike="noStrike">
                          <a:effectLst/>
                        </a:rPr>
                        <a:t>             160.000,00 </a:t>
                      </a:r>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none" strike="noStrike">
                          <a:effectLst/>
                        </a:rPr>
                        <a:t>                     290.000,00 </a:t>
                      </a:r>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none" strike="noStrike">
                          <a:effectLst/>
                        </a:rPr>
                        <a:t>              430.000,00 </a:t>
                      </a:r>
                      <a:endParaRPr lang="tr-TR"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021643086"/>
                  </a:ext>
                </a:extLst>
              </a:tr>
              <a:tr h="354456">
                <a:tc>
                  <a:txBody>
                    <a:bodyPr/>
                    <a:lstStyle/>
                    <a:p>
                      <a:pPr algn="l" fontAlgn="b"/>
                      <a:r>
                        <a:rPr lang="tr-TR" sz="1100" u="none" strike="noStrike">
                          <a:effectLst/>
                        </a:rPr>
                        <a:t>Kar </a:t>
                      </a:r>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none" strike="noStrike">
                          <a:effectLst/>
                        </a:rPr>
                        <a:t>             160.000,00 </a:t>
                      </a:r>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none" strike="noStrike">
                          <a:effectLst/>
                        </a:rPr>
                        <a:t>                     290.000,00 </a:t>
                      </a:r>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none" strike="noStrike">
                          <a:effectLst/>
                        </a:rPr>
                        <a:t>              430.000,00 </a:t>
                      </a:r>
                      <a:endParaRPr lang="tr-TR"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283901454"/>
                  </a:ext>
                </a:extLst>
              </a:tr>
              <a:tr h="354456">
                <a:tc>
                  <a:txBody>
                    <a:bodyPr/>
                    <a:lstStyle/>
                    <a:p>
                      <a:pPr algn="l" fontAlgn="b"/>
                      <a:r>
                        <a:rPr lang="tr-TR" sz="1100" u="none" strike="noStrike">
                          <a:effectLst/>
                        </a:rPr>
                        <a:t>Geçici Vergi Matrahı</a:t>
                      </a:r>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none" strike="noStrike">
                          <a:effectLst/>
                        </a:rPr>
                        <a:t>             160.000,00 </a:t>
                      </a:r>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none" strike="noStrike">
                          <a:effectLst/>
                        </a:rPr>
                        <a:t>                     290.000,00 </a:t>
                      </a:r>
                      <a:endParaRPr lang="tr-TR"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none" strike="noStrike">
                          <a:effectLst/>
                        </a:rPr>
                        <a:t>              430.000,00 </a:t>
                      </a:r>
                      <a:endParaRPr lang="tr-TR"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672491097"/>
                  </a:ext>
                </a:extLst>
              </a:tr>
              <a:tr h="354456">
                <a:tc>
                  <a:txBody>
                    <a:bodyPr/>
                    <a:lstStyle/>
                    <a:p>
                      <a:pPr algn="l" fontAlgn="b"/>
                      <a:r>
                        <a:rPr lang="tr-TR" sz="1100" u="sng" strike="noStrike">
                          <a:effectLst/>
                        </a:rPr>
                        <a:t>Hesaplanan Geçici Vergi</a:t>
                      </a:r>
                      <a:endParaRPr lang="tr-TR" sz="1100" b="1" i="1" u="sng"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sng" strike="noStrike">
                          <a:effectLst/>
                        </a:rPr>
                        <a:t>              24.000,00 </a:t>
                      </a:r>
                      <a:endParaRPr lang="tr-TR" sz="1100" b="1" i="1" u="sng"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sng" strike="noStrike">
                          <a:effectLst/>
                        </a:rPr>
                        <a:t>                      43.500,00 </a:t>
                      </a:r>
                      <a:endParaRPr lang="tr-TR" sz="1100" b="1" i="1" u="sng"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sng" strike="noStrike">
                          <a:effectLst/>
                        </a:rPr>
                        <a:t>                64.500,00 </a:t>
                      </a:r>
                      <a:endParaRPr lang="tr-TR" sz="1100" b="1" i="1" u="sng"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966404728"/>
                  </a:ext>
                </a:extLst>
              </a:tr>
              <a:tr h="354456">
                <a:tc>
                  <a:txBody>
                    <a:bodyPr/>
                    <a:lstStyle/>
                    <a:p>
                      <a:pPr algn="l" fontAlgn="b"/>
                      <a:r>
                        <a:rPr lang="tr-TR" sz="1100" u="sng" strike="noStrike">
                          <a:effectLst/>
                        </a:rPr>
                        <a:t>Önceki Dönemlerde Hesaplanan Geçici Vergi</a:t>
                      </a:r>
                      <a:endParaRPr lang="tr-TR" sz="1100" b="1" i="1" u="sng"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sng" strike="noStrike">
                          <a:effectLst/>
                        </a:rPr>
                        <a:t>                             -   </a:t>
                      </a:r>
                      <a:endParaRPr lang="tr-TR" sz="1100" b="1" i="1" u="sng"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sng" strike="noStrike">
                          <a:effectLst/>
                        </a:rPr>
                        <a:t>                      24.000,00 </a:t>
                      </a:r>
                      <a:endParaRPr lang="tr-TR" sz="1100" b="1" i="1" u="sng"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sng" strike="noStrike">
                          <a:effectLst/>
                        </a:rPr>
                        <a:t>                43.500,00 </a:t>
                      </a:r>
                      <a:endParaRPr lang="tr-TR" sz="1100" b="1" i="1" u="sng"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914123702"/>
                  </a:ext>
                </a:extLst>
              </a:tr>
              <a:tr h="354456">
                <a:tc>
                  <a:txBody>
                    <a:bodyPr/>
                    <a:lstStyle/>
                    <a:p>
                      <a:pPr algn="l" fontAlgn="b"/>
                      <a:r>
                        <a:rPr lang="tr-TR" sz="1100" u="sng" strike="noStrike">
                          <a:effectLst/>
                        </a:rPr>
                        <a:t>Ödenmesi Gereken Geçici Vergi </a:t>
                      </a:r>
                      <a:endParaRPr lang="tr-TR" sz="1100" b="1" i="1" u="sng"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sng" strike="noStrike">
                          <a:effectLst/>
                        </a:rPr>
                        <a:t>              24.000,00 </a:t>
                      </a:r>
                      <a:endParaRPr lang="tr-TR" sz="1100" b="1" i="1" u="sng"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sng" strike="noStrike">
                          <a:effectLst/>
                        </a:rPr>
                        <a:t>                      19.500,00 </a:t>
                      </a:r>
                      <a:endParaRPr lang="tr-TR" sz="1100" b="1" i="1" u="sng"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tr-TR" sz="1100" u="sng" strike="noStrike" dirty="0">
                          <a:effectLst/>
                        </a:rPr>
                        <a:t>                21.000,00 </a:t>
                      </a:r>
                      <a:endParaRPr lang="tr-TR" sz="1100" b="1" i="1" u="sng"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262875797"/>
                  </a:ext>
                </a:extLst>
              </a:tr>
            </a:tbl>
          </a:graphicData>
        </a:graphic>
      </p:graphicFrame>
    </p:spTree>
    <p:extLst>
      <p:ext uri="{BB962C8B-B14F-4D97-AF65-F5344CB8AC3E}">
        <p14:creationId xmlns:p14="http://schemas.microsoft.com/office/powerpoint/2010/main" val="290267574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05F77566-EC8D-6539-C796-FA44B7BC92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E1ED66-97B1-CA8D-D051-A085175CDC4C}"/>
              </a:ext>
            </a:extLst>
          </p:cNvPr>
          <p:cNvSpPr>
            <a:spLocks noGrp="1"/>
          </p:cNvSpPr>
          <p:nvPr>
            <p:ph type="ctrTitle"/>
          </p:nvPr>
        </p:nvSpPr>
        <p:spPr>
          <a:xfrm>
            <a:off x="230549" y="545305"/>
            <a:ext cx="4043362" cy="607220"/>
          </a:xfrm>
        </p:spPr>
        <p:txBody>
          <a:bodyPr>
            <a:noAutofit/>
          </a:bodyPr>
          <a:lstStyle/>
          <a:p>
            <a:r>
              <a:rPr lang="tr-TR" sz="1800" b="1" dirty="0">
                <a:solidFill>
                  <a:schemeClr val="bg1">
                    <a:lumMod val="95000"/>
                  </a:schemeClr>
                </a:solidFill>
                <a:latin typeface="+mn-lt"/>
              </a:rPr>
              <a:t>GEÇİCİ </a:t>
            </a:r>
            <a:r>
              <a:rPr lang="tr-TR" sz="1800" b="1" dirty="0" err="1">
                <a:solidFill>
                  <a:schemeClr val="bg1">
                    <a:lumMod val="95000"/>
                  </a:schemeClr>
                </a:solidFill>
                <a:latin typeface="+mn-lt"/>
              </a:rPr>
              <a:t>VERGi</a:t>
            </a:r>
            <a:r>
              <a:rPr lang="tr-TR" sz="1800" b="1" dirty="0">
                <a:solidFill>
                  <a:schemeClr val="bg1">
                    <a:lumMod val="95000"/>
                  </a:schemeClr>
                </a:solidFill>
                <a:latin typeface="+mn-lt"/>
              </a:rPr>
              <a:t> %10 MATRAH FARKI </a:t>
            </a:r>
            <a:endParaRPr lang="en-US" sz="1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3B1F0B81-8D32-92B9-E397-042412CA5DAE}"/>
              </a:ext>
            </a:extLst>
          </p:cNvPr>
          <p:cNvSpPr>
            <a:spLocks noGrp="1"/>
          </p:cNvSpPr>
          <p:nvPr>
            <p:ph type="subTitle" idx="1"/>
          </p:nvPr>
        </p:nvSpPr>
        <p:spPr>
          <a:xfrm>
            <a:off x="482203" y="1330037"/>
            <a:ext cx="8179594" cy="4375438"/>
          </a:xfrm>
        </p:spPr>
        <p:txBody>
          <a:bodyPr>
            <a:normAutofit/>
          </a:bodyPr>
          <a:lstStyle/>
          <a:p>
            <a:pPr algn="just"/>
            <a:r>
              <a:rPr lang="tr-TR" sz="1050" b="1" i="0" dirty="0">
                <a:solidFill>
                  <a:srgbClr val="494949"/>
                </a:solidFill>
                <a:effectLst/>
                <a:latin typeface="Open Sans" panose="020B0606030504020204" pitchFamily="34" charset="0"/>
              </a:rPr>
              <a:t> 	</a:t>
            </a:r>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p>
          <a:p>
            <a:pPr algn="just"/>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r>
              <a:rPr lang="tr-TR" sz="1600" b="1" i="0" dirty="0">
                <a:solidFill>
                  <a:srgbClr val="FF0000"/>
                </a:solidFill>
                <a:effectLst/>
                <a:latin typeface="Aptos" panose="020B0004020202020204" pitchFamily="34" charset="0"/>
              </a:rPr>
              <a:t>Geçici Verginin Hesaplanması</a:t>
            </a:r>
            <a:endParaRPr lang="tr-TR" sz="1600" b="0" i="0" dirty="0">
              <a:solidFill>
                <a:srgbClr val="FF0000"/>
              </a:solidFill>
              <a:effectLst/>
              <a:latin typeface="Aptos" panose="020B0004020202020204" pitchFamily="34" charset="0"/>
            </a:endParaRPr>
          </a:p>
          <a:p>
            <a:pPr algn="just"/>
            <a:r>
              <a:rPr lang="tr-TR" sz="1600" dirty="0">
                <a:solidFill>
                  <a:schemeClr val="tx1"/>
                </a:solidFill>
                <a:latin typeface="Aptos" panose="020B0004020202020204" pitchFamily="34" charset="0"/>
              </a:rPr>
              <a:t>	</a:t>
            </a:r>
            <a:endParaRPr lang="tr-TR" sz="1600" b="1" i="0" dirty="0">
              <a:solidFill>
                <a:schemeClr val="tx1"/>
              </a:solidFill>
              <a:effectLst/>
              <a:latin typeface="Aptos" panose="020B0004020202020204" pitchFamily="34" charset="0"/>
            </a:endParaRPr>
          </a:p>
        </p:txBody>
      </p:sp>
      <p:pic>
        <p:nvPicPr>
          <p:cNvPr id="4" name="Resim 3">
            <a:extLst>
              <a:ext uri="{FF2B5EF4-FFF2-40B4-BE49-F238E27FC236}">
                <a16:creationId xmlns:a16="http://schemas.microsoft.com/office/drawing/2014/main" id="{1A97F609-4D2D-C1FF-86A3-DDB47FC00DD8}"/>
              </a:ext>
            </a:extLst>
          </p:cNvPr>
          <p:cNvPicPr>
            <a:picLocks noChangeAspect="1"/>
          </p:cNvPicPr>
          <p:nvPr/>
        </p:nvPicPr>
        <p:blipFill>
          <a:blip r:embed="rId3"/>
          <a:stretch>
            <a:fillRect/>
          </a:stretch>
        </p:blipFill>
        <p:spPr>
          <a:xfrm>
            <a:off x="5531370" y="5957456"/>
            <a:ext cx="3402769" cy="698178"/>
          </a:xfrm>
          <a:prstGeom prst="rect">
            <a:avLst/>
          </a:prstGeom>
        </p:spPr>
      </p:pic>
      <p:graphicFrame>
        <p:nvGraphicFramePr>
          <p:cNvPr id="5" name="Tablo 4">
            <a:extLst>
              <a:ext uri="{FF2B5EF4-FFF2-40B4-BE49-F238E27FC236}">
                <a16:creationId xmlns:a16="http://schemas.microsoft.com/office/drawing/2014/main" id="{3DB2CBE7-F2C6-C318-E8CE-83F688ED03C2}"/>
              </a:ext>
            </a:extLst>
          </p:cNvPr>
          <p:cNvGraphicFramePr>
            <a:graphicFrameLocks noGrp="1"/>
          </p:cNvGraphicFramePr>
          <p:nvPr>
            <p:extLst>
              <p:ext uri="{D42A27DB-BD31-4B8C-83A1-F6EECF244321}">
                <p14:modId xmlns:p14="http://schemas.microsoft.com/office/powerpoint/2010/main" val="3236428489"/>
              </p:ext>
            </p:extLst>
          </p:nvPr>
        </p:nvGraphicFramePr>
        <p:xfrm>
          <a:off x="482203" y="1330037"/>
          <a:ext cx="7897522" cy="4747140"/>
        </p:xfrm>
        <a:graphic>
          <a:graphicData uri="http://schemas.openxmlformats.org/drawingml/2006/table">
            <a:tbl>
              <a:tblPr>
                <a:tableStyleId>{5C22544A-7EE6-4342-B048-85BDC9FD1C3A}</a:tableStyleId>
              </a:tblPr>
              <a:tblGrid>
                <a:gridCol w="3613451">
                  <a:extLst>
                    <a:ext uri="{9D8B030D-6E8A-4147-A177-3AD203B41FA5}">
                      <a16:colId xmlns:a16="http://schemas.microsoft.com/office/drawing/2014/main" val="4075948352"/>
                    </a:ext>
                  </a:extLst>
                </a:gridCol>
                <a:gridCol w="1313626">
                  <a:extLst>
                    <a:ext uri="{9D8B030D-6E8A-4147-A177-3AD203B41FA5}">
                      <a16:colId xmlns:a16="http://schemas.microsoft.com/office/drawing/2014/main" val="3928298128"/>
                    </a:ext>
                  </a:extLst>
                </a:gridCol>
                <a:gridCol w="1597649">
                  <a:extLst>
                    <a:ext uri="{9D8B030D-6E8A-4147-A177-3AD203B41FA5}">
                      <a16:colId xmlns:a16="http://schemas.microsoft.com/office/drawing/2014/main" val="209186868"/>
                    </a:ext>
                  </a:extLst>
                </a:gridCol>
                <a:gridCol w="1372796">
                  <a:extLst>
                    <a:ext uri="{9D8B030D-6E8A-4147-A177-3AD203B41FA5}">
                      <a16:colId xmlns:a16="http://schemas.microsoft.com/office/drawing/2014/main" val="3861516787"/>
                    </a:ext>
                  </a:extLst>
                </a:gridCol>
              </a:tblGrid>
              <a:tr h="214768">
                <a:tc rowSpan="3">
                  <a:txBody>
                    <a:bodyPr/>
                    <a:lstStyle/>
                    <a:p>
                      <a:pPr algn="l" fontAlgn="ctr"/>
                      <a:r>
                        <a:rPr lang="tr-TR" sz="1400" u="none" strike="noStrike">
                          <a:effectLst/>
                        </a:rPr>
                        <a:t>BEYAN UNSURLARI</a:t>
                      </a:r>
                      <a:endParaRPr lang="tr-TR" sz="1400" b="1" i="0" u="none" strike="noStrike">
                        <a:solidFill>
                          <a:srgbClr val="000000"/>
                        </a:solidFill>
                        <a:effectLst/>
                        <a:latin typeface="Aptos Narrow" panose="020B0004020202020204" pitchFamily="34" charset="0"/>
                      </a:endParaRPr>
                    </a:p>
                  </a:txBody>
                  <a:tcPr marL="9382" marR="9382" marT="9382" marB="0" anchor="ctr"/>
                </a:tc>
                <a:tc gridSpan="3">
                  <a:txBody>
                    <a:bodyPr/>
                    <a:lstStyle/>
                    <a:p>
                      <a:pPr algn="ctr" fontAlgn="b"/>
                      <a:r>
                        <a:rPr lang="tr-TR" sz="1400" u="none" strike="noStrike">
                          <a:effectLst/>
                        </a:rPr>
                        <a:t>GELİR GEÇİCİ VERGİ DÖNEMİ</a:t>
                      </a:r>
                      <a:endParaRPr lang="tr-TR" sz="1400" b="1" i="0" u="none" strike="noStrike">
                        <a:solidFill>
                          <a:srgbClr val="000000"/>
                        </a:solidFill>
                        <a:effectLst/>
                        <a:latin typeface="Aptos Narrow" panose="020B0004020202020204" pitchFamily="34" charset="0"/>
                      </a:endParaRPr>
                    </a:p>
                  </a:txBody>
                  <a:tcPr marL="9382" marR="9382" marT="9382" marB="0" anchor="b"/>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55764384"/>
                  </a:ext>
                </a:extLst>
              </a:tr>
              <a:tr h="185379">
                <a:tc vMerge="1">
                  <a:txBody>
                    <a:bodyPr/>
                    <a:lstStyle/>
                    <a:p>
                      <a:endParaRPr lang="tr-TR"/>
                    </a:p>
                  </a:txBody>
                  <a:tcPr/>
                </a:tc>
                <a:tc>
                  <a:txBody>
                    <a:bodyPr/>
                    <a:lstStyle/>
                    <a:p>
                      <a:pPr algn="ctr" fontAlgn="b"/>
                      <a:r>
                        <a:rPr lang="tr-TR" sz="1200" u="none" strike="noStrike">
                          <a:effectLst/>
                        </a:rPr>
                        <a:t>OCAK- MART</a:t>
                      </a:r>
                      <a:endParaRPr lang="tr-TR" sz="1200" b="1" i="0" u="none" strike="noStrike">
                        <a:solidFill>
                          <a:srgbClr val="000000"/>
                        </a:solidFill>
                        <a:effectLst/>
                        <a:latin typeface="Aptos Narrow" panose="020B0004020202020204" pitchFamily="34" charset="0"/>
                      </a:endParaRPr>
                    </a:p>
                  </a:txBody>
                  <a:tcPr marL="9382" marR="9382" marT="9382" marB="0" anchor="b"/>
                </a:tc>
                <a:tc>
                  <a:txBody>
                    <a:bodyPr/>
                    <a:lstStyle/>
                    <a:p>
                      <a:pPr algn="ctr" fontAlgn="b"/>
                      <a:r>
                        <a:rPr lang="tr-TR" sz="1200" u="none" strike="noStrike">
                          <a:effectLst/>
                        </a:rPr>
                        <a:t>OCAK-HAZİRAN</a:t>
                      </a:r>
                      <a:endParaRPr lang="tr-TR" sz="1200" b="1" i="0" u="none" strike="noStrike">
                        <a:solidFill>
                          <a:srgbClr val="000000"/>
                        </a:solidFill>
                        <a:effectLst/>
                        <a:latin typeface="Aptos Narrow" panose="020B0004020202020204" pitchFamily="34" charset="0"/>
                      </a:endParaRPr>
                    </a:p>
                  </a:txBody>
                  <a:tcPr marL="9382" marR="9382" marT="9382" marB="0" anchor="b"/>
                </a:tc>
                <a:tc>
                  <a:txBody>
                    <a:bodyPr/>
                    <a:lstStyle/>
                    <a:p>
                      <a:pPr algn="ctr" fontAlgn="b"/>
                      <a:r>
                        <a:rPr lang="tr-TR" sz="1200" u="none" strike="noStrike">
                          <a:effectLst/>
                        </a:rPr>
                        <a:t>OCAK- EYLÜL</a:t>
                      </a:r>
                      <a:endParaRPr lang="tr-TR" sz="1200" b="1" i="0" u="none" strike="noStrike">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4176662661"/>
                  </a:ext>
                </a:extLst>
              </a:tr>
              <a:tr h="170685">
                <a:tc vMerge="1">
                  <a:txBody>
                    <a:bodyPr/>
                    <a:lstStyle/>
                    <a:p>
                      <a:endParaRPr lang="tr-TR"/>
                    </a:p>
                  </a:txBody>
                  <a:tcPr/>
                </a:tc>
                <a:tc>
                  <a:txBody>
                    <a:bodyPr/>
                    <a:lstStyle/>
                    <a:p>
                      <a:pPr algn="ctr" fontAlgn="b"/>
                      <a:r>
                        <a:rPr lang="tr-TR" sz="1100" u="none" strike="noStrike">
                          <a:effectLst/>
                        </a:rPr>
                        <a:t>I. DÖNEM</a:t>
                      </a:r>
                      <a:endParaRPr lang="tr-TR" sz="1100" b="1" i="0" u="none" strike="noStrike">
                        <a:solidFill>
                          <a:srgbClr val="000000"/>
                        </a:solidFill>
                        <a:effectLst/>
                        <a:latin typeface="Aptos Narrow" panose="020B0004020202020204" pitchFamily="34" charset="0"/>
                      </a:endParaRPr>
                    </a:p>
                  </a:txBody>
                  <a:tcPr marL="9382" marR="9382" marT="9382" marB="0" anchor="b"/>
                </a:tc>
                <a:tc>
                  <a:txBody>
                    <a:bodyPr/>
                    <a:lstStyle/>
                    <a:p>
                      <a:pPr algn="ctr" fontAlgn="b"/>
                      <a:r>
                        <a:rPr lang="tr-TR" sz="1100" u="none" strike="noStrike">
                          <a:effectLst/>
                        </a:rPr>
                        <a:t>II. DÖNEM</a:t>
                      </a:r>
                      <a:endParaRPr lang="tr-TR" sz="1100" b="1" i="0" u="none" strike="noStrike">
                        <a:solidFill>
                          <a:srgbClr val="000000"/>
                        </a:solidFill>
                        <a:effectLst/>
                        <a:latin typeface="Aptos Narrow" panose="020B0004020202020204" pitchFamily="34" charset="0"/>
                      </a:endParaRPr>
                    </a:p>
                  </a:txBody>
                  <a:tcPr marL="9382" marR="9382" marT="9382" marB="0" anchor="b"/>
                </a:tc>
                <a:tc>
                  <a:txBody>
                    <a:bodyPr/>
                    <a:lstStyle/>
                    <a:p>
                      <a:pPr algn="ctr" fontAlgn="b"/>
                      <a:r>
                        <a:rPr lang="tr-TR" sz="1100" u="none" strike="noStrike">
                          <a:effectLst/>
                        </a:rPr>
                        <a:t>III. DÖNEM</a:t>
                      </a:r>
                      <a:endParaRPr lang="tr-TR" sz="1100" b="1" i="0" u="none" strike="noStrike">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3716482746"/>
                  </a:ext>
                </a:extLst>
              </a:tr>
              <a:tr h="270439">
                <a:tc>
                  <a:txBody>
                    <a:bodyPr/>
                    <a:lstStyle/>
                    <a:p>
                      <a:pPr algn="l" fontAlgn="b"/>
                      <a:r>
                        <a:rPr lang="tr-TR" sz="1100" u="none" strike="noStrike">
                          <a:effectLst/>
                        </a:rPr>
                        <a:t>Ticari Bilanço Karı</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240.000,00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360.000,00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460.000,00 </a:t>
                      </a:r>
                      <a:endParaRPr lang="tr-TR" sz="1100" b="0" i="0" u="none" strike="noStrike">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4234902012"/>
                  </a:ext>
                </a:extLst>
              </a:tr>
              <a:tr h="270439">
                <a:tc>
                  <a:txBody>
                    <a:bodyPr/>
                    <a:lstStyle/>
                    <a:p>
                      <a:pPr algn="l" fontAlgn="b"/>
                      <a:r>
                        <a:rPr lang="tr-TR" sz="1100" u="none" strike="noStrike">
                          <a:effectLst/>
                        </a:rPr>
                        <a:t>Kanunen Kabul Edilmeyen Giderler</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20.000,00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30.000,00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70.000,00 </a:t>
                      </a:r>
                      <a:endParaRPr lang="tr-TR" sz="1100" b="0" i="0" u="none" strike="noStrike">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2877547091"/>
                  </a:ext>
                </a:extLst>
              </a:tr>
              <a:tr h="270439">
                <a:tc>
                  <a:txBody>
                    <a:bodyPr/>
                    <a:lstStyle/>
                    <a:p>
                      <a:pPr algn="l" fontAlgn="b"/>
                      <a:r>
                        <a:rPr lang="tr-TR" sz="1100" u="none" strike="noStrike">
                          <a:effectLst/>
                        </a:rPr>
                        <a:t>Zarar Olsa Dahi İndirilecek İstisna ve İndirimler</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endParaRPr lang="tr-TR" sz="1100" b="0" i="0" u="none" strike="noStrike">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2101225652"/>
                  </a:ext>
                </a:extLst>
              </a:tr>
              <a:tr h="270439">
                <a:tc>
                  <a:txBody>
                    <a:bodyPr/>
                    <a:lstStyle/>
                    <a:p>
                      <a:pPr algn="l" fontAlgn="b"/>
                      <a:r>
                        <a:rPr lang="tr-TR" sz="1100" u="none" strike="noStrike">
                          <a:effectLst/>
                        </a:rPr>
                        <a:t>Kar ve İlaveler Toplamı</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260.000,00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390.000,00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530.000,00 </a:t>
                      </a:r>
                      <a:endParaRPr lang="tr-TR" sz="1100" b="0" i="0" u="none" strike="noStrike">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2801271844"/>
                  </a:ext>
                </a:extLst>
              </a:tr>
              <a:tr h="368968">
                <a:tc>
                  <a:txBody>
                    <a:bodyPr/>
                    <a:lstStyle/>
                    <a:p>
                      <a:pPr algn="l" fontAlgn="b"/>
                      <a:r>
                        <a:rPr lang="tr-TR" sz="1100" u="none" strike="noStrike">
                          <a:effectLst/>
                        </a:rPr>
                        <a:t>Kar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dirty="0">
                          <a:effectLst/>
                        </a:rPr>
                        <a:t>             260.000,00 </a:t>
                      </a:r>
                      <a:endParaRPr lang="tr-TR" sz="1100" b="0" i="0" u="none" strike="noStrike" dirty="0">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390.000,00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530.000,00 </a:t>
                      </a:r>
                      <a:endParaRPr lang="tr-TR" sz="1100" b="0" i="0" u="none" strike="noStrike">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2223641664"/>
                  </a:ext>
                </a:extLst>
              </a:tr>
              <a:tr h="270439">
                <a:tc>
                  <a:txBody>
                    <a:bodyPr/>
                    <a:lstStyle/>
                    <a:p>
                      <a:pPr algn="l" fontAlgn="b"/>
                      <a:r>
                        <a:rPr lang="tr-TR" sz="1100" u="none" strike="noStrike">
                          <a:effectLst/>
                        </a:rPr>
                        <a:t>Geçici Vergi Matrahı</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260.000,00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390.000,00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530.000,00 </a:t>
                      </a:r>
                      <a:endParaRPr lang="tr-TR" sz="1100" b="0" i="0" u="none" strike="noStrike">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3755216978"/>
                  </a:ext>
                </a:extLst>
              </a:tr>
              <a:tr h="270439">
                <a:tc>
                  <a:txBody>
                    <a:bodyPr/>
                    <a:lstStyle/>
                    <a:p>
                      <a:pPr algn="l" fontAlgn="b"/>
                      <a:r>
                        <a:rPr lang="tr-TR" sz="1100" u="none" strike="noStrike">
                          <a:effectLst/>
                        </a:rPr>
                        <a:t>%10'luk tarhiyata Konu Edilmeyecek Matrah</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26.000,00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39.000,00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53.000,00 </a:t>
                      </a:r>
                      <a:endParaRPr lang="tr-TR" sz="1100" b="0" i="0" u="none" strike="noStrike">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313793243"/>
                  </a:ext>
                </a:extLst>
              </a:tr>
              <a:tr h="270439">
                <a:tc>
                  <a:txBody>
                    <a:bodyPr/>
                    <a:lstStyle/>
                    <a:p>
                      <a:pPr algn="l" fontAlgn="b"/>
                      <a:r>
                        <a:rPr lang="tr-TR" sz="1100" u="none" strike="noStrike">
                          <a:effectLst/>
                        </a:rPr>
                        <a:t>Resen Tespit Edilen Matrah</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234.000,00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351.000,00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477.000,00 </a:t>
                      </a:r>
                      <a:endParaRPr lang="tr-TR" sz="1100" b="0" i="0" u="none" strike="noStrike">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1612555697"/>
                  </a:ext>
                </a:extLst>
              </a:tr>
              <a:tr h="270439">
                <a:tc>
                  <a:txBody>
                    <a:bodyPr/>
                    <a:lstStyle/>
                    <a:p>
                      <a:pPr algn="l" fontAlgn="b"/>
                      <a:r>
                        <a:rPr lang="tr-TR" sz="1100" u="none" strike="noStrike">
                          <a:effectLst/>
                        </a:rPr>
                        <a:t>Hesaplanan Geçici Vergi</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35.100,00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52.650,00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71.550,00 </a:t>
                      </a:r>
                      <a:endParaRPr lang="tr-TR" sz="1100" b="0" i="0" u="none" strike="noStrike">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253675095"/>
                  </a:ext>
                </a:extLst>
              </a:tr>
              <a:tr h="270439">
                <a:tc>
                  <a:txBody>
                    <a:bodyPr/>
                    <a:lstStyle/>
                    <a:p>
                      <a:pPr algn="l" fontAlgn="b"/>
                      <a:r>
                        <a:rPr lang="tr-TR" sz="1100" u="none" strike="noStrike">
                          <a:effectLst/>
                        </a:rPr>
                        <a:t>Önceki Dönemlerde Hesaplanan Geçici Vergi</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35.100,00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52.650,00 </a:t>
                      </a:r>
                      <a:endParaRPr lang="tr-TR" sz="1100" b="0" i="0" u="none" strike="noStrike">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3370690961"/>
                  </a:ext>
                </a:extLst>
              </a:tr>
              <a:tr h="270439">
                <a:tc>
                  <a:txBody>
                    <a:bodyPr/>
                    <a:lstStyle/>
                    <a:p>
                      <a:pPr algn="l" fontAlgn="b"/>
                      <a:r>
                        <a:rPr lang="tr-TR" sz="1100" u="sng" strike="noStrike">
                          <a:effectLst/>
                        </a:rPr>
                        <a:t>Ödenmesi Gereken Geçici Vergi </a:t>
                      </a:r>
                      <a:endParaRPr lang="tr-TR" sz="1100" b="1" i="1" u="sng"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sng" strike="noStrike">
                          <a:effectLst/>
                        </a:rPr>
                        <a:t>              35.100,00 </a:t>
                      </a:r>
                      <a:endParaRPr lang="tr-TR" sz="1100" b="1" i="1" u="sng"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sng" strike="noStrike">
                          <a:effectLst/>
                        </a:rPr>
                        <a:t>                      17.550,00 </a:t>
                      </a:r>
                      <a:endParaRPr lang="tr-TR" sz="1100" b="1" i="1" u="sng"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sng" strike="noStrike">
                          <a:effectLst/>
                        </a:rPr>
                        <a:t>                18.900,00 </a:t>
                      </a:r>
                      <a:endParaRPr lang="tr-TR" sz="1100" b="1" i="1" u="sng" strike="noStrike">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1873846140"/>
                  </a:ext>
                </a:extLst>
              </a:tr>
              <a:tr h="270439">
                <a:tc>
                  <a:txBody>
                    <a:bodyPr/>
                    <a:lstStyle/>
                    <a:p>
                      <a:pPr algn="l" fontAlgn="b"/>
                      <a:r>
                        <a:rPr lang="tr-TR" sz="1100" u="sng" strike="noStrike">
                          <a:effectLst/>
                        </a:rPr>
                        <a:t>Hesaplanan Geçici Vergi</a:t>
                      </a:r>
                      <a:endParaRPr lang="tr-TR" sz="1100" b="1" i="1" u="sng"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sng" strike="noStrike">
                          <a:effectLst/>
                        </a:rPr>
                        <a:t>              24.000,00 </a:t>
                      </a:r>
                      <a:endParaRPr lang="tr-TR" sz="1100" b="1" i="1" u="sng"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sng" strike="noStrike">
                          <a:effectLst/>
                        </a:rPr>
                        <a:t>                      43.500,00 </a:t>
                      </a:r>
                      <a:endParaRPr lang="tr-TR" sz="1100" b="1" i="1" u="sng"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sng" strike="noStrike">
                          <a:effectLst/>
                        </a:rPr>
                        <a:t>                64.500,00 </a:t>
                      </a:r>
                      <a:endParaRPr lang="tr-TR" sz="1100" b="1" i="1" u="sng" strike="noStrike">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113931662"/>
                  </a:ext>
                </a:extLst>
              </a:tr>
              <a:tr h="270439">
                <a:tc>
                  <a:txBody>
                    <a:bodyPr/>
                    <a:lstStyle/>
                    <a:p>
                      <a:pPr algn="l" fontAlgn="b"/>
                      <a:r>
                        <a:rPr lang="tr-TR" sz="1100" u="sng" strike="noStrike">
                          <a:effectLst/>
                        </a:rPr>
                        <a:t>Önceki Dönemlerde Hesaplanan Geçici Vergi</a:t>
                      </a:r>
                      <a:endParaRPr lang="tr-TR" sz="1100" b="1" i="1" u="sng"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sng" strike="noStrike">
                          <a:effectLst/>
                        </a:rPr>
                        <a:t>                             -   </a:t>
                      </a:r>
                      <a:endParaRPr lang="tr-TR" sz="1100" b="1" i="1" u="sng"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sng" strike="noStrike">
                          <a:effectLst/>
                        </a:rPr>
                        <a:t>                      24.000,00 </a:t>
                      </a:r>
                      <a:endParaRPr lang="tr-TR" sz="1100" b="1" i="1" u="sng"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sng" strike="noStrike">
                          <a:effectLst/>
                        </a:rPr>
                        <a:t>                43.500,00 </a:t>
                      </a:r>
                      <a:endParaRPr lang="tr-TR" sz="1100" b="1" i="1" u="sng" strike="noStrike">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3194381132"/>
                  </a:ext>
                </a:extLst>
              </a:tr>
              <a:tr h="270439">
                <a:tc>
                  <a:txBody>
                    <a:bodyPr/>
                    <a:lstStyle/>
                    <a:p>
                      <a:pPr algn="l" fontAlgn="b"/>
                      <a:r>
                        <a:rPr lang="tr-TR" sz="1100" u="sng" strike="noStrike">
                          <a:effectLst/>
                        </a:rPr>
                        <a:t>Ödenmesi Gereken Geçici Vergi </a:t>
                      </a:r>
                      <a:endParaRPr lang="tr-TR" sz="1100" b="1" i="1" u="sng"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sng" strike="noStrike">
                          <a:effectLst/>
                        </a:rPr>
                        <a:t>              24.000,00 </a:t>
                      </a:r>
                      <a:endParaRPr lang="tr-TR" sz="1100" b="1" i="1" u="sng"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sng" strike="noStrike">
                          <a:effectLst/>
                        </a:rPr>
                        <a:t>                      19.500,00 </a:t>
                      </a:r>
                      <a:endParaRPr lang="tr-TR" sz="1100" b="1" i="1" u="sng"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sng" strike="noStrike">
                          <a:effectLst/>
                        </a:rPr>
                        <a:t>                21.000,00 </a:t>
                      </a:r>
                      <a:endParaRPr lang="tr-TR" sz="1100" b="1" i="1" u="sng" strike="noStrike">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222331353"/>
                  </a:ext>
                </a:extLst>
              </a:tr>
              <a:tr h="270439">
                <a:tc>
                  <a:txBody>
                    <a:bodyPr/>
                    <a:lstStyle/>
                    <a:p>
                      <a:pPr algn="l" fontAlgn="b"/>
                      <a:endParaRPr lang="tr-TR" sz="1100" b="0" i="0" u="none" strike="noStrike" dirty="0">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11.100,00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a:effectLst/>
                        </a:rPr>
                        <a:t>                                      -   </a:t>
                      </a:r>
                      <a:endParaRPr lang="tr-TR" sz="1100" b="0" i="0" u="none" strike="noStrike">
                        <a:solidFill>
                          <a:srgbClr val="000000"/>
                        </a:solidFill>
                        <a:effectLst/>
                        <a:latin typeface="Aptos Narrow" panose="020B0004020202020204" pitchFamily="34" charset="0"/>
                      </a:endParaRPr>
                    </a:p>
                  </a:txBody>
                  <a:tcPr marL="9382" marR="9382" marT="9382" marB="0" anchor="b"/>
                </a:tc>
                <a:tc>
                  <a:txBody>
                    <a:bodyPr/>
                    <a:lstStyle/>
                    <a:p>
                      <a:pPr algn="l" fontAlgn="b"/>
                      <a:r>
                        <a:rPr lang="tr-TR" sz="1100" u="none" strike="noStrike" dirty="0">
                          <a:effectLst/>
                        </a:rPr>
                        <a:t>                                -   </a:t>
                      </a:r>
                      <a:endParaRPr lang="tr-TR" sz="1100" b="0" i="0" u="none" strike="noStrike" dirty="0">
                        <a:solidFill>
                          <a:srgbClr val="000000"/>
                        </a:solidFill>
                        <a:effectLst/>
                        <a:latin typeface="Aptos Narrow" panose="020B0004020202020204" pitchFamily="34" charset="0"/>
                      </a:endParaRPr>
                    </a:p>
                  </a:txBody>
                  <a:tcPr marL="9382" marR="9382" marT="9382" marB="0" anchor="b"/>
                </a:tc>
                <a:extLst>
                  <a:ext uri="{0D108BD9-81ED-4DB2-BD59-A6C34878D82A}">
                    <a16:rowId xmlns:a16="http://schemas.microsoft.com/office/drawing/2014/main" val="3994767770"/>
                  </a:ext>
                </a:extLst>
              </a:tr>
            </a:tbl>
          </a:graphicData>
        </a:graphic>
      </p:graphicFrame>
    </p:spTree>
    <p:extLst>
      <p:ext uri="{BB962C8B-B14F-4D97-AF65-F5344CB8AC3E}">
        <p14:creationId xmlns:p14="http://schemas.microsoft.com/office/powerpoint/2010/main" val="301945433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1DC7D72F-623E-3492-745E-FFD028859C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6B4FAD-8C56-3AAF-9E41-38332972B010}"/>
              </a:ext>
            </a:extLst>
          </p:cNvPr>
          <p:cNvSpPr>
            <a:spLocks noGrp="1"/>
          </p:cNvSpPr>
          <p:nvPr>
            <p:ph type="ctrTitle"/>
          </p:nvPr>
        </p:nvSpPr>
        <p:spPr>
          <a:xfrm>
            <a:off x="230549" y="545305"/>
            <a:ext cx="4043362" cy="607220"/>
          </a:xfrm>
        </p:spPr>
        <p:txBody>
          <a:bodyPr>
            <a:noAutofit/>
          </a:bodyPr>
          <a:lstStyle/>
          <a:p>
            <a:r>
              <a:rPr lang="tr-TR" sz="1800" b="1" dirty="0">
                <a:solidFill>
                  <a:schemeClr val="bg1">
                    <a:lumMod val="95000"/>
                  </a:schemeClr>
                </a:solidFill>
                <a:latin typeface="+mn-lt"/>
              </a:rPr>
              <a:t>KURUMLAR VERGİSİ İHRACAT İNDİRİMİ</a:t>
            </a:r>
            <a:endParaRPr lang="en-US" sz="1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F06A79BA-11C8-7F91-ADCD-8EEDEABFCCA3}"/>
              </a:ext>
            </a:extLst>
          </p:cNvPr>
          <p:cNvSpPr>
            <a:spLocks noGrp="1"/>
          </p:cNvSpPr>
          <p:nvPr>
            <p:ph type="subTitle" idx="1"/>
          </p:nvPr>
        </p:nvSpPr>
        <p:spPr>
          <a:xfrm>
            <a:off x="482203" y="1330037"/>
            <a:ext cx="8179594" cy="4375438"/>
          </a:xfrm>
        </p:spPr>
        <p:txBody>
          <a:bodyPr>
            <a:normAutofit fontScale="62500" lnSpcReduction="20000"/>
          </a:bodyPr>
          <a:lstStyle/>
          <a:p>
            <a:pPr algn="l">
              <a:lnSpc>
                <a:spcPct val="107000"/>
              </a:lnSpc>
              <a:spcAft>
                <a:spcPts val="800"/>
              </a:spcAft>
            </a:pPr>
            <a:r>
              <a:rPr lang="tr-TR" sz="1050" b="1" i="0" dirty="0">
                <a:solidFill>
                  <a:srgbClr val="494949"/>
                </a:solidFill>
                <a:effectLst/>
                <a:latin typeface="Open Sans" panose="020B0606030504020204" pitchFamily="34" charset="0"/>
              </a:rPr>
              <a:t> 	</a:t>
            </a:r>
            <a:r>
              <a:rPr lang="tr-TR" sz="1800" b="1" dirty="0">
                <a:solidFill>
                  <a:srgbClr val="0070C0"/>
                </a:solidFill>
                <a:latin typeface="Open Sans" panose="020B0606030504020204" pitchFamily="34" charset="0"/>
              </a:rPr>
              <a:t>ÖRNEK</a:t>
            </a:r>
            <a:r>
              <a:rPr lang="tr-TR" sz="1800" b="1" dirty="0">
                <a:solidFill>
                  <a:srgbClr val="494949"/>
                </a:solidFill>
                <a:latin typeface="Open Sans" panose="020B0606030504020204" pitchFamily="34" charset="0"/>
              </a:rPr>
              <a:t> </a:t>
            </a:r>
            <a:r>
              <a:rPr lang="tr-TR" sz="1050" b="1" dirty="0">
                <a:solidFill>
                  <a:srgbClr val="494949"/>
                </a:solidFill>
                <a:latin typeface="Open Sans" panose="020B0606030504020204" pitchFamily="34" charset="0"/>
              </a:rPr>
              <a:t>:</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Toptan ve perakende ürün ticareti yapan (C) A.Ş.’</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nin</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2022 yılı faaliyet sonuçlarına ilişkin bilgiler aşağıdaki gibidir.</a:t>
            </a:r>
          </a:p>
          <a:p>
            <a:pPr algn="l">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Ticari bilanço kârı :                 						 2.000.000 TL</a:t>
            </a:r>
          </a:p>
          <a:p>
            <a:pPr algn="l">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İhracat faaliyetinden elde edilen kazanç .           	      		 1.200.000 TL</a:t>
            </a:r>
          </a:p>
          <a:p>
            <a:pPr algn="l">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Diğer kazançlar (1 puan indirim kapsamında olmayan) :             	   800.000 TL</a:t>
            </a:r>
          </a:p>
          <a:p>
            <a:pPr algn="l">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KKEG			 						   200.000 TL</a:t>
            </a:r>
          </a:p>
          <a:p>
            <a:pPr algn="l">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Taşınmaz satış kazancı istisnası			   	                   100.000 TL</a:t>
            </a:r>
          </a:p>
          <a:p>
            <a:pPr algn="l">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Kızılay Derneğine yapılan nakdi bağış ve yardımlar                                           100.000 TL</a:t>
            </a:r>
          </a:p>
          <a:p>
            <a:pPr algn="l">
              <a:lnSpc>
                <a:spcPct val="107000"/>
              </a:lnSpc>
              <a:spcAft>
                <a:spcPts val="800"/>
              </a:spcAft>
            </a:pPr>
            <a:r>
              <a:rPr lang="tr-TR" sz="18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Matrah 						                              2.000.000 TL</a:t>
            </a:r>
            <a:endPar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l">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(C) A.Ş.’</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nin</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2022 yılında ihracat faaliyetinden elde ettiği kazanç nedeniyle 1 puan indirim uygulanacak matrahı aşağıdaki gibi tespit edilecektir.</a:t>
            </a:r>
          </a:p>
          <a:p>
            <a:pPr algn="l"/>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İndirimli oran uygulanacak matrah             : Matrah x (İhracat faaliyetinden elde edilen kazanç / TBK)</a:t>
            </a:r>
          </a:p>
          <a:p>
            <a:pPr algn="l"/>
            <a:endParaRPr lang="tr-TR" sz="1600" b="1" i="0" dirty="0">
              <a:solidFill>
                <a:schemeClr val="tx1"/>
              </a:solidFill>
              <a:effectLst/>
              <a:latin typeface="Aptos" panose="020B0004020202020204" pitchFamily="34" charset="0"/>
            </a:endParaRPr>
          </a:p>
          <a:p>
            <a:pPr algn="l">
              <a:lnSpc>
                <a:spcPct val="107000"/>
              </a:lnSpc>
              <a:spcAft>
                <a:spcPts val="800"/>
              </a:spcAft>
            </a:pPr>
            <a:r>
              <a:rPr lang="tr-TR" sz="1600" b="1" dirty="0">
                <a:solidFill>
                  <a:schemeClr val="tx1"/>
                </a:solidFill>
                <a:latin typeface="Aptos" panose="020B0004020202020204" pitchFamily="34" charset="0"/>
              </a:rPr>
              <a:t>	</a:t>
            </a:r>
            <a:r>
              <a:rPr lang="tr-TR" sz="1800" kern="100" dirty="0">
                <a:effectLst/>
                <a:latin typeface="Aptos" panose="020B0004020202020204" pitchFamily="34" charset="0"/>
                <a:ea typeface="Aptos" panose="020B0004020202020204" pitchFamily="34" charset="0"/>
                <a:cs typeface="Times New Roman" panose="02020603050405020304" pitchFamily="18" charset="0"/>
              </a:rPr>
              <a:t>                                                                    : </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2.000.000 TL x (1.200.000/2.000.000)</a:t>
            </a:r>
          </a:p>
          <a:p>
            <a:pPr algn="l">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 2.000.000 TL x %60</a:t>
            </a:r>
          </a:p>
          <a:p>
            <a:pPr algn="l">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 1.200.000 TL</a:t>
            </a:r>
          </a:p>
          <a:p>
            <a:pPr algn="l">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Dolayısıyla, (C) A.Ş. 2.000.000 TL’lik 2024 geçici vergi matrahının 1.200.000 TL’lik kısmına kurumlar vergisi oranını (%23-%1=) %22 olarak uygulayacak, matrahın kalan 800.000 TL’lik kısmına ise genel oran uygulanacaktır</a:t>
            </a:r>
            <a:r>
              <a:rPr lang="tr-TR" sz="1800" kern="100" dirty="0">
                <a:effectLst/>
                <a:latin typeface="Aptos" panose="020B0004020202020204" pitchFamily="34" charset="0"/>
                <a:ea typeface="Aptos" panose="020B0004020202020204" pitchFamily="34" charset="0"/>
                <a:cs typeface="Times New Roman" panose="02020603050405020304" pitchFamily="18" charset="0"/>
              </a:rPr>
              <a:t>.</a:t>
            </a:r>
          </a:p>
          <a:p>
            <a:pPr algn="just">
              <a:lnSpc>
                <a:spcPct val="107000"/>
              </a:lnSpc>
              <a:spcAft>
                <a:spcPts val="800"/>
              </a:spcAft>
            </a:pPr>
            <a:endParaRPr lang="tr-TR" sz="1600" b="1" i="0" dirty="0">
              <a:solidFill>
                <a:schemeClr val="tx1"/>
              </a:solidFill>
              <a:effectLst/>
              <a:latin typeface="Aptos" panose="020B0004020202020204" pitchFamily="34" charset="0"/>
            </a:endParaRPr>
          </a:p>
        </p:txBody>
      </p:sp>
      <p:pic>
        <p:nvPicPr>
          <p:cNvPr id="4" name="Resim 3">
            <a:extLst>
              <a:ext uri="{FF2B5EF4-FFF2-40B4-BE49-F238E27FC236}">
                <a16:creationId xmlns:a16="http://schemas.microsoft.com/office/drawing/2014/main" id="{6FC41F99-53A9-5DD0-A149-E79E85EC65D9}"/>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18902073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C57102F2-D2E4-2F9A-92CF-3C0995F1E7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F84166-6C89-2314-611D-D31905218BEC}"/>
              </a:ext>
            </a:extLst>
          </p:cNvPr>
          <p:cNvSpPr>
            <a:spLocks noGrp="1"/>
          </p:cNvSpPr>
          <p:nvPr>
            <p:ph type="ctrTitle"/>
          </p:nvPr>
        </p:nvSpPr>
        <p:spPr>
          <a:xfrm>
            <a:off x="230549" y="545305"/>
            <a:ext cx="4043362" cy="607220"/>
          </a:xfrm>
        </p:spPr>
        <p:txBody>
          <a:bodyPr>
            <a:noAutofit/>
          </a:bodyPr>
          <a:lstStyle/>
          <a:p>
            <a:r>
              <a:rPr lang="tr-TR" sz="1800" b="1" dirty="0">
                <a:solidFill>
                  <a:schemeClr val="bg1">
                    <a:lumMod val="95000"/>
                  </a:schemeClr>
                </a:solidFill>
                <a:latin typeface="+mn-lt"/>
              </a:rPr>
              <a:t>GEÇİCİ </a:t>
            </a:r>
            <a:r>
              <a:rPr lang="tr-TR" sz="1800" b="1" dirty="0" err="1">
                <a:solidFill>
                  <a:schemeClr val="bg1">
                    <a:lumMod val="95000"/>
                  </a:schemeClr>
                </a:solidFill>
                <a:latin typeface="+mn-lt"/>
              </a:rPr>
              <a:t>VERGiNİN</a:t>
            </a:r>
            <a:r>
              <a:rPr lang="tr-TR" sz="1800" b="1" dirty="0">
                <a:solidFill>
                  <a:schemeClr val="bg1">
                    <a:lumMod val="95000"/>
                  </a:schemeClr>
                </a:solidFill>
                <a:latin typeface="+mn-lt"/>
              </a:rPr>
              <a:t> HESAPLANMASI</a:t>
            </a:r>
            <a:endParaRPr lang="en-US" sz="1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125FE5CC-D779-DFE9-412E-BF98630F962F}"/>
              </a:ext>
            </a:extLst>
          </p:cNvPr>
          <p:cNvSpPr>
            <a:spLocks noGrp="1"/>
          </p:cNvSpPr>
          <p:nvPr>
            <p:ph type="subTitle" idx="1"/>
          </p:nvPr>
        </p:nvSpPr>
        <p:spPr>
          <a:xfrm>
            <a:off x="482203" y="1330037"/>
            <a:ext cx="8179594" cy="4375438"/>
          </a:xfrm>
        </p:spPr>
        <p:txBody>
          <a:bodyPr>
            <a:normAutofit fontScale="92500" lnSpcReduction="10000"/>
          </a:bodyPr>
          <a:lstStyle/>
          <a:p>
            <a:pPr algn="just"/>
            <a:r>
              <a:rPr lang="tr-TR" sz="1050" b="1" i="0" dirty="0">
                <a:solidFill>
                  <a:srgbClr val="494949"/>
                </a:solidFill>
                <a:effectLst/>
                <a:latin typeface="Open Sans" panose="020B0606030504020204" pitchFamily="34" charset="0"/>
              </a:rPr>
              <a:t> 	</a:t>
            </a:r>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p>
          <a:p>
            <a:pPr algn="just">
              <a:lnSpc>
                <a:spcPct val="107000"/>
              </a:lnSpc>
              <a:spcAft>
                <a:spcPts val="800"/>
              </a:spcAft>
            </a:pPr>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r>
              <a:rPr lang="tr-TR" sz="18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Geçici vergi tahakkuku</a:t>
            </a:r>
            <a:endPar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………………………………..31.03/06/09.2024…………………….</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193. Peşin Ödenen Vergi ve Fonlar </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360 Ödenecek Vergi ve Fonlar </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p>
          <a:p>
            <a:pPr algn="just">
              <a:lnSpc>
                <a:spcPct val="107000"/>
              </a:lnSpc>
              <a:spcAft>
                <a:spcPts val="800"/>
              </a:spcAft>
            </a:pPr>
            <a:r>
              <a:rPr lang="tr-TR" sz="18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Geçici vergi ödemesi</a:t>
            </a:r>
            <a:endPar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………………………………17.05/08/11.2024………………………</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360 Ödenecek Vergi ve Fonlar</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102 Bankalar</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p>
          <a:p>
            <a:pPr algn="just"/>
            <a:endParaRPr lang="tr-TR" sz="1600" b="1" i="0" dirty="0">
              <a:solidFill>
                <a:schemeClr val="tx1"/>
              </a:solidFill>
              <a:effectLst/>
              <a:latin typeface="Aptos" panose="020B0004020202020204" pitchFamily="34" charset="0"/>
            </a:endParaRPr>
          </a:p>
        </p:txBody>
      </p:sp>
      <p:pic>
        <p:nvPicPr>
          <p:cNvPr id="4" name="Resim 3">
            <a:extLst>
              <a:ext uri="{FF2B5EF4-FFF2-40B4-BE49-F238E27FC236}">
                <a16:creationId xmlns:a16="http://schemas.microsoft.com/office/drawing/2014/main" id="{5467649E-1079-65A9-EC15-1B258210B8B8}"/>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246667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294" y="557211"/>
            <a:ext cx="4043362" cy="607220"/>
          </a:xfrm>
        </p:spPr>
        <p:txBody>
          <a:bodyPr>
            <a:normAutofit fontScale="90000"/>
          </a:bodyPr>
          <a:lstStyle/>
          <a:p>
            <a:r>
              <a:rPr lang="tr-TR" sz="2800" b="1" dirty="0">
                <a:solidFill>
                  <a:schemeClr val="bg1">
                    <a:lumMod val="95000"/>
                  </a:schemeClr>
                </a:solidFill>
                <a:latin typeface="+mn-lt"/>
              </a:rPr>
              <a:t>GELİR VERGİSİ KANUNU GEÇİCİ VERGİ DÜZENLEMESİ</a:t>
            </a:r>
            <a:endParaRPr lang="en-US" sz="2800" b="1" dirty="0">
              <a:solidFill>
                <a:schemeClr val="bg1">
                  <a:lumMod val="95000"/>
                </a:schemeClr>
              </a:solidFill>
              <a:latin typeface="+mn-lt"/>
            </a:endParaRPr>
          </a:p>
        </p:txBody>
      </p:sp>
      <p:sp>
        <p:nvSpPr>
          <p:cNvPr id="3" name="Subtitle 2"/>
          <p:cNvSpPr>
            <a:spLocks noGrp="1"/>
          </p:cNvSpPr>
          <p:nvPr>
            <p:ph type="subTitle" idx="1"/>
          </p:nvPr>
        </p:nvSpPr>
        <p:spPr>
          <a:xfrm>
            <a:off x="685800" y="1537855"/>
            <a:ext cx="8179594" cy="5005821"/>
          </a:xfrm>
        </p:spPr>
        <p:txBody>
          <a:bodyPr>
            <a:normAutofit/>
          </a:bodyPr>
          <a:lstStyle/>
          <a:p>
            <a:pPr algn="just" eaLnBrk="1" hangingPunct="1">
              <a:spcBef>
                <a:spcPct val="50000"/>
              </a:spcBef>
              <a:buSzPct val="85000"/>
            </a:pPr>
            <a:r>
              <a:rPr lang="tr-TR" altLang="tr-TR" sz="2800" dirty="0">
                <a:solidFill>
                  <a:srgbClr val="FF0000"/>
                </a:solidFill>
                <a:cs typeface="Times New Roman" pitchFamily="18" charset="0"/>
              </a:rPr>
              <a:t>Gelir Vergisi Kanunu Mükerrer Madde :120</a:t>
            </a:r>
            <a:r>
              <a:rPr lang="tr-TR" altLang="tr-TR" dirty="0">
                <a:solidFill>
                  <a:srgbClr val="000000"/>
                </a:solidFill>
                <a:cs typeface="Times New Roman" pitchFamily="18" charset="0"/>
              </a:rPr>
              <a:t>	</a:t>
            </a:r>
          </a:p>
          <a:p>
            <a:pPr algn="just"/>
            <a:r>
              <a:rPr lang="tr-TR" sz="1050" b="0" i="0" dirty="0">
                <a:solidFill>
                  <a:srgbClr val="494949"/>
                </a:solidFill>
                <a:effectLst/>
                <a:latin typeface="Open Sans" panose="020B0606030504020204" pitchFamily="34" charset="0"/>
              </a:rPr>
              <a:t>	</a:t>
            </a:r>
            <a:r>
              <a:rPr lang="tr-TR" sz="1600" b="0" i="0" dirty="0">
                <a:solidFill>
                  <a:schemeClr val="tx1"/>
                </a:solidFill>
                <a:effectLst/>
                <a:latin typeface="Aptos" panose="020B0004020202020204" pitchFamily="34" charset="0"/>
              </a:rPr>
              <a:t>Yapılan incelemeler sonucunda, geçmiş dönemlere ait geçici verginin </a:t>
            </a:r>
            <a:r>
              <a:rPr lang="tr-TR" sz="1600" b="1" i="0" dirty="0">
                <a:solidFill>
                  <a:schemeClr val="tx1"/>
                </a:solidFill>
                <a:effectLst/>
                <a:latin typeface="Aptos" panose="020B0004020202020204" pitchFamily="34" charset="0"/>
              </a:rPr>
              <a:t>% 10'u </a:t>
            </a:r>
            <a:r>
              <a:rPr lang="tr-TR" sz="1600" b="0" i="0" dirty="0">
                <a:solidFill>
                  <a:schemeClr val="tx1"/>
                </a:solidFill>
                <a:effectLst/>
                <a:latin typeface="Aptos" panose="020B0004020202020204" pitchFamily="34" charset="0"/>
              </a:rPr>
              <a:t>aşan tutarda eksik beyan edildiğinin tespiti halinde, eksik beyan edilen bu kısım için </a:t>
            </a:r>
            <a:r>
              <a:rPr lang="tr-TR" sz="1600" b="0" i="0" dirty="0" err="1">
                <a:solidFill>
                  <a:schemeClr val="tx1"/>
                </a:solidFill>
                <a:effectLst/>
                <a:latin typeface="Aptos" panose="020B0004020202020204" pitchFamily="34" charset="0"/>
              </a:rPr>
              <a:t>re'sen</a:t>
            </a:r>
            <a:r>
              <a:rPr lang="tr-TR" sz="1600" b="0" i="0" dirty="0">
                <a:solidFill>
                  <a:schemeClr val="tx1"/>
                </a:solidFill>
                <a:effectLst/>
                <a:latin typeface="Aptos" panose="020B0004020202020204" pitchFamily="34" charset="0"/>
              </a:rPr>
              <a:t> veya ikmalen geçici vergi tarh edilir. Mahsup süresi geçtikten sonra, kesinleşen geçici vergiler terkin edilir, ancak gecikme faizi ve ceza tahsil edilir.</a:t>
            </a:r>
          </a:p>
          <a:p>
            <a:pPr algn="just"/>
            <a:r>
              <a:rPr lang="tr-TR" sz="1600" dirty="0">
                <a:solidFill>
                  <a:schemeClr val="tx1"/>
                </a:solidFill>
                <a:latin typeface="Aptos" panose="020B0004020202020204" pitchFamily="34" charset="0"/>
              </a:rPr>
              <a:t>	</a:t>
            </a:r>
            <a:r>
              <a:rPr lang="tr-TR" sz="1600" b="0" i="0" dirty="0">
                <a:solidFill>
                  <a:schemeClr val="tx1"/>
                </a:solidFill>
                <a:effectLst/>
                <a:latin typeface="Aptos" panose="020B0004020202020204" pitchFamily="34" charset="0"/>
              </a:rPr>
              <a:t>Bir önceki takvim yılında </a:t>
            </a:r>
            <a:r>
              <a:rPr lang="tr-TR" sz="1600" b="1" i="0" dirty="0">
                <a:solidFill>
                  <a:schemeClr val="tx1"/>
                </a:solidFill>
                <a:effectLst/>
                <a:latin typeface="Aptos" panose="020B0004020202020204" pitchFamily="34" charset="0"/>
              </a:rPr>
              <a:t> </a:t>
            </a:r>
            <a:r>
              <a:rPr lang="tr-TR" sz="1600" b="0" i="0" dirty="0">
                <a:solidFill>
                  <a:schemeClr val="tx1"/>
                </a:solidFill>
                <a:effectLst/>
                <a:latin typeface="Aptos" panose="020B0004020202020204" pitchFamily="34" charset="0"/>
              </a:rPr>
              <a:t>üçer aylık dönemler halinde tahakkuk ettirilerek tahsil edilen geçici vergi, yıllık beyanname üzerinden hesaplanan gelir vergisinden mahsup edilir. Mahsup edilemeyen tutar, mükellefin diğer vergi borçlarına mahsup edilir. Bu mahsuplara rağmen kalan geçici vergi tutarı, o yılın sonuna kadar yazılı olarak talep edilmesi halinde mükellefe </a:t>
            </a:r>
            <a:r>
              <a:rPr lang="tr-TR" sz="1600" b="0" i="0" dirty="0" err="1">
                <a:solidFill>
                  <a:schemeClr val="tx1"/>
                </a:solidFill>
                <a:effectLst/>
                <a:latin typeface="Aptos" panose="020B0004020202020204" pitchFamily="34" charset="0"/>
              </a:rPr>
              <a:t>red</a:t>
            </a:r>
            <a:r>
              <a:rPr lang="tr-TR" sz="1600" b="0" i="0" dirty="0">
                <a:solidFill>
                  <a:schemeClr val="tx1"/>
                </a:solidFill>
                <a:effectLst/>
                <a:latin typeface="Aptos" panose="020B0004020202020204" pitchFamily="34" charset="0"/>
              </a:rPr>
              <a:t> ve iade edilir.</a:t>
            </a:r>
          </a:p>
          <a:p>
            <a:pPr algn="l"/>
            <a:endParaRPr lang="tr-TR" sz="1600" b="0" i="0" dirty="0">
              <a:solidFill>
                <a:schemeClr val="tx1"/>
              </a:solidFill>
              <a:effectLst/>
              <a:latin typeface="Aptos" panose="020B0004020202020204" pitchFamily="34" charset="0"/>
            </a:endParaRPr>
          </a:p>
          <a:p>
            <a:pPr algn="l"/>
            <a:r>
              <a:rPr lang="tr-TR" sz="1600" dirty="0">
                <a:solidFill>
                  <a:schemeClr val="tx1"/>
                </a:solidFill>
                <a:latin typeface="Aptos" panose="020B0004020202020204" pitchFamily="34" charset="0"/>
              </a:rPr>
              <a:t>İ</a:t>
            </a:r>
            <a:r>
              <a:rPr lang="tr-TR" sz="1600" b="0" i="0" dirty="0">
                <a:solidFill>
                  <a:schemeClr val="tx1"/>
                </a:solidFill>
                <a:effectLst/>
                <a:latin typeface="Aptos" panose="020B0004020202020204" pitchFamily="34" charset="0"/>
              </a:rPr>
              <a:t>şin bırakılması halinde, işin bırakıldığı dönemi izleyen dönemlerde geçici vergi ödenmez.</a:t>
            </a:r>
          </a:p>
          <a:p>
            <a:pPr algn="l"/>
            <a:endParaRPr lang="tr-TR" sz="1600" b="0" i="0" dirty="0">
              <a:solidFill>
                <a:schemeClr val="tx1"/>
              </a:solidFill>
              <a:effectLst/>
              <a:latin typeface="Aptos" panose="020B0004020202020204" pitchFamily="34" charset="0"/>
            </a:endParaRPr>
          </a:p>
          <a:p>
            <a:pPr algn="l"/>
            <a:r>
              <a:rPr lang="tr-TR" sz="1600" b="0" i="0" dirty="0">
                <a:solidFill>
                  <a:schemeClr val="tx1"/>
                </a:solidFill>
                <a:effectLst/>
                <a:latin typeface="Aptos" panose="020B0004020202020204" pitchFamily="34" charset="0"/>
              </a:rPr>
              <a:t>Geçici vergi uygulamasına ilişkin usuller Maliye Bakanlığı'nca tespit edilir</a:t>
            </a:r>
            <a:r>
              <a:rPr lang="tr-TR" sz="1050" b="0" i="0" dirty="0">
                <a:solidFill>
                  <a:srgbClr val="494949"/>
                </a:solidFill>
                <a:effectLst/>
                <a:latin typeface="Open Sans" panose="020B0606030504020204" pitchFamily="34" charset="0"/>
              </a:rPr>
              <a:t>.</a:t>
            </a:r>
          </a:p>
          <a:p>
            <a:pPr algn="just" eaLnBrk="1" hangingPunct="1">
              <a:spcBef>
                <a:spcPct val="50000"/>
              </a:spcBef>
              <a:buSzPct val="85000"/>
            </a:pPr>
            <a:endParaRPr kumimoji="0" lang="en-US" sz="1600" b="0" i="0" u="none" strike="noStrike" kern="0" cap="none" spc="0" normalizeH="0" baseline="0" noProof="0" dirty="0">
              <a:ln>
                <a:noFill/>
              </a:ln>
              <a:solidFill>
                <a:schemeClr val="tx1"/>
              </a:solidFill>
              <a:effectLst/>
              <a:uLnTx/>
              <a:uFillTx/>
              <a:latin typeface="Aptos" panose="020B0004020202020204" pitchFamily="34" charset="0"/>
              <a:cs typeface="Arial" panose="020B0604020202020204" pitchFamily="34" charset="0"/>
            </a:endParaRPr>
          </a:p>
        </p:txBody>
      </p:sp>
      <p:pic>
        <p:nvPicPr>
          <p:cNvPr id="4" name="Resim 3">
            <a:extLst>
              <a:ext uri="{FF2B5EF4-FFF2-40B4-BE49-F238E27FC236}">
                <a16:creationId xmlns:a16="http://schemas.microsoft.com/office/drawing/2014/main" id="{49C3D269-9731-7121-F4CB-060039D4C671}"/>
              </a:ext>
            </a:extLst>
          </p:cNvPr>
          <p:cNvPicPr>
            <a:picLocks noChangeAspect="1"/>
          </p:cNvPicPr>
          <p:nvPr/>
        </p:nvPicPr>
        <p:blipFill>
          <a:blip r:embed="rId3"/>
          <a:stretch>
            <a:fillRect/>
          </a:stretch>
        </p:blipFill>
        <p:spPr>
          <a:xfrm>
            <a:off x="5531371" y="6026727"/>
            <a:ext cx="3113866" cy="516950"/>
          </a:xfrm>
          <a:prstGeom prst="rect">
            <a:avLst/>
          </a:prstGeom>
        </p:spPr>
      </p:pic>
    </p:spTree>
    <p:extLst>
      <p:ext uri="{BB962C8B-B14F-4D97-AF65-F5344CB8AC3E}">
        <p14:creationId xmlns:p14="http://schemas.microsoft.com/office/powerpoint/2010/main" val="150753178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9575F15F-DA2C-F6BA-1D5A-838E0A8BBB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F7ED93-DCBA-92D6-8038-FECF1BBA8A3D}"/>
              </a:ext>
            </a:extLst>
          </p:cNvPr>
          <p:cNvSpPr>
            <a:spLocks noGrp="1"/>
          </p:cNvSpPr>
          <p:nvPr>
            <p:ph type="ctrTitle"/>
          </p:nvPr>
        </p:nvSpPr>
        <p:spPr>
          <a:xfrm>
            <a:off x="230549" y="545305"/>
            <a:ext cx="4043362" cy="607220"/>
          </a:xfrm>
        </p:spPr>
        <p:txBody>
          <a:bodyPr>
            <a:noAutofit/>
          </a:bodyPr>
          <a:lstStyle/>
          <a:p>
            <a:r>
              <a:rPr lang="tr-TR" sz="1800" b="1" dirty="0">
                <a:solidFill>
                  <a:schemeClr val="bg1">
                    <a:lumMod val="95000"/>
                  </a:schemeClr>
                </a:solidFill>
                <a:latin typeface="+mn-lt"/>
              </a:rPr>
              <a:t>GEÇİCİ </a:t>
            </a:r>
            <a:r>
              <a:rPr lang="tr-TR" sz="1800" b="1" dirty="0" err="1">
                <a:solidFill>
                  <a:schemeClr val="bg1">
                    <a:lumMod val="95000"/>
                  </a:schemeClr>
                </a:solidFill>
                <a:latin typeface="+mn-lt"/>
              </a:rPr>
              <a:t>VERGiNİN</a:t>
            </a:r>
            <a:r>
              <a:rPr lang="tr-TR" sz="1800" b="1" dirty="0">
                <a:solidFill>
                  <a:schemeClr val="bg1">
                    <a:lumMod val="95000"/>
                  </a:schemeClr>
                </a:solidFill>
                <a:latin typeface="+mn-lt"/>
              </a:rPr>
              <a:t> HESAPLANMASI</a:t>
            </a:r>
            <a:endParaRPr lang="en-US" sz="1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09662B7E-3757-BC0A-FD45-C511CB08E788}"/>
              </a:ext>
            </a:extLst>
          </p:cNvPr>
          <p:cNvSpPr>
            <a:spLocks noGrp="1"/>
          </p:cNvSpPr>
          <p:nvPr>
            <p:ph type="subTitle" idx="1"/>
          </p:nvPr>
        </p:nvSpPr>
        <p:spPr>
          <a:xfrm>
            <a:off x="482203" y="1330036"/>
            <a:ext cx="8350298" cy="4627419"/>
          </a:xfrm>
        </p:spPr>
        <p:txBody>
          <a:bodyPr>
            <a:normAutofit fontScale="55000" lnSpcReduction="20000"/>
          </a:bodyPr>
          <a:lstStyle/>
          <a:p>
            <a:pPr algn="just"/>
            <a:r>
              <a:rPr lang="tr-TR" sz="1050" b="1" i="0" dirty="0">
                <a:solidFill>
                  <a:srgbClr val="494949"/>
                </a:solidFill>
                <a:effectLst/>
                <a:latin typeface="Open Sans" panose="020B0606030504020204" pitchFamily="34" charset="0"/>
              </a:rPr>
              <a:t> 	</a:t>
            </a:r>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p>
          <a:p>
            <a:pPr algn="l">
              <a:lnSpc>
                <a:spcPct val="107000"/>
              </a:lnSpc>
              <a:spcAft>
                <a:spcPts val="800"/>
              </a:spcAft>
            </a:pPr>
            <a:r>
              <a:rPr lang="tr-TR" sz="1600" dirty="0">
                <a:solidFill>
                  <a:schemeClr val="tx1"/>
                </a:solidFill>
                <a:latin typeface="Aptos" panose="020B0004020202020204" pitchFamily="34" charset="0"/>
              </a:rPr>
              <a:t>	</a:t>
            </a: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Dönem Sonu İşlemleri </a:t>
            </a:r>
          </a:p>
          <a:p>
            <a:pPr algn="l">
              <a:lnSpc>
                <a:spcPct val="107000"/>
              </a:lnSpc>
              <a:spcAft>
                <a:spcPts val="800"/>
              </a:spcAft>
            </a:pP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r>
              <a:rPr lang="tr-TR" sz="22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31.12.2024</a:t>
            </a: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p>
          <a:p>
            <a:pPr algn="l">
              <a:lnSpc>
                <a:spcPct val="107000"/>
              </a:lnSpc>
              <a:spcAft>
                <a:spcPts val="800"/>
              </a:spcAft>
            </a:pP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691 Dönem Karı Vergi ve Diğer Yasal </a:t>
            </a:r>
            <a:r>
              <a:rPr lang="tr-TR" sz="22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Yük.Karş</a:t>
            </a:r>
            <a:endPar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1348740" algn="l">
              <a:lnSpc>
                <a:spcPct val="107000"/>
              </a:lnSpc>
              <a:spcAft>
                <a:spcPts val="800"/>
              </a:spcAft>
            </a:pP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370- Dönem Karı Vergi ve Diğer Yasal </a:t>
            </a:r>
            <a:r>
              <a:rPr lang="tr-TR" sz="22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Yük.Karş</a:t>
            </a:r>
            <a:endPar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l">
              <a:lnSpc>
                <a:spcPct val="107000"/>
              </a:lnSpc>
              <a:spcAft>
                <a:spcPts val="800"/>
              </a:spcAft>
            </a:pP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p>
          <a:p>
            <a:pPr algn="l">
              <a:lnSpc>
                <a:spcPct val="107000"/>
              </a:lnSpc>
              <a:spcAft>
                <a:spcPts val="800"/>
              </a:spcAft>
            </a:pP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r>
              <a:rPr lang="tr-TR" sz="22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31.12.2024</a:t>
            </a: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p>
          <a:p>
            <a:pPr algn="l">
              <a:lnSpc>
                <a:spcPct val="107000"/>
              </a:lnSpc>
              <a:spcAft>
                <a:spcPts val="800"/>
              </a:spcAft>
            </a:pP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690 Dönem Kar Zararı</a:t>
            </a:r>
          </a:p>
          <a:p>
            <a:pPr marL="899160" indent="449580" algn="l">
              <a:lnSpc>
                <a:spcPct val="107000"/>
              </a:lnSpc>
              <a:spcAft>
                <a:spcPts val="800"/>
              </a:spcAft>
            </a:pP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691-Dönem Karı Vergi ve Diğer Yasal </a:t>
            </a:r>
            <a:r>
              <a:rPr lang="tr-TR" sz="22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Yük.Karş</a:t>
            </a: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p>
          <a:p>
            <a:pPr marL="899160" indent="449580" algn="l">
              <a:lnSpc>
                <a:spcPct val="107000"/>
              </a:lnSpc>
              <a:spcAft>
                <a:spcPts val="800"/>
              </a:spcAft>
            </a:pP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692-Dönem Net K/Z</a:t>
            </a:r>
          </a:p>
          <a:p>
            <a:pPr algn="l">
              <a:lnSpc>
                <a:spcPct val="107000"/>
              </a:lnSpc>
              <a:spcAft>
                <a:spcPts val="800"/>
              </a:spcAft>
            </a:pP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p>
          <a:p>
            <a:pPr algn="l">
              <a:lnSpc>
                <a:spcPct val="107000"/>
              </a:lnSpc>
              <a:spcAft>
                <a:spcPts val="800"/>
              </a:spcAft>
            </a:pP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…………………………31.12.2024…………………………………….</a:t>
            </a:r>
          </a:p>
          <a:p>
            <a:pPr algn="l">
              <a:lnSpc>
                <a:spcPct val="107000"/>
              </a:lnSpc>
              <a:spcAft>
                <a:spcPts val="800"/>
              </a:spcAft>
            </a:pP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692 Dönem Net K/Z	</a:t>
            </a:r>
          </a:p>
          <a:p>
            <a:pPr algn="l">
              <a:lnSpc>
                <a:spcPct val="107000"/>
              </a:lnSpc>
              <a:spcAft>
                <a:spcPts val="800"/>
              </a:spcAft>
            </a:pP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590 Dönem Net Karı</a:t>
            </a:r>
          </a:p>
          <a:p>
            <a:pPr algn="l">
              <a:lnSpc>
                <a:spcPct val="107000"/>
              </a:lnSpc>
              <a:spcAft>
                <a:spcPts val="800"/>
              </a:spcAft>
            </a:pPr>
            <a:r>
              <a:rPr lang="tr-TR" sz="2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p>
          <a:p>
            <a:pPr algn="just">
              <a:lnSpc>
                <a:spcPct val="107000"/>
              </a:lnSpc>
              <a:spcAft>
                <a:spcPts val="800"/>
              </a:spcAft>
            </a:pPr>
            <a:endParaRPr lang="tr-TR" sz="1600" b="1" i="0" dirty="0">
              <a:solidFill>
                <a:schemeClr val="tx1"/>
              </a:solidFill>
              <a:effectLst/>
              <a:latin typeface="Aptos" panose="020B0004020202020204" pitchFamily="34" charset="0"/>
            </a:endParaRPr>
          </a:p>
        </p:txBody>
      </p:sp>
      <p:pic>
        <p:nvPicPr>
          <p:cNvPr id="4" name="Resim 3">
            <a:extLst>
              <a:ext uri="{FF2B5EF4-FFF2-40B4-BE49-F238E27FC236}">
                <a16:creationId xmlns:a16="http://schemas.microsoft.com/office/drawing/2014/main" id="{215D49AE-3F7E-9214-8EA0-9314B0D88F50}"/>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390655293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A3325DE0-DDF9-A215-A094-B11DFDAD74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B7ADF-4C16-3291-A263-1F5DE983B662}"/>
              </a:ext>
            </a:extLst>
          </p:cNvPr>
          <p:cNvSpPr>
            <a:spLocks noGrp="1"/>
          </p:cNvSpPr>
          <p:nvPr>
            <p:ph type="ctrTitle"/>
          </p:nvPr>
        </p:nvSpPr>
        <p:spPr>
          <a:xfrm>
            <a:off x="230549" y="545305"/>
            <a:ext cx="4043362" cy="607220"/>
          </a:xfrm>
        </p:spPr>
        <p:txBody>
          <a:bodyPr>
            <a:noAutofit/>
          </a:bodyPr>
          <a:lstStyle/>
          <a:p>
            <a:r>
              <a:rPr lang="tr-TR" sz="1800" b="1" dirty="0">
                <a:solidFill>
                  <a:schemeClr val="bg1">
                    <a:lumMod val="95000"/>
                  </a:schemeClr>
                </a:solidFill>
                <a:latin typeface="+mn-lt"/>
              </a:rPr>
              <a:t>GEÇİCİ </a:t>
            </a:r>
            <a:r>
              <a:rPr lang="tr-TR" sz="1800" b="1" dirty="0" err="1">
                <a:solidFill>
                  <a:schemeClr val="bg1">
                    <a:lumMod val="95000"/>
                  </a:schemeClr>
                </a:solidFill>
                <a:latin typeface="+mn-lt"/>
              </a:rPr>
              <a:t>VERGiNİN</a:t>
            </a:r>
            <a:r>
              <a:rPr lang="tr-TR" sz="1800" b="1" dirty="0">
                <a:solidFill>
                  <a:schemeClr val="bg1">
                    <a:lumMod val="95000"/>
                  </a:schemeClr>
                </a:solidFill>
                <a:latin typeface="+mn-lt"/>
              </a:rPr>
              <a:t> HESAPLANMASI</a:t>
            </a:r>
            <a:endParaRPr lang="en-US" sz="1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4B471B3E-A994-2CAA-604F-72C2E217735E}"/>
              </a:ext>
            </a:extLst>
          </p:cNvPr>
          <p:cNvSpPr>
            <a:spLocks noGrp="1"/>
          </p:cNvSpPr>
          <p:nvPr>
            <p:ph type="subTitle" idx="1"/>
          </p:nvPr>
        </p:nvSpPr>
        <p:spPr>
          <a:xfrm>
            <a:off x="482203" y="1330037"/>
            <a:ext cx="8179594" cy="4375438"/>
          </a:xfrm>
        </p:spPr>
        <p:txBody>
          <a:bodyPr>
            <a:normAutofit fontScale="92500" lnSpcReduction="20000"/>
          </a:bodyPr>
          <a:lstStyle/>
          <a:p>
            <a:pPr algn="just"/>
            <a:r>
              <a:rPr lang="tr-TR" sz="1050" b="1" i="0" dirty="0">
                <a:solidFill>
                  <a:srgbClr val="494949"/>
                </a:solidFill>
                <a:effectLst/>
                <a:latin typeface="Open Sans" panose="020B0606030504020204" pitchFamily="34" charset="0"/>
              </a:rPr>
              <a:t> 	</a:t>
            </a:r>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p>
          <a:p>
            <a:pPr algn="just">
              <a:lnSpc>
                <a:spcPct val="107000"/>
              </a:lnSpc>
              <a:spcAft>
                <a:spcPts val="800"/>
              </a:spcAft>
            </a:pPr>
            <a:r>
              <a:rPr lang="tr-TR" sz="1600" b="1" dirty="0">
                <a:solidFill>
                  <a:schemeClr val="tx1"/>
                </a:solidFill>
                <a:latin typeface="Aptos" panose="020B0004020202020204" pitchFamily="34" charset="0"/>
              </a:rPr>
              <a:t>	</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Kurumlar Vergisi Tahakkuku</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……………………………30.04.2024……………………………</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371 Dönem Karı Vergi ve Diğer Yasal Yük.</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193 Peşin Ödenen Vergi Ve Diğer Yükümlülükler </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………………………….30.04.2024………………………………</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370 Dönem Karı Vergi ve Diğer Yasal </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Yük.Karş</a:t>
            </a:r>
            <a:endPar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371 Dönem Karı Vergi ve Diğer Yasal Yük.									360 Ödenecek Vergi ve Fonlar</a:t>
            </a:r>
          </a:p>
          <a:p>
            <a:pPr algn="just">
              <a:lnSpc>
                <a:spcPct val="107000"/>
              </a:lnSpc>
              <a:spcAft>
                <a:spcPts val="800"/>
              </a:spcAft>
            </a:pPr>
            <a:r>
              <a:rPr lang="tr-TR" sz="1800" dirty="0">
                <a:effectLst/>
                <a:latin typeface="Aptos" panose="020B0004020202020204" pitchFamily="34" charset="0"/>
                <a:ea typeface="Aptos" panose="020B0004020202020204" pitchFamily="34" charset="0"/>
                <a:cs typeface="Times New Roman" panose="02020603050405020304" pitchFamily="18" charset="0"/>
              </a:rPr>
              <a:t>………………………………………………………………………….	</a:t>
            </a:r>
            <a:endParaRPr lang="tr-TR" sz="1600" b="1" i="0" dirty="0">
              <a:solidFill>
                <a:schemeClr val="tx1"/>
              </a:solidFill>
              <a:effectLst/>
              <a:latin typeface="Aptos" panose="020B0004020202020204" pitchFamily="34" charset="0"/>
            </a:endParaRPr>
          </a:p>
        </p:txBody>
      </p:sp>
      <p:pic>
        <p:nvPicPr>
          <p:cNvPr id="4" name="Resim 3">
            <a:extLst>
              <a:ext uri="{FF2B5EF4-FFF2-40B4-BE49-F238E27FC236}">
                <a16:creationId xmlns:a16="http://schemas.microsoft.com/office/drawing/2014/main" id="{817A4511-96C8-1EB9-52E3-5089223013E7}"/>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156248937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E16F1A31-5229-BCE1-BC1F-24A388C135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35CD68-23EE-32D8-1C8C-99EE285A3873}"/>
              </a:ext>
            </a:extLst>
          </p:cNvPr>
          <p:cNvSpPr>
            <a:spLocks noGrp="1"/>
          </p:cNvSpPr>
          <p:nvPr>
            <p:ph type="ctrTitle"/>
          </p:nvPr>
        </p:nvSpPr>
        <p:spPr>
          <a:xfrm>
            <a:off x="230549" y="545305"/>
            <a:ext cx="4043362" cy="607220"/>
          </a:xfrm>
        </p:spPr>
        <p:txBody>
          <a:bodyPr>
            <a:noAutofit/>
          </a:bodyPr>
          <a:lstStyle/>
          <a:p>
            <a:r>
              <a:rPr lang="tr-TR" sz="1800" b="1" dirty="0">
                <a:solidFill>
                  <a:schemeClr val="bg1">
                    <a:lumMod val="95000"/>
                  </a:schemeClr>
                </a:solidFill>
                <a:latin typeface="+mn-lt"/>
              </a:rPr>
              <a:t>GEÇİCİ </a:t>
            </a:r>
            <a:r>
              <a:rPr lang="tr-TR" sz="1800" b="1" dirty="0" err="1">
                <a:solidFill>
                  <a:schemeClr val="bg1">
                    <a:lumMod val="95000"/>
                  </a:schemeClr>
                </a:solidFill>
                <a:latin typeface="+mn-lt"/>
              </a:rPr>
              <a:t>VERGiNİN</a:t>
            </a:r>
            <a:r>
              <a:rPr lang="tr-TR" sz="1800" b="1" dirty="0">
                <a:solidFill>
                  <a:schemeClr val="bg1">
                    <a:lumMod val="95000"/>
                  </a:schemeClr>
                </a:solidFill>
                <a:latin typeface="+mn-lt"/>
              </a:rPr>
              <a:t> HESAPLANMASI</a:t>
            </a:r>
            <a:endParaRPr lang="en-US" sz="1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714D1FA3-4365-0F36-B777-B523F1C007AF}"/>
              </a:ext>
            </a:extLst>
          </p:cNvPr>
          <p:cNvSpPr>
            <a:spLocks noGrp="1"/>
          </p:cNvSpPr>
          <p:nvPr>
            <p:ph type="subTitle" idx="1"/>
          </p:nvPr>
        </p:nvSpPr>
        <p:spPr>
          <a:xfrm>
            <a:off x="482203" y="1330037"/>
            <a:ext cx="8179594" cy="4375438"/>
          </a:xfrm>
        </p:spPr>
        <p:txBody>
          <a:bodyPr>
            <a:normAutofit fontScale="85000" lnSpcReduction="20000"/>
          </a:bodyPr>
          <a:lstStyle/>
          <a:p>
            <a:pPr algn="just"/>
            <a:r>
              <a:rPr lang="tr-TR" sz="1050" b="1" i="0" dirty="0">
                <a:solidFill>
                  <a:srgbClr val="494949"/>
                </a:solidFill>
                <a:effectLst/>
                <a:latin typeface="Open Sans" panose="020B0606030504020204" pitchFamily="34" charset="0"/>
              </a:rPr>
              <a:t> 	</a:t>
            </a:r>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p>
          <a:p>
            <a:pPr algn="just"/>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r>
              <a:rPr lang="tr-TR" sz="1600" b="1" i="0" dirty="0">
                <a:solidFill>
                  <a:srgbClr val="FF0000"/>
                </a:solidFill>
                <a:effectLst/>
                <a:latin typeface="Aptos" panose="020B0004020202020204" pitchFamily="34" charset="0"/>
              </a:rPr>
              <a:t>Geçici Verginin Hesaplanması</a:t>
            </a:r>
          </a:p>
          <a:p>
            <a:pPr algn="just"/>
            <a:endParaRPr lang="tr-TR" sz="1600" b="0" i="0" dirty="0">
              <a:solidFill>
                <a:srgbClr val="FF0000"/>
              </a:solidFill>
              <a:effectLst/>
              <a:latin typeface="Aptos" panose="020B0004020202020204" pitchFamily="34" charset="0"/>
            </a:endParaRPr>
          </a:p>
          <a:p>
            <a:pPr algn="just"/>
            <a:r>
              <a:rPr lang="tr-TR" sz="1600" dirty="0">
                <a:solidFill>
                  <a:schemeClr val="tx1"/>
                </a:solidFill>
                <a:latin typeface="Aptos" panose="020B0004020202020204" pitchFamily="34" charset="0"/>
              </a:rPr>
              <a:t>	</a:t>
            </a:r>
            <a:r>
              <a:rPr lang="tr-TR" sz="1600" b="0" i="0" dirty="0">
                <a:solidFill>
                  <a:schemeClr val="tx1"/>
                </a:solidFill>
                <a:effectLst/>
                <a:latin typeface="Aptos" panose="020B0004020202020204" pitchFamily="34" charset="0"/>
              </a:rPr>
              <a:t>Geçici vergi, ilgili hesap döneminin üçer aylık kazançlarına, gelir vergisi mükellefleri için Gelir Vergisi Kanununun 103 üncü maddesinde yer alan tarifenin ilk gelir dilimine uygulanan </a:t>
            </a:r>
            <a:r>
              <a:rPr lang="tr-TR" sz="1600" b="1" i="0" dirty="0">
                <a:solidFill>
                  <a:schemeClr val="tx1"/>
                </a:solidFill>
                <a:effectLst/>
                <a:latin typeface="Aptos" panose="020B0004020202020204" pitchFamily="34" charset="0"/>
              </a:rPr>
              <a:t>% 15 </a:t>
            </a:r>
            <a:r>
              <a:rPr lang="tr-TR" sz="1600" b="0" i="0" dirty="0">
                <a:solidFill>
                  <a:schemeClr val="tx1"/>
                </a:solidFill>
                <a:effectLst/>
                <a:latin typeface="Aptos" panose="020B0004020202020204" pitchFamily="34" charset="0"/>
              </a:rPr>
              <a:t>oranının, kurumlar vergisi mükellefleri için ise </a:t>
            </a:r>
            <a:r>
              <a:rPr lang="tr-TR" sz="1600" b="1" i="0" dirty="0">
                <a:solidFill>
                  <a:schemeClr val="tx1"/>
                </a:solidFill>
                <a:effectLst/>
                <a:latin typeface="Aptos" panose="020B0004020202020204" pitchFamily="34" charset="0"/>
              </a:rPr>
              <a:t>% 25</a:t>
            </a:r>
            <a:r>
              <a:rPr lang="tr-TR" sz="1600" b="0" i="0" dirty="0">
                <a:solidFill>
                  <a:schemeClr val="tx1"/>
                </a:solidFill>
                <a:effectLst/>
                <a:latin typeface="Aptos" panose="020B0004020202020204" pitchFamily="34" charset="0"/>
              </a:rPr>
              <a:t> oranının uygulanması suretiyle hesaplanacaktır.</a:t>
            </a:r>
          </a:p>
          <a:p>
            <a:pPr algn="just"/>
            <a:r>
              <a:rPr lang="tr-TR" sz="1600" dirty="0">
                <a:solidFill>
                  <a:schemeClr val="tx1"/>
                </a:solidFill>
                <a:latin typeface="Aptos" panose="020B0004020202020204" pitchFamily="34" charset="0"/>
              </a:rPr>
              <a:t>	</a:t>
            </a:r>
            <a:r>
              <a:rPr lang="tr-TR" sz="1600" b="0" i="0" dirty="0">
                <a:solidFill>
                  <a:schemeClr val="tx1"/>
                </a:solidFill>
                <a:effectLst/>
                <a:latin typeface="Aptos" panose="020B0004020202020204" pitchFamily="34" charset="0"/>
              </a:rPr>
              <a:t>Mükellefler, ödeyecekleri geçici vergi tutarını hesaplamak için öncelikle ilgili hesap döneminin 3, 6, 9  </a:t>
            </a:r>
            <a:r>
              <a:rPr lang="tr-TR" sz="1600" dirty="0">
                <a:solidFill>
                  <a:schemeClr val="tx1"/>
                </a:solidFill>
                <a:latin typeface="Aptos" panose="020B0004020202020204" pitchFamily="34" charset="0"/>
              </a:rPr>
              <a:t>u</a:t>
            </a:r>
            <a:r>
              <a:rPr lang="tr-TR" sz="1600" b="0" i="0" dirty="0">
                <a:solidFill>
                  <a:schemeClr val="tx1"/>
                </a:solidFill>
                <a:effectLst/>
                <a:latin typeface="Aptos" panose="020B0004020202020204" pitchFamily="34" charset="0"/>
              </a:rPr>
              <a:t>ncu ayların sonu itibariyle ticari veya mesleki kazançlarını, Gelir Vergisi Kanununun mükerrer 120 </a:t>
            </a:r>
            <a:r>
              <a:rPr lang="tr-TR" sz="1600" b="0" i="0" dirty="0" err="1">
                <a:solidFill>
                  <a:schemeClr val="tx1"/>
                </a:solidFill>
                <a:effectLst/>
                <a:latin typeface="Aptos" panose="020B0004020202020204" pitchFamily="34" charset="0"/>
              </a:rPr>
              <a:t>nci</a:t>
            </a:r>
            <a:r>
              <a:rPr lang="tr-TR" sz="1600" b="0" i="0" dirty="0">
                <a:solidFill>
                  <a:schemeClr val="tx1"/>
                </a:solidFill>
                <a:effectLst/>
                <a:latin typeface="Aptos" panose="020B0004020202020204" pitchFamily="34" charset="0"/>
              </a:rPr>
              <a:t> maddesi hükmüne göre belirleyeceklerdir.</a:t>
            </a:r>
          </a:p>
          <a:p>
            <a:pPr algn="just"/>
            <a:r>
              <a:rPr lang="tr-TR" sz="1600" dirty="0">
                <a:solidFill>
                  <a:schemeClr val="tx1"/>
                </a:solidFill>
                <a:latin typeface="Aptos" panose="020B0004020202020204" pitchFamily="34" charset="0"/>
              </a:rPr>
              <a:t>	</a:t>
            </a:r>
            <a:r>
              <a:rPr lang="tr-TR" sz="1600" b="0" i="0" dirty="0">
                <a:solidFill>
                  <a:schemeClr val="tx1"/>
                </a:solidFill>
                <a:effectLst/>
                <a:latin typeface="Aptos" panose="020B0004020202020204" pitchFamily="34" charset="0"/>
              </a:rPr>
              <a:t>Hesaplanan geçici vergiden varsa o hesap dönemi ile ilgili olarak daha önce ödenmiş geçici vergi ve geçici vergiye tabi kazançlarla ilgili olarak tevkif edilmiş vergiler mahsup edilecektir. </a:t>
            </a:r>
          </a:p>
          <a:p>
            <a:pPr algn="just"/>
            <a:r>
              <a:rPr lang="tr-TR" sz="1600" dirty="0">
                <a:solidFill>
                  <a:schemeClr val="tx1"/>
                </a:solidFill>
                <a:latin typeface="Aptos" panose="020B0004020202020204" pitchFamily="34" charset="0"/>
              </a:rPr>
              <a:t>	</a:t>
            </a:r>
            <a:r>
              <a:rPr lang="tr-TR" sz="1600" b="0" i="0" dirty="0">
                <a:solidFill>
                  <a:srgbClr val="494949"/>
                </a:solidFill>
                <a:effectLst/>
                <a:latin typeface="Aptos" panose="020B0004020202020204" pitchFamily="34" charset="0"/>
              </a:rPr>
              <a:t>Diğer yandan, üzerinden geçici vergi ödenecek kazançla ilgili olarak geçici vergi dönemi içerisinde tevkif suretiyle ödenmiş olan vergiler, beyanname üzerinde gösterilmek şartıyla hesaplanan geçici vergiden mahsup edilecektir. </a:t>
            </a:r>
            <a:r>
              <a:rPr lang="tr-TR" sz="1600" b="0" i="0" dirty="0">
                <a:solidFill>
                  <a:schemeClr val="tx1"/>
                </a:solidFill>
                <a:effectLst/>
                <a:latin typeface="Aptos" panose="020B0004020202020204" pitchFamily="34" charset="0"/>
              </a:rPr>
              <a:t>Mahsuptan sonra kalan tutar o dönem için ödenmesi gereken geçici vergi olacaktır.</a:t>
            </a:r>
          </a:p>
          <a:p>
            <a:pPr algn="just"/>
            <a:r>
              <a:rPr lang="tr-TR" sz="1600" b="0" i="0" dirty="0">
                <a:solidFill>
                  <a:srgbClr val="494949"/>
                </a:solidFill>
                <a:effectLst/>
                <a:latin typeface="Aptos" panose="020B0004020202020204" pitchFamily="34" charset="0"/>
              </a:rPr>
              <a:t> 	</a:t>
            </a:r>
            <a:r>
              <a:rPr lang="tr-TR" sz="1600" b="0" i="0" dirty="0">
                <a:solidFill>
                  <a:schemeClr val="tx1"/>
                </a:solidFill>
                <a:effectLst/>
                <a:latin typeface="Aptos" panose="020B0004020202020204" pitchFamily="34" charset="0"/>
              </a:rPr>
              <a:t>Bir geçici vergi döneminde tevkif suretiyle kesilen vergiler hesaplanan geçici vergi tutarından fazla ise, artan tutar izleyen geçici vergi dönemlerinde hesaplanacak vergiden mahsup edilecektir.</a:t>
            </a:r>
          </a:p>
          <a:p>
            <a:pPr algn="just"/>
            <a:r>
              <a:rPr lang="tr-TR" sz="1600" b="0" i="0" dirty="0">
                <a:solidFill>
                  <a:srgbClr val="494949"/>
                </a:solidFill>
                <a:effectLst/>
                <a:latin typeface="Aptos" panose="020B0004020202020204" pitchFamily="34" charset="0"/>
              </a:rPr>
              <a:t>	</a:t>
            </a:r>
            <a:r>
              <a:rPr lang="tr-TR" sz="1600" b="0" i="0" dirty="0">
                <a:solidFill>
                  <a:schemeClr val="tx1"/>
                </a:solidFill>
                <a:effectLst/>
                <a:latin typeface="Aptos" panose="020B0004020202020204" pitchFamily="34" charset="0"/>
              </a:rPr>
              <a:t>Geçici vergiden mahsup edilecek tevkif edilmiş vergilerin, geçici vergiye tabi kazançlarla ilgili olması gerekmektedir.</a:t>
            </a:r>
          </a:p>
          <a:p>
            <a:pPr algn="just"/>
            <a:r>
              <a:rPr lang="tr-TR" sz="1600" dirty="0">
                <a:solidFill>
                  <a:schemeClr val="tx1"/>
                </a:solidFill>
                <a:latin typeface="Aptos" panose="020B0004020202020204" pitchFamily="34" charset="0"/>
              </a:rPr>
              <a:t>	</a:t>
            </a:r>
            <a:r>
              <a:rPr lang="tr-TR" sz="1600" b="0" i="0" dirty="0">
                <a:solidFill>
                  <a:schemeClr val="tx1"/>
                </a:solidFill>
                <a:effectLst/>
                <a:latin typeface="Aptos" panose="020B0004020202020204" pitchFamily="34" charset="0"/>
              </a:rPr>
              <a:t> </a:t>
            </a:r>
            <a:r>
              <a:rPr lang="tr-TR" sz="1600" b="1" i="0" dirty="0">
                <a:solidFill>
                  <a:schemeClr val="tx1"/>
                </a:solidFill>
                <a:effectLst/>
                <a:latin typeface="Aptos" panose="020B0004020202020204" pitchFamily="34" charset="0"/>
              </a:rPr>
              <a:t>Örneğin</a:t>
            </a:r>
            <a:r>
              <a:rPr lang="tr-TR" sz="1600" b="0" i="0" dirty="0">
                <a:solidFill>
                  <a:schemeClr val="tx1"/>
                </a:solidFill>
                <a:effectLst/>
                <a:latin typeface="Aptos" panose="020B0004020202020204" pitchFamily="34" charset="0"/>
              </a:rPr>
              <a:t>, geçici verginin konusuna girmeyen, Gelir Vergisi Kanununun 42 </a:t>
            </a:r>
            <a:r>
              <a:rPr lang="tr-TR" sz="1600" b="0" i="0" dirty="0" err="1">
                <a:solidFill>
                  <a:schemeClr val="tx1"/>
                </a:solidFill>
                <a:effectLst/>
                <a:latin typeface="Aptos" panose="020B0004020202020204" pitchFamily="34" charset="0"/>
              </a:rPr>
              <a:t>nci</a:t>
            </a:r>
            <a:r>
              <a:rPr lang="tr-TR" sz="1600" b="0" i="0" dirty="0">
                <a:solidFill>
                  <a:schemeClr val="tx1"/>
                </a:solidFill>
                <a:effectLst/>
                <a:latin typeface="Aptos" panose="020B0004020202020204" pitchFamily="34" charset="0"/>
              </a:rPr>
              <a:t> maddesinde belirtilen kazançlarla ilgili olarak yapılan tevkifatların, geçici vergiye tabi olan diğer kazançlar üzerinden hesaplanacak geçici vergiden mahsubu mümkün bulunmamaktadır</a:t>
            </a:r>
            <a:r>
              <a:rPr lang="tr-TR" sz="1050" b="0" i="0" dirty="0">
                <a:solidFill>
                  <a:srgbClr val="494949"/>
                </a:solidFill>
                <a:effectLst/>
                <a:latin typeface="Open Sans" panose="020B0606030504020204" pitchFamily="34" charset="0"/>
              </a:rPr>
              <a:t>.</a:t>
            </a:r>
          </a:p>
          <a:p>
            <a:pPr algn="just"/>
            <a:endParaRPr lang="tr-TR" sz="1600" b="0" i="0" dirty="0">
              <a:solidFill>
                <a:schemeClr val="tx1"/>
              </a:solidFill>
              <a:effectLst/>
              <a:latin typeface="Aptos" panose="020B0004020202020204" pitchFamily="34" charset="0"/>
            </a:endParaRPr>
          </a:p>
          <a:p>
            <a:pPr algn="just"/>
            <a:endParaRPr lang="tr-TR" sz="1600" b="0" i="0" dirty="0">
              <a:solidFill>
                <a:schemeClr val="tx1"/>
              </a:solidFill>
              <a:effectLst/>
              <a:latin typeface="Aptos" panose="020B0004020202020204" pitchFamily="34" charset="0"/>
            </a:endParaRPr>
          </a:p>
          <a:p>
            <a:pPr algn="just"/>
            <a:endParaRPr lang="tr-TR" sz="1600" b="1" i="0" dirty="0">
              <a:solidFill>
                <a:schemeClr val="tx1"/>
              </a:solidFill>
              <a:effectLst/>
              <a:latin typeface="Aptos" panose="020B0004020202020204" pitchFamily="34" charset="0"/>
            </a:endParaRPr>
          </a:p>
        </p:txBody>
      </p:sp>
      <p:pic>
        <p:nvPicPr>
          <p:cNvPr id="4" name="Resim 3">
            <a:extLst>
              <a:ext uri="{FF2B5EF4-FFF2-40B4-BE49-F238E27FC236}">
                <a16:creationId xmlns:a16="http://schemas.microsoft.com/office/drawing/2014/main" id="{0D758214-B212-3B21-C747-6C1AE7F932F2}"/>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309315932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a:extLst>
            <a:ext uri="{FF2B5EF4-FFF2-40B4-BE49-F238E27FC236}">
              <a16:creationId xmlns:a16="http://schemas.microsoft.com/office/drawing/2014/main" id="{96BE393A-620E-4291-B565-78DD07B778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441F48-C9D0-61F4-F6E1-C1097F7BCFA8}"/>
              </a:ext>
            </a:extLst>
          </p:cNvPr>
          <p:cNvSpPr>
            <a:spLocks noGrp="1"/>
          </p:cNvSpPr>
          <p:nvPr>
            <p:ph type="ctrTitle"/>
          </p:nvPr>
        </p:nvSpPr>
        <p:spPr>
          <a:xfrm>
            <a:off x="-435769" y="778670"/>
            <a:ext cx="5136356" cy="371475"/>
          </a:xfrm>
        </p:spPr>
        <p:txBody>
          <a:bodyPr>
            <a:normAutofit/>
          </a:bodyPr>
          <a:lstStyle/>
          <a:p>
            <a:pPr>
              <a:lnSpc>
                <a:spcPct val="80000"/>
              </a:lnSpc>
              <a:defRPr/>
            </a:pPr>
            <a:endParaRPr lang="tr-TR" sz="2000" b="1" dirty="0">
              <a:solidFill>
                <a:schemeClr val="bg1"/>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FB489903-FC62-488E-B2BE-00CFD06E3AD5}"/>
              </a:ext>
            </a:extLst>
          </p:cNvPr>
          <p:cNvSpPr>
            <a:spLocks noGrp="1"/>
          </p:cNvSpPr>
          <p:nvPr>
            <p:ph type="subTitle" idx="1"/>
          </p:nvPr>
        </p:nvSpPr>
        <p:spPr>
          <a:xfrm>
            <a:off x="482203" y="1350172"/>
            <a:ext cx="8179594" cy="4436268"/>
          </a:xfrm>
        </p:spPr>
        <p:txBody>
          <a:bodyPr>
            <a:normAutofit fontScale="92500" lnSpcReduction="10000"/>
          </a:bodyPr>
          <a:lstStyle/>
          <a:p>
            <a:pPr marL="0" indent="0" algn="l">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ÖRNEK </a:t>
            </a:r>
          </a:p>
          <a:p>
            <a:pPr marL="0" indent="0" algn="l">
              <a:buFont typeface="Wingdings" panose="05000000000000000000" pitchFamily="2" charset="2"/>
              <a:buNone/>
            </a:pPr>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p>
          <a:p>
            <a:pPr algn="just"/>
            <a:r>
              <a:rPr lang="tr-TR" altLang="tr-TR" sz="2000" b="1" dirty="0">
                <a:solidFill>
                  <a:srgbClr val="1818FF"/>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Mükellef ticari faaliyetini 2023 takvim yılında 50.000 TL zarar ile sonuçlandırmıştır</a:t>
            </a:r>
            <a:r>
              <a:rPr lang="tr-TR" sz="18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2023 yıllık beyannamede bu tutar kadar zarar beyan etmiştir. </a:t>
            </a:r>
            <a:endPar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gn="just"/>
            <a:r>
              <a:rPr lang="tr-TR" sz="18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2024 takvim yılının ilk geçici vergi döneminde mükellefin 120.000 TL ticari bilanço karı ile 20.000 TL kanunen kabul edilmeyen gideri bulunmaktadır. </a:t>
            </a:r>
          </a:p>
          <a:p>
            <a:pPr algn="just"/>
            <a:r>
              <a:rPr lang="tr-TR" sz="18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Söz konusu dönemde mükelleften 7.000 TL yıllara sari inşaat işinden olmak üzere toplamda 13.000 TL gelir vergisi </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tevkifatı</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yapılmıştır. </a:t>
            </a:r>
          </a:p>
          <a:p>
            <a:pPr algn="just"/>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Mükellef adına bu dönemde 1.200 TL </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bağkur</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primi tahakkuk etmiş olup mükellef tarafından herhangi bir ödeme yapılmamıştır. </a:t>
            </a:r>
          </a:p>
          <a:p>
            <a:pPr algn="just"/>
            <a:r>
              <a:rPr lang="tr-TR" sz="18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Ayrıca faaliyet gösterdiği yer Belediyesine yapmış olduğu okula 10.000 TL nakdi bağışta bulunmuştur.</a:t>
            </a:r>
          </a:p>
          <a:p>
            <a:pPr algn="just"/>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Şahsına ait konutu kiraya vermesi nedeniyle ilk 3 ay için toplamda 6.000 TL kira geliri elde etmiştir. </a:t>
            </a:r>
          </a:p>
          <a:p>
            <a:pPr algn="just"/>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Bu durumda mükellefin 2024 takvim yılı birinci dönem geçici vergi beyanı nasıl olacaktır. ?</a:t>
            </a:r>
          </a:p>
          <a:p>
            <a:pPr marL="0" indent="0" algn="l">
              <a:buFont typeface="Wingdings" panose="05000000000000000000" pitchFamily="2" charset="2"/>
              <a:buNone/>
            </a:pPr>
            <a:endParaRPr lang="tr-TR" altLang="tr-TR" sz="1800" b="1" dirty="0">
              <a:solidFill>
                <a:srgbClr val="1818FF"/>
              </a:solidFill>
              <a:ea typeface="ＭＳ Ｐゴシック" panose="020B0600070205080204" pitchFamily="34" charset="-128"/>
              <a:cs typeface="Times New Roman" panose="02020603050405020304" pitchFamily="18" charset="0"/>
            </a:endParaRPr>
          </a:p>
        </p:txBody>
      </p:sp>
      <p:pic>
        <p:nvPicPr>
          <p:cNvPr id="4" name="Resim 3">
            <a:extLst>
              <a:ext uri="{FF2B5EF4-FFF2-40B4-BE49-F238E27FC236}">
                <a16:creationId xmlns:a16="http://schemas.microsoft.com/office/drawing/2014/main" id="{E3F7F004-8AAE-1D55-824E-9EBDAF8D39C4}"/>
              </a:ext>
            </a:extLst>
          </p:cNvPr>
          <p:cNvPicPr>
            <a:picLocks noChangeAspect="1"/>
          </p:cNvPicPr>
          <p:nvPr/>
        </p:nvPicPr>
        <p:blipFill>
          <a:blip r:embed="rId4"/>
          <a:stretch>
            <a:fillRect/>
          </a:stretch>
        </p:blipFill>
        <p:spPr>
          <a:xfrm>
            <a:off x="4572001" y="5820655"/>
            <a:ext cx="4362138" cy="1037345"/>
          </a:xfrm>
          <a:prstGeom prst="rect">
            <a:avLst/>
          </a:prstGeom>
        </p:spPr>
      </p:pic>
    </p:spTree>
    <p:extLst>
      <p:ext uri="{BB962C8B-B14F-4D97-AF65-F5344CB8AC3E}">
        <p14:creationId xmlns:p14="http://schemas.microsoft.com/office/powerpoint/2010/main" val="57955115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FB1AEC9B-7AF5-9ABC-7118-0010241E99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EC1429-29A1-E9C1-F94D-5F0F35D6285B}"/>
              </a:ext>
            </a:extLst>
          </p:cNvPr>
          <p:cNvSpPr>
            <a:spLocks noGrp="1"/>
          </p:cNvSpPr>
          <p:nvPr>
            <p:ph type="ctrTitle"/>
          </p:nvPr>
        </p:nvSpPr>
        <p:spPr>
          <a:xfrm>
            <a:off x="230549" y="545305"/>
            <a:ext cx="4043362" cy="607220"/>
          </a:xfrm>
        </p:spPr>
        <p:txBody>
          <a:bodyPr>
            <a:noAutofit/>
          </a:bodyPr>
          <a:lstStyle/>
          <a:p>
            <a:r>
              <a:rPr lang="tr-TR" sz="1800" b="1" dirty="0">
                <a:solidFill>
                  <a:schemeClr val="bg1">
                    <a:lumMod val="95000"/>
                  </a:schemeClr>
                </a:solidFill>
                <a:latin typeface="+mn-lt"/>
              </a:rPr>
              <a:t>GEÇİCİ </a:t>
            </a:r>
            <a:r>
              <a:rPr lang="tr-TR" sz="1800" b="1" dirty="0" err="1">
                <a:solidFill>
                  <a:schemeClr val="bg1">
                    <a:lumMod val="95000"/>
                  </a:schemeClr>
                </a:solidFill>
                <a:latin typeface="+mn-lt"/>
              </a:rPr>
              <a:t>VERGiNİN</a:t>
            </a:r>
            <a:r>
              <a:rPr lang="tr-TR" sz="1800" b="1" dirty="0">
                <a:solidFill>
                  <a:schemeClr val="bg1">
                    <a:lumMod val="95000"/>
                  </a:schemeClr>
                </a:solidFill>
                <a:latin typeface="+mn-lt"/>
              </a:rPr>
              <a:t> MAHSUBU</a:t>
            </a:r>
            <a:endParaRPr lang="en-US" sz="18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1B2BA6C4-136B-892A-BDA7-D3D8DFA93EA6}"/>
              </a:ext>
            </a:extLst>
          </p:cNvPr>
          <p:cNvSpPr>
            <a:spLocks noGrp="1"/>
          </p:cNvSpPr>
          <p:nvPr>
            <p:ph type="subTitle" idx="1"/>
          </p:nvPr>
        </p:nvSpPr>
        <p:spPr>
          <a:xfrm>
            <a:off x="482203" y="1330037"/>
            <a:ext cx="8179594" cy="4793672"/>
          </a:xfrm>
        </p:spPr>
        <p:txBody>
          <a:bodyPr>
            <a:normAutofit lnSpcReduction="10000"/>
          </a:bodyPr>
          <a:lstStyle/>
          <a:p>
            <a:pPr algn="just"/>
            <a:r>
              <a:rPr lang="tr-TR" sz="1050" b="1" i="0" dirty="0">
                <a:solidFill>
                  <a:srgbClr val="494949"/>
                </a:solidFill>
                <a:effectLst/>
                <a:latin typeface="Open Sans" panose="020B0606030504020204" pitchFamily="34" charset="0"/>
              </a:rPr>
              <a:t> 	</a:t>
            </a:r>
            <a:r>
              <a:rPr lang="tr-TR" sz="1600" b="1" dirty="0">
                <a:solidFill>
                  <a:schemeClr val="tx1"/>
                </a:solidFill>
                <a:latin typeface="Aptos" panose="020B0004020202020204" pitchFamily="34" charset="0"/>
              </a:rPr>
              <a:t>	</a:t>
            </a:r>
            <a:r>
              <a:rPr lang="tr-TR" sz="1600" b="1" i="0" dirty="0">
                <a:solidFill>
                  <a:schemeClr val="tx1"/>
                </a:solidFill>
                <a:effectLst/>
                <a:latin typeface="Aptos" panose="020B0004020202020204" pitchFamily="34" charset="0"/>
              </a:rPr>
              <a:t> </a:t>
            </a:r>
          </a:p>
          <a:p>
            <a:pPr algn="just"/>
            <a:r>
              <a:rPr lang="tr-TR" sz="1600" b="1" dirty="0">
                <a:solidFill>
                  <a:schemeClr val="tx1"/>
                </a:solidFill>
                <a:latin typeface="Aptos" panose="020B0004020202020204" pitchFamily="34" charset="0"/>
              </a:rPr>
              <a:t>	</a:t>
            </a:r>
            <a:r>
              <a:rPr lang="tr-TR" sz="1600" b="1" i="0" dirty="0">
                <a:solidFill>
                  <a:srgbClr val="FF0000"/>
                </a:solidFill>
                <a:effectLst/>
                <a:latin typeface="Aptos" panose="020B0004020202020204" pitchFamily="34" charset="0"/>
              </a:rPr>
              <a:t>Geçici Verginin Yıllık Beyannameden Mahsubu</a:t>
            </a:r>
          </a:p>
          <a:p>
            <a:pPr algn="just"/>
            <a:endParaRPr lang="tr-TR" sz="1600" b="0" i="0" dirty="0">
              <a:solidFill>
                <a:srgbClr val="494949"/>
              </a:solidFill>
              <a:effectLst/>
              <a:latin typeface="Aptos" panose="020B0004020202020204" pitchFamily="34" charset="0"/>
            </a:endParaRPr>
          </a:p>
          <a:p>
            <a:pPr algn="just"/>
            <a:r>
              <a:rPr lang="tr-TR" sz="1600" dirty="0">
                <a:solidFill>
                  <a:srgbClr val="494949"/>
                </a:solidFill>
                <a:latin typeface="Aptos" panose="020B0004020202020204" pitchFamily="34" charset="0"/>
              </a:rPr>
              <a:t>	</a:t>
            </a:r>
            <a:r>
              <a:rPr lang="tr-TR" sz="1600" b="0" i="0" dirty="0">
                <a:solidFill>
                  <a:srgbClr val="494949"/>
                </a:solidFill>
                <a:effectLst/>
                <a:latin typeface="Aptos" panose="020B0004020202020204" pitchFamily="34" charset="0"/>
              </a:rPr>
              <a:t> Yıllık beyanname üzerinden hesaplanan gelir veya kurumlar vergisinden, ilgili hesap döneminin üçer aylık dönemlerine ilişkin olarak ödenen geçici vergi mahsup edilecektir.</a:t>
            </a:r>
          </a:p>
          <a:p>
            <a:pPr algn="just"/>
            <a:r>
              <a:rPr lang="tr-TR" sz="1600" b="0" i="0" dirty="0">
                <a:solidFill>
                  <a:srgbClr val="494949"/>
                </a:solidFill>
                <a:effectLst/>
                <a:latin typeface="Aptos" panose="020B0004020202020204" pitchFamily="34" charset="0"/>
              </a:rPr>
              <a:t>	 Mahsup işleminin yapılabilmesi için, üçer aylık dönemler halinde tahakkuk ettirilmiş geçici verginin </a:t>
            </a:r>
            <a:r>
              <a:rPr lang="tr-TR" sz="1600" b="1" i="0" dirty="0">
                <a:solidFill>
                  <a:srgbClr val="FF0000"/>
                </a:solidFill>
                <a:effectLst/>
                <a:latin typeface="Aptos" panose="020B0004020202020204" pitchFamily="34" charset="0"/>
              </a:rPr>
              <a:t>mutlak suretle ödenmiş </a:t>
            </a:r>
            <a:r>
              <a:rPr lang="tr-TR" sz="1600" b="0" i="0" dirty="0">
                <a:solidFill>
                  <a:srgbClr val="494949"/>
                </a:solidFill>
                <a:effectLst/>
                <a:latin typeface="Aptos" panose="020B0004020202020204" pitchFamily="34" charset="0"/>
              </a:rPr>
              <a:t>olması gerekmektedir. Dolayısıyla üçer aylık dönemler itibariyle tahakkuk ettirilmiş ancak ödenmemiş bulunan geçici verginin yıllık beyanname üzerinden hesaplanan gelir veya kurumlar vergisinden mahsup edilmesi mümkün değildir.</a:t>
            </a:r>
          </a:p>
          <a:p>
            <a:pPr algn="just"/>
            <a:r>
              <a:rPr lang="tr-TR" sz="1600" dirty="0">
                <a:solidFill>
                  <a:srgbClr val="494949"/>
                </a:solidFill>
                <a:latin typeface="Aptos" panose="020B0004020202020204" pitchFamily="34" charset="0"/>
              </a:rPr>
              <a:t>	</a:t>
            </a:r>
            <a:r>
              <a:rPr lang="tr-TR" sz="1600" b="0" i="0" dirty="0">
                <a:solidFill>
                  <a:srgbClr val="494949"/>
                </a:solidFill>
                <a:effectLst/>
                <a:latin typeface="Aptos" panose="020B0004020202020204" pitchFamily="34" charset="0"/>
              </a:rPr>
              <a:t>Üçer aylık kazançlar üzerinden tahakkuk ettirilmiş ancak tahsil edilmemesi dolayısıyla yıllık beyanname üzerinden hesaplanan vergiden mahsup imkanı bulunmayan geçici vergi tutarları terkin edilecektir. Terkin edilen geçici vergi tutarına, vade tarihinden Gelir Vergisinin verilme tarihi olan 01.03. XX tarihine kadar, kurumlar vergisi verilme tarihi olan 01.04.XX tarihine kadar gecikme zammı uygulanacaktır.</a:t>
            </a:r>
          </a:p>
          <a:p>
            <a:pPr algn="just"/>
            <a:r>
              <a:rPr lang="tr-TR" sz="1600" dirty="0">
                <a:solidFill>
                  <a:srgbClr val="494949"/>
                </a:solidFill>
                <a:latin typeface="Aptos" panose="020B0004020202020204" pitchFamily="34" charset="0"/>
              </a:rPr>
              <a:t>	</a:t>
            </a:r>
            <a:r>
              <a:rPr lang="tr-TR" sz="1600" b="0" i="0" dirty="0">
                <a:solidFill>
                  <a:srgbClr val="494949"/>
                </a:solidFill>
                <a:effectLst/>
                <a:latin typeface="Aptos" panose="020B0004020202020204" pitchFamily="34" charset="0"/>
              </a:rPr>
              <a:t>Ödenen geçici vergi tutarının, geçici verginin ilgili olduğu döneme ilişkin olarak verilen beyanname üzerinden hesaplanan gelir veya kurumlar vergisinden fazla olması halinde; mahsup edilemeyen tutar, mükellefin diğer vergi borçlarına mahsup edilecektir. Bu mahsuba rağmen arta kalan bir miktarın bulunması halinde, kalan kısım mükellefin o yılın sonuna kadar yazılı olarak başvurması kaydıyla kendisine nakden iade edilecektir.</a:t>
            </a:r>
          </a:p>
          <a:p>
            <a:pPr algn="just"/>
            <a:endParaRPr lang="tr-TR" sz="1600" b="0" i="0" dirty="0">
              <a:solidFill>
                <a:srgbClr val="494949"/>
              </a:solidFill>
              <a:effectLst/>
              <a:latin typeface="Aptos" panose="020B0004020202020204" pitchFamily="34" charset="0"/>
            </a:endParaRPr>
          </a:p>
          <a:p>
            <a:pPr algn="just"/>
            <a:endParaRPr lang="tr-TR" sz="1600" b="1" i="0" dirty="0">
              <a:solidFill>
                <a:schemeClr val="tx1"/>
              </a:solidFill>
              <a:effectLst/>
              <a:latin typeface="Aptos" panose="020B0004020202020204" pitchFamily="34" charset="0"/>
            </a:endParaRPr>
          </a:p>
        </p:txBody>
      </p:sp>
      <p:pic>
        <p:nvPicPr>
          <p:cNvPr id="4" name="Resim 3">
            <a:extLst>
              <a:ext uri="{FF2B5EF4-FFF2-40B4-BE49-F238E27FC236}">
                <a16:creationId xmlns:a16="http://schemas.microsoft.com/office/drawing/2014/main" id="{DB676FFA-86A8-5276-22B4-20AF80E6C632}"/>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128417736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a:extLst>
            <a:ext uri="{FF2B5EF4-FFF2-40B4-BE49-F238E27FC236}">
              <a16:creationId xmlns:a16="http://schemas.microsoft.com/office/drawing/2014/main" id="{B3E1E60B-DA16-07ED-D4C9-4D7101F6B7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2E9A62-6A0F-B47A-7096-8485CC6CB9F1}"/>
              </a:ext>
            </a:extLst>
          </p:cNvPr>
          <p:cNvSpPr>
            <a:spLocks noGrp="1"/>
          </p:cNvSpPr>
          <p:nvPr>
            <p:ph type="ctrTitle"/>
          </p:nvPr>
        </p:nvSpPr>
        <p:spPr>
          <a:xfrm>
            <a:off x="64294" y="557211"/>
            <a:ext cx="4043362" cy="607220"/>
          </a:xfrm>
        </p:spPr>
        <p:txBody>
          <a:bodyPr>
            <a:normAutofit/>
          </a:bodyPr>
          <a:lstStyle/>
          <a:p>
            <a:r>
              <a:rPr lang="tr-TR" sz="1600" b="1" dirty="0">
                <a:solidFill>
                  <a:schemeClr val="bg1">
                    <a:lumMod val="95000"/>
                  </a:schemeClr>
                </a:solidFill>
                <a:latin typeface="+mn-lt"/>
              </a:rPr>
              <a:t>GEÇİCİ </a:t>
            </a:r>
            <a:r>
              <a:rPr lang="tr-TR" sz="1600" b="1" dirty="0" err="1">
                <a:solidFill>
                  <a:schemeClr val="bg1">
                    <a:lumMod val="95000"/>
                  </a:schemeClr>
                </a:solidFill>
                <a:latin typeface="+mn-lt"/>
              </a:rPr>
              <a:t>VERGi</a:t>
            </a:r>
            <a:r>
              <a:rPr lang="tr-TR" sz="1600" b="1" dirty="0">
                <a:solidFill>
                  <a:schemeClr val="bg1">
                    <a:lumMod val="95000"/>
                  </a:schemeClr>
                </a:solidFill>
                <a:latin typeface="+mn-lt"/>
              </a:rPr>
              <a:t> BEYAN EDİLMEZSE  VE SÜRESİNDEN SONRA VERİLİRSE </a:t>
            </a:r>
            <a:endParaRPr lang="en-US" sz="1600" b="1" dirty="0">
              <a:solidFill>
                <a:schemeClr val="bg1">
                  <a:lumMod val="95000"/>
                </a:schemeClr>
              </a:solidFill>
              <a:latin typeface="+mn-lt"/>
            </a:endParaRPr>
          </a:p>
        </p:txBody>
      </p:sp>
      <p:sp>
        <p:nvSpPr>
          <p:cNvPr id="3" name="Subtitle 2">
            <a:extLst>
              <a:ext uri="{FF2B5EF4-FFF2-40B4-BE49-F238E27FC236}">
                <a16:creationId xmlns:a16="http://schemas.microsoft.com/office/drawing/2014/main" id="{CEC1B8C8-CB4C-5226-9D26-D1CBDDA7F06C}"/>
              </a:ext>
            </a:extLst>
          </p:cNvPr>
          <p:cNvSpPr>
            <a:spLocks noGrp="1"/>
          </p:cNvSpPr>
          <p:nvPr>
            <p:ph type="subTitle" idx="1"/>
          </p:nvPr>
        </p:nvSpPr>
        <p:spPr>
          <a:xfrm>
            <a:off x="273096" y="1371601"/>
            <a:ext cx="8179594" cy="4388588"/>
          </a:xfrm>
        </p:spPr>
        <p:txBody>
          <a:bodyPr>
            <a:normAutofit lnSpcReduction="10000"/>
          </a:bodyPr>
          <a:lstStyle/>
          <a:p>
            <a:pPr algn="just">
              <a:lnSpc>
                <a:spcPct val="107000"/>
              </a:lnSpc>
              <a:spcAft>
                <a:spcPts val="800"/>
              </a:spcAft>
            </a:pPr>
            <a:r>
              <a:rPr lang="tr-TR" sz="1900" b="1"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a:t>
            </a:r>
            <a:r>
              <a:rPr lang="tr-TR" sz="1600" b="1" kern="100" dirty="0">
                <a:solidFill>
                  <a:srgbClr val="FF0000"/>
                </a:solidFill>
                <a:latin typeface="Aptos" panose="020B0004020202020204" pitchFamily="34" charset="0"/>
                <a:ea typeface="Aptos" panose="020B0004020202020204" pitchFamily="34" charset="0"/>
                <a:cs typeface="Times New Roman" panose="02020603050405020304" pitchFamily="18" charset="0"/>
              </a:rPr>
              <a:t>Beyannamenin kanuni süresinde verilmemesi halinde neler olur? </a:t>
            </a:r>
          </a:p>
          <a:p>
            <a:pPr algn="just">
              <a:lnSpc>
                <a:spcPct val="107000"/>
              </a:lnSpc>
              <a:spcAft>
                <a:spcPts val="800"/>
              </a:spcAft>
            </a:pPr>
            <a:r>
              <a:rPr lang="tr-TR" sz="16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Vergi Usul Kanun 344. maddesinin 3. fıkrası gereğince zamanında tahakkuk etmeyen geçici vergi için %50 oranında vergi ziya cezası kesilmesi söz konusu olacaktır. İlaveten verginin normal vade tarihinden Vergi Usul Kanunun 112.maddesi uyarınca gecikme faizi hesaplanacaktır. </a:t>
            </a:r>
          </a:p>
          <a:p>
            <a:pPr algn="just">
              <a:lnSpc>
                <a:spcPct val="107000"/>
              </a:lnSpc>
              <a:spcAft>
                <a:spcPts val="800"/>
              </a:spcAft>
            </a:pPr>
            <a:r>
              <a:rPr lang="tr-TR" sz="16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a:t>
            </a:r>
            <a:r>
              <a:rPr lang="tr-TR" sz="1600" b="1" kern="100" dirty="0">
                <a:solidFill>
                  <a:srgbClr val="FF0000"/>
                </a:solidFill>
                <a:latin typeface="Aptos" panose="020B0004020202020204" pitchFamily="34" charset="0"/>
                <a:ea typeface="Aptos" panose="020B0004020202020204" pitchFamily="34" charset="0"/>
                <a:cs typeface="Times New Roman" panose="02020603050405020304" pitchFamily="18" charset="0"/>
              </a:rPr>
              <a:t>Hiç verilmemesi durumunda neler olur ? </a:t>
            </a:r>
          </a:p>
          <a:p>
            <a:pPr algn="just">
              <a:lnSpc>
                <a:spcPct val="107000"/>
              </a:lnSpc>
              <a:spcAft>
                <a:spcPts val="800"/>
              </a:spcAft>
            </a:pPr>
            <a:r>
              <a:rPr lang="tr-TR" sz="16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Geçici vergi zamanında tahakkuk etmemiş olacak ve ilgili döneme ilişkin vergi </a:t>
            </a:r>
            <a:r>
              <a:rPr lang="tr-TR" sz="1600" kern="100" dirty="0" err="1">
                <a:solidFill>
                  <a:schemeClr val="tx1"/>
                </a:solidFill>
                <a:latin typeface="Aptos" panose="020B0004020202020204" pitchFamily="34" charset="0"/>
                <a:ea typeface="Aptos" panose="020B0004020202020204" pitchFamily="34" charset="0"/>
                <a:cs typeface="Times New Roman" panose="02020603050405020304" pitchFamily="18" charset="0"/>
              </a:rPr>
              <a:t>ziyaı</a:t>
            </a:r>
            <a:r>
              <a:rPr lang="tr-TR" sz="16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uğramış olacaktır. Dolayısıyla Yıllık Kurumlar ve Gelir Vergisi beyanname verme süresi geçtikten sonra ikmalen resen idarece yapılacak tarhiyatlarda verginin normal tarihinden gelir vergisi mükellefleri için 1 Mart ,Kurumlar Vergisi mükellefleri için 01 Nisan tarihine kadar gecikme faizi hesaplanması gerekecektir. Ayrıca mükellefler belirtilen tarihte gelir ve kurumlar vergisi beyannamelerini verdikleri takdirde, geçici verginin aslı aranmayacaktır. Ancak vergi </a:t>
            </a:r>
            <a:r>
              <a:rPr lang="tr-TR" sz="1600" kern="100" dirty="0" err="1">
                <a:solidFill>
                  <a:schemeClr val="tx1"/>
                </a:solidFill>
                <a:latin typeface="Aptos" panose="020B0004020202020204" pitchFamily="34" charset="0"/>
                <a:ea typeface="Aptos" panose="020B0004020202020204" pitchFamily="34" charset="0"/>
                <a:cs typeface="Times New Roman" panose="02020603050405020304" pitchFamily="18" charset="0"/>
              </a:rPr>
              <a:t>ziyaı</a:t>
            </a:r>
            <a:r>
              <a:rPr lang="tr-TR" sz="16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cezası uygulanacağı tabiidir.</a:t>
            </a:r>
          </a:p>
          <a:p>
            <a:pPr algn="just">
              <a:lnSpc>
                <a:spcPct val="107000"/>
              </a:lnSpc>
              <a:spcAft>
                <a:spcPts val="800"/>
              </a:spcAft>
            </a:pPr>
            <a:r>
              <a:rPr lang="tr-TR" sz="1600" kern="100" dirty="0">
                <a:solidFill>
                  <a:schemeClr val="tx1"/>
                </a:solidFill>
                <a:latin typeface="Aptos" panose="020B0004020202020204" pitchFamily="34" charset="0"/>
                <a:ea typeface="Aptos" panose="020B0004020202020204" pitchFamily="34" charset="0"/>
                <a:cs typeface="Times New Roman" panose="02020603050405020304" pitchFamily="18" charset="0"/>
              </a:rPr>
              <a:t>	Beyannamenin geç verilmesi veya hiç verilmemesi durumunda özel usulsüzlük cezası kesileceği tabiidir.</a:t>
            </a:r>
          </a:p>
        </p:txBody>
      </p:sp>
      <p:pic>
        <p:nvPicPr>
          <p:cNvPr id="4" name="Resim 3">
            <a:extLst>
              <a:ext uri="{FF2B5EF4-FFF2-40B4-BE49-F238E27FC236}">
                <a16:creationId xmlns:a16="http://schemas.microsoft.com/office/drawing/2014/main" id="{5ACFB1C5-FEE8-967D-0468-0AF886877543}"/>
              </a:ext>
            </a:extLst>
          </p:cNvPr>
          <p:cNvPicPr>
            <a:picLocks noChangeAspect="1"/>
          </p:cNvPicPr>
          <p:nvPr/>
        </p:nvPicPr>
        <p:blipFill>
          <a:blip r:embed="rId3"/>
          <a:stretch>
            <a:fillRect/>
          </a:stretch>
        </p:blipFill>
        <p:spPr>
          <a:xfrm>
            <a:off x="5531370" y="5957456"/>
            <a:ext cx="3402769" cy="698178"/>
          </a:xfrm>
          <a:prstGeom prst="rect">
            <a:avLst/>
          </a:prstGeom>
        </p:spPr>
      </p:pic>
    </p:spTree>
    <p:extLst>
      <p:ext uri="{BB962C8B-B14F-4D97-AF65-F5344CB8AC3E}">
        <p14:creationId xmlns:p14="http://schemas.microsoft.com/office/powerpoint/2010/main" val="118609008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DD013AA8-A9E6-0192-20BA-486A4AC35109}"/>
              </a:ext>
            </a:extLst>
          </p:cNvPr>
          <p:cNvSpPr>
            <a:spLocks noGrp="1"/>
          </p:cNvSpPr>
          <p:nvPr>
            <p:ph idx="1"/>
          </p:nvPr>
        </p:nvSpPr>
        <p:spPr>
          <a:xfrm>
            <a:off x="457200" y="1804895"/>
            <a:ext cx="8229600" cy="4491132"/>
          </a:xfrm>
        </p:spPr>
        <p:txBody>
          <a:bodyPr>
            <a:normAutofit/>
          </a:bodyPr>
          <a:lstStyle/>
          <a:p>
            <a:pPr marL="103505" marR="119380" indent="325755" algn="just">
              <a:spcBef>
                <a:spcPts val="565"/>
              </a:spcBef>
              <a:spcAft>
                <a:spcPts val="0"/>
              </a:spcAft>
            </a:pPr>
            <a:endParaRPr lang="tr-TR" sz="1800" dirty="0">
              <a:effectLst/>
              <a:latin typeface="Century Gothic" panose="020B0502020202020204" pitchFamily="34" charset="0"/>
              <a:ea typeface="Times New Roman" panose="02020603050405020304" pitchFamily="18" charset="0"/>
            </a:endParaRPr>
          </a:p>
          <a:p>
            <a:pPr marL="0" marR="113030" indent="0" algn="ctr">
              <a:lnSpc>
                <a:spcPct val="105000"/>
              </a:lnSpc>
              <a:spcBef>
                <a:spcPts val="610"/>
              </a:spcBef>
              <a:spcAft>
                <a:spcPts val="0"/>
              </a:spcAft>
              <a:buNone/>
            </a:pPr>
            <a:r>
              <a:rPr lang="tr-TR" b="1" dirty="0">
                <a:solidFill>
                  <a:srgbClr val="FF0000"/>
                </a:solidFill>
                <a:effectLst/>
                <a:latin typeface="Algerian" panose="04020705040A02060702" pitchFamily="82" charset="0"/>
                <a:ea typeface="Times New Roman" panose="02020603050405020304" pitchFamily="18" charset="0"/>
              </a:rPr>
              <a:t>TEŞEKKÜRLER</a:t>
            </a:r>
            <a:endParaRPr lang="tr-TR" dirty="0">
              <a:solidFill>
                <a:srgbClr val="FF0000"/>
              </a:solidFill>
              <a:effectLst/>
              <a:latin typeface="Algerian" panose="04020705040A02060702" pitchFamily="82" charset="0"/>
              <a:ea typeface="Times New Roman" panose="02020603050405020304" pitchFamily="18" charset="0"/>
            </a:endParaRPr>
          </a:p>
          <a:p>
            <a:pPr marL="0" marR="113030" indent="0" algn="ctr">
              <a:lnSpc>
                <a:spcPct val="105000"/>
              </a:lnSpc>
              <a:spcBef>
                <a:spcPts val="610"/>
              </a:spcBef>
              <a:spcAft>
                <a:spcPts val="0"/>
              </a:spcAft>
              <a:buNone/>
            </a:pPr>
            <a:endParaRPr lang="tr-TR" b="1" dirty="0">
              <a:solidFill>
                <a:srgbClr val="FF0000"/>
              </a:solidFill>
              <a:latin typeface="Algerian" panose="04020705040A02060702" pitchFamily="82" charset="0"/>
              <a:ea typeface="Times New Roman" panose="02020603050405020304" pitchFamily="18" charset="0"/>
            </a:endParaRPr>
          </a:p>
          <a:p>
            <a:pPr marL="0" marR="113030" indent="0" algn="ctr">
              <a:lnSpc>
                <a:spcPct val="105000"/>
              </a:lnSpc>
              <a:spcBef>
                <a:spcPts val="610"/>
              </a:spcBef>
              <a:spcAft>
                <a:spcPts val="0"/>
              </a:spcAft>
              <a:buNone/>
            </a:pPr>
            <a:r>
              <a:rPr lang="tr-TR" sz="1800" b="1" dirty="0">
                <a:solidFill>
                  <a:srgbClr val="FF0000"/>
                </a:solidFill>
                <a:latin typeface="Amasis MT Pro Black" panose="020B0604020202020204" pitchFamily="18" charset="-94"/>
                <a:ea typeface="Times New Roman" panose="02020603050405020304" pitchFamily="18" charset="0"/>
              </a:rPr>
              <a:t>Ebru ŞİMDİ</a:t>
            </a:r>
          </a:p>
          <a:p>
            <a:pPr marL="0" marR="113030" indent="0" algn="ctr">
              <a:lnSpc>
                <a:spcPct val="105000"/>
              </a:lnSpc>
              <a:spcBef>
                <a:spcPts val="610"/>
              </a:spcBef>
              <a:spcAft>
                <a:spcPts val="0"/>
              </a:spcAft>
              <a:buNone/>
            </a:pPr>
            <a:r>
              <a:rPr lang="tr-TR" sz="1800" b="1" dirty="0">
                <a:solidFill>
                  <a:srgbClr val="FF0000"/>
                </a:solidFill>
                <a:latin typeface="Amasis MT Pro Black" panose="020B0604020202020204" pitchFamily="18" charset="-94"/>
                <a:ea typeface="Times New Roman" panose="02020603050405020304" pitchFamily="18" charset="0"/>
              </a:rPr>
              <a:t>Mali Müşavir</a:t>
            </a:r>
          </a:p>
          <a:p>
            <a:pPr marL="0" marR="113030" indent="0" algn="ctr">
              <a:lnSpc>
                <a:spcPct val="105000"/>
              </a:lnSpc>
              <a:spcBef>
                <a:spcPts val="610"/>
              </a:spcBef>
              <a:spcAft>
                <a:spcPts val="0"/>
              </a:spcAft>
              <a:buNone/>
            </a:pPr>
            <a:r>
              <a:rPr lang="tr-TR" sz="1800" b="1" dirty="0">
                <a:solidFill>
                  <a:srgbClr val="FF0000"/>
                </a:solidFill>
                <a:latin typeface="Amasis MT Pro Black" panose="020B0604020202020204" pitchFamily="18" charset="-94"/>
                <a:ea typeface="Times New Roman" panose="02020603050405020304" pitchFamily="18" charset="0"/>
              </a:rPr>
              <a:t>05436958808</a:t>
            </a:r>
          </a:p>
          <a:p>
            <a:pPr marL="0" marR="113030" indent="0" algn="ctr">
              <a:lnSpc>
                <a:spcPct val="105000"/>
              </a:lnSpc>
              <a:spcBef>
                <a:spcPts val="610"/>
              </a:spcBef>
              <a:spcAft>
                <a:spcPts val="0"/>
              </a:spcAft>
              <a:buNone/>
            </a:pPr>
            <a:r>
              <a:rPr lang="tr-TR" sz="1800" b="1" dirty="0">
                <a:solidFill>
                  <a:srgbClr val="FF0000"/>
                </a:solidFill>
                <a:latin typeface="Amasis MT Pro Black" panose="020B0604020202020204" pitchFamily="18" charset="-94"/>
                <a:ea typeface="Times New Roman" panose="02020603050405020304" pitchFamily="18" charset="0"/>
              </a:rPr>
              <a:t>ebru@izmirdenetim.com.tr</a:t>
            </a:r>
          </a:p>
        </p:txBody>
      </p:sp>
      <p:pic>
        <p:nvPicPr>
          <p:cNvPr id="3" name="Resim 2">
            <a:extLst>
              <a:ext uri="{FF2B5EF4-FFF2-40B4-BE49-F238E27FC236}">
                <a16:creationId xmlns:a16="http://schemas.microsoft.com/office/drawing/2014/main" id="{64B09841-289D-F02F-4968-A50C374CA795}"/>
              </a:ext>
            </a:extLst>
          </p:cNvPr>
          <p:cNvPicPr>
            <a:picLocks noChangeAspect="1"/>
          </p:cNvPicPr>
          <p:nvPr/>
        </p:nvPicPr>
        <p:blipFill>
          <a:blip r:embed="rId4"/>
          <a:stretch>
            <a:fillRect/>
          </a:stretch>
        </p:blipFill>
        <p:spPr>
          <a:xfrm>
            <a:off x="4572000" y="5597372"/>
            <a:ext cx="4362138" cy="1037345"/>
          </a:xfrm>
          <a:prstGeom prst="rect">
            <a:avLst/>
          </a:prstGeom>
        </p:spPr>
      </p:pic>
    </p:spTree>
    <p:extLst>
      <p:ext uri="{BB962C8B-B14F-4D97-AF65-F5344CB8AC3E}">
        <p14:creationId xmlns:p14="http://schemas.microsoft.com/office/powerpoint/2010/main" val="3555987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294" y="557211"/>
            <a:ext cx="4043362" cy="506045"/>
          </a:xfrm>
        </p:spPr>
        <p:txBody>
          <a:bodyPr>
            <a:noAutofit/>
          </a:bodyPr>
          <a:lstStyle/>
          <a:p>
            <a:r>
              <a:rPr lang="tr-TR" sz="2000" b="1" dirty="0">
                <a:solidFill>
                  <a:schemeClr val="bg1">
                    <a:lumMod val="95000"/>
                  </a:schemeClr>
                </a:solidFill>
                <a:latin typeface="+mn-lt"/>
              </a:rPr>
              <a:t>KURUMLAR VERGİSİ KANUNU GEÇİCİ VERGİ DÜZENLEMESİ</a:t>
            </a:r>
            <a:endParaRPr lang="en-US" sz="2000" b="1" dirty="0">
              <a:solidFill>
                <a:schemeClr val="bg1">
                  <a:lumMod val="95000"/>
                </a:schemeClr>
              </a:solidFill>
              <a:latin typeface="+mn-lt"/>
            </a:endParaRPr>
          </a:p>
        </p:txBody>
      </p:sp>
      <p:sp>
        <p:nvSpPr>
          <p:cNvPr id="3" name="Subtitle 2"/>
          <p:cNvSpPr>
            <a:spLocks noGrp="1"/>
          </p:cNvSpPr>
          <p:nvPr>
            <p:ph type="subTitle" idx="1"/>
          </p:nvPr>
        </p:nvSpPr>
        <p:spPr>
          <a:xfrm>
            <a:off x="685800" y="1537855"/>
            <a:ext cx="8179594" cy="5005821"/>
          </a:xfrm>
        </p:spPr>
        <p:txBody>
          <a:bodyPr>
            <a:normAutofit fontScale="62500" lnSpcReduction="20000"/>
          </a:bodyPr>
          <a:lstStyle/>
          <a:p>
            <a:pPr algn="just" eaLnBrk="1" hangingPunct="1">
              <a:spcBef>
                <a:spcPct val="50000"/>
              </a:spcBef>
              <a:buSzPct val="85000"/>
            </a:pPr>
            <a:r>
              <a:rPr lang="tr-TR" altLang="tr-TR" sz="4000" dirty="0">
                <a:solidFill>
                  <a:srgbClr val="FF0000"/>
                </a:solidFill>
                <a:cs typeface="Times New Roman" pitchFamily="18" charset="0"/>
              </a:rPr>
              <a:t>Kurumlar Vergisi ve Geçici Vergi Oranı Madde :32</a:t>
            </a:r>
          </a:p>
          <a:p>
            <a:pPr algn="just">
              <a:lnSpc>
                <a:spcPct val="107000"/>
              </a:lnSpc>
              <a:spcAft>
                <a:spcPts val="800"/>
              </a:spcAf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	</a:t>
            </a:r>
          </a:p>
          <a:p>
            <a:pPr algn="just">
              <a:lnSpc>
                <a:spcPct val="107000"/>
              </a:lnSpc>
              <a:spcAft>
                <a:spcPts val="800"/>
              </a:spcAft>
            </a:pPr>
            <a:r>
              <a:rPr lang="tr-TR" sz="21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2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Kurumlar vergisi, </a:t>
            </a:r>
            <a:r>
              <a:rPr lang="tr-TR" sz="2600" b="1" i="1" u="sng"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kurum kazancı üzerinden %25 oranında alınır</a:t>
            </a:r>
            <a:r>
              <a:rPr lang="tr-TR" sz="2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p>
          <a:p>
            <a:pPr algn="just">
              <a:lnSpc>
                <a:spcPct val="107000"/>
              </a:lnSpc>
              <a:spcAft>
                <a:spcPts val="800"/>
              </a:spcAft>
            </a:pPr>
            <a:r>
              <a:rPr lang="tr-TR" sz="2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Şu kadar ki bankalar, 6361 sayılı Kanun  kapsamındaki şirketler, elektronik ödeme ve para kuruluşları, yetkili döviz müesseseleri, varlık yönetim şirketleri, sermaye piyasası kurumları ile sigorta ve reasürans şirketleri , emeklilik şirketleri ve 8/6/1994 tarihli ve 3996 sayılı Bazı Yatırım ve Hizmetlerin Yap-İşlet-Devret Modeli Çerçevesinde Yaptırılması Hakkında Kanuna göre yap-işlet-devret modeli çerçevesinde gerçekleştirilen projeler ile 21/2/2013 tarihli ve 6428 sayılı Sağlık Bakanlığınca Kamu Özel İş Birliği Modeli ile Tesis Yaptırılması, Yenilenmesi ve Hizmet Alınması ile Bazı Kanun ve Kanun Hükmünde Kararnamelerde Değişiklik Yapılması Hakkında Kanun hükümlerine göre kamu özel iş birliği modeli çerçevesinde yürütülen projelerde sözleşmenin tarafı olarak faaliyette bulunan şirketlerin </a:t>
            </a:r>
            <a:r>
              <a:rPr lang="tr-TR" sz="2600" b="1"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2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kurum kazançları üzerinden </a:t>
            </a:r>
            <a:r>
              <a:rPr lang="tr-TR" sz="2600" b="1" i="1" u="sng"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kurumlar vergisi %30  oranında alınır</a:t>
            </a:r>
            <a:r>
              <a:rPr lang="tr-TR" sz="2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p>
          <a:p>
            <a:pPr indent="449580" algn="just">
              <a:lnSpc>
                <a:spcPct val="107000"/>
              </a:lnSpc>
              <a:spcAft>
                <a:spcPts val="800"/>
              </a:spcAft>
            </a:pPr>
            <a:r>
              <a:rPr lang="tr-TR" sz="2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Kurumlar vergisi mükelleflerince, (dar mükellefiyete tâbi kurumlarda ticarî ve ziraî kazançlarla sınırlı olarak) </a:t>
            </a:r>
            <a:r>
              <a:rPr lang="tr-TR" sz="2600" b="1" i="1" u="sng" kern="100" dirty="0" err="1">
                <a:solidFill>
                  <a:srgbClr val="FF0000"/>
                </a:solidFill>
                <a:effectLst/>
                <a:latin typeface="Aptos" panose="020B0004020202020204" pitchFamily="34" charset="0"/>
                <a:ea typeface="Aptos" panose="020B0004020202020204" pitchFamily="34" charset="0"/>
                <a:cs typeface="Times New Roman" panose="02020603050405020304" pitchFamily="18" charset="0"/>
              </a:rPr>
              <a:t>câri</a:t>
            </a:r>
            <a:r>
              <a:rPr lang="tr-TR" sz="2600" b="1" i="1" u="sng"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vergilendirme döneminin kurumlar vergisine mahsup edilmek üzere Gelir Vergisi Kanununda belirtilen esaslara göre ve </a:t>
            </a:r>
            <a:r>
              <a:rPr lang="tr-TR" sz="2600" b="1" u="sng" kern="100" dirty="0" err="1">
                <a:solidFill>
                  <a:srgbClr val="FF0000"/>
                </a:solidFill>
                <a:effectLst/>
                <a:latin typeface="Aptos" panose="020B0004020202020204" pitchFamily="34" charset="0"/>
                <a:ea typeface="Aptos" panose="020B0004020202020204" pitchFamily="34" charset="0"/>
                <a:cs typeface="Times New Roman" panose="02020603050405020304" pitchFamily="18" charset="0"/>
              </a:rPr>
              <a:t>câri</a:t>
            </a:r>
            <a:r>
              <a:rPr lang="tr-TR" sz="2600" b="1" u="sng"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dönemin kurumlar vergisi oranında</a:t>
            </a:r>
            <a:r>
              <a:rPr lang="tr-TR" sz="2600" b="1" i="1" u="sng"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geçici vergi ödenir</a:t>
            </a:r>
            <a:r>
              <a:rPr lang="tr-TR" sz="2600" b="1" i="1" u="sng"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26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Tam mükellef kurumlar için geçerli olan esaslar, dar mükellef kurumlara da aynen uygulanır.</a:t>
            </a:r>
          </a:p>
          <a:p>
            <a:pPr algn="just" eaLnBrk="1" hangingPunct="1">
              <a:spcBef>
                <a:spcPct val="50000"/>
              </a:spcBef>
              <a:buSzPct val="85000"/>
            </a:pPr>
            <a:endParaRPr lang="tr-TR" altLang="tr-TR" sz="2600" dirty="0">
              <a:solidFill>
                <a:srgbClr val="000000"/>
              </a:solidFill>
              <a:latin typeface="Aptos" panose="020B0004020202020204" pitchFamily="34" charset="0"/>
              <a:cs typeface="Times New Roman" pitchFamily="18" charset="0"/>
            </a:endParaRPr>
          </a:p>
          <a:p>
            <a:pPr algn="just" eaLnBrk="1" hangingPunct="1">
              <a:spcBef>
                <a:spcPct val="50000"/>
              </a:spcBef>
              <a:buSzPct val="85000"/>
            </a:pPr>
            <a:r>
              <a:rPr lang="tr-TR" sz="1050" b="0" i="0" dirty="0">
                <a:solidFill>
                  <a:srgbClr val="494949"/>
                </a:solidFill>
                <a:effectLst/>
                <a:latin typeface="Open Sans" panose="020B0606030504020204" pitchFamily="34" charset="0"/>
              </a:rPr>
              <a:t>	</a:t>
            </a:r>
            <a:endParaRPr kumimoji="0" lang="en-US" sz="1600" b="0" i="0" u="none" strike="noStrike" kern="0" cap="none" spc="0" normalizeH="0" baseline="0" noProof="0" dirty="0">
              <a:ln>
                <a:noFill/>
              </a:ln>
              <a:solidFill>
                <a:schemeClr val="tx1"/>
              </a:solidFill>
              <a:effectLst/>
              <a:uLnTx/>
              <a:uFillTx/>
              <a:latin typeface="Aptos" panose="020B0004020202020204" pitchFamily="34" charset="0"/>
              <a:cs typeface="Arial" panose="020B0604020202020204" pitchFamily="34" charset="0"/>
            </a:endParaRPr>
          </a:p>
        </p:txBody>
      </p:sp>
      <p:pic>
        <p:nvPicPr>
          <p:cNvPr id="4" name="Resim 3">
            <a:extLst>
              <a:ext uri="{FF2B5EF4-FFF2-40B4-BE49-F238E27FC236}">
                <a16:creationId xmlns:a16="http://schemas.microsoft.com/office/drawing/2014/main" id="{49C3D269-9731-7121-F4CB-060039D4C671}"/>
              </a:ext>
            </a:extLst>
          </p:cNvPr>
          <p:cNvPicPr>
            <a:picLocks noChangeAspect="1"/>
          </p:cNvPicPr>
          <p:nvPr/>
        </p:nvPicPr>
        <p:blipFill>
          <a:blip r:embed="rId3"/>
          <a:stretch>
            <a:fillRect/>
          </a:stretch>
        </p:blipFill>
        <p:spPr>
          <a:xfrm>
            <a:off x="5531371" y="6026727"/>
            <a:ext cx="3113866" cy="516950"/>
          </a:xfrm>
          <a:prstGeom prst="rect">
            <a:avLst/>
          </a:prstGeom>
        </p:spPr>
      </p:pic>
    </p:spTree>
    <p:extLst>
      <p:ext uri="{BB962C8B-B14F-4D97-AF65-F5344CB8AC3E}">
        <p14:creationId xmlns:p14="http://schemas.microsoft.com/office/powerpoint/2010/main" val="3535556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294" y="557211"/>
            <a:ext cx="4043362" cy="607220"/>
          </a:xfrm>
        </p:spPr>
        <p:txBody>
          <a:bodyPr>
            <a:noAutofit/>
          </a:bodyPr>
          <a:lstStyle/>
          <a:p>
            <a:r>
              <a:rPr lang="tr-TR" sz="2000" b="1" dirty="0">
                <a:solidFill>
                  <a:schemeClr val="bg1">
                    <a:lumMod val="95000"/>
                  </a:schemeClr>
                </a:solidFill>
                <a:latin typeface="+mn-lt"/>
              </a:rPr>
              <a:t>KURUMLAR VERGİSİ KANUNU GEÇİCİ VERGİ DÜZENLEMESİ</a:t>
            </a:r>
            <a:endParaRPr lang="en-US" sz="2000" b="1" dirty="0">
              <a:solidFill>
                <a:schemeClr val="bg1">
                  <a:lumMod val="95000"/>
                </a:schemeClr>
              </a:solidFill>
              <a:latin typeface="+mn-lt"/>
            </a:endParaRPr>
          </a:p>
        </p:txBody>
      </p:sp>
      <p:sp>
        <p:nvSpPr>
          <p:cNvPr id="3" name="Subtitle 2"/>
          <p:cNvSpPr>
            <a:spLocks noGrp="1"/>
          </p:cNvSpPr>
          <p:nvPr>
            <p:ph type="subTitle" idx="1"/>
          </p:nvPr>
        </p:nvSpPr>
        <p:spPr>
          <a:xfrm>
            <a:off x="685800" y="1537855"/>
            <a:ext cx="8179594" cy="5005821"/>
          </a:xfrm>
        </p:spPr>
        <p:txBody>
          <a:bodyPr>
            <a:normAutofit fontScale="85000" lnSpcReduction="10000"/>
          </a:bodyPr>
          <a:lstStyle/>
          <a:p>
            <a:pPr algn="just" eaLnBrk="1" hangingPunct="1">
              <a:spcBef>
                <a:spcPct val="50000"/>
              </a:spcBef>
              <a:buSzPct val="85000"/>
            </a:pPr>
            <a:r>
              <a:rPr lang="tr-TR" altLang="tr-TR" sz="3300" dirty="0">
                <a:solidFill>
                  <a:srgbClr val="FF0000"/>
                </a:solidFill>
                <a:cs typeface="Times New Roman" pitchFamily="18" charset="0"/>
              </a:rPr>
              <a:t>Kurumlar Vergisi ve Geçici Vergi Oranı Madde :32</a:t>
            </a:r>
          </a:p>
          <a:p>
            <a:pPr algn="just">
              <a:lnSpc>
                <a:spcPct val="107000"/>
              </a:lnSpc>
              <a:spcAft>
                <a:spcPts val="800"/>
              </a:spcAft>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	</a:t>
            </a:r>
          </a:p>
          <a:p>
            <a:pPr algn="just">
              <a:lnSpc>
                <a:spcPct val="107000"/>
              </a:lnSpc>
              <a:spcAft>
                <a:spcPts val="800"/>
              </a:spcAft>
            </a:pPr>
            <a:r>
              <a:rPr lang="tr-TR" sz="21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Payları Borsa İstanbul Pay Piyasasında ilk defa işlem görmek üzere en az %20 oranında halka arz edilen kurumların (bankalar, finansal kiralama şirketleri, </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faktoring</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şirketleri, finansman şirketleri, ödeme ve elektronik para kuruluşları, yetkili döviz müesseseleri, varlık yönetim şirketleri, sermaye piyasası kurumları ile sigorta ve reasürans şirketleri ve emeklilik şirketleri hariç) paylarının ilk defa halka arz edildiği hesap döneminden başlamak üzere beş hesap dönemine ait kurum kazançlarına </a:t>
            </a:r>
            <a:r>
              <a:rPr lang="tr-TR" sz="1800" b="1" i="1" u="sng"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kurumlar vergisi oranı 2 puan indirimli olarak uygulanır</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İndirimden yararlanılan hesap döneminden itibaren beş hesap dönemi içinde pay oranına ilişkin bu fıkrada belirlenen şartın kaybedilmesi hâlinde, indirimli vergi oranı uygulaması nedeniyle zamanında tahakkuk ettirilmeyen vergiler vergi </a:t>
            </a:r>
            <a:r>
              <a:rPr lang="tr-TR" sz="1800" kern="100" dirty="0" err="1">
                <a:solidFill>
                  <a:schemeClr val="tx1"/>
                </a:solidFill>
                <a:effectLst/>
                <a:latin typeface="Aptos" panose="020B0004020202020204" pitchFamily="34" charset="0"/>
                <a:ea typeface="Aptos" panose="020B0004020202020204" pitchFamily="34" charset="0"/>
                <a:cs typeface="Times New Roman" panose="02020603050405020304" pitchFamily="18" charset="0"/>
              </a:rPr>
              <a:t>ziyaı</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cezası uygulanmaksızın gecikme faizi ile birlikte tahsil edilir.</a:t>
            </a:r>
          </a:p>
          <a:p>
            <a:pPr algn="just">
              <a:lnSpc>
                <a:spcPct val="107000"/>
              </a:lnSpc>
              <a:spcAft>
                <a:spcPts val="800"/>
              </a:spcAft>
            </a:pP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	 İhracat yapan kurumların münhasıran ihracattan elde ettikleri kazançlarına </a:t>
            </a:r>
            <a:r>
              <a:rPr lang="tr-TR" sz="1800" b="1" i="1" u="sng"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kurumlar vergisi oranı  5 puan indirimli uygulanır</a:t>
            </a:r>
            <a:r>
              <a:rPr lang="tr-TR" sz="18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a:t>
            </a:r>
            <a:r>
              <a:rPr lang="tr-TR" sz="18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rPr>
              <a:t>Aracılı ihracat sözleşmesine dayanarak imalatçı veya tedarikçi kurumların, dış ticaret sermaye şirketleri veya sektörel dış ticaret şirketleri üzerinden gerçekleştirdikleri ihracat faaliyetlerinden elde ettikleri kazançlarına da bu indirim uygulanır.</a:t>
            </a:r>
          </a:p>
          <a:p>
            <a:pPr algn="just">
              <a:lnSpc>
                <a:spcPct val="107000"/>
              </a:lnSpc>
              <a:spcAft>
                <a:spcPts val="800"/>
              </a:spcAft>
            </a:pPr>
            <a:endParaRPr lang="tr-TR" altLang="tr-TR" sz="2600" dirty="0">
              <a:solidFill>
                <a:srgbClr val="000000"/>
              </a:solidFill>
              <a:latin typeface="Aptos" panose="020B0004020202020204" pitchFamily="34" charset="0"/>
              <a:cs typeface="Times New Roman" pitchFamily="18" charset="0"/>
            </a:endParaRPr>
          </a:p>
          <a:p>
            <a:pPr algn="just" eaLnBrk="1" hangingPunct="1">
              <a:spcBef>
                <a:spcPct val="50000"/>
              </a:spcBef>
              <a:buSzPct val="85000"/>
            </a:pPr>
            <a:r>
              <a:rPr lang="tr-TR" sz="1050" b="0" i="0" dirty="0">
                <a:solidFill>
                  <a:srgbClr val="494949"/>
                </a:solidFill>
                <a:effectLst/>
                <a:latin typeface="Open Sans" panose="020B0606030504020204" pitchFamily="34" charset="0"/>
              </a:rPr>
              <a:t>	</a:t>
            </a:r>
            <a:endParaRPr kumimoji="0" lang="en-US" sz="1600" b="0" i="0" u="none" strike="noStrike" kern="0" cap="none" spc="0" normalizeH="0" baseline="0" noProof="0" dirty="0">
              <a:ln>
                <a:noFill/>
              </a:ln>
              <a:solidFill>
                <a:schemeClr val="tx1"/>
              </a:solidFill>
              <a:effectLst/>
              <a:uLnTx/>
              <a:uFillTx/>
              <a:latin typeface="Aptos" panose="020B0004020202020204" pitchFamily="34" charset="0"/>
              <a:cs typeface="Arial" panose="020B0604020202020204" pitchFamily="34" charset="0"/>
            </a:endParaRPr>
          </a:p>
        </p:txBody>
      </p:sp>
      <p:pic>
        <p:nvPicPr>
          <p:cNvPr id="4" name="Resim 3">
            <a:extLst>
              <a:ext uri="{FF2B5EF4-FFF2-40B4-BE49-F238E27FC236}">
                <a16:creationId xmlns:a16="http://schemas.microsoft.com/office/drawing/2014/main" id="{49C3D269-9731-7121-F4CB-060039D4C671}"/>
              </a:ext>
            </a:extLst>
          </p:cNvPr>
          <p:cNvPicPr>
            <a:picLocks noChangeAspect="1"/>
          </p:cNvPicPr>
          <p:nvPr/>
        </p:nvPicPr>
        <p:blipFill>
          <a:blip r:embed="rId3"/>
          <a:stretch>
            <a:fillRect/>
          </a:stretch>
        </p:blipFill>
        <p:spPr>
          <a:xfrm>
            <a:off x="5531371" y="6026727"/>
            <a:ext cx="3113866" cy="516950"/>
          </a:xfrm>
          <a:prstGeom prst="rect">
            <a:avLst/>
          </a:prstGeom>
        </p:spPr>
      </p:pic>
    </p:spTree>
    <p:extLst>
      <p:ext uri="{BB962C8B-B14F-4D97-AF65-F5344CB8AC3E}">
        <p14:creationId xmlns:p14="http://schemas.microsoft.com/office/powerpoint/2010/main" val="350434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14276</TotalTime>
  <Words>10075</Words>
  <Application>Microsoft Office PowerPoint</Application>
  <PresentationFormat>Ekran Gösterisi (4:3)</PresentationFormat>
  <Paragraphs>903</Paragraphs>
  <Slides>76</Slides>
  <Notes>29</Notes>
  <HiddenSlides>0</HiddenSlides>
  <MMClips>0</MMClips>
  <ScaleCrop>false</ScaleCrop>
  <HeadingPairs>
    <vt:vector size="6" baseType="variant">
      <vt:variant>
        <vt:lpstr>Kullanılan Yazı Tipleri</vt:lpstr>
      </vt:variant>
      <vt:variant>
        <vt:i4>14</vt:i4>
      </vt:variant>
      <vt:variant>
        <vt:lpstr>Tema</vt:lpstr>
      </vt:variant>
      <vt:variant>
        <vt:i4>1</vt:i4>
      </vt:variant>
      <vt:variant>
        <vt:lpstr>Slayt Başlıkları</vt:lpstr>
      </vt:variant>
      <vt:variant>
        <vt:i4>76</vt:i4>
      </vt:variant>
    </vt:vector>
  </HeadingPairs>
  <TitlesOfParts>
    <vt:vector size="91" baseType="lpstr">
      <vt:lpstr>ＭＳ Ｐゴシック</vt:lpstr>
      <vt:lpstr>Algerian</vt:lpstr>
      <vt:lpstr>Amasis MT Pro Black</vt:lpstr>
      <vt:lpstr>Aptos</vt:lpstr>
      <vt:lpstr>Aptos Narrow</vt:lpstr>
      <vt:lpstr>Arial</vt:lpstr>
      <vt:lpstr>Arial-BoldMT</vt:lpstr>
      <vt:lpstr>Calibri</vt:lpstr>
      <vt:lpstr>Century Gothic</vt:lpstr>
      <vt:lpstr>Corbel</vt:lpstr>
      <vt:lpstr>DINNextCYR-Regular</vt:lpstr>
      <vt:lpstr>Open Sans</vt:lpstr>
      <vt:lpstr>Times New Roman</vt:lpstr>
      <vt:lpstr>Wingdings</vt:lpstr>
      <vt:lpstr>Office Theme</vt:lpstr>
      <vt:lpstr>GELİR VE KURUMLAR VERGİSİNDE GEÇİCİ VERGİ UYGULAMALARI </vt:lpstr>
      <vt:lpstr>GEÇİCİ VERGİ</vt:lpstr>
      <vt:lpstr>GEÇİCİ VERGİNİN UYGULAMA NEDENİ</vt:lpstr>
      <vt:lpstr>GEÇİCİ VERGİ NEREDE ?</vt:lpstr>
      <vt:lpstr>GENEL BÜTÇEYE GİREN VERGİ RESİM VE HARÇLAR</vt:lpstr>
      <vt:lpstr>GELİR VERGİSİ KANUNU GEÇİCİ VERGİ DÜZENLEMESİ</vt:lpstr>
      <vt:lpstr>GELİR VERGİSİ KANUNU GEÇİCİ VERGİ DÜZENLEMESİ</vt:lpstr>
      <vt:lpstr>KURUMLAR VERGİSİ KANUNU GEÇİCİ VERGİ DÜZENLEMESİ</vt:lpstr>
      <vt:lpstr>KURUMLAR VERGİSİ KANUNU GEÇİCİ VERGİ DÜZENLEMESİ</vt:lpstr>
      <vt:lpstr>KURUMLAR VERGİSİ KANUNU GEÇİCİ VERGİ DÜZENLEMESİ</vt:lpstr>
      <vt:lpstr>MÜKELLEFİYET</vt:lpstr>
      <vt:lpstr>KİMLER GEÇİCİ VERGİ MÜKELLEFİ DEĞİLDİR?</vt:lpstr>
      <vt:lpstr>GEÇİCİ VERGi VERGİLENDİRME DÖNEMİ</vt:lpstr>
      <vt:lpstr>GEÇİCİ VERGi VERGİLENDİRME DÖNEMİ</vt:lpstr>
      <vt:lpstr>GEÇİCİ VERGi BEYANNAMESİNE EKLENECEK BELGELER</vt:lpstr>
      <vt:lpstr>GEÇİCİ VERGiYE  TABİ KAZANCIN TESPİTİ VE BEYANI</vt:lpstr>
      <vt:lpstr>GEÇİCİ VERGiYE  TABİ KAZANCIN TESPİTİ VE BEYANI</vt:lpstr>
      <vt:lpstr>GEÇİCİ VERGiYE  TABİ KAZANCIN TESPİTİ VE BEYANI</vt:lpstr>
      <vt:lpstr>GEÇİCİ VERGiYE  TABİ KAZANCIN TESPİTİ VE BEYANI</vt:lpstr>
      <vt:lpstr>GEÇİCİ VERGiYE  TABİ KAZANCIN TESPİTİ VE BEYANI</vt:lpstr>
      <vt:lpstr>GEÇİCİ VERGiYE  TABİ KAZANCIN TESPİTİNDE ÖZELLİK GÖSTEREN DURUMLAR</vt:lpstr>
      <vt:lpstr>GEÇİCİ VERGiYE  TABİ KAZANCIN TESPİTİ VE BEYANI</vt:lpstr>
      <vt:lpstr>GEÇİCİ VERGiYE  TABİ KAZANCIN TESPİTİ VE BEYANI</vt:lpstr>
      <vt:lpstr>GEÇİCİ VERGiYE  TABİ KAZANCIN TESPİTİ VE BEYANI</vt:lpstr>
      <vt:lpstr>GEÇİCİ VERGiYE  TABİ KAZANCIN TESPİTİ VE BEYANI</vt:lpstr>
      <vt:lpstr>GEÇİCİ VERGiYE  TABİ KAZANCIN TESPİTİ VE BEYANI</vt:lpstr>
      <vt:lpstr>GEÇİCİ VERGiYE  TABİ KAZANCIN TESPİTİ VE BEYANI</vt:lpstr>
      <vt:lpstr>GEÇİCİ VERGiYE  TABİ KAZANCIN TESPİTİ VE BEYANI</vt:lpstr>
      <vt:lpstr>GEÇİCİ VERGiYE  TABİ KAZANCIN TESPİTİ VE BEYANI</vt:lpstr>
      <vt:lpstr>GEÇİCİ VERGiYE  TABİ KAZANCIN TESPİTİ VE BEYANI</vt:lpstr>
      <vt:lpstr>GEÇİCİ VERGiYE  TABİ KAZANCIN TESPİTİ VE BEYANI</vt:lpstr>
      <vt:lpstr>GEÇİCİ VERGiYE  TABİ KAZANCIN TESPİTİ VE BEYANI</vt:lpstr>
      <vt:lpstr>GEÇİCİ VERGiYE  TABİ KAZANCIN TESPİTİ VE BEYANI</vt:lpstr>
      <vt:lpstr>GEÇİCİ VERGiYE  TABİ KAZANCIN TESPİTİ VE BEYANI</vt:lpstr>
      <vt:lpstr>GEÇİCİ VERGiYE  TABİ KAZANCIN TESPİTİNDE ÖZELLİK GÖSTEREN DURUMLAR</vt:lpstr>
      <vt:lpstr>GEÇİCİ VERGiYE  TABİ KAZANCIN TESPİTİNDE ÖZELLİK GÖSTEREN DURUMLAR</vt:lpstr>
      <vt:lpstr>GEÇİCİ VERGiYE  TABİ KAZANCIN TESPİTİNDE ÖZELLİK GÖSTEREN DURUMLAR</vt:lpstr>
      <vt:lpstr>GEÇİCİ VERGiYE  TABİ KAZANCIN TESPİTİNDE ÖZELLİK GÖSTEREN DURUMLAR</vt:lpstr>
      <vt:lpstr>GELİR VERGİSİNDE TİCARİ KAZANÇTA İSTİSNALAR </vt:lpstr>
      <vt:lpstr>KURUMLAR VERGİSİNDE İSTİSNALAR </vt:lpstr>
      <vt:lpstr>KURUMLAR VERGİSİNDE İSTİSNALAR </vt:lpstr>
      <vt:lpstr>KURUMLAR  ve GELİR VERGİSİNDE DİĞER MEVZUATLARDA YER ALAN İSTİSNALAR </vt:lpstr>
      <vt:lpstr>PowerPoint Sunusu</vt:lpstr>
      <vt:lpstr>PowerPoint Sunusu</vt:lpstr>
      <vt:lpstr>PowerPoint Sunusu</vt:lpstr>
      <vt:lpstr>DİĞER İNDİRİMLER / GVK-KV</vt:lpstr>
      <vt:lpstr>DİĞER İNDİRİMLER / GVK</vt:lpstr>
      <vt:lpstr>DİĞER İNDİRİMLER /GVK</vt:lpstr>
      <vt:lpstr>DİĞER İNDİRİMLER GVK</vt:lpstr>
      <vt:lpstr>DİĞER İNDİRİMLER GVK</vt:lpstr>
      <vt:lpstr>DİĞER İNDİRİMLER GVK- KVK </vt:lpstr>
      <vt:lpstr>DİĞER İNDİRİMLER GVK- KVK </vt:lpstr>
      <vt:lpstr>PowerPoint Sunusu</vt:lpstr>
      <vt:lpstr>PowerPoint Sunusu</vt:lpstr>
      <vt:lpstr>PowerPoint Sunusu</vt:lpstr>
      <vt:lpstr>PowerPoint Sunusu</vt:lpstr>
      <vt:lpstr>DİĞER İNDİRİMLER GVK -KVK</vt:lpstr>
      <vt:lpstr>DİĞER İNDİRİMLER</vt:lpstr>
      <vt:lpstr>DİĞER İNDİRİMLER GVK/ KVK</vt:lpstr>
      <vt:lpstr>DİĞER İNDİRİMLER GVK/ KVK</vt:lpstr>
      <vt:lpstr>DİĞER İNDİRİMLER GVK/ KVK</vt:lpstr>
      <vt:lpstr>DİĞER İNDİRİMLER GVK -KVK</vt:lpstr>
      <vt:lpstr>DİĞER İNDİRİMLER GVK /KVK</vt:lpstr>
      <vt:lpstr>DİĞER İNDİRİMLER GVK/ KVK</vt:lpstr>
      <vt:lpstr>DİĞER İNDİRİMLER GVK</vt:lpstr>
      <vt:lpstr>GEÇİCİ VERGiNİN HESAPLANMASI</vt:lpstr>
      <vt:lpstr>GEÇİCİ VERGi %10 MATRAH FARKI </vt:lpstr>
      <vt:lpstr>KURUMLAR VERGİSİ İHRACAT İNDİRİMİ</vt:lpstr>
      <vt:lpstr>GEÇİCİ VERGiNİN HESAPLANMASI</vt:lpstr>
      <vt:lpstr>GEÇİCİ VERGiNİN HESAPLANMASI</vt:lpstr>
      <vt:lpstr>GEÇİCİ VERGiNİN HESAPLANMASI</vt:lpstr>
      <vt:lpstr>GEÇİCİ VERGiNİN HESAPLANMASI</vt:lpstr>
      <vt:lpstr>PowerPoint Sunusu</vt:lpstr>
      <vt:lpstr>GEÇİCİ VERGiNİN MAHSUBU</vt:lpstr>
      <vt:lpstr>GEÇİCİ VERGi BEYAN EDİLMEZSE  VE SÜRESİNDEN SONRA VERİLİRSE </vt:lpstr>
      <vt:lpstr>PowerPoint Sunusu</vt:lpstr>
    </vt:vector>
  </TitlesOfParts>
  <Company>İpek Dijital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Tuğçe KABAK</dc:creator>
  <cp:lastModifiedBy>ENDER POLAT 2</cp:lastModifiedBy>
  <cp:revision>158</cp:revision>
  <cp:lastPrinted>2024-10-11T11:51:22Z</cp:lastPrinted>
  <dcterms:created xsi:type="dcterms:W3CDTF">2019-06-12T12:10:10Z</dcterms:created>
  <dcterms:modified xsi:type="dcterms:W3CDTF">2024-10-15T07:38:34Z</dcterms:modified>
</cp:coreProperties>
</file>