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7" d="100"/>
          <a:sy n="77" d="100"/>
        </p:scale>
        <p:origin x="6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855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Sunumun ağırlığını içtihat ve tebliğin kanunu aşan noktalarına vereceğimi baştan belirtin – meslektaş kitlesi için en katma değerli kısım burası.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 slayt, meslektaş kitlesi için en "tartışmaya açık" ve akademik olarak en verimli slayt – idari düzenlemenin kanunu aşıp aşamayacağı normlar hiyerarşisi tartışmasına bağlanabilir.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Bu, sunumun "güncel ve canlı" en kritik noktası – VDDK kararının ne zaman çıkacağı ve hangi yönde olacağı meslektaşlar için doğrudan dava stratejisi belirleyici.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 slaytla sunumda "tek taraflı değiliz, eleştirel bakış da sunuyoruz" dengesini kurabilirsiniz – baro eğitimi için ideal bir tartışma açılışı.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 üçlü evrim, mükellefe tanınan bağışıklığın zaman içinde daraldığını gösteriyor – sunumun tekrar eden temel tezi.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56032" y="0"/>
            <a:ext cx="82296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123444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9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VARLIK BARIŞI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41248" y="1874520"/>
            <a:ext cx="9966960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7582 Sayılı Kanun,</a:t>
            </a:r>
            <a:endParaRPr lang="en-US" sz="3900" dirty="0"/>
          </a:p>
          <a:p>
            <a:pPr marL="0" indent="0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KVK Geçici 19. Madde</a:t>
            </a:r>
            <a:endParaRPr lang="en-US" sz="3900" dirty="0"/>
          </a:p>
          <a:p>
            <a:pPr marL="0" indent="0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 Yargı İçtihadı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841248" y="4160520"/>
            <a:ext cx="3200400" cy="0"/>
          </a:xfrm>
          <a:prstGeom prst="line">
            <a:avLst/>
          </a:prstGeom>
          <a:noFill/>
          <a:ln w="38100">
            <a:solidFill>
              <a:srgbClr val="C99B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44439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D6E4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Mevzuat • Tebliğ • Danıştay İçtihadı • Doktrin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841248" y="523036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E9E4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Sunan: Mehmet Çabuk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E9E4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SMMM/Hukukçu • Ekonomi Bilim Uzmanı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E9E4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 Temmuz 2026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0" y="5166360"/>
            <a:ext cx="1417320" cy="530352"/>
          </a:xfrm>
          <a:prstGeom prst="roundRect">
            <a:avLst>
              <a:gd name="adj" fmla="val 13793"/>
            </a:avLst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281160" y="5285232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2026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7582 Sayılı Kanun (2026): Son Halka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21.05.2026 kabul, 04.06.2026 tarih 33270(bazı kaynaklarda 33270, tebliğde farklı sayı geçebilir – kontrol edilmeli) sayılı RG'de yayım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KVK'ya (5520 s. Kanun) geçici 19. madde olarak eklendi – önceki düzenlemelerden bağımsız yeni bir madde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Genel oran %5; kademeli indirim %0'a kadar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7417'nin illiyet bağı sistematiğini aynen korudu + yeni ekleme: "diğer mevzuat uyarınca alınması gereken tedbirler bu düzenlemeden etkilenmez" (MASAK/aklama tedbirleri saklı)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Neden Sekizinci Kez?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Mahfi Eğilmez ve doktrindeki ortak tespit: varlık barışı artık "istisnai" değil, döngüsel bir araç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Ekonomik gerekçeler: sermaye girişi, döviz rezervi, likidite, kayıt dışı ekonominin daraltılması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Kamu maliyesi: normal şartlarda vergilenmesi güç servet unsurlarından ilave gelir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Ara Değerlendirme: Kronolojinin Öğrettiği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Koruma kapsamı daraldıkça, mükellefin ispat yükü ve zamanlama riski arttı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7417/7582 modeli: kanun koyucu suistimali önlemeye çalışıyor, ama mükellef için öngörülebilirlik de azalıyor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 gerilim, ileride göreceğimiz Danıştay 3./9. Daire ayrılığının kökeninde yatıyor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Yasal Dayanak ve Amaç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7582 sayılı Kanun'un 10. maddesi → KVK'ya eklenen geçici 19. madde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Tebliğ (Seri No:1) MADDE 1: amaç ve kapsam – yurt dışı varlıkların getirilmesi + yurt içi kayıt dışı varlıkların kayda alınması + mükellefiyeti olmayanların yurt içi varlıkları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Dayanak: geçici 19. maddenin 11. fıkrası (tebliğ çıkarma yetkisi)</a:t>
            </a:r>
            <a:endParaRPr lang="en-US" sz="1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Kapsamdaki Varlıklar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Para, altın, döviz, menkul kıymet, diğer sermaye piyasası araçları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Kapsam dışı: taşınmazlar, taşıtlar, makine, emtia, alacaklar, mücevher, kripto varlıklar (doğrudan)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Kapsam dışı varlığın satılıp kapsamdaki bir varlığa dönüştürülerek getirilmesi mümkün (taşınmazın kendisi değil, satış bedeli bildirilir)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Kripto varlıklarda ihtiyat: doğrudan "sermaye piyasası aracı" sayılması riskli – önce nakde çevrilmeli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Yurt Dışı Varlıklar: Süreç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22960" y="1874520"/>
            <a:ext cx="2240280" cy="1353312"/>
          </a:xfrm>
          <a:prstGeom prst="roundRect">
            <a:avLst>
              <a:gd name="adj" fmla="val 5405"/>
            </a:avLst>
          </a:prstGeom>
          <a:solidFill>
            <a:srgbClr val="E1F1F0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9264" y="2130552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Bildirim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69264" y="25603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04.06.2026–31.07.2027</a:t>
            </a:r>
            <a:endParaRPr lang="en-US" sz="1060" dirty="0"/>
          </a:p>
        </p:txBody>
      </p:sp>
      <p:sp>
        <p:nvSpPr>
          <p:cNvPr id="16" name="Shape 14"/>
          <p:cNvSpPr/>
          <p:nvPr/>
        </p:nvSpPr>
        <p:spPr>
          <a:xfrm>
            <a:off x="3200400" y="2350008"/>
            <a:ext cx="301752" cy="365760"/>
          </a:xfrm>
          <a:prstGeom prst="chevron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1874520"/>
            <a:ext cx="2240280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D8D3C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03904" y="2130552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Transfer / Getirme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803904" y="25603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Bildirimden itibaren 2 ay</a:t>
            </a:r>
            <a:endParaRPr lang="en-US" sz="1060" dirty="0"/>
          </a:p>
        </p:txBody>
      </p:sp>
      <p:sp>
        <p:nvSpPr>
          <p:cNvPr id="20" name="Shape 18"/>
          <p:cNvSpPr/>
          <p:nvPr/>
        </p:nvSpPr>
        <p:spPr>
          <a:xfrm>
            <a:off x="6035040" y="2350008"/>
            <a:ext cx="301752" cy="365760"/>
          </a:xfrm>
          <a:prstGeom prst="chevron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92240" y="1874520"/>
            <a:ext cx="2240280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D8D3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38544" y="2130552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Tevsik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638544" y="25603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Banka / aracı kurum / gümrük</a:t>
            </a:r>
            <a:endParaRPr lang="en-US" sz="1060" dirty="0"/>
          </a:p>
        </p:txBody>
      </p:sp>
      <p:sp>
        <p:nvSpPr>
          <p:cNvPr id="24" name="Shape 22"/>
          <p:cNvSpPr/>
          <p:nvPr/>
        </p:nvSpPr>
        <p:spPr>
          <a:xfrm>
            <a:off x="8869680" y="2350008"/>
            <a:ext cx="301752" cy="365760"/>
          </a:xfrm>
          <a:prstGeom prst="chevron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1874520"/>
            <a:ext cx="2240280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D8D3C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73184" y="2130552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Kayıt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473184" y="25603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Defter ve özel fon</a:t>
            </a:r>
            <a:endParaRPr lang="en-US" sz="1060" dirty="0"/>
          </a:p>
        </p:txBody>
      </p:sp>
      <p:sp>
        <p:nvSpPr>
          <p:cNvPr id="28" name="Text 26"/>
          <p:cNvSpPr/>
          <p:nvPr/>
        </p:nvSpPr>
        <p:spPr>
          <a:xfrm>
            <a:off x="960120" y="3749040"/>
            <a:ext cx="10241280" cy="14630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Bildirim: 04.06.2026 – 31.07.2027 (dahil), banka/aracı kuruma</a:t>
            </a: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Bildirimden itibaren 2 ay içinde Türkiye'ye transfer/fiziki getirme zorunlu</a:t>
            </a: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Fiziki getirmede Gümrük İdaresi beyanı ile tevsik; Gümrük, GİB'e aylık bildirim yapar</a:t>
            </a: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Birden fazla bildirim mümkün – her ay ayrı vergilendirme dönemi sayılır (düzeltme kuralları buna göre işler)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Yurt İçi Varlıklar: Süreç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Gelir/kurumlar vergisi mükellefleri: kanuni defter kayıtlarında yer almayan varlıklar, bildirim tarihinde bankaya yatırılarak tevsik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Vergi dairesine ayrıca beyan yok (madde 6/1)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Mükellefiyeti olmayanlar / defter tutma zorunluluğu olmayanlar: madde 6/2 – banka/aracı kuruma yatırma + tevsik yeterli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Tebliğin tartışmalı sınırlaması (Erol Çember eleştirisi): mükellefiyeti olmayanlar için tebliğ "hâlihazırda bankada bulunmayan" varlık şartı getiriyor – kanunda böyle bir sınırlama yok</a:t>
            </a:r>
            <a:endParaRPr lang="en-US" sz="1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Kimler Yararlanabilir?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Gerçek/tüzel kişiler, mükellef olsun olmasın (yabancılar dahil)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Şahıs şirketleri ve adi ortaklıklar: kendi adlarına mükellefiyetleri olmasa da (KDV mükellefiyeti üzerinden) bildirim yapabilir – ortaklar gelir/kurumlar vergisi yönünden yararlanır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Vekil/kanuni temsilci aracılığıyla bildirim mümkün</a:t>
            </a:r>
            <a:endParaRPr lang="en-US" sz="1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Vergi Oranları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68680" y="1645920"/>
            <a:ext cx="1325880" cy="57150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" y="1682496"/>
            <a:ext cx="125272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Süre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2194560" y="1645920"/>
            <a:ext cx="1508760" cy="57150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231136" y="16824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5+ yıl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703320" y="1645920"/>
            <a:ext cx="1508760" cy="57150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39896" y="16824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yıl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212080" y="1645920"/>
            <a:ext cx="1508760" cy="57150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48656" y="16824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yıl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720840" y="1645920"/>
            <a:ext cx="1508760" cy="57150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57416" y="16824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yıl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229600" y="1645920"/>
            <a:ext cx="1508760" cy="57150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266176" y="16824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yıl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9738360" y="1645920"/>
            <a:ext cx="1508760" cy="57150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774936" y="16824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Standart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868680" y="2217420"/>
            <a:ext cx="1325880" cy="57150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05256" y="2253996"/>
            <a:ext cx="125272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Oran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2194560" y="2217420"/>
            <a:ext cx="1508760" cy="57150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231136" y="22539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%0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3703320" y="2217420"/>
            <a:ext cx="1508760" cy="57150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739896" y="22539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%1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5212080" y="2217420"/>
            <a:ext cx="1508760" cy="57150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248656" y="22539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%2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6720840" y="2217420"/>
            <a:ext cx="1508760" cy="57150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57416" y="22539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%3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8229600" y="2217420"/>
            <a:ext cx="1508760" cy="57150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266176" y="22539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%4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9738360" y="2217420"/>
            <a:ext cx="1508760" cy="57150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774936" y="2253996"/>
            <a:ext cx="1435608" cy="4983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%5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914400" y="3063240"/>
            <a:ext cx="10241280" cy="21945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Standart: %5 peşin, banka/aracı kurum tarafından vergi sorumlusu sıfatıyla tahsil ve beyan</a:t>
            </a:r>
            <a:endParaRPr lang="en-US" sz="1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Kademeli indirim (vadeli hesap / DİBS / kira sertifikası / girişim sermayesi yatırım fonunda tutma taahhüdü):</a:t>
            </a:r>
            <a:endParaRPr lang="en-US" sz="1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01.01.2027-31.07.2027 arası bildirimlerde +0,5 puan; süre uzarsa +1 puan (toplam)</a:t>
            </a:r>
            <a:endParaRPr lang="en-US" sz="1500" dirty="0"/>
          </a:p>
        </p:txBody>
      </p:sp>
      <p:sp>
        <p:nvSpPr>
          <p:cNvPr id="42" name="Shape 40"/>
          <p:cNvSpPr/>
          <p:nvPr/>
        </p:nvSpPr>
        <p:spPr>
          <a:xfrm>
            <a:off x="749808" y="5577840"/>
            <a:ext cx="10744200" cy="475488"/>
          </a:xfrm>
          <a:prstGeom prst="roundRect">
            <a:avLst>
              <a:gd name="adj" fmla="val 9615"/>
            </a:avLst>
          </a:prstGeom>
          <a:solidFill>
            <a:srgbClr val="EFE6D1"/>
          </a:solidFill>
          <a:ln w="12700">
            <a:solidFill>
              <a:srgbClr val="EFE6D1">
                <a:alpha val="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60120" y="5687568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2027 bildirimlerinde oran artışı: +0,5 puan; süre uzarsa toplam +1 puan.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"2027'ye Bırakmayın" Uyarısı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Örnek hesaplama (tebliğ Örnek 4): 8.000.000 TL, 1 yıl taahhüt, 05.02.2027 bildirimi → %4 yerine %4,5 → 360.000 TL vergi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Erken bildirimin hem vergi oranı hem zamanlama/ispat açısından avantajı (bkz. Bölüm V)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 — GİRİŞ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Sunum Planı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530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554480" y="1399032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Tarihsel arka plan: 2008'den 2026'ya sekiz varlık barışı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1554480" y="1847088"/>
            <a:ext cx="91440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1248" y="2075688"/>
            <a:ext cx="530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554480" y="205740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7582 sayılı Kanun ve KVK Geçici 19. madde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554480" y="2505456"/>
            <a:ext cx="91440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1248" y="2734056"/>
            <a:ext cx="530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554480" y="271576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Tebliğ (Seri No:1) uygulama esasları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1554480" y="3163824"/>
            <a:ext cx="91440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3392424"/>
            <a:ext cx="530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554480" y="3374136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İlliyet bağı ve Danıştay içtihadı (3. Daire – 9. Daire ayrılığı)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554480" y="3822192"/>
            <a:ext cx="91440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41248" y="4050792"/>
            <a:ext cx="530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554480" y="4032504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Doktrin: vergi adaleti, matrah artırımı karşılaştırması, eleştiriler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1554480" y="4480560"/>
            <a:ext cx="91440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1248" y="4709160"/>
            <a:ext cx="530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554480" y="4690872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Sonuç ve pratik öneriler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1554480" y="5138928"/>
            <a:ext cx="91440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49808" y="5532120"/>
            <a:ext cx="10744200" cy="475488"/>
          </a:xfrm>
          <a:prstGeom prst="roundRect">
            <a:avLst>
              <a:gd name="adj" fmla="val 9615"/>
            </a:avLst>
          </a:prstGeom>
          <a:solidFill>
            <a:srgbClr val="EFE6D1"/>
          </a:solidFill>
          <a:ln w="12700">
            <a:solidFill>
              <a:srgbClr val="EFE6D1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60120" y="5641848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Sunumun ağırlığını içtihat ve tebliğin kanunu aşan noktalarına vereceğimi baştan belirtin – meslektaş kitlesi için en katma değerli kısım burası.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Şirket Ortakları / Temsilcileri Adına Görünen Varlıklar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Tebliğ madde 8: kanuni temsilci/ortak/vekil adına görünen varlıklar şirket adına bildirilebilir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Şart: 04.06.2026'dan önce düzenlenmiş vekâlet/temsil sözleşmesi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Erol Çember'in eleştirisi: bu tarih şartı kanunda yok – tebliğ, kanunun tanıdığı imkânı daraltıyor; gerçekte şirkete ait olduğu banka hareketleri ve muhasebe kayıtlarıyla ispatlanabilse dahi, önceden düzenlenmiş yazılı sözleşme yoksa risk doğuyor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Diğer nedenlerle yapılacak incelemede gerçek sahiplik mutlaka ispatlanmalı</a:t>
            </a:r>
            <a:endParaRPr lang="en-US" sz="1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III — 7582 SAYILI KANUN VE KVK GEÇİCİ 19. MADDE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Değerleme Ölçütleri (Tebliğ Madde 9)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TL: nominal değer | Altın: rayiç bedel | Döviz: bildirim tarihi TCMB döviz alış kuru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Menkul kıymet: borsa rayici → yoksa rayiç bedel → yoksa alış bedeli → yoksa nominal değer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Yatırım fonu payı: piyasa kapanış fiyatı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Düzeltmede ilk bildirim tarihindeki değer esas alınır</a:t>
            </a:r>
            <a:endParaRPr lang="en-US" sz="17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IV — TEBLİĞ UYGULAMA DETAYLARI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Defter Kaydı ve Özel Fon Hesabı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VUK'a göre defter tutanlar: bildirim tarihi itibarıyla kanuni defterlere kayıt zorunlu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Bilanço esası: pasifte özel fon hesabı – sermayenin cüzü sayılır, 2 yıl (veya taahhüt edilen süre) geçmedikçe işletmeden çekilemez, sermayeye ilave dışında kullanılamaz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Tasfiyede vergilenmez; GVK m.81 / KVK m.19-20 devir-bölünmede de vergilenmez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Serbest meslek/işletme hesabı esası: defterde ayrıca gösterim yeterli</a:t>
            </a:r>
            <a:endParaRPr lang="en-US" sz="1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IV — TEBLİĞ UYGULAMA DETAYLARI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"Banka Parası 2 Yıl Donuyor" Efsanesi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Gerçek: para ertesi gün bile kullanılabilir – kısıtlama yalnızca işletmeden çekilmeye ilişkin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Fon, işletme içinde serbestçe tasarruf edilebilir: mal alımı, borç ödeme, yatırım, ekipman/teknoloji, operasyonel gider, büyüme, beklenmedik durum güvencesi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İkinci sınıf tüccar / serbest meslek erbabı: defterde göstermek kaydıyla ertesi gün kullanabilir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Mükellefiyeti olmayanlar: defter kaydı/tasarruf sınırlaması hiç yok – ama indirimli oran seçildiyse taahhüt süresi dolmadan çekemez (Kaynak: SMMM Hamza Ertekin S&amp;C 18-19; "Varlık Barışı Matrah Artırımından Koruyucudur" yazısı)</a:t>
            </a:r>
            <a:endParaRPr lang="en-US" sz="17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IV — TEBLİĞ UYGULAMA DETAYLARI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Gelir/Gider Uygulaması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Elden çıkarmadan doğan zarar → gider/indirim olarak kabul edilmez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Elde tutma/elden çıkarmadan doğan kazanç → genel esaslara göre vergilenir (bildirimle vergisiz hale gelmiyor, yalnızca bildirim anındaki tutar vergisiz)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Ödenen %5 (veya indirimli oran) vergisi → hiçbir surette gider yazılamaz, başka vergiden mahsup edilemez, iade edilmez</a:t>
            </a:r>
            <a:endParaRPr lang="en-US" sz="1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IV — TEBLİĞ UYGULAMA DETAYLARI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İnceleme ve Tarhiyat Yapılmayacak Haller (Tebliğ Madde 12)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Şartlar (yurt dışı): 2 ay içinde getirme + verginin süresinde ödenmesi + taahhüde uyulması + defter kaydı/fon hesabı + 2 yıl çekmeme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Şartlar (yurt içi): defter kaydı/fon hesabı + (mükellef değilse) tevsik + verginin ödenmesi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Kritik ayrım: bildirilen varlığın kendisi için koruma mutlak; diğer nedenlerle bulunan matrah farkı için koruma illiyet bağına bağlı</a:t>
            </a:r>
            <a:endParaRPr lang="en-US" sz="1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IV — TEBLİĞ UYGULAMA DETAYLARI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Tebliğ Örnekleri: İlliyet Bağı Uygulaması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Örnek 6: 10 M TL bildirim, sonradan 5 M TL kayıt dışı satış tespiti, mükellef farkın bildirilen varlıktan kaynaklandığını gösterdi → tarhiyat yok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Örnek 7: 50 M TL bildirim, 75 M TL matrah farkı, yalnızca 40 M TL'nin bildirilen varlıkla ilişkisi kanıtlandı (kalan 35 M TL amortisman/gider hatası) → yalnızca 40 M TL için tarhiyat yok, kalan (35 M TL) için tarhiyat var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Örnek 8: 4 yıl taahhütle %1 vergi ödendi, ama 2 yıl sonra vadeli hesap şartı ihlal edildi → koruma tamamen kayboldu</a:t>
            </a:r>
            <a:endParaRPr lang="en-US" sz="17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IV — TEBLİĞ UYGULAMA DETAYLARI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Tebliğin Kanunu Aşan Noktaları (Erol Çember Eleştirisi)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27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3931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10 günlük dönüşüm süresi: kanunda yok, tebliğ ekliyor (taahhüt konusu varlığa dönüştürme süresi)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"İlk iş günü" şartı: fiziki getirilen varlıklarda kanunda yalnızca 2 ay var, tebliğ ayrıca "gümrük işlemi biter bitmez ilk iş günü" şartı getiriyor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04.06.2026 vekâlet tarihi şartı: madde 8 uygulamasında kanunda yok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Mükellef olmayanlar için "bankada olmayan varlık" sınırı: kanunun 5. fıkrasında yok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749808" y="5715000"/>
            <a:ext cx="10744200" cy="475488"/>
          </a:xfrm>
          <a:prstGeom prst="roundRect">
            <a:avLst>
              <a:gd name="adj" fmla="val 9615"/>
            </a:avLst>
          </a:prstGeom>
          <a:solidFill>
            <a:srgbClr val="EFE6D1"/>
          </a:solidFill>
          <a:ln w="12700">
            <a:solidFill>
              <a:srgbClr val="EFE6D1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5824728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 slayt, meslektaş kitlesi için en "tartışmaya açık" ve akademik olarak en verimli slayt – idari düzenlemenin kanunu aşıp aşamayacağı normlar hiyerarşisi tartışmasına bağlanabilir.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İlliyet Bağı: Merkezi Kavram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28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7417 ile doğdu, 7582 ile aynen korundu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Tanım: diğer nedenlerle başlayan incelemede bulunan matrah farkının, bildirilen varlıktan kaynaklandığının somut biçimde tespiti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Sonuç: bildirilen tutar ≥ fark → tarhiyat yok | bildirilen tutar &lt; fark → yalnız fark kısmı vergilenir | bağ kurulamazsa → mahsup hiç yok, farkın tamamı vergilenir</a:t>
            </a:r>
            <a:endParaRPr lang="en-US" sz="1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29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İspat Yükü Kimde? Danıştay 3. Dairesi'nin Yerleşik Görüşü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29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E:2023/5528, K:2025/4583 (17.11.2025) – franchise gıda şirketi, otomasyon-beyan uyumsuzluğu, GVK geçici 90 kapsamında bildirim inceleme sürerken yapıldı → Daire: koruma yalnızca bildirilen varlığı korur, ticari faaliyetten kaynaklanan kayıt dışı hasılatı incelemeyi durdurmaz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E:2023/6468, K:2025/4877 (26.11.2025) ve E:2024/1319, K:2025/2006 (21.04.2025) – aynı doğrultuda: "yalnızca varlık barışı beyannamesi verilmiş olması ispata yeterli değildir; somut bilgi/belge gerekir"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Ortak ilke: mükellef, bildirdiği tutarın incelenen dönemin kayıt dışı ticari gelirinden geldiğini kanıtlamalı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 — GİRİŞ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Varlık Barışı Nedir?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Yurt dışında veya yurt içinde kayıt dışı kalmış varlıkların, belirli şart ve vergi karşılığında ekonomiye/kayıtlı sisteme kazandırılması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Hukuki niteliği tartışmalı: af değil, ama sonuçları itibarıyla affa yakın bir "koruma/bağışıklık" mekanizması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Ortak taahhüt (1985'ten beri, modern seri 2008'den itibaren): "bildirilen varlıklara isabet eden tutarlara hiçbir suretle vergi incelemesi ve tarhiyat yapılmaz"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Mahfi Eğilmez'in tespiti: artık "olağanüstü" değil, dönemsel/rutin bir maliye politikası aracı</a:t>
            </a:r>
            <a:endParaRPr lang="en-US" sz="17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Danıştay 9. Dairesi: Farklı Bir Ses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E:2022/852, K:2024/2472 (08.05.2024) – e-ticaret kayıt dışı hasılat, cezalı KDV tarhiyatı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İlke: bildirilen varlığın ilgili dönem ticari faaliyetinden geldiğinin kabulü esastır; idare aksini ayrıca tespit etmedikçe varlık barışı koruma sağlar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Sonuç: gelir yönünden tarhiyat hukuka aykırı bulununca, aynı rapora dayanan KDV tarhiyatı da hukuka aykırı sayıldı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Bu, ispat yükünü fiilen idareye kaydıran, mükellef lehine daha geniş bir yorum</a:t>
            </a:r>
            <a:endParaRPr lang="en-US" sz="17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Daire vs 9. Daire: Neden Önemli?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68680" y="15087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Daire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400800" y="15087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7C7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Daire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6089904" y="1572768"/>
            <a:ext cx="0" cy="4114800"/>
          </a:xfrm>
          <a:prstGeom prst="line">
            <a:avLst/>
          </a:prstGeom>
          <a:noFill/>
          <a:ln w="27940">
            <a:solidFill>
              <a:srgbClr val="C99B2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2057400"/>
            <a:ext cx="4572000" cy="25603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2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Mükellef ispatlamalı</a:t>
            </a:r>
            <a:endParaRPr lang="en-US" sz="162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2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Dar yorum</a:t>
            </a:r>
            <a:endParaRPr lang="en-US" sz="162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2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Somut bilgi/belge gerekir</a:t>
            </a:r>
            <a:endParaRPr lang="en-US" sz="162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2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Bildirim tek başına yeterli değil</a:t>
            </a:r>
            <a:endParaRPr lang="en-US" sz="1620" dirty="0"/>
          </a:p>
        </p:txBody>
      </p:sp>
      <p:sp>
        <p:nvSpPr>
          <p:cNvPr id="17" name="Text 15"/>
          <p:cNvSpPr/>
          <p:nvPr/>
        </p:nvSpPr>
        <p:spPr>
          <a:xfrm>
            <a:off x="6446520" y="2057400"/>
            <a:ext cx="4572000" cy="25603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2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İdare aksini göstermeli</a:t>
            </a:r>
            <a:endParaRPr lang="en-US" sz="162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2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Geniş yorum</a:t>
            </a:r>
            <a:endParaRPr lang="en-US" sz="162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2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Ticari faaliyetten geldiği kabulü</a:t>
            </a:r>
            <a:endParaRPr lang="en-US" sz="162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2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KDV de gelire bağlı değerlendiriliyor</a:t>
            </a:r>
            <a:endParaRPr lang="en-US" sz="1620" dirty="0"/>
          </a:p>
        </p:txBody>
      </p:sp>
      <p:sp>
        <p:nvSpPr>
          <p:cNvPr id="18" name="Shape 16"/>
          <p:cNvSpPr/>
          <p:nvPr/>
        </p:nvSpPr>
        <p:spPr>
          <a:xfrm>
            <a:off x="749808" y="5303520"/>
            <a:ext cx="10744200" cy="475488"/>
          </a:xfrm>
          <a:prstGeom prst="roundRect">
            <a:avLst>
              <a:gd name="adj" fmla="val 9615"/>
            </a:avLst>
          </a:prstGeom>
          <a:solidFill>
            <a:srgbClr val="EFE6D1"/>
          </a:solidFill>
          <a:ln w="12700">
            <a:solidFill>
              <a:srgbClr val="EFE6D1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5413248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Pratik sonuç: dava stratejisi, dosyanın düşeceği daireye göre farklılaşabilir.</a:t>
            </a:r>
            <a:endParaRPr lang="en-US" sz="10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İstanbul BİM'in Direnişi: Israr Kararları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İstanbul BİM 3. VDD, E:2025/1757, K:2025/2376 (14.10.2025) – Danıştay 3. Dairesi'nin 20.01.2025 tarihli bozma kararına (E:2023/5859, K:2025/8) uymadı, ısrar etti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Gerekçe: geçici 90. maddede "inceleme başlamadan önce bildirim" şartı yok; süresinde beyan+ödeme tek başına yeterli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İstanbul BİM 2. VDD, E:2026/43, K:2026/246 (24.02.2026) – Danıştay 3. Dairesi'nin 26.11.2025 tarihli bozmasına (E:2023/6468, K:2025/4877) da uymadı, ısrar etti</a:t>
            </a:r>
            <a:endParaRPr lang="en-US" sz="17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Danıştay Vergi Dava Daireleri Kurulu Yolu Açıldı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Israr kararları temyiz edilirse dosya Danıştay VDDK'ya gider – Kurul'un henüz kesinleşmiş bir kararı yok (2026 ortası itibarıyla)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Bu, 7186 dönemi uyuşmazlıkları için olduğu kadar, illiyet bağı esasını normatif hale getiren 7417 ve 7582'nin yorumlanması için de belirleyici olacak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749808" y="5715000"/>
            <a:ext cx="10744200" cy="475488"/>
          </a:xfrm>
          <a:prstGeom prst="roundRect">
            <a:avLst>
              <a:gd name="adj" fmla="val 9615"/>
            </a:avLst>
          </a:prstGeom>
          <a:solidFill>
            <a:srgbClr val="EFE6D1"/>
          </a:solidFill>
          <a:ln w="12700">
            <a:solidFill>
              <a:srgbClr val="EFE6D1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5824728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Bu, sunumun "güncel ve canlı" en kritik noktası – VDDK kararının ne zaman çıkacağı ve hangi yönde olacağı meslektaşlar için doğrudan dava stratejisi belirleyici.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Hukuki Güvenlik İlkesi: İdare Sözünden Dönemez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Danıştay 3. Daire, E:2022/2864, K:2024/6301 (28.11.2024) – dijital hizmet ihracatçısı, 7186 kapsamında beyan+ödeme yaptı, idare önce kabul edip vergiyi tahsil etti, sonra tam inceleme ile tekrar tarhiyat yaptı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Karar: idare, başvuruyu hükümsüz kılan bir işlem tesis etmeksizin sonradan tarhiyat yapamaz – hukuki güvenlik ve belirlilik ilkelerine aykırı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Aynı ilkeye dayanan başka örnek: E:2016/8778, K:2021/905 – idarenin beyannameyi kabul edip vergiyi tahsil etmesinden sonra mükellefin yasadan yararlanıp yararlanamayacağının tartışılamayacağı</a:t>
            </a:r>
            <a:endParaRPr lang="en-US" sz="17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Zamanlama: İncelemeden Önce mi, Sonra mı?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7417/7582: inceleme başladıktan veya takdire sevk edildikten sonra yapılan bildirim, o incelemeden doğacak tarhiyatlar için koruma sağlamaz – mahsup da yok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Danıştay 9. Daire, E:2022/724, K:2023/4040 (26.10.2023) – 08.11.2019 inceleme başladı, 24.12.2019 bildirim yapıldı → Daire: koruma yok (BİM'in aksi kararını bozdu)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Zıt örnek – İstanbul BİM 4. VDD, E:2022/3171, K:2023/164: "inceleme başladıktan sonra yapıldığından bahisle varlık barışı iptal edilemez" – burada da görüş ayrılığı somutlaşıyor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Pratik ders: bildirim, olabildiğince erken ve incelemeden önce yapılmalı</a:t>
            </a:r>
            <a:endParaRPr lang="en-US" sz="17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Yalnızca Kanunda Sayılan Varlıklar Korunur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Danıştay 9. Daire, E:2024/839, K:2026/2189 (30.04.2026) – yurt dışından getirilen bir taşıt, kapsamdaki bir varlığa dönüştürülmeden doğrudan bildirildi → yararlanma reddedildi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Konya BİM 2. VDD, E:2023/619, K:2023/1295 kararı onandı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Ders: kapsam dışı varlığın (taşınmaz, taşıt vb.) önce kapsamdaki bir varlığa (para/döviz/altın/menkul kıymet) dönüştürülmesi şart</a:t>
            </a:r>
            <a:endParaRPr lang="en-US" sz="1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Tartışmalı Bir Karar: "Beyan Sahibi" İfadesi Eleştirisi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37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3931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Danıştay 3. Daire, E:2023/4812, K:2024/4646 – mükellefin GVK geçici 90 kapsamında beyanı, ticari faaliyetten kaynaklandığı ispatlanamadığı gerekçesiyle korumadan yararlandırılmadı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Av. Mehmet Alçay'ın eleştirisi: "Varlık barışı beyannamesinde dönem, kazanç türü, vergi türü yok – bu matrah artırımı beyannamesi değil; ne ispatlanacak? Karar, ilk görünüş karinesini (karine lehine olan tarafın karşı tarafa ispat yükünü devretmesi) göz ardı ediyor" – doktrindeki eleştirel/muhalif sesin örneği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749808" y="5715000"/>
            <a:ext cx="10744200" cy="475488"/>
          </a:xfrm>
          <a:prstGeom prst="roundRect">
            <a:avLst>
              <a:gd name="adj" fmla="val 9615"/>
            </a:avLst>
          </a:prstGeom>
          <a:solidFill>
            <a:srgbClr val="EFE6D1"/>
          </a:solidFill>
          <a:ln w="12700">
            <a:solidFill>
              <a:srgbClr val="EFE6D1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5824728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 slaytla sunumda "tek taraflı değiliz, eleştirel bakış da sunuyoruz" dengesini kurabilirsiniz – baro eğitimi için ideal bir tartışma açılışı.</a:t>
            </a:r>
            <a:endParaRPr lang="en-US" sz="10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 — İLLİYET BAĞI VE DANIŞTAY İÇTİHADI— SUNUMUN OMURGASI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Varlık Barışının Sınırları: Ceza Hukuku Ayrı Alan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7582: "diğer mevzuat uyarınca alınması gereken tedbirler bu düzenlemeden etkilenmez"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Can Holding örneği (Yusuf İleri YMM analizi): 121 şirkete kayyum atandı; savcılık, ortaklar cari hesabındaki tutarların 7256 sayılı Varlık Barışı kapsamında "temizlendiği" iddiasında – vergisel koruma olsa dahi, suç geliri aklanması soruşturması bundan etkilenmiyor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Ders: varlık barışı vergi incelemesini durdurur, ama MASAK/TCK kapsamındaki soruşturmaları durdurmaz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Ayrıca: özel usulsüzlük cezası (VUK 353 – makbuz düzenlememe gibi) varlık barışı korumasının dışında kalır (Av. Zeki Gündüz analizi)</a:t>
            </a:r>
            <a:endParaRPr lang="en-US" sz="17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VI — DOKTRİN VE ELEŞTİREL DEĞERLENDİRME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39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Varlık Barışı vs Matrah Artırımı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39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777240" y="1417320"/>
            <a:ext cx="1920240" cy="649224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3816" y="1453896"/>
            <a:ext cx="18470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endParaRPr lang="en-US" sz="1010" dirty="0"/>
          </a:p>
        </p:txBody>
      </p:sp>
      <p:sp>
        <p:nvSpPr>
          <p:cNvPr id="15" name="Shape 13"/>
          <p:cNvSpPr/>
          <p:nvPr/>
        </p:nvSpPr>
        <p:spPr>
          <a:xfrm>
            <a:off x="2697480" y="1417320"/>
            <a:ext cx="4297680" cy="649224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34056" y="1453896"/>
            <a:ext cx="422452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Varlık Barışı</a:t>
            </a:r>
            <a:endParaRPr lang="en-US" sz="1010" dirty="0"/>
          </a:p>
        </p:txBody>
      </p:sp>
      <p:sp>
        <p:nvSpPr>
          <p:cNvPr id="17" name="Shape 15"/>
          <p:cNvSpPr/>
          <p:nvPr/>
        </p:nvSpPr>
        <p:spPr>
          <a:xfrm>
            <a:off x="6995160" y="1417320"/>
            <a:ext cx="4434840" cy="649224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031736" y="1453896"/>
            <a:ext cx="43616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Matrah Artırımı</a:t>
            </a:r>
            <a:endParaRPr lang="en-US" sz="1010" dirty="0"/>
          </a:p>
        </p:txBody>
      </p:sp>
      <p:sp>
        <p:nvSpPr>
          <p:cNvPr id="19" name="Shape 17"/>
          <p:cNvSpPr/>
          <p:nvPr/>
        </p:nvSpPr>
        <p:spPr>
          <a:xfrm>
            <a:off x="777240" y="2066544"/>
            <a:ext cx="1920240" cy="649224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13816" y="2103120"/>
            <a:ext cx="18470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Kapsam</a:t>
            </a:r>
            <a:endParaRPr lang="en-US" sz="1010" dirty="0"/>
          </a:p>
        </p:txBody>
      </p:sp>
      <p:sp>
        <p:nvSpPr>
          <p:cNvPr id="21" name="Shape 19"/>
          <p:cNvSpPr/>
          <p:nvPr/>
        </p:nvSpPr>
        <p:spPr>
          <a:xfrm>
            <a:off x="2697480" y="2066544"/>
            <a:ext cx="4297680" cy="649224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34056" y="2103120"/>
            <a:ext cx="422452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 başvuru, birden fazla vergi türü</a:t>
            </a:r>
            <a:endParaRPr lang="en-US" sz="1010" dirty="0"/>
          </a:p>
        </p:txBody>
      </p:sp>
      <p:sp>
        <p:nvSpPr>
          <p:cNvPr id="23" name="Shape 21"/>
          <p:cNvSpPr/>
          <p:nvPr/>
        </p:nvSpPr>
        <p:spPr>
          <a:xfrm>
            <a:off x="6995160" y="2066544"/>
            <a:ext cx="4434840" cy="649224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031736" y="2103120"/>
            <a:ext cx="43616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Vergi türü bazında ayrı başvuru</a:t>
            </a:r>
            <a:endParaRPr lang="en-US" sz="1010" dirty="0"/>
          </a:p>
        </p:txBody>
      </p:sp>
      <p:sp>
        <p:nvSpPr>
          <p:cNvPr id="25" name="Shape 23"/>
          <p:cNvSpPr/>
          <p:nvPr/>
        </p:nvSpPr>
        <p:spPr>
          <a:xfrm>
            <a:off x="777240" y="2715768"/>
            <a:ext cx="1920240" cy="649224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3816" y="2752344"/>
            <a:ext cx="18470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Sınırlama</a:t>
            </a:r>
            <a:endParaRPr lang="en-US" sz="1010" dirty="0"/>
          </a:p>
        </p:txBody>
      </p:sp>
      <p:sp>
        <p:nvSpPr>
          <p:cNvPr id="27" name="Shape 25"/>
          <p:cNvSpPr/>
          <p:nvPr/>
        </p:nvSpPr>
        <p:spPr>
          <a:xfrm>
            <a:off x="2697480" y="2715768"/>
            <a:ext cx="4297680" cy="649224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34056" y="2752344"/>
            <a:ext cx="422452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Mahiyete göre (tahdidi değil)</a:t>
            </a:r>
            <a:endParaRPr lang="en-US" sz="1010" dirty="0"/>
          </a:p>
        </p:txBody>
      </p:sp>
      <p:sp>
        <p:nvSpPr>
          <p:cNvPr id="29" name="Shape 27"/>
          <p:cNvSpPr/>
          <p:nvPr/>
        </p:nvSpPr>
        <p:spPr>
          <a:xfrm>
            <a:off x="6995160" y="2715768"/>
            <a:ext cx="4434840" cy="649224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031736" y="2752344"/>
            <a:ext cx="43616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Tahdidi (sınırlı sayıda) vergi listesi</a:t>
            </a:r>
            <a:endParaRPr lang="en-US" sz="1010" dirty="0"/>
          </a:p>
        </p:txBody>
      </p:sp>
      <p:sp>
        <p:nvSpPr>
          <p:cNvPr id="31" name="Shape 29"/>
          <p:cNvSpPr/>
          <p:nvPr/>
        </p:nvSpPr>
        <p:spPr>
          <a:xfrm>
            <a:off x="777240" y="3364992"/>
            <a:ext cx="1920240" cy="649224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13816" y="3401568"/>
            <a:ext cx="18470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Dönem kısıtı</a:t>
            </a:r>
            <a:endParaRPr lang="en-US" sz="1010" dirty="0"/>
          </a:p>
        </p:txBody>
      </p:sp>
      <p:sp>
        <p:nvSpPr>
          <p:cNvPr id="33" name="Shape 31"/>
          <p:cNvSpPr/>
          <p:nvPr/>
        </p:nvSpPr>
        <p:spPr>
          <a:xfrm>
            <a:off x="2697480" y="3364992"/>
            <a:ext cx="4297680" cy="649224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734056" y="3401568"/>
            <a:ext cx="422452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Yok</a:t>
            </a:r>
            <a:endParaRPr lang="en-US" sz="1010" dirty="0"/>
          </a:p>
        </p:txBody>
      </p:sp>
      <p:sp>
        <p:nvSpPr>
          <p:cNvPr id="35" name="Shape 33"/>
          <p:cNvSpPr/>
          <p:nvPr/>
        </p:nvSpPr>
        <p:spPr>
          <a:xfrm>
            <a:off x="6995160" y="3364992"/>
            <a:ext cx="4434840" cy="649224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031736" y="3401568"/>
            <a:ext cx="43616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 (belirli yıllar)</a:t>
            </a:r>
            <a:endParaRPr lang="en-US" sz="1010" dirty="0"/>
          </a:p>
        </p:txBody>
      </p:sp>
      <p:sp>
        <p:nvSpPr>
          <p:cNvPr id="37" name="Shape 35"/>
          <p:cNvSpPr/>
          <p:nvPr/>
        </p:nvSpPr>
        <p:spPr>
          <a:xfrm>
            <a:off x="777240" y="4014216"/>
            <a:ext cx="1920240" cy="649224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13816" y="4050792"/>
            <a:ext cx="18470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Koruma kesinliği</a:t>
            </a:r>
            <a:endParaRPr lang="en-US" sz="1010" dirty="0"/>
          </a:p>
        </p:txBody>
      </p:sp>
      <p:sp>
        <p:nvSpPr>
          <p:cNvPr id="39" name="Shape 37"/>
          <p:cNvSpPr/>
          <p:nvPr/>
        </p:nvSpPr>
        <p:spPr>
          <a:xfrm>
            <a:off x="2697480" y="4014216"/>
            <a:ext cx="4297680" cy="649224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34056" y="4050792"/>
            <a:ext cx="422452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İlliyet bağı şartına bağlı – daha az kesin</a:t>
            </a:r>
            <a:endParaRPr lang="en-US" sz="1010" dirty="0"/>
          </a:p>
        </p:txBody>
      </p:sp>
      <p:sp>
        <p:nvSpPr>
          <p:cNvPr id="41" name="Shape 39"/>
          <p:cNvSpPr/>
          <p:nvPr/>
        </p:nvSpPr>
        <p:spPr>
          <a:xfrm>
            <a:off x="6995160" y="4014216"/>
            <a:ext cx="4434840" cy="649224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031736" y="4050792"/>
            <a:ext cx="436168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1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Şartlar sağlanırsa kesin ve mutlak</a:t>
            </a:r>
            <a:endParaRPr lang="en-US" sz="1010" dirty="0"/>
          </a:p>
        </p:txBody>
      </p:sp>
      <p:sp>
        <p:nvSpPr>
          <p:cNvPr id="43" name="Text 41"/>
          <p:cNvSpPr/>
          <p:nvPr/>
        </p:nvSpPr>
        <p:spPr>
          <a:xfrm>
            <a:off x="932688" y="4956048"/>
            <a:ext cx="10058400" cy="594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2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Bilal Sırça (YMM): "sonuçları matrah artırımına benzeyen, miktar bazlı özel nitelikli bir koruma/af müessesesi"</a:t>
            </a:r>
            <a:endParaRPr lang="en-US" sz="12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Sekiz Varlık Barışı: Genel Tablo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685800" y="1353312"/>
            <a:ext cx="1318953" cy="50292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2376" y="138988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Kanun</a:t>
            </a:r>
            <a:endParaRPr lang="en-US" sz="940" dirty="0"/>
          </a:p>
        </p:txBody>
      </p:sp>
      <p:sp>
        <p:nvSpPr>
          <p:cNvPr id="15" name="Shape 13"/>
          <p:cNvSpPr/>
          <p:nvPr/>
        </p:nvSpPr>
        <p:spPr>
          <a:xfrm>
            <a:off x="2004753" y="1353312"/>
            <a:ext cx="1154084" cy="50292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041329" y="138988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Yıl</a:t>
            </a:r>
            <a:endParaRPr lang="en-US" sz="940" dirty="0"/>
          </a:p>
        </p:txBody>
      </p:sp>
      <p:sp>
        <p:nvSpPr>
          <p:cNvPr id="17" name="Shape 15"/>
          <p:cNvSpPr/>
          <p:nvPr/>
        </p:nvSpPr>
        <p:spPr>
          <a:xfrm>
            <a:off x="3158836" y="1353312"/>
            <a:ext cx="2473036" cy="50292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195412" y="138988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Yurt dışı oran</a:t>
            </a:r>
            <a:endParaRPr lang="en-US" sz="940" dirty="0"/>
          </a:p>
        </p:txBody>
      </p:sp>
      <p:sp>
        <p:nvSpPr>
          <p:cNvPr id="19" name="Shape 17"/>
          <p:cNvSpPr/>
          <p:nvPr/>
        </p:nvSpPr>
        <p:spPr>
          <a:xfrm>
            <a:off x="5631873" y="1353312"/>
            <a:ext cx="2473036" cy="50292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668449" y="138988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Yurt içi oran</a:t>
            </a:r>
            <a:endParaRPr lang="en-US" sz="940" dirty="0"/>
          </a:p>
        </p:txBody>
      </p:sp>
      <p:sp>
        <p:nvSpPr>
          <p:cNvPr id="21" name="Shape 19"/>
          <p:cNvSpPr/>
          <p:nvPr/>
        </p:nvSpPr>
        <p:spPr>
          <a:xfrm>
            <a:off x="8104909" y="1353312"/>
            <a:ext cx="3462251" cy="502920"/>
          </a:xfrm>
          <a:prstGeom prst="rect">
            <a:avLst/>
          </a:prstGeom>
          <a:solidFill>
            <a:srgbClr val="0B1F33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141485" y="138988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Mahsup</a:t>
            </a:r>
            <a:endParaRPr lang="en-US" sz="940" dirty="0"/>
          </a:p>
        </p:txBody>
      </p:sp>
      <p:sp>
        <p:nvSpPr>
          <p:cNvPr id="23" name="Shape 21"/>
          <p:cNvSpPr/>
          <p:nvPr/>
        </p:nvSpPr>
        <p:spPr>
          <a:xfrm>
            <a:off x="685800" y="1856232"/>
            <a:ext cx="1318953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22376" y="189280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5811</a:t>
            </a:r>
            <a:endParaRPr lang="en-US" sz="940" dirty="0"/>
          </a:p>
        </p:txBody>
      </p:sp>
      <p:sp>
        <p:nvSpPr>
          <p:cNvPr id="25" name="Shape 23"/>
          <p:cNvSpPr/>
          <p:nvPr/>
        </p:nvSpPr>
        <p:spPr>
          <a:xfrm>
            <a:off x="2004753" y="1856232"/>
            <a:ext cx="1154084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041329" y="189280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2008</a:t>
            </a:r>
            <a:endParaRPr lang="en-US" sz="940" dirty="0"/>
          </a:p>
        </p:txBody>
      </p:sp>
      <p:sp>
        <p:nvSpPr>
          <p:cNvPr id="27" name="Shape 25"/>
          <p:cNvSpPr/>
          <p:nvPr/>
        </p:nvSpPr>
        <p:spPr>
          <a:xfrm>
            <a:off x="3158836" y="1856232"/>
            <a:ext cx="2473036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195412" y="189280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%2</a:t>
            </a:r>
            <a:endParaRPr lang="en-US" sz="940" dirty="0"/>
          </a:p>
        </p:txBody>
      </p:sp>
      <p:sp>
        <p:nvSpPr>
          <p:cNvPr id="29" name="Shape 27"/>
          <p:cNvSpPr/>
          <p:nvPr/>
        </p:nvSpPr>
        <p:spPr>
          <a:xfrm>
            <a:off x="5631873" y="1856232"/>
            <a:ext cx="2473036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668449" y="189280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%5</a:t>
            </a:r>
            <a:endParaRPr lang="en-US" sz="940" dirty="0"/>
          </a:p>
        </p:txBody>
      </p:sp>
      <p:sp>
        <p:nvSpPr>
          <p:cNvPr id="31" name="Shape 29"/>
          <p:cNvSpPr/>
          <p:nvPr/>
        </p:nvSpPr>
        <p:spPr>
          <a:xfrm>
            <a:off x="8104909" y="1856232"/>
            <a:ext cx="3462251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141485" y="189280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Genel mahsup</a:t>
            </a:r>
            <a:endParaRPr lang="en-US" sz="940" dirty="0"/>
          </a:p>
        </p:txBody>
      </p:sp>
      <p:sp>
        <p:nvSpPr>
          <p:cNvPr id="33" name="Shape 31"/>
          <p:cNvSpPr/>
          <p:nvPr/>
        </p:nvSpPr>
        <p:spPr>
          <a:xfrm>
            <a:off x="685800" y="2359152"/>
            <a:ext cx="1318953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22376" y="239572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6486</a:t>
            </a:r>
            <a:endParaRPr lang="en-US" sz="940" dirty="0"/>
          </a:p>
        </p:txBody>
      </p:sp>
      <p:sp>
        <p:nvSpPr>
          <p:cNvPr id="35" name="Shape 33"/>
          <p:cNvSpPr/>
          <p:nvPr/>
        </p:nvSpPr>
        <p:spPr>
          <a:xfrm>
            <a:off x="2004753" y="2359152"/>
            <a:ext cx="1154084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041329" y="239572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2013</a:t>
            </a:r>
            <a:endParaRPr lang="en-US" sz="940" dirty="0"/>
          </a:p>
        </p:txBody>
      </p:sp>
      <p:sp>
        <p:nvSpPr>
          <p:cNvPr id="37" name="Shape 35"/>
          <p:cNvSpPr/>
          <p:nvPr/>
        </p:nvSpPr>
        <p:spPr>
          <a:xfrm>
            <a:off x="3158836" y="2359152"/>
            <a:ext cx="2473036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195412" y="239572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%2</a:t>
            </a:r>
            <a:endParaRPr lang="en-US" sz="940" dirty="0"/>
          </a:p>
        </p:txBody>
      </p:sp>
      <p:sp>
        <p:nvSpPr>
          <p:cNvPr id="39" name="Shape 37"/>
          <p:cNvSpPr/>
          <p:nvPr/>
        </p:nvSpPr>
        <p:spPr>
          <a:xfrm>
            <a:off x="5631873" y="2359152"/>
            <a:ext cx="2473036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668449" y="239572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kapsam dışı</a:t>
            </a:r>
            <a:endParaRPr lang="en-US" sz="940" dirty="0"/>
          </a:p>
        </p:txBody>
      </p:sp>
      <p:sp>
        <p:nvSpPr>
          <p:cNvPr id="41" name="Shape 39"/>
          <p:cNvSpPr/>
          <p:nvPr/>
        </p:nvSpPr>
        <p:spPr>
          <a:xfrm>
            <a:off x="8104909" y="2359152"/>
            <a:ext cx="3462251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141485" y="239572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Genel mahsup</a:t>
            </a:r>
            <a:endParaRPr lang="en-US" sz="940" dirty="0"/>
          </a:p>
        </p:txBody>
      </p:sp>
      <p:sp>
        <p:nvSpPr>
          <p:cNvPr id="43" name="Shape 41"/>
          <p:cNvSpPr/>
          <p:nvPr/>
        </p:nvSpPr>
        <p:spPr>
          <a:xfrm>
            <a:off x="685800" y="2862072"/>
            <a:ext cx="1318953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22376" y="289864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6736</a:t>
            </a:r>
            <a:endParaRPr lang="en-US" sz="940" dirty="0"/>
          </a:p>
        </p:txBody>
      </p:sp>
      <p:sp>
        <p:nvSpPr>
          <p:cNvPr id="45" name="Shape 43"/>
          <p:cNvSpPr/>
          <p:nvPr/>
        </p:nvSpPr>
        <p:spPr>
          <a:xfrm>
            <a:off x="2004753" y="2862072"/>
            <a:ext cx="1154084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2041329" y="289864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2016</a:t>
            </a:r>
            <a:endParaRPr lang="en-US" sz="940" dirty="0"/>
          </a:p>
        </p:txBody>
      </p:sp>
      <p:sp>
        <p:nvSpPr>
          <p:cNvPr id="47" name="Shape 45"/>
          <p:cNvSpPr/>
          <p:nvPr/>
        </p:nvSpPr>
        <p:spPr>
          <a:xfrm>
            <a:off x="3158836" y="2862072"/>
            <a:ext cx="2473036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195412" y="289864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%0</a:t>
            </a:r>
            <a:endParaRPr lang="en-US" sz="940" dirty="0"/>
          </a:p>
        </p:txBody>
      </p:sp>
      <p:sp>
        <p:nvSpPr>
          <p:cNvPr id="49" name="Shape 47"/>
          <p:cNvSpPr/>
          <p:nvPr/>
        </p:nvSpPr>
        <p:spPr>
          <a:xfrm>
            <a:off x="5631873" y="2862072"/>
            <a:ext cx="2473036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668449" y="289864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%0</a:t>
            </a:r>
            <a:endParaRPr lang="en-US" sz="940" dirty="0"/>
          </a:p>
        </p:txBody>
      </p:sp>
      <p:sp>
        <p:nvSpPr>
          <p:cNvPr id="51" name="Shape 49"/>
          <p:cNvSpPr/>
          <p:nvPr/>
        </p:nvSpPr>
        <p:spPr>
          <a:xfrm>
            <a:off x="8104909" y="2862072"/>
            <a:ext cx="3462251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141485" y="289864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Yok (yalın yasak)</a:t>
            </a:r>
            <a:endParaRPr lang="en-US" sz="940" dirty="0"/>
          </a:p>
        </p:txBody>
      </p:sp>
      <p:sp>
        <p:nvSpPr>
          <p:cNvPr id="53" name="Shape 51"/>
          <p:cNvSpPr/>
          <p:nvPr/>
        </p:nvSpPr>
        <p:spPr>
          <a:xfrm>
            <a:off x="685800" y="3364992"/>
            <a:ext cx="1318953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22376" y="340156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7143</a:t>
            </a:r>
            <a:endParaRPr lang="en-US" sz="940" dirty="0"/>
          </a:p>
        </p:txBody>
      </p:sp>
      <p:sp>
        <p:nvSpPr>
          <p:cNvPr id="55" name="Shape 53"/>
          <p:cNvSpPr/>
          <p:nvPr/>
        </p:nvSpPr>
        <p:spPr>
          <a:xfrm>
            <a:off x="2004753" y="3364992"/>
            <a:ext cx="1154084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2041329" y="340156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2018</a:t>
            </a:r>
            <a:endParaRPr lang="en-US" sz="940" dirty="0"/>
          </a:p>
        </p:txBody>
      </p:sp>
      <p:sp>
        <p:nvSpPr>
          <p:cNvPr id="57" name="Shape 55"/>
          <p:cNvSpPr/>
          <p:nvPr/>
        </p:nvSpPr>
        <p:spPr>
          <a:xfrm>
            <a:off x="3158836" y="3364992"/>
            <a:ext cx="2473036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195412" y="340156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%2</a:t>
            </a:r>
            <a:endParaRPr lang="en-US" sz="940" dirty="0"/>
          </a:p>
        </p:txBody>
      </p:sp>
      <p:sp>
        <p:nvSpPr>
          <p:cNvPr id="59" name="Shape 57"/>
          <p:cNvSpPr/>
          <p:nvPr/>
        </p:nvSpPr>
        <p:spPr>
          <a:xfrm>
            <a:off x="5631873" y="3364992"/>
            <a:ext cx="2473036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668449" y="340156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%2</a:t>
            </a:r>
            <a:endParaRPr lang="en-US" sz="940" dirty="0"/>
          </a:p>
        </p:txBody>
      </p:sp>
      <p:sp>
        <p:nvSpPr>
          <p:cNvPr id="61" name="Shape 59"/>
          <p:cNvSpPr/>
          <p:nvPr/>
        </p:nvSpPr>
        <p:spPr>
          <a:xfrm>
            <a:off x="8104909" y="3364992"/>
            <a:ext cx="3462251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141485" y="340156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Yok (yalın yasak)</a:t>
            </a:r>
            <a:endParaRPr lang="en-US" sz="940" dirty="0"/>
          </a:p>
        </p:txBody>
      </p:sp>
      <p:sp>
        <p:nvSpPr>
          <p:cNvPr id="63" name="Shape 61"/>
          <p:cNvSpPr/>
          <p:nvPr/>
        </p:nvSpPr>
        <p:spPr>
          <a:xfrm>
            <a:off x="685800" y="3867912"/>
            <a:ext cx="1318953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22376" y="390448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7186</a:t>
            </a:r>
            <a:endParaRPr lang="en-US" sz="940" dirty="0"/>
          </a:p>
        </p:txBody>
      </p:sp>
      <p:sp>
        <p:nvSpPr>
          <p:cNvPr id="65" name="Shape 63"/>
          <p:cNvSpPr/>
          <p:nvPr/>
        </p:nvSpPr>
        <p:spPr>
          <a:xfrm>
            <a:off x="2004753" y="3867912"/>
            <a:ext cx="1154084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2041329" y="390448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2019</a:t>
            </a:r>
            <a:endParaRPr lang="en-US" sz="940" dirty="0"/>
          </a:p>
        </p:txBody>
      </p:sp>
      <p:sp>
        <p:nvSpPr>
          <p:cNvPr id="67" name="Shape 65"/>
          <p:cNvSpPr/>
          <p:nvPr/>
        </p:nvSpPr>
        <p:spPr>
          <a:xfrm>
            <a:off x="3158836" y="3867912"/>
            <a:ext cx="2473036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195412" y="390448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%1</a:t>
            </a:r>
            <a:endParaRPr lang="en-US" sz="940" dirty="0"/>
          </a:p>
        </p:txBody>
      </p:sp>
      <p:sp>
        <p:nvSpPr>
          <p:cNvPr id="69" name="Shape 67"/>
          <p:cNvSpPr/>
          <p:nvPr/>
        </p:nvSpPr>
        <p:spPr>
          <a:xfrm>
            <a:off x="5631873" y="3867912"/>
            <a:ext cx="2473036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668449" y="390448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%1</a:t>
            </a:r>
            <a:endParaRPr lang="en-US" sz="940" dirty="0"/>
          </a:p>
        </p:txBody>
      </p:sp>
      <p:sp>
        <p:nvSpPr>
          <p:cNvPr id="71" name="Shape 69"/>
          <p:cNvSpPr/>
          <p:nvPr/>
        </p:nvSpPr>
        <p:spPr>
          <a:xfrm>
            <a:off x="8104909" y="3867912"/>
            <a:ext cx="3462251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141485" y="390448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Yok (yalın yasak)</a:t>
            </a:r>
            <a:endParaRPr lang="en-US" sz="940" dirty="0"/>
          </a:p>
        </p:txBody>
      </p:sp>
      <p:sp>
        <p:nvSpPr>
          <p:cNvPr id="73" name="Shape 71"/>
          <p:cNvSpPr/>
          <p:nvPr/>
        </p:nvSpPr>
        <p:spPr>
          <a:xfrm>
            <a:off x="685800" y="4370832"/>
            <a:ext cx="1318953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22376" y="440740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7256</a:t>
            </a:r>
            <a:endParaRPr lang="en-US" sz="940" dirty="0"/>
          </a:p>
        </p:txBody>
      </p:sp>
      <p:sp>
        <p:nvSpPr>
          <p:cNvPr id="75" name="Shape 73"/>
          <p:cNvSpPr/>
          <p:nvPr/>
        </p:nvSpPr>
        <p:spPr>
          <a:xfrm>
            <a:off x="2004753" y="4370832"/>
            <a:ext cx="1154084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2041329" y="440740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2020</a:t>
            </a:r>
            <a:endParaRPr lang="en-US" sz="940" dirty="0"/>
          </a:p>
        </p:txBody>
      </p:sp>
      <p:sp>
        <p:nvSpPr>
          <p:cNvPr id="77" name="Shape 75"/>
          <p:cNvSpPr/>
          <p:nvPr/>
        </p:nvSpPr>
        <p:spPr>
          <a:xfrm>
            <a:off x="3158836" y="4370832"/>
            <a:ext cx="2473036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3195412" y="440740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%0</a:t>
            </a:r>
            <a:endParaRPr lang="en-US" sz="940" dirty="0"/>
          </a:p>
        </p:txBody>
      </p:sp>
      <p:sp>
        <p:nvSpPr>
          <p:cNvPr id="79" name="Shape 77"/>
          <p:cNvSpPr/>
          <p:nvPr/>
        </p:nvSpPr>
        <p:spPr>
          <a:xfrm>
            <a:off x="5631873" y="4370832"/>
            <a:ext cx="2473036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5668449" y="440740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%0</a:t>
            </a:r>
            <a:endParaRPr lang="en-US" sz="940" dirty="0"/>
          </a:p>
        </p:txBody>
      </p:sp>
      <p:sp>
        <p:nvSpPr>
          <p:cNvPr id="81" name="Shape 79"/>
          <p:cNvSpPr/>
          <p:nvPr/>
        </p:nvSpPr>
        <p:spPr>
          <a:xfrm>
            <a:off x="8104909" y="4370832"/>
            <a:ext cx="3462251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8141485" y="440740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Yok (yalın yasak)</a:t>
            </a:r>
            <a:endParaRPr lang="en-US" sz="940" dirty="0"/>
          </a:p>
        </p:txBody>
      </p:sp>
      <p:sp>
        <p:nvSpPr>
          <p:cNvPr id="83" name="Shape 81"/>
          <p:cNvSpPr/>
          <p:nvPr/>
        </p:nvSpPr>
        <p:spPr>
          <a:xfrm>
            <a:off x="685800" y="4873752"/>
            <a:ext cx="1318953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22376" y="491032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7417</a:t>
            </a:r>
            <a:endParaRPr lang="en-US" sz="940" dirty="0"/>
          </a:p>
        </p:txBody>
      </p:sp>
      <p:sp>
        <p:nvSpPr>
          <p:cNvPr id="85" name="Shape 83"/>
          <p:cNvSpPr/>
          <p:nvPr/>
        </p:nvSpPr>
        <p:spPr>
          <a:xfrm>
            <a:off x="2004753" y="4873752"/>
            <a:ext cx="1154084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2041329" y="491032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2022</a:t>
            </a:r>
            <a:endParaRPr lang="en-US" sz="940" dirty="0"/>
          </a:p>
        </p:txBody>
      </p:sp>
      <p:sp>
        <p:nvSpPr>
          <p:cNvPr id="87" name="Shape 85"/>
          <p:cNvSpPr/>
          <p:nvPr/>
        </p:nvSpPr>
        <p:spPr>
          <a:xfrm>
            <a:off x="3158836" y="4873752"/>
            <a:ext cx="2473036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3195412" y="491032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%0-%3</a:t>
            </a:r>
            <a:endParaRPr lang="en-US" sz="940" dirty="0"/>
          </a:p>
        </p:txBody>
      </p:sp>
      <p:sp>
        <p:nvSpPr>
          <p:cNvPr id="89" name="Shape 87"/>
          <p:cNvSpPr/>
          <p:nvPr/>
        </p:nvSpPr>
        <p:spPr>
          <a:xfrm>
            <a:off x="5631873" y="4873752"/>
            <a:ext cx="2473036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5668449" y="491032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%3</a:t>
            </a:r>
            <a:endParaRPr lang="en-US" sz="940" dirty="0"/>
          </a:p>
        </p:txBody>
      </p:sp>
      <p:sp>
        <p:nvSpPr>
          <p:cNvPr id="91" name="Shape 89"/>
          <p:cNvSpPr/>
          <p:nvPr/>
        </p:nvSpPr>
        <p:spPr>
          <a:xfrm>
            <a:off x="8104909" y="4873752"/>
            <a:ext cx="3462251" cy="502920"/>
          </a:xfrm>
          <a:prstGeom prst="rect">
            <a:avLst/>
          </a:prstGeom>
          <a:solidFill>
            <a:srgbClr val="F2F0EA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141485" y="491032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İlliyet bağı</a:t>
            </a:r>
            <a:endParaRPr lang="en-US" sz="940" dirty="0"/>
          </a:p>
        </p:txBody>
      </p:sp>
      <p:sp>
        <p:nvSpPr>
          <p:cNvPr id="93" name="Shape 91"/>
          <p:cNvSpPr/>
          <p:nvPr/>
        </p:nvSpPr>
        <p:spPr>
          <a:xfrm>
            <a:off x="685800" y="5376672"/>
            <a:ext cx="1318953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722376" y="5413248"/>
            <a:ext cx="1245801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7582</a:t>
            </a:r>
            <a:endParaRPr lang="en-US" sz="940" dirty="0"/>
          </a:p>
        </p:txBody>
      </p:sp>
      <p:sp>
        <p:nvSpPr>
          <p:cNvPr id="95" name="Shape 93"/>
          <p:cNvSpPr/>
          <p:nvPr/>
        </p:nvSpPr>
        <p:spPr>
          <a:xfrm>
            <a:off x="2004753" y="5376672"/>
            <a:ext cx="1154084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2041329" y="5413248"/>
            <a:ext cx="108093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</a:t>
            </a:r>
            <a:endParaRPr lang="en-US" sz="940" dirty="0"/>
          </a:p>
        </p:txBody>
      </p:sp>
      <p:sp>
        <p:nvSpPr>
          <p:cNvPr id="97" name="Shape 95"/>
          <p:cNvSpPr/>
          <p:nvPr/>
        </p:nvSpPr>
        <p:spPr>
          <a:xfrm>
            <a:off x="3158836" y="5376672"/>
            <a:ext cx="2473036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3195412" y="541324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%0-%5</a:t>
            </a:r>
            <a:endParaRPr lang="en-US" sz="940" dirty="0"/>
          </a:p>
        </p:txBody>
      </p:sp>
      <p:sp>
        <p:nvSpPr>
          <p:cNvPr id="99" name="Shape 97"/>
          <p:cNvSpPr/>
          <p:nvPr/>
        </p:nvSpPr>
        <p:spPr>
          <a:xfrm>
            <a:off x="5631873" y="5376672"/>
            <a:ext cx="2473036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5668449" y="5413248"/>
            <a:ext cx="239988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%0-%5</a:t>
            </a:r>
            <a:endParaRPr lang="en-US" sz="940" dirty="0"/>
          </a:p>
        </p:txBody>
      </p:sp>
      <p:sp>
        <p:nvSpPr>
          <p:cNvPr id="101" name="Shape 99"/>
          <p:cNvSpPr/>
          <p:nvPr/>
        </p:nvSpPr>
        <p:spPr>
          <a:xfrm>
            <a:off x="8104909" y="5376672"/>
            <a:ext cx="3462251" cy="502920"/>
          </a:xfrm>
          <a:prstGeom prst="rect">
            <a:avLst/>
          </a:prstGeom>
          <a:solidFill>
            <a:srgbClr val="FFFFFF"/>
          </a:solidFill>
          <a:ln w="6985">
            <a:solidFill>
              <a:srgbClr val="D4CEC1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8141485" y="5413248"/>
            <a:ext cx="3389099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4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İlliyet bağı</a:t>
            </a:r>
            <a:endParaRPr lang="en-US" sz="940" dirty="0"/>
          </a:p>
        </p:txBody>
      </p:sp>
      <p:sp>
        <p:nvSpPr>
          <p:cNvPr id="103" name="Text 101"/>
          <p:cNvSpPr/>
          <p:nvPr/>
        </p:nvSpPr>
        <p:spPr>
          <a:xfrm>
            <a:off x="749808" y="5998464"/>
            <a:ext cx="10332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i="1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Kaynak: Volkan Erdoğdu, “Varlık Barışı Kanunlarının Kronolojik Evrimi...”</a:t>
            </a:r>
            <a:endParaRPr lang="en-US" sz="8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VI — DOKTRİN VE ELEŞTİREL DEĞERLENDİRME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Vergi Adaleti Açısından Eleştiri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Anayasa m.73: mali güce göre vergilendirme ilkesi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Dürüst mükellef sorunu: yıllarca eksiksiz beyanda bulunan mükellef hiçbir teşvik görmezken, kayıt dışı kalan varlık düşük/sıfır oranla ve inceleme muafiyetiyle ödüllendiriliyor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"Neden dürüst olayım?" sorusunun yaygınlaşma riski</a:t>
            </a:r>
            <a:endParaRPr lang="en-US" sz="1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VI — DOKTRİN VE ELEŞTİREL DEĞERLENDİRME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Gönüllü Uyum ve Ahlaki Risk (Moral Hazard)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Sık tekrarlanan barışlar, "nasılsa yeni bir düzenleme gelir" beklentisi yaratıyor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Vergi psikolojisi literatüründe ahlaki risk olarak tanımlanıyor – kayıt dışı kalmanın algılanan maliyetini düşürüyor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Uzun vadeli sonuç: gönüllü uyumun zayıflaması, vergi tabanının daralması</a:t>
            </a:r>
            <a:endParaRPr lang="en-US" sz="1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VI — DOKTRİN VE ELEŞTİREL DEĞERLENDİRME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"Peşin Vergi Affı" Tartışması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A. Feridun Güngör (EY): 2022'de "peşin vergi affı olur mu?" sorusunu sormuş, 2026'da "bal gibi oldu" diyor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Argüman: gelecek dönem gelirlerini de kapsayan bir varlık barışı, kişiyi beyanname vermek yerine %5 (hatta %0) ödemeye yöneltir – "kim %40 vergi ödemeyi bekler?"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Karşı görüş: idare bunu "kayıt dışılıkla mücadele" ve "sermaye çekme" aracı olarak sunuyor – af değil, kayda alma</a:t>
            </a:r>
            <a:endParaRPr lang="en-US" sz="1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VI — DOKTRİN VE ELEŞTİREL DEĞERLENDİRME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Uluslararası Şeffaflık, FATF ve OECD Riskleri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Türkiye'nin 2024'te FATF gri listesinden çıkışı – yeni düzenlemenin bu dengeyi bozma riski (Av. Zeki Gündüz analizi)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Otomatik bilgi değişimi anlaşmaları (100+ ülke) ile "soru sormadan getir" yaklaşımı arasındaki gerilim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"Zararlı vergi rekabeti" suçlaması riski – özellikle eşlik eden 20 yıllık yurt dışı kazanç istisnası (mükerrer m.20/D) ile birlikte değerlendirildiğinde</a:t>
            </a:r>
            <a:endParaRPr lang="en-US" sz="1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VI — DOKTRİN VE ELEŞTİREL DEĞERLENDİRME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Af Niteliği Tartışması: Genel Değerlendirme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Doktrindeki iki kutup: (a) yalnızca kayıt dışı varlığın sisteme kazandırılması aracı, (b) belirli aralıklarla çıkarılan örtülü bir "vergi affı"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Kaynağın araştırılmaması + geçmişe dönük inceleme yasağı + düşük/sıfır oran üçlüsü, doktrinde "af benzeri mekanizma" olarak nitelendirilmesine yol açıyor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OECD/BEPS ve kayıt dışı ekonomiyle mücadele açısından: teknolojik denetim (büyük veri, otomatik bilgi değişimi) uzun vadede afların yerini almalı görüşü öne çıkıyor</a:t>
            </a:r>
            <a:endParaRPr lang="en-US" sz="17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VII — SONUÇ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Genel Değerlendirme ve Pratik Öneriler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37160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E7C7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Kronoloji: mükellefe tanınan bağışıklık 2008'den 2026'ya daralıyor – mutlak korumadan illiyet bağına dayalı şartlı korumaya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14400" y="2011680"/>
            <a:ext cx="10287000" cy="3566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35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Pratik öneriler (meslektaşlar için):</a:t>
            </a:r>
            <a:endParaRPr lang="en-US" sz="135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5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Bildirim inceleme/takdire sevkten önce yapılmalı – zamanlama her şeydir</a:t>
            </a:r>
            <a:endParaRPr lang="en-US" sz="135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5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Bildirilecek tutar, muhtemel matrah farkıyla örtüştürülmeli; illiyet bağını gösterecek belge dosyası bildirimle eşzamanlı hazırlanmalı, dava aşamasına bırakılmamalı</a:t>
            </a:r>
            <a:endParaRPr lang="en-US" sz="135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5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Tebliğin kanunu aşan şartlarına (10 gün, ilk iş günü, vekâlet tarihi vb.) dikkat – bu noktalar dava stratejisinde kullanılabilir</a:t>
            </a:r>
            <a:endParaRPr lang="en-US" sz="135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5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Danıştay 3./9. Daire ayrılığı ve VDDK süreci yakından takip edilmeli</a:t>
            </a:r>
            <a:endParaRPr lang="en-US" sz="135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5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Varlık barışı, ceza hukuku ve MASAK riskini ortadan kaldırmaz – ayrı değerlendirme şart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749808" y="5715000"/>
            <a:ext cx="10744200" cy="475488"/>
          </a:xfrm>
          <a:prstGeom prst="roundRect">
            <a:avLst>
              <a:gd name="adj" fmla="val 9615"/>
            </a:avLst>
          </a:prstGeom>
          <a:solidFill>
            <a:srgbClr val="EFE6D1"/>
          </a:solidFill>
          <a:ln w="12700">
            <a:solidFill>
              <a:srgbClr val="EFE6D1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5824728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 kritik strateji: bildirim, ispat dosyası ve zamanlama aynı anda planlanmalıdır.</a:t>
            </a:r>
            <a:endParaRPr lang="en-US" sz="10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VII — SONUÇ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Kaynakça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22960" y="1298448"/>
            <a:ext cx="10789920" cy="49834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7582 sayılı Kanun (RG 04.06.2026); 5520 sayılı KVK Geçici 19. madde</a:t>
            </a:r>
            <a:endParaRPr lang="en-US" sz="107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Bazı Varlıkların Ekonomiye Kazandırılması Hakkında Genel Tebliğ (Seri No:1), RG 04.07.2026 S.33300</a:t>
            </a:r>
            <a:endParaRPr lang="en-US" sz="107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Volkan Erdoğdu, "Varlık Barışı Kanunlarının Kronolojik Evrimi, Vergi İdaresinin Tarhiyat Yetkisi ve Danıştay İçtihadının Gelişimi" (03.07.2026)</a:t>
            </a:r>
            <a:endParaRPr lang="en-US" sz="107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Saraçoğlu F./Ömercioğlu A., "Kurumlar Vergisi Kanunu'nda Varlık Barışı ve İlgili Anayasa Mahkemesi Kararı Üzerine Değerlendirmeler", TAAD S.58 (2024)</a:t>
            </a:r>
            <a:endParaRPr lang="en-US" sz="107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Erol Çember (YMM), "Varlık Barışından Yararlanacaklar İçin Adım Adım Uygulama Rehberi"</a:t>
            </a:r>
            <a:endParaRPr lang="en-US" sz="107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Av. Zeki Gündüz (YMM), çeşitli Dünya Gazetesi köşe yazıları (2026)</a:t>
            </a:r>
            <a:endParaRPr lang="en-US" sz="107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A. Feridun Güngör (EY), "Varlık Barışı Peşin Vergi Affı Olur mu?"</a:t>
            </a:r>
            <a:endParaRPr lang="en-US" sz="107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Danıştay 3. ve 9. Daire kararları (bkz. slayt 28-38 dipnotları)</a:t>
            </a:r>
            <a:endParaRPr lang="en-US" sz="107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07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[tebliğ metni, gazete köşe yazıları ve kullanıcı tarafından sağlanan diğer belgeler]</a:t>
            </a:r>
            <a:endParaRPr lang="en-US" sz="107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x_page1_blur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635" y="182880"/>
            <a:ext cx="5016730" cy="649224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x_page2_blur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635" y="182880"/>
            <a:ext cx="5016730" cy="64922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5811 Sayılı Kanun (2008): İlk Deneyim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22.11.2008 tarihli "Bazı Varlıkların Milli Ekonomiye Kazandırılması Hakkında Kanun"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Hem yurt içi hem yurt dışı varlıkları kapsadı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Geniş kapsamlı, objektif mahsup sistemi: matrah farkının kaynağı araştırılmaksızın beyan edilen tutar doğrudan mahsup edilir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KDV'de indirimi reddedilen tutar için özel düzenleme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6486 (2013) ve 6736 (2016) Sayılı Kanunlar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1691640"/>
            <a:ext cx="987552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6486: GVK geçici 85. madde – yalnızca yurt dışı varlıklar, %2 vergi, "kanaat verici belge" ile ispat zorunluluğu, genel mahsup devam</a:t>
            </a: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9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6736: Vergisiz varlık barışı (%0/%0) – koruma vergi hukuku sınırlarını aşıp ceza ve idare hukukuna taşındı: "bu işlemden hareketle" soruşturma/kovuşturma başlatılamaz hükmü – zirve nokta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7143 (2018), 7186 (2019), 7256 (2020)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Üçü de mahsup mekanizmasını tamamen kaldırdı – yalnızca "hiçbir suretle inceleme/tarhiyat yapılmaz" yalın yasağı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7143: %2 (süresinde getirilirse %0)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7186: %1 – en düşük oranlı barış; geçici 90. madde – bugünkü içtihat tartışmasının asıl kaynağı bu dönem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7256: %0 – ikinci "vergisiz" barış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7417 Sayılı Kanun (2022): Dönüm Noktası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" y="1417320"/>
            <a:ext cx="10561320" cy="4709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GVK geçici 93. madde – illiyet bağı kavramının doğuşu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Matrah farkı ile bildirilen varlık arasında nedensellik bağı arandı ilk kez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Bildirilen tutar ≥ matrah farkı → tarhiyat yok; bildirilen tutar &lt; matrah farkı → yalnız aşan kısım vergilenir</a:t>
            </a:r>
            <a:endParaRPr lang="en-US" sz="1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700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Amaç: varlık barışının "geçmişe dönük vergi kaçakçılığını meşrulaştırma aracına" dönüşmesini engellemek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 w="12700">
            <a:solidFill>
              <a:srgbClr val="F8F6F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0"/>
            <a:ext cx="50292" cy="6858000"/>
          </a:xfrm>
          <a:prstGeom prst="rect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65176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BÖLÜM II — TARİHSEL ARKA PLAN: KRONOLOJİK EVRİM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954512" y="2286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99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58368" y="59436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Mahsup Mekanizmasının Üç Evresi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58368" y="1133856"/>
            <a:ext cx="2011680" cy="0"/>
          </a:xfrm>
          <a:prstGeom prst="line">
            <a:avLst/>
          </a:prstGeom>
          <a:noFill/>
          <a:ln w="30480">
            <a:solidFill>
              <a:srgbClr val="C99B2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8890">
            <a:solidFill>
              <a:srgbClr val="E6E3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6537960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Mehmet Çabuk • SMMM/Hukukçu • Ekonomi Bilim Uzmanı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20140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40312" y="64739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41248" y="1874520"/>
            <a:ext cx="32461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5240">
            <a:solidFill>
              <a:srgbClr val="D8D3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2103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5811-6486</a:t>
            </a:r>
            <a:endParaRPr lang="en-US" sz="1900" dirty="0"/>
          </a:p>
        </p:txBody>
      </p:sp>
      <p:sp>
        <p:nvSpPr>
          <p:cNvPr id="15" name="Shape 13"/>
          <p:cNvSpPr/>
          <p:nvPr/>
        </p:nvSpPr>
        <p:spPr>
          <a:xfrm>
            <a:off x="1344168" y="2624328"/>
            <a:ext cx="2240280" cy="0"/>
          </a:xfrm>
          <a:prstGeom prst="line">
            <a:avLst/>
          </a:prstGeom>
          <a:noFill/>
          <a:ln w="17780">
            <a:solidFill>
              <a:srgbClr val="C99B2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" y="278892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Genel / objektif mahsup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69848" y="32918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Nedensellik aranmaz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78808" y="2624328"/>
            <a:ext cx="228600" cy="438912"/>
          </a:xfrm>
          <a:prstGeom prst="chevron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498848" y="1874520"/>
            <a:ext cx="32461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5240">
            <a:solidFill>
              <a:srgbClr val="D8D3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81728" y="2103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6736-7143-7186-7256</a:t>
            </a:r>
            <a:endParaRPr lang="en-US" sz="1900" dirty="0"/>
          </a:p>
        </p:txBody>
      </p:sp>
      <p:sp>
        <p:nvSpPr>
          <p:cNvPr id="21" name="Shape 19"/>
          <p:cNvSpPr/>
          <p:nvPr/>
        </p:nvSpPr>
        <p:spPr>
          <a:xfrm>
            <a:off x="5001768" y="2624328"/>
            <a:ext cx="2240280" cy="0"/>
          </a:xfrm>
          <a:prstGeom prst="line">
            <a:avLst/>
          </a:prstGeom>
          <a:noFill/>
          <a:ln w="17780">
            <a:solidFill>
              <a:srgbClr val="C99B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27448" y="278892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Mahsup yok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727448" y="32918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Yalnız bildirilen varlığın kendisi korunur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836408" y="2624328"/>
            <a:ext cx="228600" cy="438912"/>
          </a:xfrm>
          <a:prstGeom prst="chevron">
            <a:avLst/>
          </a:prstGeom>
          <a:solidFill>
            <a:srgbClr val="C99B2E"/>
          </a:solidFill>
          <a:ln w="12700">
            <a:solidFill>
              <a:srgbClr val="C99B2E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56448" y="1874520"/>
            <a:ext cx="3246120" cy="1965960"/>
          </a:xfrm>
          <a:prstGeom prst="roundRect">
            <a:avLst>
              <a:gd name="adj" fmla="val 3721"/>
            </a:avLst>
          </a:prstGeom>
          <a:solidFill>
            <a:srgbClr val="E1F1F0"/>
          </a:solidFill>
          <a:ln w="15240">
            <a:solidFill>
              <a:srgbClr val="0E7C7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39328" y="2103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E7C7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7417-7582</a:t>
            </a:r>
            <a:endParaRPr lang="en-US" sz="1900" dirty="0"/>
          </a:p>
        </p:txBody>
      </p:sp>
      <p:sp>
        <p:nvSpPr>
          <p:cNvPr id="27" name="Shape 25"/>
          <p:cNvSpPr/>
          <p:nvPr/>
        </p:nvSpPr>
        <p:spPr>
          <a:xfrm>
            <a:off x="8659368" y="2624328"/>
            <a:ext cx="2240280" cy="0"/>
          </a:xfrm>
          <a:prstGeom prst="line">
            <a:avLst/>
          </a:prstGeom>
          <a:noFill/>
          <a:ln w="17780">
            <a:solidFill>
              <a:srgbClr val="C99B2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5048" y="278892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İlliyet bağına dayalı mahsup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385048" y="32918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5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Kesin nedensellik şartı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49808" y="5715000"/>
            <a:ext cx="10744200" cy="475488"/>
          </a:xfrm>
          <a:prstGeom prst="roundRect">
            <a:avLst>
              <a:gd name="adj" fmla="val 9615"/>
            </a:avLst>
          </a:prstGeom>
          <a:solidFill>
            <a:srgbClr val="EFE6D1"/>
          </a:solidFill>
          <a:ln w="12700">
            <a:solidFill>
              <a:srgbClr val="EFE6D1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60120" y="5824728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 üçlü evrim, mükellefe tanınan bağışıklığın zaman içinde daraldığını gösteriyor – sunumun tekrar eden temel tezi.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4676</Words>
  <Application>Microsoft Office PowerPoint</Application>
  <PresentationFormat>Geniş ekran</PresentationFormat>
  <Paragraphs>594</Paragraphs>
  <Slides>48</Slides>
  <Notes>46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3" baseType="lpstr">
      <vt:lpstr>Aptos</vt:lpstr>
      <vt:lpstr>Aptos Display</vt:lpstr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SAVUNMA HUKUK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Varlık Barışı 7582 Sayılı Kanun Sunumu</dc:title>
  <dc:subject>Varlık Barışı: 7582 Sayılı Kanun, KVK Geçici 19. Madde ve Yargı İçtihadı</dc:subject>
  <dc:creator>Mehmet Çabuk</dc:creator>
  <cp:lastModifiedBy>Gülnur Atasever</cp:lastModifiedBy>
  <cp:revision>1</cp:revision>
  <dcterms:created xsi:type="dcterms:W3CDTF">2026-07-18T07:26:40Z</dcterms:created>
  <dcterms:modified xsi:type="dcterms:W3CDTF">2026-07-22T06:42:46Z</dcterms:modified>
</cp:coreProperties>
</file>