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0"/>
  </p:notesMasterIdLst>
  <p:sldIdLst>
    <p:sldId id="256" r:id="rId2"/>
    <p:sldId id="259" r:id="rId3"/>
    <p:sldId id="260" r:id="rId4"/>
    <p:sldId id="261" r:id="rId5"/>
    <p:sldId id="283" r:id="rId6"/>
    <p:sldId id="264" r:id="rId7"/>
    <p:sldId id="265" r:id="rId8"/>
    <p:sldId id="266" r:id="rId9"/>
    <p:sldId id="267" r:id="rId10"/>
    <p:sldId id="268" r:id="rId11"/>
    <p:sldId id="269" r:id="rId12"/>
    <p:sldId id="270" r:id="rId13"/>
    <p:sldId id="272" r:id="rId14"/>
    <p:sldId id="273" r:id="rId15"/>
    <p:sldId id="274" r:id="rId16"/>
    <p:sldId id="275" r:id="rId17"/>
    <p:sldId id="276" r:id="rId18"/>
    <p:sldId id="277" r:id="rId19"/>
    <p:sldId id="278" r:id="rId20"/>
    <p:sldId id="279" r:id="rId21"/>
    <p:sldId id="280" r:id="rId22"/>
    <p:sldId id="281" r:id="rId23"/>
    <p:sldId id="282" r:id="rId24"/>
    <p:sldId id="263" r:id="rId25"/>
    <p:sldId id="284" r:id="rId26"/>
    <p:sldId id="285" r:id="rId27"/>
    <p:sldId id="286" r:id="rId28"/>
    <p:sldId id="287" r:id="rId29"/>
    <p:sldId id="288" r:id="rId30"/>
    <p:sldId id="293" r:id="rId31"/>
    <p:sldId id="290" r:id="rId32"/>
    <p:sldId id="291" r:id="rId33"/>
    <p:sldId id="292" r:id="rId34"/>
    <p:sldId id="289" r:id="rId35"/>
    <p:sldId id="295" r:id="rId36"/>
    <p:sldId id="294" r:id="rId37"/>
    <p:sldId id="296" r:id="rId38"/>
    <p:sldId id="297" r:id="rId3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67" d="100"/>
          <a:sy n="67" d="100"/>
        </p:scale>
        <p:origin x="1197" y="51"/>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1"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3C45E96-B7FD-43B0-BBC5-054487931B65}" type="datetimeFigureOut">
              <a:rPr lang="tr-TR" smtClean="0"/>
              <a:t>15.09.2022</a:t>
            </a:fld>
            <a:endParaRPr lang="tr-TR"/>
          </a:p>
        </p:txBody>
      </p:sp>
      <p:sp>
        <p:nvSpPr>
          <p:cNvPr id="4" name="Slayt Resmi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1"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1" y="8685214"/>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4"/>
            <a:ext cx="2971800" cy="458787"/>
          </a:xfrm>
          <a:prstGeom prst="rect">
            <a:avLst/>
          </a:prstGeom>
        </p:spPr>
        <p:txBody>
          <a:bodyPr vert="horz" lIns="91440" tIns="45720" rIns="91440" bIns="45720" rtlCol="0" anchor="b"/>
          <a:lstStyle>
            <a:lvl1pPr algn="r">
              <a:defRPr sz="1200"/>
            </a:lvl1pPr>
          </a:lstStyle>
          <a:p>
            <a:fld id="{EEDEC142-C344-4E16-9B97-E76C9C0D71B5}" type="slidenum">
              <a:rPr lang="tr-TR" smtClean="0"/>
              <a:t>‹#›</a:t>
            </a:fld>
            <a:endParaRPr lang="tr-TR"/>
          </a:p>
        </p:txBody>
      </p:sp>
    </p:spTree>
    <p:extLst>
      <p:ext uri="{BB962C8B-B14F-4D97-AF65-F5344CB8AC3E}">
        <p14:creationId xmlns:p14="http://schemas.microsoft.com/office/powerpoint/2010/main" val="635896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EEDEC142-C344-4E16-9B97-E76C9C0D71B5}" type="slidenum">
              <a:rPr lang="tr-TR" smtClean="0"/>
              <a:t>3</a:t>
            </a:fld>
            <a:endParaRPr lang="tr-TR" dirty="0"/>
          </a:p>
        </p:txBody>
      </p:sp>
    </p:spTree>
    <p:extLst>
      <p:ext uri="{BB962C8B-B14F-4D97-AF65-F5344CB8AC3E}">
        <p14:creationId xmlns:p14="http://schemas.microsoft.com/office/powerpoint/2010/main" val="256540479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EEDEC142-C344-4E16-9B97-E76C9C0D71B5}" type="slidenum">
              <a:rPr lang="tr-TR" smtClean="0"/>
              <a:t>12</a:t>
            </a:fld>
            <a:endParaRPr lang="tr-TR"/>
          </a:p>
        </p:txBody>
      </p:sp>
    </p:spTree>
    <p:extLst>
      <p:ext uri="{BB962C8B-B14F-4D97-AF65-F5344CB8AC3E}">
        <p14:creationId xmlns:p14="http://schemas.microsoft.com/office/powerpoint/2010/main" val="333206552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EEDEC142-C344-4E16-9B97-E76C9C0D71B5}" type="slidenum">
              <a:rPr lang="tr-TR" smtClean="0"/>
              <a:t>13</a:t>
            </a:fld>
            <a:endParaRPr lang="tr-TR"/>
          </a:p>
        </p:txBody>
      </p:sp>
    </p:spTree>
    <p:extLst>
      <p:ext uri="{BB962C8B-B14F-4D97-AF65-F5344CB8AC3E}">
        <p14:creationId xmlns:p14="http://schemas.microsoft.com/office/powerpoint/2010/main" val="175881441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EEDEC142-C344-4E16-9B97-E76C9C0D71B5}" type="slidenum">
              <a:rPr lang="tr-TR" smtClean="0"/>
              <a:t>14</a:t>
            </a:fld>
            <a:endParaRPr lang="tr-TR"/>
          </a:p>
        </p:txBody>
      </p:sp>
    </p:spTree>
    <p:extLst>
      <p:ext uri="{BB962C8B-B14F-4D97-AF65-F5344CB8AC3E}">
        <p14:creationId xmlns:p14="http://schemas.microsoft.com/office/powerpoint/2010/main" val="358409696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EEDEC142-C344-4E16-9B97-E76C9C0D71B5}" type="slidenum">
              <a:rPr lang="tr-TR" smtClean="0"/>
              <a:t>15</a:t>
            </a:fld>
            <a:endParaRPr lang="tr-TR"/>
          </a:p>
        </p:txBody>
      </p:sp>
    </p:spTree>
    <p:extLst>
      <p:ext uri="{BB962C8B-B14F-4D97-AF65-F5344CB8AC3E}">
        <p14:creationId xmlns:p14="http://schemas.microsoft.com/office/powerpoint/2010/main" val="295372742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EEDEC142-C344-4E16-9B97-E76C9C0D71B5}" type="slidenum">
              <a:rPr lang="tr-TR" smtClean="0"/>
              <a:t>16</a:t>
            </a:fld>
            <a:endParaRPr lang="tr-TR"/>
          </a:p>
        </p:txBody>
      </p:sp>
    </p:spTree>
    <p:extLst>
      <p:ext uri="{BB962C8B-B14F-4D97-AF65-F5344CB8AC3E}">
        <p14:creationId xmlns:p14="http://schemas.microsoft.com/office/powerpoint/2010/main" val="404935528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EEDEC142-C344-4E16-9B97-E76C9C0D71B5}" type="slidenum">
              <a:rPr lang="tr-TR" smtClean="0"/>
              <a:t>17</a:t>
            </a:fld>
            <a:endParaRPr lang="tr-TR"/>
          </a:p>
        </p:txBody>
      </p:sp>
    </p:spTree>
    <p:extLst>
      <p:ext uri="{BB962C8B-B14F-4D97-AF65-F5344CB8AC3E}">
        <p14:creationId xmlns:p14="http://schemas.microsoft.com/office/powerpoint/2010/main" val="115295692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EEDEC142-C344-4E16-9B97-E76C9C0D71B5}" type="slidenum">
              <a:rPr lang="tr-TR" smtClean="0"/>
              <a:t>18</a:t>
            </a:fld>
            <a:endParaRPr lang="tr-TR"/>
          </a:p>
        </p:txBody>
      </p:sp>
    </p:spTree>
    <p:extLst>
      <p:ext uri="{BB962C8B-B14F-4D97-AF65-F5344CB8AC3E}">
        <p14:creationId xmlns:p14="http://schemas.microsoft.com/office/powerpoint/2010/main" val="182150275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EEDEC142-C344-4E16-9B97-E76C9C0D71B5}" type="slidenum">
              <a:rPr lang="tr-TR" smtClean="0"/>
              <a:t>19</a:t>
            </a:fld>
            <a:endParaRPr lang="tr-TR"/>
          </a:p>
        </p:txBody>
      </p:sp>
    </p:spTree>
    <p:extLst>
      <p:ext uri="{BB962C8B-B14F-4D97-AF65-F5344CB8AC3E}">
        <p14:creationId xmlns:p14="http://schemas.microsoft.com/office/powerpoint/2010/main" val="262882934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EEDEC142-C344-4E16-9B97-E76C9C0D71B5}" type="slidenum">
              <a:rPr lang="tr-TR" smtClean="0"/>
              <a:t>20</a:t>
            </a:fld>
            <a:endParaRPr lang="tr-TR"/>
          </a:p>
        </p:txBody>
      </p:sp>
    </p:spTree>
    <p:extLst>
      <p:ext uri="{BB962C8B-B14F-4D97-AF65-F5344CB8AC3E}">
        <p14:creationId xmlns:p14="http://schemas.microsoft.com/office/powerpoint/2010/main" val="407548334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EEDEC142-C344-4E16-9B97-E76C9C0D71B5}" type="slidenum">
              <a:rPr lang="tr-TR" smtClean="0"/>
              <a:t>21</a:t>
            </a:fld>
            <a:endParaRPr lang="tr-TR"/>
          </a:p>
        </p:txBody>
      </p:sp>
    </p:spTree>
    <p:extLst>
      <p:ext uri="{BB962C8B-B14F-4D97-AF65-F5344CB8AC3E}">
        <p14:creationId xmlns:p14="http://schemas.microsoft.com/office/powerpoint/2010/main" val="33385978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EEDEC142-C344-4E16-9B97-E76C9C0D71B5}" type="slidenum">
              <a:rPr lang="tr-TR" smtClean="0"/>
              <a:t>4</a:t>
            </a:fld>
            <a:endParaRPr lang="tr-TR" dirty="0"/>
          </a:p>
        </p:txBody>
      </p:sp>
    </p:spTree>
    <p:extLst>
      <p:ext uri="{BB962C8B-B14F-4D97-AF65-F5344CB8AC3E}">
        <p14:creationId xmlns:p14="http://schemas.microsoft.com/office/powerpoint/2010/main" val="359629717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EEDEC142-C344-4E16-9B97-E76C9C0D71B5}" type="slidenum">
              <a:rPr lang="tr-TR" smtClean="0"/>
              <a:t>22</a:t>
            </a:fld>
            <a:endParaRPr lang="tr-TR"/>
          </a:p>
        </p:txBody>
      </p:sp>
    </p:spTree>
    <p:extLst>
      <p:ext uri="{BB962C8B-B14F-4D97-AF65-F5344CB8AC3E}">
        <p14:creationId xmlns:p14="http://schemas.microsoft.com/office/powerpoint/2010/main" val="77262010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EEDEC142-C344-4E16-9B97-E76C9C0D71B5}" type="slidenum">
              <a:rPr lang="tr-TR" smtClean="0"/>
              <a:t>23</a:t>
            </a:fld>
            <a:endParaRPr lang="tr-TR"/>
          </a:p>
        </p:txBody>
      </p:sp>
    </p:spTree>
    <p:extLst>
      <p:ext uri="{BB962C8B-B14F-4D97-AF65-F5344CB8AC3E}">
        <p14:creationId xmlns:p14="http://schemas.microsoft.com/office/powerpoint/2010/main" val="107917715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EEDEC142-C344-4E16-9B97-E76C9C0D71B5}" type="slidenum">
              <a:rPr lang="tr-TR" smtClean="0"/>
              <a:t>24</a:t>
            </a:fld>
            <a:endParaRPr lang="tr-TR"/>
          </a:p>
        </p:txBody>
      </p:sp>
    </p:spTree>
    <p:extLst>
      <p:ext uri="{BB962C8B-B14F-4D97-AF65-F5344CB8AC3E}">
        <p14:creationId xmlns:p14="http://schemas.microsoft.com/office/powerpoint/2010/main" val="232709359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EEDEC142-C344-4E16-9B97-E76C9C0D71B5}" type="slidenum">
              <a:rPr lang="tr-TR" smtClean="0"/>
              <a:t>25</a:t>
            </a:fld>
            <a:endParaRPr lang="tr-TR"/>
          </a:p>
        </p:txBody>
      </p:sp>
    </p:spTree>
    <p:extLst>
      <p:ext uri="{BB962C8B-B14F-4D97-AF65-F5344CB8AC3E}">
        <p14:creationId xmlns:p14="http://schemas.microsoft.com/office/powerpoint/2010/main" val="259418323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EEDEC142-C344-4E16-9B97-E76C9C0D71B5}" type="slidenum">
              <a:rPr lang="tr-TR" smtClean="0"/>
              <a:t>26</a:t>
            </a:fld>
            <a:endParaRPr lang="tr-TR"/>
          </a:p>
        </p:txBody>
      </p:sp>
    </p:spTree>
    <p:extLst>
      <p:ext uri="{BB962C8B-B14F-4D97-AF65-F5344CB8AC3E}">
        <p14:creationId xmlns:p14="http://schemas.microsoft.com/office/powerpoint/2010/main" val="150986688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EEDEC142-C344-4E16-9B97-E76C9C0D71B5}" type="slidenum">
              <a:rPr lang="tr-TR" smtClean="0"/>
              <a:t>27</a:t>
            </a:fld>
            <a:endParaRPr lang="tr-TR"/>
          </a:p>
        </p:txBody>
      </p:sp>
    </p:spTree>
    <p:extLst>
      <p:ext uri="{BB962C8B-B14F-4D97-AF65-F5344CB8AC3E}">
        <p14:creationId xmlns:p14="http://schemas.microsoft.com/office/powerpoint/2010/main" val="19796162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EEDEC142-C344-4E16-9B97-E76C9C0D71B5}" type="slidenum">
              <a:rPr lang="tr-TR" smtClean="0"/>
              <a:t>28</a:t>
            </a:fld>
            <a:endParaRPr lang="tr-TR"/>
          </a:p>
        </p:txBody>
      </p:sp>
    </p:spTree>
    <p:extLst>
      <p:ext uri="{BB962C8B-B14F-4D97-AF65-F5344CB8AC3E}">
        <p14:creationId xmlns:p14="http://schemas.microsoft.com/office/powerpoint/2010/main" val="320419252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EEDEC142-C344-4E16-9B97-E76C9C0D71B5}" type="slidenum">
              <a:rPr lang="tr-TR" smtClean="0"/>
              <a:t>29</a:t>
            </a:fld>
            <a:endParaRPr lang="tr-TR"/>
          </a:p>
        </p:txBody>
      </p:sp>
    </p:spTree>
    <p:extLst>
      <p:ext uri="{BB962C8B-B14F-4D97-AF65-F5344CB8AC3E}">
        <p14:creationId xmlns:p14="http://schemas.microsoft.com/office/powerpoint/2010/main" val="104323623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EEDEC142-C344-4E16-9B97-E76C9C0D71B5}" type="slidenum">
              <a:rPr lang="tr-TR" smtClean="0"/>
              <a:t>30</a:t>
            </a:fld>
            <a:endParaRPr lang="tr-TR"/>
          </a:p>
        </p:txBody>
      </p:sp>
    </p:spTree>
    <p:extLst>
      <p:ext uri="{BB962C8B-B14F-4D97-AF65-F5344CB8AC3E}">
        <p14:creationId xmlns:p14="http://schemas.microsoft.com/office/powerpoint/2010/main" val="127149056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EEDEC142-C344-4E16-9B97-E76C9C0D71B5}" type="slidenum">
              <a:rPr lang="tr-TR" smtClean="0"/>
              <a:t>31</a:t>
            </a:fld>
            <a:endParaRPr lang="tr-TR"/>
          </a:p>
        </p:txBody>
      </p:sp>
    </p:spTree>
    <p:extLst>
      <p:ext uri="{BB962C8B-B14F-4D97-AF65-F5344CB8AC3E}">
        <p14:creationId xmlns:p14="http://schemas.microsoft.com/office/powerpoint/2010/main" val="32138333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EEDEC142-C344-4E16-9B97-E76C9C0D71B5}" type="slidenum">
              <a:rPr lang="tr-TR" smtClean="0"/>
              <a:t>5</a:t>
            </a:fld>
            <a:endParaRPr lang="tr-TR" dirty="0"/>
          </a:p>
        </p:txBody>
      </p:sp>
    </p:spTree>
    <p:extLst>
      <p:ext uri="{BB962C8B-B14F-4D97-AF65-F5344CB8AC3E}">
        <p14:creationId xmlns:p14="http://schemas.microsoft.com/office/powerpoint/2010/main" val="391071352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EEDEC142-C344-4E16-9B97-E76C9C0D71B5}" type="slidenum">
              <a:rPr lang="tr-TR" smtClean="0"/>
              <a:t>32</a:t>
            </a:fld>
            <a:endParaRPr lang="tr-TR"/>
          </a:p>
        </p:txBody>
      </p:sp>
    </p:spTree>
    <p:extLst>
      <p:ext uri="{BB962C8B-B14F-4D97-AF65-F5344CB8AC3E}">
        <p14:creationId xmlns:p14="http://schemas.microsoft.com/office/powerpoint/2010/main" val="115873738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EEDEC142-C344-4E16-9B97-E76C9C0D71B5}" type="slidenum">
              <a:rPr lang="tr-TR" smtClean="0"/>
              <a:t>33</a:t>
            </a:fld>
            <a:endParaRPr lang="tr-TR"/>
          </a:p>
        </p:txBody>
      </p:sp>
    </p:spTree>
    <p:extLst>
      <p:ext uri="{BB962C8B-B14F-4D97-AF65-F5344CB8AC3E}">
        <p14:creationId xmlns:p14="http://schemas.microsoft.com/office/powerpoint/2010/main" val="248652032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EEDEC142-C344-4E16-9B97-E76C9C0D71B5}" type="slidenum">
              <a:rPr lang="tr-TR" smtClean="0"/>
              <a:t>34</a:t>
            </a:fld>
            <a:endParaRPr lang="tr-TR"/>
          </a:p>
        </p:txBody>
      </p:sp>
    </p:spTree>
    <p:extLst>
      <p:ext uri="{BB962C8B-B14F-4D97-AF65-F5344CB8AC3E}">
        <p14:creationId xmlns:p14="http://schemas.microsoft.com/office/powerpoint/2010/main" val="302320625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EEDEC142-C344-4E16-9B97-E76C9C0D71B5}" type="slidenum">
              <a:rPr lang="tr-TR" smtClean="0"/>
              <a:t>35</a:t>
            </a:fld>
            <a:endParaRPr lang="tr-TR"/>
          </a:p>
        </p:txBody>
      </p:sp>
    </p:spTree>
    <p:extLst>
      <p:ext uri="{BB962C8B-B14F-4D97-AF65-F5344CB8AC3E}">
        <p14:creationId xmlns:p14="http://schemas.microsoft.com/office/powerpoint/2010/main" val="247502305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EEDEC142-C344-4E16-9B97-E76C9C0D71B5}" type="slidenum">
              <a:rPr lang="tr-TR" smtClean="0"/>
              <a:t>36</a:t>
            </a:fld>
            <a:endParaRPr lang="tr-TR"/>
          </a:p>
        </p:txBody>
      </p:sp>
    </p:spTree>
    <p:extLst>
      <p:ext uri="{BB962C8B-B14F-4D97-AF65-F5344CB8AC3E}">
        <p14:creationId xmlns:p14="http://schemas.microsoft.com/office/powerpoint/2010/main" val="69178255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EEDEC142-C344-4E16-9B97-E76C9C0D71B5}" type="slidenum">
              <a:rPr lang="tr-TR" smtClean="0"/>
              <a:t>37</a:t>
            </a:fld>
            <a:endParaRPr lang="tr-TR"/>
          </a:p>
        </p:txBody>
      </p:sp>
    </p:spTree>
    <p:extLst>
      <p:ext uri="{BB962C8B-B14F-4D97-AF65-F5344CB8AC3E}">
        <p14:creationId xmlns:p14="http://schemas.microsoft.com/office/powerpoint/2010/main" val="327556249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EEDEC142-C344-4E16-9B97-E76C9C0D71B5}" type="slidenum">
              <a:rPr lang="tr-TR" smtClean="0"/>
              <a:t>38</a:t>
            </a:fld>
            <a:endParaRPr lang="tr-TR"/>
          </a:p>
        </p:txBody>
      </p:sp>
    </p:spTree>
    <p:extLst>
      <p:ext uri="{BB962C8B-B14F-4D97-AF65-F5344CB8AC3E}">
        <p14:creationId xmlns:p14="http://schemas.microsoft.com/office/powerpoint/2010/main" val="37022776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EEDEC142-C344-4E16-9B97-E76C9C0D71B5}" type="slidenum">
              <a:rPr lang="tr-TR" smtClean="0"/>
              <a:t>6</a:t>
            </a:fld>
            <a:endParaRPr lang="tr-TR"/>
          </a:p>
        </p:txBody>
      </p:sp>
    </p:spTree>
    <p:extLst>
      <p:ext uri="{BB962C8B-B14F-4D97-AF65-F5344CB8AC3E}">
        <p14:creationId xmlns:p14="http://schemas.microsoft.com/office/powerpoint/2010/main" val="33197697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EEDEC142-C344-4E16-9B97-E76C9C0D71B5}" type="slidenum">
              <a:rPr lang="tr-TR" smtClean="0"/>
              <a:t>7</a:t>
            </a:fld>
            <a:endParaRPr lang="tr-TR"/>
          </a:p>
        </p:txBody>
      </p:sp>
    </p:spTree>
    <p:extLst>
      <p:ext uri="{BB962C8B-B14F-4D97-AF65-F5344CB8AC3E}">
        <p14:creationId xmlns:p14="http://schemas.microsoft.com/office/powerpoint/2010/main" val="3902512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EEDEC142-C344-4E16-9B97-E76C9C0D71B5}" type="slidenum">
              <a:rPr lang="tr-TR" smtClean="0"/>
              <a:t>8</a:t>
            </a:fld>
            <a:endParaRPr lang="tr-TR"/>
          </a:p>
        </p:txBody>
      </p:sp>
    </p:spTree>
    <p:extLst>
      <p:ext uri="{BB962C8B-B14F-4D97-AF65-F5344CB8AC3E}">
        <p14:creationId xmlns:p14="http://schemas.microsoft.com/office/powerpoint/2010/main" val="39870218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EEDEC142-C344-4E16-9B97-E76C9C0D71B5}" type="slidenum">
              <a:rPr lang="tr-TR" smtClean="0"/>
              <a:t>9</a:t>
            </a:fld>
            <a:endParaRPr lang="tr-TR"/>
          </a:p>
        </p:txBody>
      </p:sp>
    </p:spTree>
    <p:extLst>
      <p:ext uri="{BB962C8B-B14F-4D97-AF65-F5344CB8AC3E}">
        <p14:creationId xmlns:p14="http://schemas.microsoft.com/office/powerpoint/2010/main" val="4637486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EEDEC142-C344-4E16-9B97-E76C9C0D71B5}" type="slidenum">
              <a:rPr lang="tr-TR" smtClean="0"/>
              <a:t>10</a:t>
            </a:fld>
            <a:endParaRPr lang="tr-TR"/>
          </a:p>
        </p:txBody>
      </p:sp>
    </p:spTree>
    <p:extLst>
      <p:ext uri="{BB962C8B-B14F-4D97-AF65-F5344CB8AC3E}">
        <p14:creationId xmlns:p14="http://schemas.microsoft.com/office/powerpoint/2010/main" val="38461385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EEDEC142-C344-4E16-9B97-E76C9C0D71B5}" type="slidenum">
              <a:rPr lang="tr-TR" smtClean="0"/>
              <a:t>11</a:t>
            </a:fld>
            <a:endParaRPr lang="tr-TR"/>
          </a:p>
        </p:txBody>
      </p:sp>
    </p:spTree>
    <p:extLst>
      <p:ext uri="{BB962C8B-B14F-4D97-AF65-F5344CB8AC3E}">
        <p14:creationId xmlns:p14="http://schemas.microsoft.com/office/powerpoint/2010/main" val="40614680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tr-TR"/>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Click to edit Master subtitle style</a:t>
            </a:r>
            <a:endParaRPr lang="en-US"/>
          </a:p>
        </p:txBody>
      </p:sp>
      <p:sp>
        <p:nvSpPr>
          <p:cNvPr id="4" name="Date Placeholder 3"/>
          <p:cNvSpPr>
            <a:spLocks noGrp="1"/>
          </p:cNvSpPr>
          <p:nvPr>
            <p:ph type="dt" sz="half" idx="10"/>
          </p:nvPr>
        </p:nvSpPr>
        <p:spPr/>
        <p:txBody>
          <a:bodyPr/>
          <a:lstStyle/>
          <a:p>
            <a:fld id="{F27CE88F-CAC2-6B45-AAAF-0336505F94F5}" type="datetimeFigureOut">
              <a:rPr lang="en-US" smtClean="0"/>
              <a:t>9/15/2022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898808-33C6-D548-B7BA-1AB38B1D82EC}" type="slidenum">
              <a:rPr lang="en-US" smtClean="0"/>
              <a:t>‹#›</a:t>
            </a:fld>
            <a:endParaRPr lang="en-US"/>
          </a:p>
        </p:txBody>
      </p:sp>
    </p:spTree>
    <p:extLst>
      <p:ext uri="{BB962C8B-B14F-4D97-AF65-F5344CB8AC3E}">
        <p14:creationId xmlns:p14="http://schemas.microsoft.com/office/powerpoint/2010/main" val="21547214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a:t>Click to edit Master text styles</a:t>
            </a:r>
          </a:p>
          <a:p>
            <a:pPr lvl="1"/>
            <a:r>
              <a:rPr lang="tr-TR"/>
              <a:t>Second level</a:t>
            </a:r>
          </a:p>
          <a:p>
            <a:pPr lvl="2"/>
            <a:r>
              <a:rPr lang="tr-TR"/>
              <a:t>Third level</a:t>
            </a:r>
          </a:p>
          <a:p>
            <a:pPr lvl="3"/>
            <a:r>
              <a:rPr lang="tr-TR"/>
              <a:t>Fourth level</a:t>
            </a:r>
          </a:p>
          <a:p>
            <a:pPr lvl="4"/>
            <a:r>
              <a:rPr lang="tr-TR"/>
              <a:t>Fifth level</a:t>
            </a:r>
            <a:endParaRPr lang="en-US"/>
          </a:p>
        </p:txBody>
      </p:sp>
      <p:sp>
        <p:nvSpPr>
          <p:cNvPr id="4" name="Date Placeholder 3"/>
          <p:cNvSpPr>
            <a:spLocks noGrp="1"/>
          </p:cNvSpPr>
          <p:nvPr>
            <p:ph type="dt" sz="half" idx="10"/>
          </p:nvPr>
        </p:nvSpPr>
        <p:spPr/>
        <p:txBody>
          <a:bodyPr/>
          <a:lstStyle/>
          <a:p>
            <a:fld id="{F27CE88F-CAC2-6B45-AAAF-0336505F94F5}" type="datetimeFigureOut">
              <a:rPr lang="en-US" smtClean="0"/>
              <a:t>9/15/2022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898808-33C6-D548-B7BA-1AB38B1D82EC}" type="slidenum">
              <a:rPr lang="en-US" smtClean="0"/>
              <a:t>‹#›</a:t>
            </a:fld>
            <a:endParaRPr lang="en-US"/>
          </a:p>
        </p:txBody>
      </p:sp>
    </p:spTree>
    <p:extLst>
      <p:ext uri="{BB962C8B-B14F-4D97-AF65-F5344CB8AC3E}">
        <p14:creationId xmlns:p14="http://schemas.microsoft.com/office/powerpoint/2010/main" val="15517025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a:t>Click to edit Master text styles</a:t>
            </a:r>
          </a:p>
          <a:p>
            <a:pPr lvl="1"/>
            <a:r>
              <a:rPr lang="tr-TR"/>
              <a:t>Second level</a:t>
            </a:r>
          </a:p>
          <a:p>
            <a:pPr lvl="2"/>
            <a:r>
              <a:rPr lang="tr-TR"/>
              <a:t>Third level</a:t>
            </a:r>
          </a:p>
          <a:p>
            <a:pPr lvl="3"/>
            <a:r>
              <a:rPr lang="tr-TR"/>
              <a:t>Fourth level</a:t>
            </a:r>
          </a:p>
          <a:p>
            <a:pPr lvl="4"/>
            <a:r>
              <a:rPr lang="tr-TR"/>
              <a:t>Fifth level</a:t>
            </a:r>
            <a:endParaRPr lang="en-US"/>
          </a:p>
        </p:txBody>
      </p:sp>
      <p:sp>
        <p:nvSpPr>
          <p:cNvPr id="4" name="Date Placeholder 3"/>
          <p:cNvSpPr>
            <a:spLocks noGrp="1"/>
          </p:cNvSpPr>
          <p:nvPr>
            <p:ph type="dt" sz="half" idx="10"/>
          </p:nvPr>
        </p:nvSpPr>
        <p:spPr/>
        <p:txBody>
          <a:bodyPr/>
          <a:lstStyle/>
          <a:p>
            <a:fld id="{F27CE88F-CAC2-6B45-AAAF-0336505F94F5}" type="datetimeFigureOut">
              <a:rPr lang="en-US" smtClean="0"/>
              <a:t>9/15/2022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898808-33C6-D548-B7BA-1AB38B1D82EC}" type="slidenum">
              <a:rPr lang="en-US" smtClean="0"/>
              <a:t>‹#›</a:t>
            </a:fld>
            <a:endParaRPr lang="en-US"/>
          </a:p>
        </p:txBody>
      </p:sp>
    </p:spTree>
    <p:extLst>
      <p:ext uri="{BB962C8B-B14F-4D97-AF65-F5344CB8AC3E}">
        <p14:creationId xmlns:p14="http://schemas.microsoft.com/office/powerpoint/2010/main" val="24221757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Click to edit Master title style</a:t>
            </a:r>
            <a:endParaRPr lang="en-US"/>
          </a:p>
        </p:txBody>
      </p:sp>
      <p:sp>
        <p:nvSpPr>
          <p:cNvPr id="3" name="Content Placeholder 2"/>
          <p:cNvSpPr>
            <a:spLocks noGrp="1"/>
          </p:cNvSpPr>
          <p:nvPr>
            <p:ph idx="1"/>
          </p:nvPr>
        </p:nvSpPr>
        <p:spPr/>
        <p:txBody>
          <a:bodyPr/>
          <a:lstStyle/>
          <a:p>
            <a:pPr lvl="0"/>
            <a:r>
              <a:rPr lang="tr-TR"/>
              <a:t>Click to edit Master text styles</a:t>
            </a:r>
          </a:p>
          <a:p>
            <a:pPr lvl="1"/>
            <a:r>
              <a:rPr lang="tr-TR"/>
              <a:t>Second level</a:t>
            </a:r>
          </a:p>
          <a:p>
            <a:pPr lvl="2"/>
            <a:r>
              <a:rPr lang="tr-TR"/>
              <a:t>Third level</a:t>
            </a:r>
          </a:p>
          <a:p>
            <a:pPr lvl="3"/>
            <a:r>
              <a:rPr lang="tr-TR"/>
              <a:t>Fourth level</a:t>
            </a:r>
          </a:p>
          <a:p>
            <a:pPr lvl="4"/>
            <a:r>
              <a:rPr lang="tr-TR"/>
              <a:t>Fifth level</a:t>
            </a:r>
            <a:endParaRPr lang="en-US"/>
          </a:p>
        </p:txBody>
      </p:sp>
      <p:sp>
        <p:nvSpPr>
          <p:cNvPr id="4" name="Date Placeholder 3"/>
          <p:cNvSpPr>
            <a:spLocks noGrp="1"/>
          </p:cNvSpPr>
          <p:nvPr>
            <p:ph type="dt" sz="half" idx="10"/>
          </p:nvPr>
        </p:nvSpPr>
        <p:spPr/>
        <p:txBody>
          <a:bodyPr/>
          <a:lstStyle/>
          <a:p>
            <a:fld id="{F27CE88F-CAC2-6B45-AAAF-0336505F94F5}" type="datetimeFigureOut">
              <a:rPr lang="en-US" smtClean="0"/>
              <a:t>9/15/2022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898808-33C6-D548-B7BA-1AB38B1D82EC}" type="slidenum">
              <a:rPr lang="en-US" smtClean="0"/>
              <a:t>‹#›</a:t>
            </a:fld>
            <a:endParaRPr lang="en-US"/>
          </a:p>
        </p:txBody>
      </p:sp>
    </p:spTree>
    <p:extLst>
      <p:ext uri="{BB962C8B-B14F-4D97-AF65-F5344CB8AC3E}">
        <p14:creationId xmlns:p14="http://schemas.microsoft.com/office/powerpoint/2010/main" val="16965991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tr-TR"/>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Click to edit Master text styles</a:t>
            </a:r>
          </a:p>
        </p:txBody>
      </p:sp>
      <p:sp>
        <p:nvSpPr>
          <p:cNvPr id="4" name="Date Placeholder 3"/>
          <p:cNvSpPr>
            <a:spLocks noGrp="1"/>
          </p:cNvSpPr>
          <p:nvPr>
            <p:ph type="dt" sz="half" idx="10"/>
          </p:nvPr>
        </p:nvSpPr>
        <p:spPr/>
        <p:txBody>
          <a:bodyPr/>
          <a:lstStyle/>
          <a:p>
            <a:fld id="{F27CE88F-CAC2-6B45-AAAF-0336505F94F5}" type="datetimeFigureOut">
              <a:rPr lang="en-US" smtClean="0"/>
              <a:t>9/15/2022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898808-33C6-D548-B7BA-1AB38B1D82EC}" type="slidenum">
              <a:rPr lang="en-US" smtClean="0"/>
              <a:t>‹#›</a:t>
            </a:fld>
            <a:endParaRPr lang="en-US"/>
          </a:p>
        </p:txBody>
      </p:sp>
    </p:spTree>
    <p:extLst>
      <p:ext uri="{BB962C8B-B14F-4D97-AF65-F5344CB8AC3E}">
        <p14:creationId xmlns:p14="http://schemas.microsoft.com/office/powerpoint/2010/main" val="36668808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Click to edit Master text styles</a:t>
            </a:r>
          </a:p>
          <a:p>
            <a:pPr lvl="1"/>
            <a:r>
              <a:rPr lang="tr-TR"/>
              <a:t>Second level</a:t>
            </a:r>
          </a:p>
          <a:p>
            <a:pPr lvl="2"/>
            <a:r>
              <a:rPr lang="tr-TR"/>
              <a:t>Third level</a:t>
            </a:r>
          </a:p>
          <a:p>
            <a:pPr lvl="3"/>
            <a:r>
              <a:rPr lang="tr-TR"/>
              <a:t>Fourth level</a:t>
            </a:r>
          </a:p>
          <a:p>
            <a:pPr lvl="4"/>
            <a:r>
              <a:rPr lang="tr-TR"/>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Click to edit Master text styles</a:t>
            </a:r>
          </a:p>
          <a:p>
            <a:pPr lvl="1"/>
            <a:r>
              <a:rPr lang="tr-TR"/>
              <a:t>Second level</a:t>
            </a:r>
          </a:p>
          <a:p>
            <a:pPr lvl="2"/>
            <a:r>
              <a:rPr lang="tr-TR"/>
              <a:t>Third level</a:t>
            </a:r>
          </a:p>
          <a:p>
            <a:pPr lvl="3"/>
            <a:r>
              <a:rPr lang="tr-TR"/>
              <a:t>Fourth level</a:t>
            </a:r>
          </a:p>
          <a:p>
            <a:pPr lvl="4"/>
            <a:r>
              <a:rPr lang="tr-TR"/>
              <a:t>Fifth level</a:t>
            </a:r>
            <a:endParaRPr lang="en-US"/>
          </a:p>
        </p:txBody>
      </p:sp>
      <p:sp>
        <p:nvSpPr>
          <p:cNvPr id="5" name="Date Placeholder 4"/>
          <p:cNvSpPr>
            <a:spLocks noGrp="1"/>
          </p:cNvSpPr>
          <p:nvPr>
            <p:ph type="dt" sz="half" idx="10"/>
          </p:nvPr>
        </p:nvSpPr>
        <p:spPr/>
        <p:txBody>
          <a:bodyPr/>
          <a:lstStyle/>
          <a:p>
            <a:fld id="{F27CE88F-CAC2-6B45-AAAF-0336505F94F5}" type="datetimeFigureOut">
              <a:rPr lang="en-US" smtClean="0"/>
              <a:t>9/15/2022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898808-33C6-D548-B7BA-1AB38B1D82EC}" type="slidenum">
              <a:rPr lang="en-US" smtClean="0"/>
              <a:t>‹#›</a:t>
            </a:fld>
            <a:endParaRPr lang="en-US"/>
          </a:p>
        </p:txBody>
      </p:sp>
    </p:spTree>
    <p:extLst>
      <p:ext uri="{BB962C8B-B14F-4D97-AF65-F5344CB8AC3E}">
        <p14:creationId xmlns:p14="http://schemas.microsoft.com/office/powerpoint/2010/main" val="11883292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Click to edit Master text styles</a:t>
            </a:r>
          </a:p>
          <a:p>
            <a:pPr lvl="1"/>
            <a:r>
              <a:rPr lang="tr-TR"/>
              <a:t>Second level</a:t>
            </a:r>
          </a:p>
          <a:p>
            <a:pPr lvl="2"/>
            <a:r>
              <a:rPr lang="tr-TR"/>
              <a:t>Third level</a:t>
            </a:r>
          </a:p>
          <a:p>
            <a:pPr lvl="3"/>
            <a:r>
              <a:rPr lang="tr-TR"/>
              <a:t>Fourth level</a:t>
            </a:r>
          </a:p>
          <a:p>
            <a:pPr lvl="4"/>
            <a:r>
              <a:rPr lang="tr-TR"/>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Click to edit Master text styles</a:t>
            </a:r>
          </a:p>
          <a:p>
            <a:pPr lvl="1"/>
            <a:r>
              <a:rPr lang="tr-TR"/>
              <a:t>Second level</a:t>
            </a:r>
          </a:p>
          <a:p>
            <a:pPr lvl="2"/>
            <a:r>
              <a:rPr lang="tr-TR"/>
              <a:t>Third level</a:t>
            </a:r>
          </a:p>
          <a:p>
            <a:pPr lvl="3"/>
            <a:r>
              <a:rPr lang="tr-TR"/>
              <a:t>Fourth level</a:t>
            </a:r>
          </a:p>
          <a:p>
            <a:pPr lvl="4"/>
            <a:r>
              <a:rPr lang="tr-TR"/>
              <a:t>Fifth level</a:t>
            </a:r>
            <a:endParaRPr lang="en-US"/>
          </a:p>
        </p:txBody>
      </p:sp>
      <p:sp>
        <p:nvSpPr>
          <p:cNvPr id="7" name="Date Placeholder 6"/>
          <p:cNvSpPr>
            <a:spLocks noGrp="1"/>
          </p:cNvSpPr>
          <p:nvPr>
            <p:ph type="dt" sz="half" idx="10"/>
          </p:nvPr>
        </p:nvSpPr>
        <p:spPr/>
        <p:txBody>
          <a:bodyPr/>
          <a:lstStyle/>
          <a:p>
            <a:fld id="{F27CE88F-CAC2-6B45-AAAF-0336505F94F5}" type="datetimeFigureOut">
              <a:rPr lang="en-US" smtClean="0"/>
              <a:t>9/15/2022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F898808-33C6-D548-B7BA-1AB38B1D82EC}" type="slidenum">
              <a:rPr lang="en-US" smtClean="0"/>
              <a:t>‹#›</a:t>
            </a:fld>
            <a:endParaRPr lang="en-US"/>
          </a:p>
        </p:txBody>
      </p:sp>
    </p:spTree>
    <p:extLst>
      <p:ext uri="{BB962C8B-B14F-4D97-AF65-F5344CB8AC3E}">
        <p14:creationId xmlns:p14="http://schemas.microsoft.com/office/powerpoint/2010/main" val="36438875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Click to edit Master title style</a:t>
            </a:r>
            <a:endParaRPr lang="en-US"/>
          </a:p>
        </p:txBody>
      </p:sp>
      <p:sp>
        <p:nvSpPr>
          <p:cNvPr id="3" name="Date Placeholder 2"/>
          <p:cNvSpPr>
            <a:spLocks noGrp="1"/>
          </p:cNvSpPr>
          <p:nvPr>
            <p:ph type="dt" sz="half" idx="10"/>
          </p:nvPr>
        </p:nvSpPr>
        <p:spPr/>
        <p:txBody>
          <a:bodyPr/>
          <a:lstStyle/>
          <a:p>
            <a:fld id="{F27CE88F-CAC2-6B45-AAAF-0336505F94F5}" type="datetimeFigureOut">
              <a:rPr lang="en-US" smtClean="0"/>
              <a:t>9/15/2022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F898808-33C6-D548-B7BA-1AB38B1D82EC}" type="slidenum">
              <a:rPr lang="en-US" smtClean="0"/>
              <a:t>‹#›</a:t>
            </a:fld>
            <a:endParaRPr lang="en-US"/>
          </a:p>
        </p:txBody>
      </p:sp>
    </p:spTree>
    <p:extLst>
      <p:ext uri="{BB962C8B-B14F-4D97-AF65-F5344CB8AC3E}">
        <p14:creationId xmlns:p14="http://schemas.microsoft.com/office/powerpoint/2010/main" val="40202284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7CE88F-CAC2-6B45-AAAF-0336505F94F5}" type="datetimeFigureOut">
              <a:rPr lang="en-US" smtClean="0"/>
              <a:t>9/15/2022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F898808-33C6-D548-B7BA-1AB38B1D82EC}" type="slidenum">
              <a:rPr lang="en-US" smtClean="0"/>
              <a:t>‹#›</a:t>
            </a:fld>
            <a:endParaRPr lang="en-US"/>
          </a:p>
        </p:txBody>
      </p:sp>
    </p:spTree>
    <p:extLst>
      <p:ext uri="{BB962C8B-B14F-4D97-AF65-F5344CB8AC3E}">
        <p14:creationId xmlns:p14="http://schemas.microsoft.com/office/powerpoint/2010/main" val="32606338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tr-TR"/>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Click to edit Master text styles</a:t>
            </a:r>
          </a:p>
          <a:p>
            <a:pPr lvl="1"/>
            <a:r>
              <a:rPr lang="tr-TR"/>
              <a:t>Second level</a:t>
            </a:r>
          </a:p>
          <a:p>
            <a:pPr lvl="2"/>
            <a:r>
              <a:rPr lang="tr-TR"/>
              <a:t>Third level</a:t>
            </a:r>
          </a:p>
          <a:p>
            <a:pPr lvl="3"/>
            <a:r>
              <a:rPr lang="tr-TR"/>
              <a:t>Fourth level</a:t>
            </a:r>
          </a:p>
          <a:p>
            <a:pPr lvl="4"/>
            <a:r>
              <a:rPr lang="tr-TR"/>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Click to edit Master text styles</a:t>
            </a:r>
          </a:p>
        </p:txBody>
      </p:sp>
      <p:sp>
        <p:nvSpPr>
          <p:cNvPr id="5" name="Date Placeholder 4"/>
          <p:cNvSpPr>
            <a:spLocks noGrp="1"/>
          </p:cNvSpPr>
          <p:nvPr>
            <p:ph type="dt" sz="half" idx="10"/>
          </p:nvPr>
        </p:nvSpPr>
        <p:spPr/>
        <p:txBody>
          <a:bodyPr/>
          <a:lstStyle/>
          <a:p>
            <a:fld id="{F27CE88F-CAC2-6B45-AAAF-0336505F94F5}" type="datetimeFigureOut">
              <a:rPr lang="en-US" smtClean="0"/>
              <a:t>9/15/2022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898808-33C6-D548-B7BA-1AB38B1D82EC}" type="slidenum">
              <a:rPr lang="en-US" smtClean="0"/>
              <a:t>‹#›</a:t>
            </a:fld>
            <a:endParaRPr lang="en-US"/>
          </a:p>
        </p:txBody>
      </p:sp>
    </p:spTree>
    <p:extLst>
      <p:ext uri="{BB962C8B-B14F-4D97-AF65-F5344CB8AC3E}">
        <p14:creationId xmlns:p14="http://schemas.microsoft.com/office/powerpoint/2010/main" val="14433399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tr-TR"/>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Click to edit Master text styles</a:t>
            </a:r>
          </a:p>
        </p:txBody>
      </p:sp>
      <p:sp>
        <p:nvSpPr>
          <p:cNvPr id="5" name="Date Placeholder 4"/>
          <p:cNvSpPr>
            <a:spLocks noGrp="1"/>
          </p:cNvSpPr>
          <p:nvPr>
            <p:ph type="dt" sz="half" idx="10"/>
          </p:nvPr>
        </p:nvSpPr>
        <p:spPr/>
        <p:txBody>
          <a:bodyPr/>
          <a:lstStyle/>
          <a:p>
            <a:fld id="{F27CE88F-CAC2-6B45-AAAF-0336505F94F5}" type="datetimeFigureOut">
              <a:rPr lang="en-US" smtClean="0"/>
              <a:t>9/15/2022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898808-33C6-D548-B7BA-1AB38B1D82EC}" type="slidenum">
              <a:rPr lang="en-US" smtClean="0"/>
              <a:t>‹#›</a:t>
            </a:fld>
            <a:endParaRPr lang="en-US"/>
          </a:p>
        </p:txBody>
      </p:sp>
    </p:spTree>
    <p:extLst>
      <p:ext uri="{BB962C8B-B14F-4D97-AF65-F5344CB8AC3E}">
        <p14:creationId xmlns:p14="http://schemas.microsoft.com/office/powerpoint/2010/main" val="34775426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Click to edit Master text styles</a:t>
            </a:r>
          </a:p>
          <a:p>
            <a:pPr lvl="1"/>
            <a:r>
              <a:rPr lang="tr-TR"/>
              <a:t>Second level</a:t>
            </a:r>
          </a:p>
          <a:p>
            <a:pPr lvl="2"/>
            <a:r>
              <a:rPr lang="tr-TR"/>
              <a:t>Third level</a:t>
            </a:r>
          </a:p>
          <a:p>
            <a:pPr lvl="3"/>
            <a:r>
              <a:rPr lang="tr-TR"/>
              <a:t>Fourth level</a:t>
            </a:r>
          </a:p>
          <a:p>
            <a:pPr lvl="4"/>
            <a:r>
              <a:rPr lang="tr-TR"/>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7CE88F-CAC2-6B45-AAAF-0336505F94F5}" type="datetimeFigureOut">
              <a:rPr lang="en-US" smtClean="0"/>
              <a:t>9/15/2022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898808-33C6-D548-B7BA-1AB38B1D82EC}" type="slidenum">
              <a:rPr lang="en-US" smtClean="0"/>
              <a:t>‹#›</a:t>
            </a:fld>
            <a:endParaRPr lang="en-US"/>
          </a:p>
        </p:txBody>
      </p:sp>
    </p:spTree>
    <p:extLst>
      <p:ext uri="{BB962C8B-B14F-4D97-AF65-F5344CB8AC3E}">
        <p14:creationId xmlns:p14="http://schemas.microsoft.com/office/powerpoint/2010/main" val="18795825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9.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0.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3.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4.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5.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6.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a:latin typeface="Corbel" panose="020B0503020204020204" pitchFamily="34" charset="0"/>
              </a:rPr>
              <a:t>YENİDEN DEĞERLEME MÜESSESESİ VE AVANTAJLARI</a:t>
            </a:r>
            <a:endParaRPr lang="en-US" dirty="0">
              <a:latin typeface="Corbel" panose="020B0503020204020204" pitchFamily="34" charset="0"/>
            </a:endParaRPr>
          </a:p>
        </p:txBody>
      </p:sp>
      <p:sp>
        <p:nvSpPr>
          <p:cNvPr id="3" name="Subtitle 2"/>
          <p:cNvSpPr>
            <a:spLocks noGrp="1"/>
          </p:cNvSpPr>
          <p:nvPr>
            <p:ph type="subTitle" idx="1"/>
          </p:nvPr>
        </p:nvSpPr>
        <p:spPr/>
        <p:txBody>
          <a:bodyPr/>
          <a:lstStyle/>
          <a:p>
            <a:r>
              <a:rPr lang="tr-TR" dirty="0">
                <a:solidFill>
                  <a:schemeClr val="tx1">
                    <a:lumMod val="85000"/>
                    <a:lumOff val="15000"/>
                  </a:schemeClr>
                </a:solidFill>
                <a:latin typeface="Corbel" panose="020B0503020204020204" pitchFamily="34" charset="0"/>
              </a:rPr>
              <a:t>Ender POLAT</a:t>
            </a:r>
          </a:p>
          <a:p>
            <a:r>
              <a:rPr lang="tr-TR" dirty="0">
                <a:solidFill>
                  <a:schemeClr val="tx1">
                    <a:lumMod val="85000"/>
                    <a:lumOff val="15000"/>
                  </a:schemeClr>
                </a:solidFill>
                <a:latin typeface="Corbel" panose="020B0503020204020204" pitchFamily="34" charset="0"/>
              </a:rPr>
              <a:t>Yeminli Mali Müşavir</a:t>
            </a:r>
          </a:p>
          <a:p>
            <a:endParaRPr lang="en-US" dirty="0"/>
          </a:p>
        </p:txBody>
      </p:sp>
      <p:pic>
        <p:nvPicPr>
          <p:cNvPr id="4" name="Resim 3">
            <a:extLst>
              <a:ext uri="{FF2B5EF4-FFF2-40B4-BE49-F238E27FC236}">
                <a16:creationId xmlns:a16="http://schemas.microsoft.com/office/drawing/2014/main" id="{740E5A3D-B290-C801-37FB-4A6D69B50238}"/>
              </a:ext>
            </a:extLst>
          </p:cNvPr>
          <p:cNvPicPr>
            <a:picLocks noChangeAspect="1"/>
          </p:cNvPicPr>
          <p:nvPr/>
        </p:nvPicPr>
        <p:blipFill>
          <a:blip r:embed="rId3"/>
          <a:stretch>
            <a:fillRect/>
          </a:stretch>
        </p:blipFill>
        <p:spPr>
          <a:xfrm>
            <a:off x="5016340" y="6145128"/>
            <a:ext cx="4078577" cy="762066"/>
          </a:xfrm>
          <a:prstGeom prst="rect">
            <a:avLst/>
          </a:prstGeom>
        </p:spPr>
      </p:pic>
    </p:spTree>
    <p:extLst>
      <p:ext uri="{BB962C8B-B14F-4D97-AF65-F5344CB8AC3E}">
        <p14:creationId xmlns:p14="http://schemas.microsoft.com/office/powerpoint/2010/main" val="14151123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pic>
        <p:nvPicPr>
          <p:cNvPr id="4" name="Resim 3">
            <a:extLst>
              <a:ext uri="{FF2B5EF4-FFF2-40B4-BE49-F238E27FC236}">
                <a16:creationId xmlns:a16="http://schemas.microsoft.com/office/drawing/2014/main" id="{D709A00E-4437-11CB-2087-68C1B3A568CB}"/>
              </a:ext>
            </a:extLst>
          </p:cNvPr>
          <p:cNvPicPr>
            <a:picLocks noChangeAspect="1"/>
          </p:cNvPicPr>
          <p:nvPr/>
        </p:nvPicPr>
        <p:blipFill>
          <a:blip r:embed="rId4"/>
          <a:stretch>
            <a:fillRect/>
          </a:stretch>
        </p:blipFill>
        <p:spPr>
          <a:xfrm>
            <a:off x="5016340" y="6095934"/>
            <a:ext cx="4078577" cy="762066"/>
          </a:xfrm>
          <a:prstGeom prst="rect">
            <a:avLst/>
          </a:prstGeom>
        </p:spPr>
      </p:pic>
      <p:sp>
        <p:nvSpPr>
          <p:cNvPr id="5" name="Subtitle 2">
            <a:extLst>
              <a:ext uri="{FF2B5EF4-FFF2-40B4-BE49-F238E27FC236}">
                <a16:creationId xmlns:a16="http://schemas.microsoft.com/office/drawing/2014/main" id="{E8D41FE4-E7BB-2F42-6ED5-A260FAFCDB08}"/>
              </a:ext>
            </a:extLst>
          </p:cNvPr>
          <p:cNvSpPr>
            <a:spLocks noGrp="1"/>
          </p:cNvSpPr>
          <p:nvPr>
            <p:ph type="title"/>
          </p:nvPr>
        </p:nvSpPr>
        <p:spPr>
          <a:xfrm>
            <a:off x="995363" y="1217613"/>
            <a:ext cx="6792752" cy="701674"/>
          </a:xfrm>
        </p:spPr>
        <p:txBody>
          <a:bodyPr>
            <a:normAutofit/>
          </a:bodyPr>
          <a:lstStyle/>
          <a:p>
            <a:r>
              <a:rPr lang="tr-TR" sz="2000" b="1" dirty="0">
                <a:solidFill>
                  <a:srgbClr val="FF0000"/>
                </a:solidFill>
                <a:latin typeface="Century Gothic" panose="020B0502020202020204" pitchFamily="34" charset="0"/>
              </a:rPr>
              <a:t>YENİDEN DEĞERLEME YAPILABİLME ZAMANI</a:t>
            </a:r>
          </a:p>
        </p:txBody>
      </p:sp>
      <p:sp>
        <p:nvSpPr>
          <p:cNvPr id="2" name="İçerik Yer Tutucusu 1">
            <a:extLst>
              <a:ext uri="{FF2B5EF4-FFF2-40B4-BE49-F238E27FC236}">
                <a16:creationId xmlns:a16="http://schemas.microsoft.com/office/drawing/2014/main" id="{DD013AA8-A9E6-0192-20BA-486A4AC35109}"/>
              </a:ext>
            </a:extLst>
          </p:cNvPr>
          <p:cNvSpPr>
            <a:spLocks noGrp="1"/>
          </p:cNvSpPr>
          <p:nvPr>
            <p:ph idx="1"/>
          </p:nvPr>
        </p:nvSpPr>
        <p:spPr>
          <a:xfrm>
            <a:off x="457200" y="1804895"/>
            <a:ext cx="8229600" cy="4491132"/>
          </a:xfrm>
        </p:spPr>
        <p:txBody>
          <a:bodyPr>
            <a:normAutofit/>
          </a:bodyPr>
          <a:lstStyle/>
          <a:p>
            <a:pPr marL="103505" marR="120015" indent="325755" algn="just">
              <a:lnSpc>
                <a:spcPct val="98000"/>
              </a:lnSpc>
              <a:spcBef>
                <a:spcPts val="480"/>
              </a:spcBef>
              <a:spcAft>
                <a:spcPts val="0"/>
              </a:spcAft>
            </a:pPr>
            <a:r>
              <a:rPr lang="tr-TR" sz="1800" dirty="0">
                <a:effectLst/>
                <a:latin typeface="Century Gothic" panose="020B0502020202020204" pitchFamily="34" charset="0"/>
                <a:ea typeface="Times New Roman" panose="02020603050405020304" pitchFamily="18" charset="0"/>
              </a:rPr>
              <a:t>213 sayılı Kanunun geçici 32 </a:t>
            </a:r>
            <a:r>
              <a:rPr lang="tr-TR" sz="1800" dirty="0" err="1">
                <a:effectLst/>
                <a:latin typeface="Century Gothic" panose="020B0502020202020204" pitchFamily="34" charset="0"/>
                <a:ea typeface="Times New Roman" panose="02020603050405020304" pitchFamily="18" charset="0"/>
              </a:rPr>
              <a:t>nci</a:t>
            </a:r>
            <a:r>
              <a:rPr lang="tr-TR" sz="1800" dirty="0">
                <a:effectLst/>
                <a:latin typeface="Century Gothic" panose="020B0502020202020204" pitchFamily="34" charset="0"/>
                <a:ea typeface="Times New Roman" panose="02020603050405020304" pitchFamily="18" charset="0"/>
              </a:rPr>
              <a:t> maddesi kapsamında yeniden değerleme,</a:t>
            </a:r>
            <a:r>
              <a:rPr lang="tr-TR" sz="1800" spc="-6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aynı Kanunun</a:t>
            </a:r>
            <a:r>
              <a:rPr lang="tr-TR" sz="1800" spc="-5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mükerrer</a:t>
            </a:r>
            <a:r>
              <a:rPr lang="tr-TR" sz="1800" spc="-5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298</a:t>
            </a:r>
            <a:r>
              <a:rPr lang="tr-TR" sz="1800" spc="-6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inci</a:t>
            </a:r>
            <a:r>
              <a:rPr lang="tr-TR" sz="1800" spc="-5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maddesinin</a:t>
            </a:r>
            <a:r>
              <a:rPr lang="tr-TR" sz="1800" spc="-5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(Ç)</a:t>
            </a:r>
            <a:r>
              <a:rPr lang="tr-TR" sz="1800" spc="-5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fıkrası</a:t>
            </a:r>
            <a:r>
              <a:rPr lang="tr-TR" sz="1800" spc="-6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uyarınca</a:t>
            </a:r>
            <a:r>
              <a:rPr lang="tr-TR" sz="1800" spc="-5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ilk</a:t>
            </a:r>
            <a:r>
              <a:rPr lang="tr-TR" sz="1800" spc="-5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kez</a:t>
            </a:r>
            <a:r>
              <a:rPr lang="tr-TR" sz="1800" spc="-5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yapılacak yeniden</a:t>
            </a:r>
            <a:r>
              <a:rPr lang="tr-TR" sz="1800" spc="-3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değerleme</a:t>
            </a:r>
            <a:r>
              <a:rPr lang="tr-TR" sz="1800" spc="-1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öncesinde</a:t>
            </a:r>
            <a:r>
              <a:rPr lang="tr-TR" sz="1800" spc="-3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olmak</a:t>
            </a:r>
            <a:r>
              <a:rPr lang="tr-TR" sz="1800" spc="-4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kaydıyla,</a:t>
            </a:r>
            <a:r>
              <a:rPr lang="tr-TR" sz="1800" spc="-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yalnızca</a:t>
            </a:r>
            <a:r>
              <a:rPr lang="tr-TR" sz="1800" spc="-3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bir</a:t>
            </a:r>
            <a:r>
              <a:rPr lang="tr-TR" sz="1800" spc="-6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defa</a:t>
            </a:r>
            <a:r>
              <a:rPr lang="tr-TR" sz="1800" spc="-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yapılabilir. </a:t>
            </a:r>
            <a:r>
              <a:rPr lang="tr-TR" sz="2000" b="1" dirty="0">
                <a:solidFill>
                  <a:srgbClr val="FF0000"/>
                </a:solidFill>
                <a:latin typeface="Century Gothic" panose="020B0502020202020204" pitchFamily="34" charset="0"/>
                <a:ea typeface="Times New Roman" panose="02020603050405020304" pitchFamily="18" charset="0"/>
              </a:rPr>
              <a:t>31.12.2021</a:t>
            </a:r>
            <a:endParaRPr lang="tr-TR" sz="2000" b="1" dirty="0">
              <a:solidFill>
                <a:srgbClr val="FF0000"/>
              </a:solidFill>
              <a:effectLst/>
              <a:latin typeface="Century Gothic" panose="020B0502020202020204" pitchFamily="34" charset="0"/>
              <a:ea typeface="Times New Roman" panose="02020603050405020304" pitchFamily="18" charset="0"/>
            </a:endParaRPr>
          </a:p>
          <a:p>
            <a:pPr marL="103505" marR="120015" indent="325755" algn="just">
              <a:lnSpc>
                <a:spcPct val="98000"/>
              </a:lnSpc>
              <a:spcBef>
                <a:spcPts val="480"/>
              </a:spcBef>
              <a:spcAft>
                <a:spcPts val="0"/>
              </a:spcAft>
            </a:pPr>
            <a:endParaRPr lang="tr-TR" sz="1800" dirty="0">
              <a:latin typeface="Century Gothic" panose="020B0502020202020204" pitchFamily="34" charset="0"/>
              <a:ea typeface="Times New Roman" panose="02020603050405020304" pitchFamily="18" charset="0"/>
            </a:endParaRPr>
          </a:p>
          <a:p>
            <a:pPr marL="103505" marR="120015" indent="325755" algn="just">
              <a:lnSpc>
                <a:spcPct val="98000"/>
              </a:lnSpc>
              <a:spcBef>
                <a:spcPts val="480"/>
              </a:spcBef>
              <a:spcAft>
                <a:spcPts val="0"/>
              </a:spcAft>
            </a:pPr>
            <a:r>
              <a:rPr lang="tr-TR" sz="1800" dirty="0">
                <a:effectLst/>
                <a:latin typeface="Century Gothic" panose="020B0502020202020204" pitchFamily="34" charset="0"/>
                <a:ea typeface="Times New Roman" panose="02020603050405020304" pitchFamily="18" charset="0"/>
              </a:rPr>
              <a:t>298</a:t>
            </a:r>
            <a:r>
              <a:rPr lang="tr-TR" sz="1800" spc="-6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inci</a:t>
            </a:r>
            <a:r>
              <a:rPr lang="tr-TR" sz="1800" spc="-5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maddesinin</a:t>
            </a:r>
            <a:r>
              <a:rPr lang="tr-TR" sz="1800" spc="-5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(Ç)</a:t>
            </a:r>
            <a:r>
              <a:rPr lang="tr-TR" sz="1800" spc="-5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fıkrası</a:t>
            </a:r>
            <a:r>
              <a:rPr lang="tr-TR" sz="1800" spc="-6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uyarınca yeniden değerleme yapılması durumunda geçici 32 </a:t>
            </a:r>
            <a:r>
              <a:rPr lang="tr-TR" sz="1800" dirty="0" err="1">
                <a:effectLst/>
                <a:latin typeface="Century Gothic" panose="020B0502020202020204" pitchFamily="34" charset="0"/>
                <a:ea typeface="Times New Roman" panose="02020603050405020304" pitchFamily="18" charset="0"/>
              </a:rPr>
              <a:t>nci</a:t>
            </a:r>
            <a:r>
              <a:rPr lang="tr-TR" sz="1800" dirty="0">
                <a:effectLst/>
                <a:latin typeface="Century Gothic" panose="020B0502020202020204" pitchFamily="34" charset="0"/>
                <a:ea typeface="Times New Roman" panose="02020603050405020304" pitchFamily="18" charset="0"/>
              </a:rPr>
              <a:t> madde kapsamında yeniden değerleme yapılamaz. </a:t>
            </a:r>
            <a:r>
              <a:rPr lang="tr-TR" sz="1800" dirty="0">
                <a:latin typeface="Century Gothic" panose="020B0502020202020204" pitchFamily="34" charset="0"/>
                <a:ea typeface="Times New Roman" panose="02020603050405020304" pitchFamily="18" charset="0"/>
              </a:rPr>
              <a:t>Bu nedenle, öncelikle geçici 32 </a:t>
            </a:r>
            <a:r>
              <a:rPr lang="tr-TR" sz="1800" dirty="0" err="1">
                <a:latin typeface="Century Gothic" panose="020B0502020202020204" pitchFamily="34" charset="0"/>
                <a:ea typeface="Times New Roman" panose="02020603050405020304" pitchFamily="18" charset="0"/>
              </a:rPr>
              <a:t>nci</a:t>
            </a:r>
            <a:r>
              <a:rPr lang="tr-TR" sz="1800" dirty="0">
                <a:latin typeface="Century Gothic" panose="020B0502020202020204" pitchFamily="34" charset="0"/>
                <a:ea typeface="Times New Roman" panose="02020603050405020304" pitchFamily="18" charset="0"/>
              </a:rPr>
              <a:t> maddeye göre yeniden değerleme yapılmalı akabinde </a:t>
            </a:r>
            <a:r>
              <a:rPr lang="tr-TR" sz="1800" dirty="0">
                <a:effectLst/>
                <a:latin typeface="Century Gothic" panose="020B0502020202020204" pitchFamily="34" charset="0"/>
                <a:ea typeface="Times New Roman" panose="02020603050405020304" pitchFamily="18" charset="0"/>
              </a:rPr>
              <a:t>298</a:t>
            </a:r>
            <a:r>
              <a:rPr lang="tr-TR" sz="1800" spc="-6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inci</a:t>
            </a:r>
            <a:r>
              <a:rPr lang="tr-TR" sz="1800" spc="-5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maddesinin</a:t>
            </a:r>
            <a:r>
              <a:rPr lang="tr-TR" sz="1800" spc="-5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(Ç)</a:t>
            </a:r>
            <a:r>
              <a:rPr lang="tr-TR" sz="1800" spc="-5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fıkrasının uygulamasını yapmalıyız.</a:t>
            </a:r>
          </a:p>
          <a:p>
            <a:pPr marL="103505" marR="120015" indent="325755" algn="just">
              <a:lnSpc>
                <a:spcPct val="98000"/>
              </a:lnSpc>
              <a:spcBef>
                <a:spcPts val="480"/>
              </a:spcBef>
              <a:spcAft>
                <a:spcPts val="0"/>
              </a:spcAft>
            </a:pPr>
            <a:endParaRPr lang="tr-TR" sz="1800" dirty="0">
              <a:latin typeface="Century Gothic" panose="020B0502020202020204" pitchFamily="34" charset="0"/>
              <a:ea typeface="Times New Roman" panose="02020603050405020304" pitchFamily="18" charset="0"/>
            </a:endParaRPr>
          </a:p>
          <a:p>
            <a:pPr marL="103505" marR="120015" indent="325755" algn="just">
              <a:lnSpc>
                <a:spcPct val="98000"/>
              </a:lnSpc>
              <a:spcBef>
                <a:spcPts val="480"/>
              </a:spcBef>
              <a:spcAft>
                <a:spcPts val="0"/>
              </a:spcAft>
            </a:pPr>
            <a:r>
              <a:rPr lang="tr-TR" sz="1800" dirty="0">
                <a:effectLst/>
                <a:latin typeface="Century Gothic" panose="020B0502020202020204" pitchFamily="34" charset="0"/>
                <a:ea typeface="Times New Roman" panose="02020603050405020304" pitchFamily="18" charset="0"/>
              </a:rPr>
              <a:t>213 sayılı Kanunun geçici 32 </a:t>
            </a:r>
            <a:r>
              <a:rPr lang="tr-TR" sz="1800" dirty="0" err="1">
                <a:effectLst/>
                <a:latin typeface="Century Gothic" panose="020B0502020202020204" pitchFamily="34" charset="0"/>
                <a:ea typeface="Times New Roman" panose="02020603050405020304" pitchFamily="18" charset="0"/>
              </a:rPr>
              <a:t>nci</a:t>
            </a:r>
            <a:r>
              <a:rPr lang="tr-TR" sz="1800" dirty="0">
                <a:effectLst/>
                <a:latin typeface="Century Gothic" panose="020B0502020202020204" pitchFamily="34" charset="0"/>
                <a:ea typeface="Times New Roman" panose="02020603050405020304" pitchFamily="18" charset="0"/>
              </a:rPr>
              <a:t> maddesi kapsamında yeniden değerleme, 298</a:t>
            </a:r>
            <a:r>
              <a:rPr lang="tr-TR" sz="1800" spc="-6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inci</a:t>
            </a:r>
            <a:r>
              <a:rPr lang="tr-TR" sz="1800" spc="-5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maddesinin</a:t>
            </a:r>
            <a:r>
              <a:rPr lang="tr-TR" sz="1800" spc="-5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(Ç)</a:t>
            </a:r>
            <a:r>
              <a:rPr lang="tr-TR" sz="1800" spc="-5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fıkrası</a:t>
            </a:r>
            <a:r>
              <a:rPr lang="tr-TR" sz="1800" spc="-6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uyarınca</a:t>
            </a:r>
            <a:r>
              <a:rPr lang="tr-TR" sz="1800" spc="-5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ilk</a:t>
            </a:r>
            <a:r>
              <a:rPr lang="tr-TR" sz="1800" spc="-5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kez</a:t>
            </a:r>
            <a:r>
              <a:rPr lang="tr-TR" sz="1800" spc="-5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yapılacak yeniden</a:t>
            </a:r>
            <a:r>
              <a:rPr lang="tr-TR" sz="1800" spc="-3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değerleme yapılmadan önce </a:t>
            </a:r>
            <a:r>
              <a:rPr lang="tr-TR" sz="1800" b="1" dirty="0">
                <a:solidFill>
                  <a:srgbClr val="FF0000"/>
                </a:solidFill>
                <a:effectLst/>
                <a:latin typeface="Century Gothic" panose="020B0502020202020204" pitchFamily="34" charset="0"/>
                <a:ea typeface="Times New Roman" panose="02020603050405020304" pitchFamily="18" charset="0"/>
              </a:rPr>
              <a:t>kısım </a:t>
            </a:r>
            <a:r>
              <a:rPr lang="tr-TR" sz="1800" b="1" dirty="0" err="1">
                <a:solidFill>
                  <a:srgbClr val="FF0000"/>
                </a:solidFill>
                <a:effectLst/>
                <a:latin typeface="Century Gothic" panose="020B0502020202020204" pitchFamily="34" charset="0"/>
                <a:ea typeface="Times New Roman" panose="02020603050405020304" pitchFamily="18" charset="0"/>
              </a:rPr>
              <a:t>kısım</a:t>
            </a:r>
            <a:r>
              <a:rPr lang="tr-TR" sz="1800" b="1" dirty="0">
                <a:solidFill>
                  <a:srgbClr val="FF0000"/>
                </a:solidFill>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uygulanabilmektedir..</a:t>
            </a:r>
          </a:p>
        </p:txBody>
      </p:sp>
      <p:sp>
        <p:nvSpPr>
          <p:cNvPr id="3" name="Subtitle 2">
            <a:extLst>
              <a:ext uri="{FF2B5EF4-FFF2-40B4-BE49-F238E27FC236}">
                <a16:creationId xmlns:a16="http://schemas.microsoft.com/office/drawing/2014/main" id="{07CEE11F-812F-A722-4ACC-8D698497E021}"/>
              </a:ext>
            </a:extLst>
          </p:cNvPr>
          <p:cNvSpPr txBox="1">
            <a:spLocks/>
          </p:cNvSpPr>
          <p:nvPr/>
        </p:nvSpPr>
        <p:spPr>
          <a:xfrm>
            <a:off x="-1" y="571875"/>
            <a:ext cx="4386729" cy="507625"/>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tr-TR" sz="2000" b="1" dirty="0">
                <a:solidFill>
                  <a:schemeClr val="bg1">
                    <a:lumMod val="95000"/>
                  </a:schemeClr>
                </a:solidFill>
                <a:latin typeface="Century Gothic" panose="020B0502020202020204" pitchFamily="34" charset="0"/>
              </a:rPr>
              <a:t>GEÇİCİ 32. MADDE UYGULAMASI</a:t>
            </a:r>
          </a:p>
        </p:txBody>
      </p:sp>
    </p:spTree>
    <p:extLst>
      <p:ext uri="{BB962C8B-B14F-4D97-AF65-F5344CB8AC3E}">
        <p14:creationId xmlns:p14="http://schemas.microsoft.com/office/powerpoint/2010/main" val="16454768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pic>
        <p:nvPicPr>
          <p:cNvPr id="4" name="Resim 3">
            <a:extLst>
              <a:ext uri="{FF2B5EF4-FFF2-40B4-BE49-F238E27FC236}">
                <a16:creationId xmlns:a16="http://schemas.microsoft.com/office/drawing/2014/main" id="{D709A00E-4437-11CB-2087-68C1B3A568CB}"/>
              </a:ext>
            </a:extLst>
          </p:cNvPr>
          <p:cNvPicPr>
            <a:picLocks noChangeAspect="1"/>
          </p:cNvPicPr>
          <p:nvPr/>
        </p:nvPicPr>
        <p:blipFill>
          <a:blip r:embed="rId4"/>
          <a:stretch>
            <a:fillRect/>
          </a:stretch>
        </p:blipFill>
        <p:spPr>
          <a:xfrm>
            <a:off x="5016340" y="6095934"/>
            <a:ext cx="4078577" cy="762066"/>
          </a:xfrm>
          <a:prstGeom prst="rect">
            <a:avLst/>
          </a:prstGeom>
        </p:spPr>
      </p:pic>
      <p:sp>
        <p:nvSpPr>
          <p:cNvPr id="5" name="Subtitle 2">
            <a:extLst>
              <a:ext uri="{FF2B5EF4-FFF2-40B4-BE49-F238E27FC236}">
                <a16:creationId xmlns:a16="http://schemas.microsoft.com/office/drawing/2014/main" id="{E8D41FE4-E7BB-2F42-6ED5-A260FAFCDB08}"/>
              </a:ext>
            </a:extLst>
          </p:cNvPr>
          <p:cNvSpPr>
            <a:spLocks noGrp="1"/>
          </p:cNvSpPr>
          <p:nvPr>
            <p:ph type="title"/>
          </p:nvPr>
        </p:nvSpPr>
        <p:spPr>
          <a:xfrm>
            <a:off x="995363" y="1217613"/>
            <a:ext cx="6792752" cy="312363"/>
          </a:xfrm>
        </p:spPr>
        <p:txBody>
          <a:bodyPr>
            <a:normAutofit fontScale="90000"/>
          </a:bodyPr>
          <a:lstStyle/>
          <a:p>
            <a:r>
              <a:rPr lang="tr-TR" sz="2000" b="1" dirty="0">
                <a:solidFill>
                  <a:srgbClr val="FF0000"/>
                </a:solidFill>
                <a:latin typeface="Century Gothic" panose="020B0502020202020204" pitchFamily="34" charset="0"/>
              </a:rPr>
              <a:t>Yİ-ÜFE KATSAYILARI</a:t>
            </a:r>
          </a:p>
        </p:txBody>
      </p:sp>
      <p:graphicFrame>
        <p:nvGraphicFramePr>
          <p:cNvPr id="6" name="İçerik Yer Tutucusu 5">
            <a:extLst>
              <a:ext uri="{FF2B5EF4-FFF2-40B4-BE49-F238E27FC236}">
                <a16:creationId xmlns:a16="http://schemas.microsoft.com/office/drawing/2014/main" id="{7DE1642C-1A91-9D8A-7025-148A312ACE9F}"/>
              </a:ext>
            </a:extLst>
          </p:cNvPr>
          <p:cNvGraphicFramePr>
            <a:graphicFrameLocks noGrp="1"/>
          </p:cNvGraphicFramePr>
          <p:nvPr>
            <p:ph idx="1"/>
            <p:extLst>
              <p:ext uri="{D42A27DB-BD31-4B8C-83A1-F6EECF244321}">
                <p14:modId xmlns:p14="http://schemas.microsoft.com/office/powerpoint/2010/main" val="2830974780"/>
              </p:ext>
            </p:extLst>
          </p:nvPr>
        </p:nvGraphicFramePr>
        <p:xfrm>
          <a:off x="221129" y="1486354"/>
          <a:ext cx="8498542" cy="4724405"/>
        </p:xfrm>
        <a:graphic>
          <a:graphicData uri="http://schemas.openxmlformats.org/drawingml/2006/table">
            <a:tbl>
              <a:tblPr/>
              <a:tblGrid>
                <a:gridCol w="653734">
                  <a:extLst>
                    <a:ext uri="{9D8B030D-6E8A-4147-A177-3AD203B41FA5}">
                      <a16:colId xmlns:a16="http://schemas.microsoft.com/office/drawing/2014/main" val="545417793"/>
                    </a:ext>
                  </a:extLst>
                </a:gridCol>
                <a:gridCol w="653734">
                  <a:extLst>
                    <a:ext uri="{9D8B030D-6E8A-4147-A177-3AD203B41FA5}">
                      <a16:colId xmlns:a16="http://schemas.microsoft.com/office/drawing/2014/main" val="96064395"/>
                    </a:ext>
                  </a:extLst>
                </a:gridCol>
                <a:gridCol w="653734">
                  <a:extLst>
                    <a:ext uri="{9D8B030D-6E8A-4147-A177-3AD203B41FA5}">
                      <a16:colId xmlns:a16="http://schemas.microsoft.com/office/drawing/2014/main" val="3180265643"/>
                    </a:ext>
                  </a:extLst>
                </a:gridCol>
                <a:gridCol w="653734">
                  <a:extLst>
                    <a:ext uri="{9D8B030D-6E8A-4147-A177-3AD203B41FA5}">
                      <a16:colId xmlns:a16="http://schemas.microsoft.com/office/drawing/2014/main" val="576490929"/>
                    </a:ext>
                  </a:extLst>
                </a:gridCol>
                <a:gridCol w="653734">
                  <a:extLst>
                    <a:ext uri="{9D8B030D-6E8A-4147-A177-3AD203B41FA5}">
                      <a16:colId xmlns:a16="http://schemas.microsoft.com/office/drawing/2014/main" val="2454087270"/>
                    </a:ext>
                  </a:extLst>
                </a:gridCol>
                <a:gridCol w="653734">
                  <a:extLst>
                    <a:ext uri="{9D8B030D-6E8A-4147-A177-3AD203B41FA5}">
                      <a16:colId xmlns:a16="http://schemas.microsoft.com/office/drawing/2014/main" val="2485409232"/>
                    </a:ext>
                  </a:extLst>
                </a:gridCol>
                <a:gridCol w="653734">
                  <a:extLst>
                    <a:ext uri="{9D8B030D-6E8A-4147-A177-3AD203B41FA5}">
                      <a16:colId xmlns:a16="http://schemas.microsoft.com/office/drawing/2014/main" val="3562359788"/>
                    </a:ext>
                  </a:extLst>
                </a:gridCol>
                <a:gridCol w="653734">
                  <a:extLst>
                    <a:ext uri="{9D8B030D-6E8A-4147-A177-3AD203B41FA5}">
                      <a16:colId xmlns:a16="http://schemas.microsoft.com/office/drawing/2014/main" val="3412414567"/>
                    </a:ext>
                  </a:extLst>
                </a:gridCol>
                <a:gridCol w="653734">
                  <a:extLst>
                    <a:ext uri="{9D8B030D-6E8A-4147-A177-3AD203B41FA5}">
                      <a16:colId xmlns:a16="http://schemas.microsoft.com/office/drawing/2014/main" val="2503512780"/>
                    </a:ext>
                  </a:extLst>
                </a:gridCol>
                <a:gridCol w="653734">
                  <a:extLst>
                    <a:ext uri="{9D8B030D-6E8A-4147-A177-3AD203B41FA5}">
                      <a16:colId xmlns:a16="http://schemas.microsoft.com/office/drawing/2014/main" val="3885323127"/>
                    </a:ext>
                  </a:extLst>
                </a:gridCol>
                <a:gridCol w="653734">
                  <a:extLst>
                    <a:ext uri="{9D8B030D-6E8A-4147-A177-3AD203B41FA5}">
                      <a16:colId xmlns:a16="http://schemas.microsoft.com/office/drawing/2014/main" val="3508521704"/>
                    </a:ext>
                  </a:extLst>
                </a:gridCol>
                <a:gridCol w="653734">
                  <a:extLst>
                    <a:ext uri="{9D8B030D-6E8A-4147-A177-3AD203B41FA5}">
                      <a16:colId xmlns:a16="http://schemas.microsoft.com/office/drawing/2014/main" val="3696305640"/>
                    </a:ext>
                  </a:extLst>
                </a:gridCol>
                <a:gridCol w="653734">
                  <a:extLst>
                    <a:ext uri="{9D8B030D-6E8A-4147-A177-3AD203B41FA5}">
                      <a16:colId xmlns:a16="http://schemas.microsoft.com/office/drawing/2014/main" val="3400218133"/>
                    </a:ext>
                  </a:extLst>
                </a:gridCol>
              </a:tblGrid>
              <a:tr h="184837">
                <a:tc>
                  <a:txBody>
                    <a:bodyPr/>
                    <a:lstStyle/>
                    <a:p>
                      <a:pPr algn="l" fontAlgn="b"/>
                      <a:r>
                        <a:rPr lang="tr-TR" sz="800" b="1" dirty="0">
                          <a:effectLst/>
                        </a:rPr>
                        <a:t>YIL</a:t>
                      </a:r>
                    </a:p>
                  </a:txBody>
                  <a:tcPr marL="4312" marR="4312" marT="8623" marB="8623" anchor="b">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70DC46"/>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l" fontAlgn="b"/>
                      <a:r>
                        <a:rPr lang="tr-TR" sz="800" b="1" dirty="0">
                          <a:effectLst/>
                        </a:rPr>
                        <a:t>OCAK</a:t>
                      </a:r>
                    </a:p>
                  </a:txBody>
                  <a:tcPr marL="4312" marR="4312" marT="8623" marB="8623" anchor="b">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B0DB46"/>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l" fontAlgn="b"/>
                      <a:r>
                        <a:rPr lang="tr-TR" sz="800" b="1" dirty="0">
                          <a:effectLst/>
                        </a:rPr>
                        <a:t>ŞUBAT</a:t>
                      </a:r>
                    </a:p>
                  </a:txBody>
                  <a:tcPr marL="4312" marR="4312" marT="8623" marB="8623" anchor="b">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F0DC46"/>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l" fontAlgn="b"/>
                      <a:r>
                        <a:rPr lang="tr-TR" sz="800" b="1" dirty="0">
                          <a:effectLst/>
                        </a:rPr>
                        <a:t>MART</a:t>
                      </a:r>
                    </a:p>
                  </a:txBody>
                  <a:tcPr marL="4312" marR="4312" marT="8623" marB="8623" anchor="b">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30DB46"/>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l" fontAlgn="b"/>
                      <a:r>
                        <a:rPr lang="tr-TR" sz="800" b="1" dirty="0">
                          <a:effectLst/>
                        </a:rPr>
                        <a:t>NİSAN</a:t>
                      </a:r>
                    </a:p>
                  </a:txBody>
                  <a:tcPr marL="4312" marR="4312" marT="8623" marB="8623" anchor="b">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B0DC46"/>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l" fontAlgn="b"/>
                      <a:r>
                        <a:rPr lang="tr-TR" sz="800" b="1" dirty="0">
                          <a:effectLst/>
                        </a:rPr>
                        <a:t>MAYIS</a:t>
                      </a:r>
                    </a:p>
                  </a:txBody>
                  <a:tcPr marL="4312" marR="4312" marT="8623" marB="8623" anchor="b">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B0E146"/>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l" fontAlgn="b"/>
                      <a:r>
                        <a:rPr lang="tr-TR" sz="800" b="1" dirty="0">
                          <a:effectLst/>
                        </a:rPr>
                        <a:t>HAZİRAN</a:t>
                      </a:r>
                    </a:p>
                  </a:txBody>
                  <a:tcPr marL="4312" marR="4312" marT="8623" marB="8623" anchor="b">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90E846"/>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l" fontAlgn="b"/>
                      <a:r>
                        <a:rPr lang="tr-TR" sz="800" b="1" dirty="0">
                          <a:effectLst/>
                        </a:rPr>
                        <a:t>TEMMUZ</a:t>
                      </a:r>
                    </a:p>
                  </a:txBody>
                  <a:tcPr marL="4312" marR="4312" marT="8623" marB="8623" anchor="b">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50E946"/>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l" fontAlgn="b"/>
                      <a:r>
                        <a:rPr lang="tr-TR" sz="800" b="1" dirty="0">
                          <a:effectLst/>
                        </a:rPr>
                        <a:t>AĞUSTOS</a:t>
                      </a:r>
                    </a:p>
                  </a:txBody>
                  <a:tcPr marL="4312" marR="4312" marT="8623" marB="8623" anchor="b">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B0ED46"/>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l" fontAlgn="b"/>
                      <a:r>
                        <a:rPr lang="tr-TR" sz="800" b="1" dirty="0">
                          <a:effectLst/>
                        </a:rPr>
                        <a:t>EYLÜL</a:t>
                      </a:r>
                    </a:p>
                  </a:txBody>
                  <a:tcPr marL="4312" marR="4312" marT="8623" marB="8623" anchor="b">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F0F046"/>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l" fontAlgn="b"/>
                      <a:r>
                        <a:rPr lang="tr-TR" sz="800" b="1" dirty="0">
                          <a:effectLst/>
                        </a:rPr>
                        <a:t>EKİM</a:t>
                      </a:r>
                    </a:p>
                  </a:txBody>
                  <a:tcPr marL="4312" marR="4312" marT="8623" marB="8623" anchor="b">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90EE46"/>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l" fontAlgn="b"/>
                      <a:r>
                        <a:rPr lang="tr-TR" sz="800" b="1" dirty="0">
                          <a:effectLst/>
                        </a:rPr>
                        <a:t>KASIM</a:t>
                      </a:r>
                    </a:p>
                  </a:txBody>
                  <a:tcPr marL="4312" marR="4312" marT="8623" marB="8623" anchor="b">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70F546"/>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l" fontAlgn="b"/>
                      <a:r>
                        <a:rPr lang="tr-TR" sz="800" b="1" dirty="0">
                          <a:effectLst/>
                        </a:rPr>
                        <a:t>ARALIK</a:t>
                      </a:r>
                    </a:p>
                  </a:txBody>
                  <a:tcPr marL="4312" marR="4312" marT="8623" marB="8623" anchor="b">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70F446"/>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993234179"/>
                  </a:ext>
                </a:extLst>
              </a:tr>
              <a:tr h="167775">
                <a:tc>
                  <a:txBody>
                    <a:bodyPr/>
                    <a:lstStyle/>
                    <a:p>
                      <a:pPr algn="l" fontAlgn="t"/>
                      <a:r>
                        <a:rPr lang="tr-TR" sz="800" dirty="0">
                          <a:effectLst/>
                        </a:rPr>
                        <a:t>2022</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dirty="0">
                          <a:effectLst/>
                        </a:rPr>
                        <a:t>1129,03</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1210,6</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1321,9</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dirty="0">
                          <a:effectLst/>
                        </a:rPr>
                        <a:t>1423,27</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1548,01</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1652,75</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dirty="0">
                          <a:effectLst/>
                        </a:rPr>
                        <a:t>1738,21</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1780,05</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br>
                        <a:rPr lang="tr-TR" sz="800">
                          <a:effectLst/>
                        </a:rPr>
                      </a:br>
                      <a:endParaRPr lang="tr-TR" sz="800">
                        <a:effectLst/>
                      </a:endParaRP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br>
                        <a:rPr lang="tr-TR" sz="800">
                          <a:effectLst/>
                        </a:rPr>
                      </a:br>
                      <a:endParaRPr lang="tr-TR" sz="800">
                        <a:effectLst/>
                      </a:endParaRP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br>
                        <a:rPr lang="tr-TR" sz="800">
                          <a:effectLst/>
                        </a:rPr>
                      </a:br>
                      <a:endParaRPr lang="tr-TR" sz="800">
                        <a:effectLst/>
                      </a:endParaRP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br>
                        <a:rPr lang="tr-TR" sz="800" dirty="0">
                          <a:effectLst/>
                        </a:rPr>
                      </a:br>
                      <a:endParaRPr lang="tr-TR" sz="800" dirty="0">
                        <a:effectLst/>
                      </a:endParaRP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extLst>
                  <a:ext uri="{0D108BD9-81ED-4DB2-BD59-A6C34878D82A}">
                    <a16:rowId xmlns:a16="http://schemas.microsoft.com/office/drawing/2014/main" val="1044346265"/>
                  </a:ext>
                </a:extLst>
              </a:tr>
              <a:tr h="153308">
                <a:tc>
                  <a:txBody>
                    <a:bodyPr/>
                    <a:lstStyle/>
                    <a:p>
                      <a:pPr algn="l" fontAlgn="t"/>
                      <a:r>
                        <a:rPr lang="tr-TR" sz="800" dirty="0">
                          <a:effectLst/>
                        </a:rPr>
                        <a:t>2021</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dirty="0">
                          <a:effectLst/>
                        </a:rPr>
                        <a:t>583,38</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590,52</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614,93</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641,63</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666,79</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693,54</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710,61</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dirty="0">
                          <a:effectLst/>
                        </a:rPr>
                        <a:t>730,28</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741,58</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780,45</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858,43</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dirty="0">
                          <a:effectLst/>
                        </a:rPr>
                        <a:t>1022,25</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561416985"/>
                  </a:ext>
                </a:extLst>
              </a:tr>
              <a:tr h="153308">
                <a:tc>
                  <a:txBody>
                    <a:bodyPr/>
                    <a:lstStyle/>
                    <a:p>
                      <a:pPr algn="l" fontAlgn="t"/>
                      <a:r>
                        <a:rPr lang="tr-TR" sz="800" dirty="0">
                          <a:effectLst/>
                        </a:rPr>
                        <a:t>2020</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dirty="0">
                          <a:effectLst/>
                        </a:rPr>
                        <a:t>462,42</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464,64</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dirty="0">
                          <a:effectLst/>
                        </a:rPr>
                        <a:t>468,69</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474,69</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482,02</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485,37</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490,33</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501,85</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515,13</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533,44</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555,18</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dirty="0">
                          <a:effectLst/>
                        </a:rPr>
                        <a:t>568,27</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extLst>
                  <a:ext uri="{0D108BD9-81ED-4DB2-BD59-A6C34878D82A}">
                    <a16:rowId xmlns:a16="http://schemas.microsoft.com/office/drawing/2014/main" val="534944801"/>
                  </a:ext>
                </a:extLst>
              </a:tr>
              <a:tr h="153308">
                <a:tc>
                  <a:txBody>
                    <a:bodyPr/>
                    <a:lstStyle/>
                    <a:p>
                      <a:pPr algn="l" fontAlgn="t"/>
                      <a:r>
                        <a:rPr lang="tr-TR" sz="800" dirty="0">
                          <a:effectLst/>
                        </a:rPr>
                        <a:t>2019</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dirty="0">
                          <a:effectLst/>
                        </a:rPr>
                        <a:t>424,86</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425,26</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dirty="0">
                          <a:effectLst/>
                        </a:rPr>
                        <a:t>431,98</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dirty="0">
                          <a:effectLst/>
                        </a:rPr>
                        <a:t>444,85</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456,74</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457,16</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452,63</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449,96</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450,55</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451,31</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450,97</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dirty="0">
                          <a:effectLst/>
                        </a:rPr>
                        <a:t>454,08</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76676699"/>
                  </a:ext>
                </a:extLst>
              </a:tr>
              <a:tr h="153308">
                <a:tc>
                  <a:txBody>
                    <a:bodyPr/>
                    <a:lstStyle/>
                    <a:p>
                      <a:pPr algn="l" fontAlgn="t"/>
                      <a:r>
                        <a:rPr lang="tr-TR" sz="800" dirty="0">
                          <a:effectLst/>
                        </a:rPr>
                        <a:t>2018</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dirty="0">
                          <a:effectLst/>
                        </a:rPr>
                        <a:t>319,6</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328,17</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333,21</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dirty="0">
                          <a:effectLst/>
                        </a:rPr>
                        <a:t>341,88</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dirty="0">
                          <a:effectLst/>
                        </a:rPr>
                        <a:t>354,85</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365,6</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372,06</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396,62</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439,78</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443,78</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432,55</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dirty="0">
                          <a:effectLst/>
                        </a:rPr>
                        <a:t>422,94</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extLst>
                  <a:ext uri="{0D108BD9-81ED-4DB2-BD59-A6C34878D82A}">
                    <a16:rowId xmlns:a16="http://schemas.microsoft.com/office/drawing/2014/main" val="1712934196"/>
                  </a:ext>
                </a:extLst>
              </a:tr>
              <a:tr h="153308">
                <a:tc>
                  <a:txBody>
                    <a:bodyPr/>
                    <a:lstStyle/>
                    <a:p>
                      <a:pPr algn="l" fontAlgn="t"/>
                      <a:r>
                        <a:rPr lang="tr-TR" sz="800" dirty="0">
                          <a:effectLst/>
                        </a:rPr>
                        <a:t>2017</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dirty="0">
                          <a:effectLst/>
                        </a:rPr>
                        <a:t>284,99</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dirty="0">
                          <a:effectLst/>
                        </a:rPr>
                        <a:t>288,59</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291,58</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293,79</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dirty="0">
                          <a:effectLst/>
                        </a:rPr>
                        <a:t>295,31</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295,52</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297,65</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300,18</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dirty="0">
                          <a:effectLst/>
                        </a:rPr>
                        <a:t>300,9</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306,04</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312,21</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dirty="0">
                          <a:effectLst/>
                        </a:rPr>
                        <a:t>316,48</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2525826777"/>
                  </a:ext>
                </a:extLst>
              </a:tr>
              <a:tr h="153308">
                <a:tc>
                  <a:txBody>
                    <a:bodyPr/>
                    <a:lstStyle/>
                    <a:p>
                      <a:pPr algn="l" fontAlgn="t"/>
                      <a:r>
                        <a:rPr lang="tr-TR" sz="800" dirty="0">
                          <a:effectLst/>
                        </a:rPr>
                        <a:t>2016</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dirty="0">
                          <a:effectLst/>
                        </a:rPr>
                        <a:t>250,67</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250,16</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251,17</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252,47</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256,21</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257,27</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257,81</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258,01</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258,77</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260,94</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266,16</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dirty="0">
                          <a:effectLst/>
                        </a:rPr>
                        <a:t>274,09</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extLst>
                  <a:ext uri="{0D108BD9-81ED-4DB2-BD59-A6C34878D82A}">
                    <a16:rowId xmlns:a16="http://schemas.microsoft.com/office/drawing/2014/main" val="260606805"/>
                  </a:ext>
                </a:extLst>
              </a:tr>
              <a:tr h="153308">
                <a:tc>
                  <a:txBody>
                    <a:bodyPr/>
                    <a:lstStyle/>
                    <a:p>
                      <a:pPr algn="l" fontAlgn="t"/>
                      <a:r>
                        <a:rPr lang="tr-TR" sz="800" dirty="0">
                          <a:effectLst/>
                        </a:rPr>
                        <a:t>2015</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dirty="0">
                          <a:effectLst/>
                        </a:rPr>
                        <a:t>236,61</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239,46</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241,97</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245,42</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248,15</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248,78</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247,99</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250,43</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254,25</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253,74</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250,13</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dirty="0">
                          <a:effectLst/>
                        </a:rPr>
                        <a:t>249,31</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2655541275"/>
                  </a:ext>
                </a:extLst>
              </a:tr>
              <a:tr h="153308">
                <a:tc>
                  <a:txBody>
                    <a:bodyPr/>
                    <a:lstStyle/>
                    <a:p>
                      <a:pPr algn="l" fontAlgn="t"/>
                      <a:r>
                        <a:rPr lang="tr-TR" sz="800" dirty="0">
                          <a:effectLst/>
                        </a:rPr>
                        <a:t>2014</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dirty="0">
                          <a:effectLst/>
                        </a:rPr>
                        <a:t>229,1</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232,27</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233,98</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234,18</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232,96</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dirty="0">
                          <a:effectLst/>
                        </a:rPr>
                        <a:t>233,09</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234,79</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235,78</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237,79</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239,97</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237,65</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dirty="0">
                          <a:effectLst/>
                        </a:rPr>
                        <a:t>235,84</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extLst>
                  <a:ext uri="{0D108BD9-81ED-4DB2-BD59-A6C34878D82A}">
                    <a16:rowId xmlns:a16="http://schemas.microsoft.com/office/drawing/2014/main" val="3603948587"/>
                  </a:ext>
                </a:extLst>
              </a:tr>
              <a:tr h="153308">
                <a:tc>
                  <a:txBody>
                    <a:bodyPr/>
                    <a:lstStyle/>
                    <a:p>
                      <a:pPr algn="l" fontAlgn="t"/>
                      <a:r>
                        <a:rPr lang="tr-TR" sz="800" dirty="0">
                          <a:effectLst/>
                        </a:rPr>
                        <a:t>2013</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dirty="0">
                          <a:effectLst/>
                        </a:rPr>
                        <a:t>206,91</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206,65</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dirty="0">
                          <a:effectLst/>
                        </a:rPr>
                        <a:t>208,33</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207,27</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209,34</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dirty="0">
                          <a:effectLst/>
                        </a:rPr>
                        <a:t>212,39</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214,5</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214,59</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216,48</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217,97</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219,31</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dirty="0">
                          <a:effectLst/>
                        </a:rPr>
                        <a:t>221,74</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2762267660"/>
                  </a:ext>
                </a:extLst>
              </a:tr>
              <a:tr h="112469">
                <a:tc>
                  <a:txBody>
                    <a:bodyPr/>
                    <a:lstStyle/>
                    <a:p>
                      <a:pPr algn="l" fontAlgn="t"/>
                      <a:r>
                        <a:rPr lang="tr-TR" sz="800" dirty="0">
                          <a:effectLst/>
                        </a:rPr>
                        <a:t>2012</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dirty="0">
                          <a:effectLst/>
                        </a:rPr>
                        <a:t>203,1</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202,91</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203,64</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203,81</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204,89</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201,83</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dirty="0">
                          <a:effectLst/>
                        </a:rPr>
                        <a:t>201,2</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201,71</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203,79</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204,15</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207,54</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dirty="0">
                          <a:effectLst/>
                        </a:rPr>
                        <a:t>207,29</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extLst>
                  <a:ext uri="{0D108BD9-81ED-4DB2-BD59-A6C34878D82A}">
                    <a16:rowId xmlns:a16="http://schemas.microsoft.com/office/drawing/2014/main" val="2445312113"/>
                  </a:ext>
                </a:extLst>
              </a:tr>
              <a:tr h="153308">
                <a:tc>
                  <a:txBody>
                    <a:bodyPr/>
                    <a:lstStyle/>
                    <a:p>
                      <a:pPr algn="l" fontAlgn="t"/>
                      <a:r>
                        <a:rPr lang="tr-TR" sz="800" dirty="0">
                          <a:effectLst/>
                        </a:rPr>
                        <a:t>2011</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dirty="0">
                          <a:effectLst/>
                        </a:rPr>
                        <a:t>182,75</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185,9</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188,17</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189,32</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189,61</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189,62</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189,57</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192,91</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195,89</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199,03</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200,32</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dirty="0">
                          <a:effectLst/>
                        </a:rPr>
                        <a:t>202,33</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2619257210"/>
                  </a:ext>
                </a:extLst>
              </a:tr>
              <a:tr h="153308">
                <a:tc>
                  <a:txBody>
                    <a:bodyPr/>
                    <a:lstStyle/>
                    <a:p>
                      <a:pPr algn="l" fontAlgn="t"/>
                      <a:r>
                        <a:rPr lang="tr-TR" sz="800" dirty="0">
                          <a:effectLst/>
                        </a:rPr>
                        <a:t>2010</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dirty="0">
                          <a:effectLst/>
                        </a:rPr>
                        <a:t>164,94</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167,68</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170,94</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174,96</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172,95</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172,08</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dirty="0">
                          <a:effectLst/>
                        </a:rPr>
                        <a:t>171,81</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173,79</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174,67</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176,78</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176,23</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dirty="0">
                          <a:effectLst/>
                        </a:rPr>
                        <a:t>178,54</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extLst>
                  <a:ext uri="{0D108BD9-81ED-4DB2-BD59-A6C34878D82A}">
                    <a16:rowId xmlns:a16="http://schemas.microsoft.com/office/drawing/2014/main" val="1327148526"/>
                  </a:ext>
                </a:extLst>
              </a:tr>
              <a:tr h="153308">
                <a:tc>
                  <a:txBody>
                    <a:bodyPr/>
                    <a:lstStyle/>
                    <a:p>
                      <a:pPr algn="l" fontAlgn="t"/>
                      <a:r>
                        <a:rPr lang="tr-TR" sz="800" dirty="0">
                          <a:effectLst/>
                        </a:rPr>
                        <a:t>2009</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dirty="0">
                          <a:effectLst/>
                        </a:rPr>
                        <a:t>155,16</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156,97</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157,43</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158,45</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158,37</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159,86</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158,74</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159,4</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160,38</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160,84</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162,92</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dirty="0">
                          <a:effectLst/>
                        </a:rPr>
                        <a:t>163,98</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98517001"/>
                  </a:ext>
                </a:extLst>
              </a:tr>
              <a:tr h="153308">
                <a:tc>
                  <a:txBody>
                    <a:bodyPr/>
                    <a:lstStyle/>
                    <a:p>
                      <a:pPr algn="l" fontAlgn="t"/>
                      <a:r>
                        <a:rPr lang="tr-TR" sz="800" dirty="0">
                          <a:effectLst/>
                        </a:rPr>
                        <a:t>2008</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dirty="0">
                          <a:effectLst/>
                        </a:rPr>
                        <a:t>143,8</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147,48</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152,16</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159</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162,37</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162,9</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dirty="0">
                          <a:effectLst/>
                        </a:rPr>
                        <a:t>164,93</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161,07</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159,63</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160,54</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160,49</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dirty="0">
                          <a:effectLst/>
                        </a:rPr>
                        <a:t>154,8</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extLst>
                  <a:ext uri="{0D108BD9-81ED-4DB2-BD59-A6C34878D82A}">
                    <a16:rowId xmlns:a16="http://schemas.microsoft.com/office/drawing/2014/main" val="2086153738"/>
                  </a:ext>
                </a:extLst>
              </a:tr>
              <a:tr h="153308">
                <a:tc>
                  <a:txBody>
                    <a:bodyPr/>
                    <a:lstStyle/>
                    <a:p>
                      <a:pPr algn="l" fontAlgn="t"/>
                      <a:r>
                        <a:rPr lang="tr-TR" sz="800" dirty="0">
                          <a:effectLst/>
                        </a:rPr>
                        <a:t>2007</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dirty="0">
                          <a:effectLst/>
                        </a:rPr>
                        <a:t>135,09</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136,37</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137,7</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138,8</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139,34</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139,19</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139,28</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dirty="0">
                          <a:effectLst/>
                        </a:rPr>
                        <a:t>140,47</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141,9</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141,71</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142,98</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dirty="0">
                          <a:effectLst/>
                        </a:rPr>
                        <a:t>143,19</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3672065228"/>
                  </a:ext>
                </a:extLst>
              </a:tr>
              <a:tr h="153308">
                <a:tc>
                  <a:txBody>
                    <a:bodyPr/>
                    <a:lstStyle/>
                    <a:p>
                      <a:pPr algn="l" fontAlgn="t"/>
                      <a:r>
                        <a:rPr lang="tr-TR" sz="800" dirty="0">
                          <a:effectLst/>
                        </a:rPr>
                        <a:t>2006</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dirty="0">
                          <a:effectLst/>
                        </a:rPr>
                        <a:t>123,51</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123,83</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124,14</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126,54</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130,05</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135,28</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136,45</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dirty="0">
                          <a:effectLst/>
                        </a:rPr>
                        <a:t>135,43</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135,11</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135,73</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135,33</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dirty="0">
                          <a:effectLst/>
                        </a:rPr>
                        <a:t>135,16</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extLst>
                  <a:ext uri="{0D108BD9-81ED-4DB2-BD59-A6C34878D82A}">
                    <a16:rowId xmlns:a16="http://schemas.microsoft.com/office/drawing/2014/main" val="1492638598"/>
                  </a:ext>
                </a:extLst>
              </a:tr>
              <a:tr h="153308">
                <a:tc>
                  <a:txBody>
                    <a:bodyPr/>
                    <a:lstStyle/>
                    <a:p>
                      <a:pPr algn="l" fontAlgn="t"/>
                      <a:r>
                        <a:rPr lang="tr-TR" sz="800" dirty="0">
                          <a:effectLst/>
                        </a:rPr>
                        <a:t>2005</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dirty="0">
                          <a:effectLst/>
                        </a:rPr>
                        <a:t>114,83</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114,81</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117,25</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119,62</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119,23</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119,64</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119,33</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121,4</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123,4</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124,22</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121,4</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dirty="0">
                          <a:effectLst/>
                        </a:rPr>
                        <a:t>121,14</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362446601"/>
                  </a:ext>
                </a:extLst>
              </a:tr>
              <a:tr h="153308">
                <a:tc>
                  <a:txBody>
                    <a:bodyPr/>
                    <a:lstStyle/>
                    <a:p>
                      <a:pPr algn="l" fontAlgn="t"/>
                      <a:r>
                        <a:rPr lang="tr-TR" sz="800" dirty="0">
                          <a:effectLst/>
                        </a:rPr>
                        <a:t>2004</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dirty="0">
                          <a:effectLst/>
                        </a:rPr>
                        <a:t>104,46</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106,17</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108,4</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111,27</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111,24</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110,06</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108,39</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109,25</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dirty="0">
                          <a:effectLst/>
                        </a:rPr>
                        <a:t>111,26</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114,85</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115,72</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dirty="0">
                          <a:effectLst/>
                        </a:rPr>
                        <a:t>115,87</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extLst>
                  <a:ext uri="{0D108BD9-81ED-4DB2-BD59-A6C34878D82A}">
                    <a16:rowId xmlns:a16="http://schemas.microsoft.com/office/drawing/2014/main" val="3292644000"/>
                  </a:ext>
                </a:extLst>
              </a:tr>
              <a:tr h="153308">
                <a:tc>
                  <a:txBody>
                    <a:bodyPr/>
                    <a:lstStyle/>
                    <a:p>
                      <a:pPr algn="l" fontAlgn="t"/>
                      <a:r>
                        <a:rPr lang="tr-TR" sz="800" dirty="0">
                          <a:effectLst/>
                        </a:rPr>
                        <a:t>2003</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dirty="0">
                          <a:effectLst/>
                        </a:rPr>
                        <a:t>94,32</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97,28</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100,4</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102,17</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101,53</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99,58</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99,04</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98,85</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98,9</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99,46</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101,15</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dirty="0">
                          <a:effectLst/>
                        </a:rPr>
                        <a:t>101,78</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262669887"/>
                  </a:ext>
                </a:extLst>
              </a:tr>
              <a:tr h="153308">
                <a:tc>
                  <a:txBody>
                    <a:bodyPr/>
                    <a:lstStyle/>
                    <a:p>
                      <a:pPr algn="l" fontAlgn="t"/>
                      <a:r>
                        <a:rPr lang="tr-TR" sz="800" dirty="0">
                          <a:effectLst/>
                        </a:rPr>
                        <a:t>2002</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dirty="0">
                          <a:effectLst/>
                        </a:rPr>
                        <a:t>71,11</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72,93</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74,29</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75,63</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75,95</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76,83</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78,88</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80,56</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dirty="0">
                          <a:effectLst/>
                        </a:rPr>
                        <a:t>83,07</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85,67</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87,06</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dirty="0">
                          <a:effectLst/>
                        </a:rPr>
                        <a:t>89,33</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extLst>
                  <a:ext uri="{0D108BD9-81ED-4DB2-BD59-A6C34878D82A}">
                    <a16:rowId xmlns:a16="http://schemas.microsoft.com/office/drawing/2014/main" val="835136247"/>
                  </a:ext>
                </a:extLst>
              </a:tr>
              <a:tr h="153308">
                <a:tc>
                  <a:txBody>
                    <a:bodyPr/>
                    <a:lstStyle/>
                    <a:p>
                      <a:pPr algn="l" fontAlgn="t"/>
                      <a:r>
                        <a:rPr lang="tr-TR" sz="800" dirty="0">
                          <a:effectLst/>
                        </a:rPr>
                        <a:t>2001</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dirty="0">
                          <a:effectLst/>
                        </a:rPr>
                        <a:t>37,05</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38,02</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41,85</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47,85</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50,87</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52,33</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54,06</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55,97</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dirty="0">
                          <a:effectLst/>
                        </a:rPr>
                        <a:t>58,97</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62,93</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65,57</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dirty="0">
                          <a:effectLst/>
                        </a:rPr>
                        <a:t>68,27</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961972396"/>
                  </a:ext>
                </a:extLst>
              </a:tr>
              <a:tr h="153308">
                <a:tc>
                  <a:txBody>
                    <a:bodyPr/>
                    <a:lstStyle/>
                    <a:p>
                      <a:pPr algn="l" fontAlgn="t"/>
                      <a:r>
                        <a:rPr lang="tr-TR" sz="800" dirty="0">
                          <a:effectLst/>
                        </a:rPr>
                        <a:t>2000</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dirty="0">
                          <a:effectLst/>
                        </a:rPr>
                        <a:t>28,87</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30,05</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30,98</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31,72</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32,26</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32,35</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32,68</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32,99</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33,76</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dirty="0">
                          <a:effectLst/>
                        </a:rPr>
                        <a:t>34,7</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35,53</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dirty="0">
                          <a:effectLst/>
                        </a:rPr>
                        <a:t>36,21</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extLst>
                  <a:ext uri="{0D108BD9-81ED-4DB2-BD59-A6C34878D82A}">
                    <a16:rowId xmlns:a16="http://schemas.microsoft.com/office/drawing/2014/main" val="4219956694"/>
                  </a:ext>
                </a:extLst>
              </a:tr>
              <a:tr h="153308">
                <a:tc>
                  <a:txBody>
                    <a:bodyPr/>
                    <a:lstStyle/>
                    <a:p>
                      <a:pPr algn="l" fontAlgn="t"/>
                      <a:r>
                        <a:rPr lang="tr-TR" sz="800" dirty="0">
                          <a:effectLst/>
                        </a:rPr>
                        <a:t>1999</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dirty="0">
                          <a:effectLst/>
                        </a:rPr>
                        <a:t>17,35</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17,94</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18,65</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19,64</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20,27</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20,63</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21,45</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22,15</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23,45</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dirty="0">
                          <a:effectLst/>
                        </a:rPr>
                        <a:t>24,54</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25,54</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dirty="0">
                          <a:effectLst/>
                        </a:rPr>
                        <a:t>27,29</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4177299634"/>
                  </a:ext>
                </a:extLst>
              </a:tr>
              <a:tr h="153308">
                <a:tc>
                  <a:txBody>
                    <a:bodyPr/>
                    <a:lstStyle/>
                    <a:p>
                      <a:pPr algn="l" fontAlgn="t"/>
                      <a:r>
                        <a:rPr lang="tr-TR" sz="800" dirty="0">
                          <a:effectLst/>
                        </a:rPr>
                        <a:t>1998</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dirty="0">
                          <a:effectLst/>
                        </a:rPr>
                        <a:t>11,57</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12,1</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12,58</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13,09</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13,51</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13,73</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14,07</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14,41</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15,18</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15,81</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16,35</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dirty="0">
                          <a:effectLst/>
                        </a:rPr>
                        <a:t>16,75</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extLst>
                  <a:ext uri="{0D108BD9-81ED-4DB2-BD59-A6C34878D82A}">
                    <a16:rowId xmlns:a16="http://schemas.microsoft.com/office/drawing/2014/main" val="3788648559"/>
                  </a:ext>
                </a:extLst>
              </a:tr>
              <a:tr h="153308">
                <a:tc>
                  <a:txBody>
                    <a:bodyPr/>
                    <a:lstStyle/>
                    <a:p>
                      <a:pPr algn="l" fontAlgn="t"/>
                      <a:r>
                        <a:rPr lang="tr-TR" sz="800" dirty="0">
                          <a:effectLst/>
                        </a:rPr>
                        <a:t>1997</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dirty="0">
                          <a:effectLst/>
                        </a:rPr>
                        <a:t>6,01</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6,38</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6,77</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7,14</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7,51</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7,77</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8,18</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8,61</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9,15</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dirty="0">
                          <a:effectLst/>
                        </a:rPr>
                        <a:t>9,76</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10,31</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dirty="0">
                          <a:effectLst/>
                        </a:rPr>
                        <a:t>10,86</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748680161"/>
                  </a:ext>
                </a:extLst>
              </a:tr>
              <a:tr h="153308">
                <a:tc>
                  <a:txBody>
                    <a:bodyPr/>
                    <a:lstStyle/>
                    <a:p>
                      <a:pPr algn="l" fontAlgn="t"/>
                      <a:r>
                        <a:rPr lang="tr-TR" sz="800" dirty="0">
                          <a:effectLst/>
                        </a:rPr>
                        <a:t>1996</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dirty="0">
                          <a:effectLst/>
                        </a:rPr>
                        <a:t>3,38</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3,57</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3,82</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4,13</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4,3</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4,42</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4,53</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4,7</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4,94</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a:effectLst/>
                        </a:rPr>
                        <a:t>5,21</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dirty="0">
                          <a:effectLst/>
                        </a:rPr>
                        <a:t>5,47</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dirty="0">
                          <a:effectLst/>
                        </a:rPr>
                        <a:t>5,69</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extLst>
                  <a:ext uri="{0D108BD9-81ED-4DB2-BD59-A6C34878D82A}">
                    <a16:rowId xmlns:a16="http://schemas.microsoft.com/office/drawing/2014/main" val="1870605065"/>
                  </a:ext>
                </a:extLst>
              </a:tr>
              <a:tr h="153308">
                <a:tc>
                  <a:txBody>
                    <a:bodyPr/>
                    <a:lstStyle/>
                    <a:p>
                      <a:pPr algn="l" fontAlgn="t"/>
                      <a:r>
                        <a:rPr lang="tr-TR" sz="800" dirty="0">
                          <a:effectLst/>
                        </a:rPr>
                        <a:t>1995</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dirty="0">
                          <a:effectLst/>
                        </a:rPr>
                        <a:t>2,02</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2,16</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2,3</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2,39</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2,43</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2,46</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2,52</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2,59</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2,71</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a:effectLst/>
                        </a:rPr>
                        <a:t>2,83</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dirty="0">
                          <a:effectLst/>
                        </a:rPr>
                        <a:t>2,96</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tc>
                  <a:txBody>
                    <a:bodyPr/>
                    <a:lstStyle/>
                    <a:p>
                      <a:pPr algn="r" fontAlgn="t"/>
                      <a:r>
                        <a:rPr lang="tr-TR" sz="800" dirty="0">
                          <a:effectLst/>
                        </a:rPr>
                        <a:t>3,08</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760619579"/>
                  </a:ext>
                </a:extLst>
              </a:tr>
              <a:tr h="153308">
                <a:tc>
                  <a:txBody>
                    <a:bodyPr/>
                    <a:lstStyle/>
                    <a:p>
                      <a:pPr algn="l" fontAlgn="t"/>
                      <a:r>
                        <a:rPr lang="tr-TR" sz="800" dirty="0">
                          <a:effectLst/>
                        </a:rPr>
                        <a:t>1994</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dirty="0">
                          <a:effectLst/>
                        </a:rPr>
                        <a:t>0,79</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dirty="0">
                          <a:effectLst/>
                        </a:rPr>
                        <a:t>0,87</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dirty="0">
                          <a:effectLst/>
                        </a:rPr>
                        <a:t>0,94</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dirty="0">
                          <a:effectLst/>
                        </a:rPr>
                        <a:t>1,25</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dirty="0">
                          <a:effectLst/>
                        </a:rPr>
                        <a:t>1,36</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dirty="0">
                          <a:effectLst/>
                        </a:rPr>
                        <a:t>1,39</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dirty="0">
                          <a:effectLst/>
                        </a:rPr>
                        <a:t>1,4</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dirty="0">
                          <a:effectLst/>
                        </a:rPr>
                        <a:t>1,44</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dirty="0">
                          <a:effectLst/>
                        </a:rPr>
                        <a:t>1,51</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dirty="0">
                          <a:effectLst/>
                        </a:rPr>
                        <a:t>1,62</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dirty="0">
                          <a:effectLst/>
                        </a:rPr>
                        <a:t>1,72</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tc>
                  <a:txBody>
                    <a:bodyPr/>
                    <a:lstStyle/>
                    <a:p>
                      <a:pPr algn="r" fontAlgn="t"/>
                      <a:r>
                        <a:rPr lang="tr-TR" sz="800" dirty="0">
                          <a:effectLst/>
                        </a:rPr>
                        <a:t>1,87</a:t>
                      </a:r>
                    </a:p>
                  </a:txBody>
                  <a:tcPr marL="4312" marR="4312" marT="8623" marB="8623">
                    <a:lnL w="4763" cap="flat" cmpd="sng" algn="ctr">
                      <a:solidFill>
                        <a:srgbClr val="DDDDDD"/>
                      </a:solidFill>
                      <a:prstDash val="solid"/>
                      <a:round/>
                      <a:headEnd type="none" w="med" len="med"/>
                      <a:tailEnd type="none" w="med" len="med"/>
                    </a:lnL>
                    <a:lnR w="4763" cap="flat" cmpd="sng" algn="ctr">
                      <a:solidFill>
                        <a:srgbClr val="DDDDDD"/>
                      </a:solidFill>
                      <a:prstDash val="solid"/>
                      <a:round/>
                      <a:headEnd type="none" w="med" len="med"/>
                      <a:tailEnd type="none" w="med" len="med"/>
                    </a:lnR>
                    <a:lnT w="4763" cap="flat" cmpd="sng" algn="ctr">
                      <a:solidFill>
                        <a:srgbClr val="DDDDDD"/>
                      </a:solidFill>
                      <a:prstDash val="solid"/>
                      <a:round/>
                      <a:headEnd type="none" w="med" len="med"/>
                      <a:tailEnd type="none" w="med" len="med"/>
                    </a:lnT>
                    <a:lnB w="4763" cap="flat" cmpd="sng" algn="ctr">
                      <a:solidFill>
                        <a:srgbClr val="DDDDDD"/>
                      </a:solidFill>
                      <a:prstDash val="solid"/>
                      <a:round/>
                      <a:headEnd type="none" w="med" len="med"/>
                      <a:tailEnd type="none" w="med" len="med"/>
                    </a:lnB>
                    <a:solidFill>
                      <a:srgbClr val="F9F9F9"/>
                    </a:solidFill>
                  </a:tcPr>
                </a:tc>
                <a:extLst>
                  <a:ext uri="{0D108BD9-81ED-4DB2-BD59-A6C34878D82A}">
                    <a16:rowId xmlns:a16="http://schemas.microsoft.com/office/drawing/2014/main" val="286588150"/>
                  </a:ext>
                </a:extLst>
              </a:tr>
            </a:tbl>
          </a:graphicData>
        </a:graphic>
      </p:graphicFrame>
      <p:sp>
        <p:nvSpPr>
          <p:cNvPr id="3" name="Subtitle 2">
            <a:extLst>
              <a:ext uri="{FF2B5EF4-FFF2-40B4-BE49-F238E27FC236}">
                <a16:creationId xmlns:a16="http://schemas.microsoft.com/office/drawing/2014/main" id="{07CEE11F-812F-A722-4ACC-8D698497E021}"/>
              </a:ext>
            </a:extLst>
          </p:cNvPr>
          <p:cNvSpPr txBox="1">
            <a:spLocks/>
          </p:cNvSpPr>
          <p:nvPr/>
        </p:nvSpPr>
        <p:spPr>
          <a:xfrm>
            <a:off x="-1" y="571875"/>
            <a:ext cx="4386729" cy="507625"/>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tr-TR" sz="2000" b="1" dirty="0">
                <a:solidFill>
                  <a:schemeClr val="bg1">
                    <a:lumMod val="95000"/>
                  </a:schemeClr>
                </a:solidFill>
                <a:latin typeface="Century Gothic" panose="020B0502020202020204" pitchFamily="34" charset="0"/>
              </a:rPr>
              <a:t>GEÇİCİ 32. MADDE UYGULAMASI</a:t>
            </a:r>
          </a:p>
        </p:txBody>
      </p:sp>
    </p:spTree>
    <p:extLst>
      <p:ext uri="{BB962C8B-B14F-4D97-AF65-F5344CB8AC3E}">
        <p14:creationId xmlns:p14="http://schemas.microsoft.com/office/powerpoint/2010/main" val="30321249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pic>
        <p:nvPicPr>
          <p:cNvPr id="4" name="Resim 3">
            <a:extLst>
              <a:ext uri="{FF2B5EF4-FFF2-40B4-BE49-F238E27FC236}">
                <a16:creationId xmlns:a16="http://schemas.microsoft.com/office/drawing/2014/main" id="{D709A00E-4437-11CB-2087-68C1B3A568CB}"/>
              </a:ext>
            </a:extLst>
          </p:cNvPr>
          <p:cNvPicPr>
            <a:picLocks noChangeAspect="1"/>
          </p:cNvPicPr>
          <p:nvPr/>
        </p:nvPicPr>
        <p:blipFill>
          <a:blip r:embed="rId4"/>
          <a:stretch>
            <a:fillRect/>
          </a:stretch>
        </p:blipFill>
        <p:spPr>
          <a:xfrm>
            <a:off x="5016340" y="6095934"/>
            <a:ext cx="4078577" cy="762066"/>
          </a:xfrm>
          <a:prstGeom prst="rect">
            <a:avLst/>
          </a:prstGeom>
        </p:spPr>
      </p:pic>
      <p:sp>
        <p:nvSpPr>
          <p:cNvPr id="5" name="Subtitle 2">
            <a:extLst>
              <a:ext uri="{FF2B5EF4-FFF2-40B4-BE49-F238E27FC236}">
                <a16:creationId xmlns:a16="http://schemas.microsoft.com/office/drawing/2014/main" id="{E8D41FE4-E7BB-2F42-6ED5-A260FAFCDB08}"/>
              </a:ext>
            </a:extLst>
          </p:cNvPr>
          <p:cNvSpPr>
            <a:spLocks noGrp="1"/>
          </p:cNvSpPr>
          <p:nvPr>
            <p:ph type="title"/>
          </p:nvPr>
        </p:nvSpPr>
        <p:spPr>
          <a:xfrm>
            <a:off x="995363" y="1217613"/>
            <a:ext cx="6792752" cy="701674"/>
          </a:xfrm>
        </p:spPr>
        <p:txBody>
          <a:bodyPr>
            <a:normAutofit/>
          </a:bodyPr>
          <a:lstStyle/>
          <a:p>
            <a:r>
              <a:rPr lang="tr-TR" sz="2000" b="1" dirty="0">
                <a:solidFill>
                  <a:srgbClr val="FF0000"/>
                </a:solidFill>
                <a:latin typeface="Century Gothic" panose="020B0502020202020204" pitchFamily="34" charset="0"/>
              </a:rPr>
              <a:t>YENİDEN DEĞERLEME ORANININ TESPİTİ</a:t>
            </a:r>
          </a:p>
        </p:txBody>
      </p:sp>
      <p:sp>
        <p:nvSpPr>
          <p:cNvPr id="2" name="İçerik Yer Tutucusu 1">
            <a:extLst>
              <a:ext uri="{FF2B5EF4-FFF2-40B4-BE49-F238E27FC236}">
                <a16:creationId xmlns:a16="http://schemas.microsoft.com/office/drawing/2014/main" id="{DD013AA8-A9E6-0192-20BA-486A4AC35109}"/>
              </a:ext>
            </a:extLst>
          </p:cNvPr>
          <p:cNvSpPr>
            <a:spLocks noGrp="1"/>
          </p:cNvSpPr>
          <p:nvPr>
            <p:ph idx="1"/>
          </p:nvPr>
        </p:nvSpPr>
        <p:spPr>
          <a:xfrm>
            <a:off x="457200" y="1804895"/>
            <a:ext cx="8229600" cy="4491132"/>
          </a:xfrm>
        </p:spPr>
        <p:txBody>
          <a:bodyPr>
            <a:normAutofit/>
          </a:bodyPr>
          <a:lstStyle/>
          <a:p>
            <a:pPr marL="103505" marR="120015" indent="0" algn="just">
              <a:lnSpc>
                <a:spcPct val="98000"/>
              </a:lnSpc>
              <a:spcBef>
                <a:spcPts val="480"/>
              </a:spcBef>
              <a:spcAft>
                <a:spcPts val="0"/>
              </a:spcAft>
              <a:buNone/>
            </a:pPr>
            <a:endParaRPr lang="tr-TR" sz="1800" dirty="0">
              <a:latin typeface="Times New Roman" panose="02020603050405020304" pitchFamily="18" charset="0"/>
              <a:ea typeface="Times New Roman" panose="02020603050405020304" pitchFamily="18" charset="0"/>
            </a:endParaRPr>
          </a:p>
          <a:p>
            <a:pPr marL="103505" marR="120015" indent="0" algn="ctr">
              <a:lnSpc>
                <a:spcPct val="98000"/>
              </a:lnSpc>
              <a:spcBef>
                <a:spcPts val="480"/>
              </a:spcBef>
              <a:spcAft>
                <a:spcPts val="0"/>
              </a:spcAft>
              <a:buNone/>
            </a:pPr>
            <a:r>
              <a:rPr lang="tr-TR" sz="1800" b="1" dirty="0">
                <a:solidFill>
                  <a:schemeClr val="tx2">
                    <a:lumMod val="60000"/>
                    <a:lumOff val="40000"/>
                  </a:schemeClr>
                </a:solidFill>
                <a:latin typeface="Century Gothic" panose="020B0502020202020204" pitchFamily="34" charset="0"/>
                <a:ea typeface="Times New Roman" panose="02020603050405020304" pitchFamily="18" charset="0"/>
              </a:rPr>
              <a:t>2004 YILI </a:t>
            </a:r>
            <a:r>
              <a:rPr lang="tr-TR" sz="1800" b="1" dirty="0">
                <a:solidFill>
                  <a:srgbClr val="FF0000"/>
                </a:solidFill>
                <a:latin typeface="Century Gothic" panose="020B0502020202020204" pitchFamily="34" charset="0"/>
                <a:ea typeface="Times New Roman" panose="02020603050405020304" pitchFamily="18" charset="0"/>
              </a:rPr>
              <a:t>ÖNCESİ </a:t>
            </a:r>
            <a:r>
              <a:rPr lang="tr-TR" sz="1800" b="1" dirty="0">
                <a:solidFill>
                  <a:schemeClr val="tx2">
                    <a:lumMod val="60000"/>
                    <a:lumOff val="40000"/>
                  </a:schemeClr>
                </a:solidFill>
                <a:latin typeface="Century Gothic" panose="020B0502020202020204" pitchFamily="34" charset="0"/>
                <a:ea typeface="Times New Roman" panose="02020603050405020304" pitchFamily="18" charset="0"/>
              </a:rPr>
              <a:t>İKTİSAP EDİLEN İKTİSADİ KIYMETLER</a:t>
            </a:r>
          </a:p>
          <a:p>
            <a:pPr marL="103505" marR="120015" indent="0" algn="just">
              <a:lnSpc>
                <a:spcPct val="98000"/>
              </a:lnSpc>
              <a:spcBef>
                <a:spcPts val="480"/>
              </a:spcBef>
              <a:spcAft>
                <a:spcPts val="0"/>
              </a:spcAft>
              <a:buNone/>
            </a:pPr>
            <a:endParaRPr lang="tr-TR" sz="1800" dirty="0">
              <a:latin typeface="Century Gothic" panose="020B0502020202020204" pitchFamily="34" charset="0"/>
              <a:ea typeface="Times New Roman" panose="02020603050405020304" pitchFamily="18" charset="0"/>
            </a:endParaRPr>
          </a:p>
          <a:p>
            <a:pPr marL="103505" marR="120015" indent="0" algn="just">
              <a:lnSpc>
                <a:spcPct val="98000"/>
              </a:lnSpc>
              <a:spcBef>
                <a:spcPts val="480"/>
              </a:spcBef>
              <a:spcAft>
                <a:spcPts val="0"/>
              </a:spcAft>
              <a:buNone/>
            </a:pPr>
            <a:r>
              <a:rPr lang="tr-TR" sz="1800" b="1" dirty="0">
                <a:solidFill>
                  <a:schemeClr val="tx2">
                    <a:lumMod val="60000"/>
                    <a:lumOff val="40000"/>
                  </a:schemeClr>
                </a:solidFill>
                <a:latin typeface="Century Gothic" panose="020B0502020202020204" pitchFamily="34" charset="0"/>
                <a:ea typeface="Times New Roman" panose="02020603050405020304" pitchFamily="18" charset="0"/>
              </a:rPr>
              <a:t>Enflasyon düzeltmesine tabi tutulan en son bilançoda yer alan </a:t>
            </a:r>
            <a:r>
              <a:rPr lang="tr-TR" sz="1800" dirty="0">
                <a:latin typeface="Century Gothic" panose="020B0502020202020204" pitchFamily="34" charset="0"/>
                <a:ea typeface="Times New Roman" panose="02020603050405020304" pitchFamily="18" charset="0"/>
              </a:rPr>
              <a:t>taşınmazlar ve amortismana tabi diğer iktisadi kıymetler için, 213 sayılı VUK mükerrer 298. maddesinin Ç fıkrası kapsamında ilk kez yapılacak yeniden değerlemenin ilgili olduğu hesap döneminden önceki hesap döneminin son ayına ilişkin Yİ-ÜFE değerinin, enflasyon düzeltmesi yapılmış bilançonun ait olduğu tarihi takip eden aya ilişkin Yİ-ÜFE katsayısına bölünmesi ile bulunan oran dikkate alınacaktır.</a:t>
            </a:r>
          </a:p>
        </p:txBody>
      </p:sp>
      <p:sp>
        <p:nvSpPr>
          <p:cNvPr id="3" name="Subtitle 2">
            <a:extLst>
              <a:ext uri="{FF2B5EF4-FFF2-40B4-BE49-F238E27FC236}">
                <a16:creationId xmlns:a16="http://schemas.microsoft.com/office/drawing/2014/main" id="{07CEE11F-812F-A722-4ACC-8D698497E021}"/>
              </a:ext>
            </a:extLst>
          </p:cNvPr>
          <p:cNvSpPr txBox="1">
            <a:spLocks/>
          </p:cNvSpPr>
          <p:nvPr/>
        </p:nvSpPr>
        <p:spPr>
          <a:xfrm>
            <a:off x="-1" y="571875"/>
            <a:ext cx="4386729" cy="507625"/>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tr-TR" sz="2000" b="1" dirty="0">
                <a:solidFill>
                  <a:schemeClr val="bg1">
                    <a:lumMod val="95000"/>
                  </a:schemeClr>
                </a:solidFill>
                <a:latin typeface="Century Gothic" panose="020B0502020202020204" pitchFamily="34" charset="0"/>
              </a:rPr>
              <a:t>GEÇİCİ 32. MADDE UYGULAMASI</a:t>
            </a:r>
          </a:p>
        </p:txBody>
      </p:sp>
    </p:spTree>
    <p:extLst>
      <p:ext uri="{BB962C8B-B14F-4D97-AF65-F5344CB8AC3E}">
        <p14:creationId xmlns:p14="http://schemas.microsoft.com/office/powerpoint/2010/main" val="23703930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pic>
        <p:nvPicPr>
          <p:cNvPr id="4" name="Resim 3">
            <a:extLst>
              <a:ext uri="{FF2B5EF4-FFF2-40B4-BE49-F238E27FC236}">
                <a16:creationId xmlns:a16="http://schemas.microsoft.com/office/drawing/2014/main" id="{D709A00E-4437-11CB-2087-68C1B3A568CB}"/>
              </a:ext>
            </a:extLst>
          </p:cNvPr>
          <p:cNvPicPr>
            <a:picLocks noChangeAspect="1"/>
          </p:cNvPicPr>
          <p:nvPr/>
        </p:nvPicPr>
        <p:blipFill>
          <a:blip r:embed="rId4"/>
          <a:stretch>
            <a:fillRect/>
          </a:stretch>
        </p:blipFill>
        <p:spPr>
          <a:xfrm>
            <a:off x="5016340" y="6095934"/>
            <a:ext cx="4078577" cy="762066"/>
          </a:xfrm>
          <a:prstGeom prst="rect">
            <a:avLst/>
          </a:prstGeom>
        </p:spPr>
      </p:pic>
      <p:sp>
        <p:nvSpPr>
          <p:cNvPr id="5" name="Subtitle 2">
            <a:extLst>
              <a:ext uri="{FF2B5EF4-FFF2-40B4-BE49-F238E27FC236}">
                <a16:creationId xmlns:a16="http://schemas.microsoft.com/office/drawing/2014/main" id="{E8D41FE4-E7BB-2F42-6ED5-A260FAFCDB08}"/>
              </a:ext>
            </a:extLst>
          </p:cNvPr>
          <p:cNvSpPr>
            <a:spLocks noGrp="1"/>
          </p:cNvSpPr>
          <p:nvPr>
            <p:ph type="title"/>
          </p:nvPr>
        </p:nvSpPr>
        <p:spPr>
          <a:xfrm>
            <a:off x="995363" y="1217613"/>
            <a:ext cx="6792752" cy="701674"/>
          </a:xfrm>
        </p:spPr>
        <p:txBody>
          <a:bodyPr>
            <a:normAutofit/>
          </a:bodyPr>
          <a:lstStyle/>
          <a:p>
            <a:r>
              <a:rPr lang="tr-TR" sz="2000" b="1" dirty="0">
                <a:solidFill>
                  <a:srgbClr val="FF0000"/>
                </a:solidFill>
                <a:latin typeface="Century Gothic" panose="020B0502020202020204" pitchFamily="34" charset="0"/>
              </a:rPr>
              <a:t>YENİDEN DEĞERLEME ORANININ TESPİTİ</a:t>
            </a:r>
          </a:p>
        </p:txBody>
      </p:sp>
      <p:sp>
        <p:nvSpPr>
          <p:cNvPr id="2" name="İçerik Yer Tutucusu 1">
            <a:extLst>
              <a:ext uri="{FF2B5EF4-FFF2-40B4-BE49-F238E27FC236}">
                <a16:creationId xmlns:a16="http://schemas.microsoft.com/office/drawing/2014/main" id="{DD013AA8-A9E6-0192-20BA-486A4AC35109}"/>
              </a:ext>
            </a:extLst>
          </p:cNvPr>
          <p:cNvSpPr>
            <a:spLocks noGrp="1"/>
          </p:cNvSpPr>
          <p:nvPr>
            <p:ph idx="1"/>
          </p:nvPr>
        </p:nvSpPr>
        <p:spPr>
          <a:xfrm>
            <a:off x="457200" y="1804895"/>
            <a:ext cx="8229600" cy="4491132"/>
          </a:xfrm>
        </p:spPr>
        <p:txBody>
          <a:bodyPr>
            <a:normAutofit/>
          </a:bodyPr>
          <a:lstStyle/>
          <a:p>
            <a:pPr marL="103505" marR="120015" indent="0" algn="just">
              <a:lnSpc>
                <a:spcPct val="98000"/>
              </a:lnSpc>
              <a:spcBef>
                <a:spcPts val="480"/>
              </a:spcBef>
              <a:spcAft>
                <a:spcPts val="0"/>
              </a:spcAft>
              <a:buNone/>
            </a:pPr>
            <a:r>
              <a:rPr lang="tr-TR" sz="1400" dirty="0">
                <a:latin typeface="Times New Roman" panose="02020603050405020304" pitchFamily="18" charset="0"/>
                <a:ea typeface="Times New Roman" panose="02020603050405020304" pitchFamily="18" charset="0"/>
              </a:rPr>
              <a:t>Örnek: 1999 yılında iktisap edilen ve enflasyon düzeltmesine tabi tutulan Binanın 31.12.2021 yılı itibariyle defter değeri 4.000.000 TL ayrılan amortismanı 1.840.000 TL </a:t>
            </a:r>
            <a:r>
              <a:rPr lang="tr-TR" sz="1400" dirty="0" err="1">
                <a:latin typeface="Times New Roman" panose="02020603050405020304" pitchFamily="18" charset="0"/>
                <a:ea typeface="Times New Roman" panose="02020603050405020304" pitchFamily="18" charset="0"/>
              </a:rPr>
              <a:t>dir</a:t>
            </a:r>
            <a:r>
              <a:rPr lang="tr-TR" sz="1400" dirty="0">
                <a:latin typeface="Times New Roman" panose="02020603050405020304" pitchFamily="18" charset="0"/>
                <a:ea typeface="Times New Roman" panose="02020603050405020304" pitchFamily="18" charset="0"/>
              </a:rPr>
              <a:t>. 2004 yılı enflasyon düzeltmesi yapıldığından bu iktisadi kıymetin değerlenmesinde Ocak 2005 dönemi Yİ-ÜFE katsayısı kullanılacak olup değeri 114,83’tür. Aralık 2021 Yİ-ÜFE katsayısı ise 1022,25’tir.</a:t>
            </a:r>
          </a:p>
          <a:p>
            <a:pPr marL="103505" marR="120015" indent="0" algn="just">
              <a:lnSpc>
                <a:spcPct val="98000"/>
              </a:lnSpc>
              <a:spcBef>
                <a:spcPts val="480"/>
              </a:spcBef>
              <a:spcAft>
                <a:spcPts val="0"/>
              </a:spcAft>
              <a:buNone/>
            </a:pPr>
            <a:r>
              <a:rPr lang="tr-TR" sz="1400" dirty="0">
                <a:latin typeface="Times New Roman" panose="02020603050405020304" pitchFamily="18" charset="0"/>
                <a:ea typeface="Times New Roman" panose="02020603050405020304" pitchFamily="18" charset="0"/>
              </a:rPr>
              <a:t>Yeniden Değerleme Oranı: 1.022,25/114,83=8,90229</a:t>
            </a:r>
          </a:p>
          <a:p>
            <a:pPr marL="103505" marR="120015" indent="0" algn="just">
              <a:lnSpc>
                <a:spcPct val="98000"/>
              </a:lnSpc>
              <a:spcBef>
                <a:spcPts val="480"/>
              </a:spcBef>
              <a:spcAft>
                <a:spcPts val="0"/>
              </a:spcAft>
              <a:buNone/>
            </a:pPr>
            <a:endParaRPr lang="tr-TR" sz="1800" dirty="0">
              <a:latin typeface="Times New Roman" panose="02020603050405020304" pitchFamily="18" charset="0"/>
              <a:ea typeface="Times New Roman" panose="02020603050405020304" pitchFamily="18" charset="0"/>
            </a:endParaRPr>
          </a:p>
          <a:p>
            <a:pPr marL="103505" marR="120015" indent="0" algn="just">
              <a:lnSpc>
                <a:spcPct val="98000"/>
              </a:lnSpc>
              <a:spcBef>
                <a:spcPts val="480"/>
              </a:spcBef>
              <a:spcAft>
                <a:spcPts val="0"/>
              </a:spcAft>
              <a:buNone/>
            </a:pPr>
            <a:endParaRPr lang="tr-TR" sz="1800" dirty="0">
              <a:latin typeface="Times New Roman" panose="02020603050405020304" pitchFamily="18" charset="0"/>
              <a:ea typeface="Times New Roman" panose="02020603050405020304" pitchFamily="18" charset="0"/>
            </a:endParaRPr>
          </a:p>
          <a:p>
            <a:pPr marL="103505" marR="120015" indent="0" algn="just">
              <a:lnSpc>
                <a:spcPct val="98000"/>
              </a:lnSpc>
              <a:spcBef>
                <a:spcPts val="480"/>
              </a:spcBef>
              <a:spcAft>
                <a:spcPts val="0"/>
              </a:spcAft>
              <a:buNone/>
            </a:pPr>
            <a:endParaRPr lang="tr-TR" sz="1800" dirty="0">
              <a:latin typeface="Times New Roman" panose="02020603050405020304" pitchFamily="18" charset="0"/>
              <a:ea typeface="Times New Roman" panose="02020603050405020304" pitchFamily="18" charset="0"/>
            </a:endParaRPr>
          </a:p>
          <a:p>
            <a:pPr marL="103505" marR="120015" indent="0" algn="just">
              <a:lnSpc>
                <a:spcPct val="98000"/>
              </a:lnSpc>
              <a:spcBef>
                <a:spcPts val="480"/>
              </a:spcBef>
              <a:spcAft>
                <a:spcPts val="0"/>
              </a:spcAft>
              <a:buNone/>
            </a:pPr>
            <a:endParaRPr lang="tr-TR" sz="1800" dirty="0">
              <a:latin typeface="Times New Roman" panose="02020603050405020304" pitchFamily="18" charset="0"/>
              <a:ea typeface="Times New Roman" panose="02020603050405020304" pitchFamily="18" charset="0"/>
            </a:endParaRPr>
          </a:p>
          <a:p>
            <a:pPr marL="103505" marR="120015" indent="0" algn="just">
              <a:lnSpc>
                <a:spcPct val="98000"/>
              </a:lnSpc>
              <a:spcBef>
                <a:spcPts val="480"/>
              </a:spcBef>
              <a:spcAft>
                <a:spcPts val="0"/>
              </a:spcAft>
              <a:buNone/>
            </a:pPr>
            <a:endParaRPr lang="tr-TR" sz="1800" dirty="0">
              <a:latin typeface="Times New Roman" panose="02020603050405020304" pitchFamily="18" charset="0"/>
              <a:ea typeface="Times New Roman" panose="02020603050405020304" pitchFamily="18" charset="0"/>
            </a:endParaRPr>
          </a:p>
          <a:p>
            <a:pPr marL="103505" marR="120015" indent="0" algn="just">
              <a:lnSpc>
                <a:spcPct val="98000"/>
              </a:lnSpc>
              <a:spcBef>
                <a:spcPts val="480"/>
              </a:spcBef>
              <a:spcAft>
                <a:spcPts val="0"/>
              </a:spcAft>
              <a:buNone/>
            </a:pPr>
            <a:endParaRPr lang="tr-TR" sz="1800" dirty="0">
              <a:latin typeface="Times New Roman" panose="02020603050405020304" pitchFamily="18" charset="0"/>
              <a:ea typeface="Times New Roman" panose="02020603050405020304" pitchFamily="18" charset="0"/>
            </a:endParaRPr>
          </a:p>
          <a:p>
            <a:pPr marL="103505" marR="120015" indent="0" algn="just">
              <a:lnSpc>
                <a:spcPct val="98000"/>
              </a:lnSpc>
              <a:spcBef>
                <a:spcPts val="480"/>
              </a:spcBef>
              <a:spcAft>
                <a:spcPts val="0"/>
              </a:spcAft>
              <a:buNone/>
            </a:pPr>
            <a:endParaRPr lang="tr-TR" sz="1800" dirty="0">
              <a:latin typeface="Times New Roman" panose="02020603050405020304" pitchFamily="18" charset="0"/>
              <a:ea typeface="Times New Roman" panose="02020603050405020304" pitchFamily="18" charset="0"/>
            </a:endParaRPr>
          </a:p>
          <a:p>
            <a:pPr marL="103505" marR="120015" indent="0" algn="just">
              <a:lnSpc>
                <a:spcPct val="98000"/>
              </a:lnSpc>
              <a:spcBef>
                <a:spcPts val="480"/>
              </a:spcBef>
              <a:spcAft>
                <a:spcPts val="0"/>
              </a:spcAft>
              <a:buNone/>
            </a:pPr>
            <a:r>
              <a:rPr lang="tr-TR" sz="1400" dirty="0">
                <a:latin typeface="Times New Roman" panose="02020603050405020304" pitchFamily="18" charset="0"/>
                <a:ea typeface="Times New Roman" panose="02020603050405020304" pitchFamily="18" charset="0"/>
              </a:rPr>
              <a:t>Bu değerleme işlemi sonucunda yeniden değerleme tutarı üzerinden % 2 vergi ödenecektir.(17.068.946,40*0,02=341.378,93TL) Aynı iktisadi kıymetin 2022 yılında elden çıkarılması durumunda sağlanacak vergi avantajı KVK 5-1-e uygulanmış halde 1.962.928,83 TL olacaktır.  </a:t>
            </a:r>
          </a:p>
          <a:p>
            <a:pPr marL="103505" marR="120015" indent="0" algn="just">
              <a:lnSpc>
                <a:spcPct val="98000"/>
              </a:lnSpc>
              <a:spcBef>
                <a:spcPts val="480"/>
              </a:spcBef>
              <a:spcAft>
                <a:spcPts val="0"/>
              </a:spcAft>
              <a:buNone/>
            </a:pPr>
            <a:endParaRPr lang="tr-TR" sz="1800" dirty="0">
              <a:latin typeface="Times New Roman" panose="02020603050405020304" pitchFamily="18" charset="0"/>
              <a:ea typeface="Times New Roman" panose="02020603050405020304" pitchFamily="18" charset="0"/>
            </a:endParaRPr>
          </a:p>
        </p:txBody>
      </p:sp>
      <p:sp>
        <p:nvSpPr>
          <p:cNvPr id="3" name="Subtitle 2">
            <a:extLst>
              <a:ext uri="{FF2B5EF4-FFF2-40B4-BE49-F238E27FC236}">
                <a16:creationId xmlns:a16="http://schemas.microsoft.com/office/drawing/2014/main" id="{07CEE11F-812F-A722-4ACC-8D698497E021}"/>
              </a:ext>
            </a:extLst>
          </p:cNvPr>
          <p:cNvSpPr txBox="1">
            <a:spLocks/>
          </p:cNvSpPr>
          <p:nvPr/>
        </p:nvSpPr>
        <p:spPr>
          <a:xfrm>
            <a:off x="-1" y="571875"/>
            <a:ext cx="4386729" cy="507625"/>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tr-TR" sz="2000" b="1" dirty="0">
                <a:solidFill>
                  <a:schemeClr val="bg1">
                    <a:lumMod val="95000"/>
                  </a:schemeClr>
                </a:solidFill>
                <a:latin typeface="Century Gothic" panose="020B0502020202020204" pitchFamily="34" charset="0"/>
              </a:rPr>
              <a:t>GEÇİCİ 32. MADDE UYGULAMASI</a:t>
            </a:r>
          </a:p>
        </p:txBody>
      </p:sp>
      <p:graphicFrame>
        <p:nvGraphicFramePr>
          <p:cNvPr id="6" name="Tablo 5">
            <a:extLst>
              <a:ext uri="{FF2B5EF4-FFF2-40B4-BE49-F238E27FC236}">
                <a16:creationId xmlns:a16="http://schemas.microsoft.com/office/drawing/2014/main" id="{588AD6CD-4DE6-B1FD-A4EA-CFF0E7D1E194}"/>
              </a:ext>
            </a:extLst>
          </p:cNvPr>
          <p:cNvGraphicFramePr>
            <a:graphicFrameLocks noGrp="1"/>
          </p:cNvGraphicFramePr>
          <p:nvPr>
            <p:extLst>
              <p:ext uri="{D42A27DB-BD31-4B8C-83A1-F6EECF244321}">
                <p14:modId xmlns:p14="http://schemas.microsoft.com/office/powerpoint/2010/main" val="3375020729"/>
              </p:ext>
            </p:extLst>
          </p:nvPr>
        </p:nvGraphicFramePr>
        <p:xfrm>
          <a:off x="848659" y="2977900"/>
          <a:ext cx="7912847" cy="1381231"/>
        </p:xfrm>
        <a:graphic>
          <a:graphicData uri="http://schemas.openxmlformats.org/drawingml/2006/table">
            <a:tbl>
              <a:tblPr>
                <a:tableStyleId>{5C22544A-7EE6-4342-B048-85BDC9FD1C3A}</a:tableStyleId>
              </a:tblPr>
              <a:tblGrid>
                <a:gridCol w="2081683">
                  <a:extLst>
                    <a:ext uri="{9D8B030D-6E8A-4147-A177-3AD203B41FA5}">
                      <a16:colId xmlns:a16="http://schemas.microsoft.com/office/drawing/2014/main" val="595063081"/>
                    </a:ext>
                  </a:extLst>
                </a:gridCol>
                <a:gridCol w="1566350">
                  <a:extLst>
                    <a:ext uri="{9D8B030D-6E8A-4147-A177-3AD203B41FA5}">
                      <a16:colId xmlns:a16="http://schemas.microsoft.com/office/drawing/2014/main" val="605612622"/>
                    </a:ext>
                  </a:extLst>
                </a:gridCol>
                <a:gridCol w="1318215">
                  <a:extLst>
                    <a:ext uri="{9D8B030D-6E8A-4147-A177-3AD203B41FA5}">
                      <a16:colId xmlns:a16="http://schemas.microsoft.com/office/drawing/2014/main" val="2900370954"/>
                    </a:ext>
                  </a:extLst>
                </a:gridCol>
                <a:gridCol w="1535333">
                  <a:extLst>
                    <a:ext uri="{9D8B030D-6E8A-4147-A177-3AD203B41FA5}">
                      <a16:colId xmlns:a16="http://schemas.microsoft.com/office/drawing/2014/main" val="2147011632"/>
                    </a:ext>
                  </a:extLst>
                </a:gridCol>
                <a:gridCol w="1411266">
                  <a:extLst>
                    <a:ext uri="{9D8B030D-6E8A-4147-A177-3AD203B41FA5}">
                      <a16:colId xmlns:a16="http://schemas.microsoft.com/office/drawing/2014/main" val="2766481949"/>
                    </a:ext>
                  </a:extLst>
                </a:gridCol>
              </a:tblGrid>
              <a:tr h="0">
                <a:tc>
                  <a:txBody>
                    <a:bodyPr/>
                    <a:lstStyle/>
                    <a:p>
                      <a:pPr algn="l" fontAlgn="b"/>
                      <a:r>
                        <a:rPr lang="tr-TR" sz="1100" b="1" u="none" strike="noStrike" dirty="0">
                          <a:effectLst/>
                          <a:latin typeface="Century Gothic" panose="020B0502020202020204" pitchFamily="34" charset="0"/>
                        </a:rPr>
                        <a:t>Hesap</a:t>
                      </a:r>
                      <a:endParaRPr lang="tr-TR" sz="1100" b="1" i="0" u="none" strike="noStrike" dirty="0">
                        <a:solidFill>
                          <a:srgbClr val="000000"/>
                        </a:solidFill>
                        <a:effectLst/>
                        <a:latin typeface="Century Gothic" panose="020B0502020202020204" pitchFamily="34" charset="0"/>
                      </a:endParaRPr>
                    </a:p>
                  </a:txBody>
                  <a:tcPr marL="4763" marR="4763" marT="4763" marB="0" anchor="b"/>
                </a:tc>
                <a:tc>
                  <a:txBody>
                    <a:bodyPr/>
                    <a:lstStyle/>
                    <a:p>
                      <a:pPr algn="l" fontAlgn="b"/>
                      <a:r>
                        <a:rPr lang="es-ES" sz="1100" b="1" u="none" strike="noStrike" dirty="0" err="1">
                          <a:effectLst/>
                          <a:latin typeface="Century Gothic" panose="020B0502020202020204" pitchFamily="34" charset="0"/>
                        </a:rPr>
                        <a:t>Yeniden</a:t>
                      </a:r>
                      <a:r>
                        <a:rPr lang="es-ES" sz="1100" b="1" u="none" strike="noStrike" dirty="0">
                          <a:effectLst/>
                          <a:latin typeface="Century Gothic" panose="020B0502020202020204" pitchFamily="34" charset="0"/>
                        </a:rPr>
                        <a:t> </a:t>
                      </a:r>
                      <a:r>
                        <a:rPr lang="es-ES" sz="1100" b="1" u="none" strike="noStrike" dirty="0" err="1">
                          <a:effectLst/>
                          <a:latin typeface="Century Gothic" panose="020B0502020202020204" pitchFamily="34" charset="0"/>
                        </a:rPr>
                        <a:t>Değerlemeye</a:t>
                      </a:r>
                      <a:r>
                        <a:rPr lang="es-ES" sz="1100" b="1" u="none" strike="noStrike" dirty="0">
                          <a:effectLst/>
                          <a:latin typeface="Century Gothic" panose="020B0502020202020204" pitchFamily="34" charset="0"/>
                        </a:rPr>
                        <a:t> </a:t>
                      </a:r>
                      <a:br>
                        <a:rPr lang="es-ES" sz="1100" b="1" u="none" strike="noStrike" dirty="0">
                          <a:effectLst/>
                          <a:latin typeface="Century Gothic" panose="020B0502020202020204" pitchFamily="34" charset="0"/>
                        </a:rPr>
                      </a:br>
                      <a:r>
                        <a:rPr lang="es-ES" sz="1100" b="1" u="none" strike="noStrike" dirty="0">
                          <a:effectLst/>
                          <a:latin typeface="Century Gothic" panose="020B0502020202020204" pitchFamily="34" charset="0"/>
                        </a:rPr>
                        <a:t>Esas </a:t>
                      </a:r>
                      <a:r>
                        <a:rPr lang="es-ES" sz="1100" b="1" u="none" strike="noStrike" dirty="0" err="1">
                          <a:effectLst/>
                          <a:latin typeface="Century Gothic" panose="020B0502020202020204" pitchFamily="34" charset="0"/>
                        </a:rPr>
                        <a:t>Tutar</a:t>
                      </a:r>
                      <a:r>
                        <a:rPr lang="es-ES" sz="1100" b="1" u="none" strike="noStrike" dirty="0">
                          <a:effectLst/>
                          <a:latin typeface="Century Gothic" panose="020B0502020202020204" pitchFamily="34" charset="0"/>
                        </a:rPr>
                        <a:t>(A)</a:t>
                      </a:r>
                      <a:endParaRPr lang="es-ES" sz="1100" b="1" i="0" u="none" strike="noStrike" dirty="0">
                        <a:solidFill>
                          <a:srgbClr val="000000"/>
                        </a:solidFill>
                        <a:effectLst/>
                        <a:latin typeface="Century Gothic" panose="020B0502020202020204" pitchFamily="34" charset="0"/>
                      </a:endParaRPr>
                    </a:p>
                  </a:txBody>
                  <a:tcPr marL="4763" marR="4763" marT="4763" marB="0" anchor="b"/>
                </a:tc>
                <a:tc>
                  <a:txBody>
                    <a:bodyPr/>
                    <a:lstStyle/>
                    <a:p>
                      <a:pPr algn="l" fontAlgn="b"/>
                      <a:r>
                        <a:rPr lang="tr-TR" sz="1100" b="1" u="none" strike="noStrike" dirty="0">
                          <a:effectLst/>
                          <a:latin typeface="Century Gothic" panose="020B0502020202020204" pitchFamily="34" charset="0"/>
                        </a:rPr>
                        <a:t>Yeniden Değerleme </a:t>
                      </a:r>
                      <a:br>
                        <a:rPr lang="tr-TR" sz="1100" b="1" u="none" strike="noStrike" dirty="0">
                          <a:effectLst/>
                          <a:latin typeface="Century Gothic" panose="020B0502020202020204" pitchFamily="34" charset="0"/>
                        </a:rPr>
                      </a:br>
                      <a:r>
                        <a:rPr lang="tr-TR" sz="1100" b="1" u="none" strike="noStrike" dirty="0">
                          <a:effectLst/>
                          <a:latin typeface="Century Gothic" panose="020B0502020202020204" pitchFamily="34" charset="0"/>
                        </a:rPr>
                        <a:t>Oranı(B)</a:t>
                      </a:r>
                      <a:endParaRPr lang="tr-TR" sz="1100" b="1" i="0" u="none" strike="noStrike" dirty="0">
                        <a:solidFill>
                          <a:srgbClr val="000000"/>
                        </a:solidFill>
                        <a:effectLst/>
                        <a:latin typeface="Century Gothic" panose="020B0502020202020204" pitchFamily="34" charset="0"/>
                      </a:endParaRPr>
                    </a:p>
                  </a:txBody>
                  <a:tcPr marL="4763" marR="4763" marT="4763" marB="0" anchor="b"/>
                </a:tc>
                <a:tc>
                  <a:txBody>
                    <a:bodyPr/>
                    <a:lstStyle/>
                    <a:p>
                      <a:pPr algn="l" fontAlgn="b"/>
                      <a:r>
                        <a:rPr lang="tr-TR" sz="1100" b="1" u="none" strike="noStrike" dirty="0">
                          <a:effectLst/>
                          <a:latin typeface="Century Gothic" panose="020B0502020202020204" pitchFamily="34" charset="0"/>
                        </a:rPr>
                        <a:t>Yeniden Değerlenmiş </a:t>
                      </a:r>
                      <a:br>
                        <a:rPr lang="tr-TR" sz="1100" b="1" u="none" strike="noStrike" dirty="0">
                          <a:effectLst/>
                          <a:latin typeface="Century Gothic" panose="020B0502020202020204" pitchFamily="34" charset="0"/>
                        </a:rPr>
                      </a:br>
                      <a:r>
                        <a:rPr lang="tr-TR" sz="1100" b="1" u="none" strike="noStrike" dirty="0">
                          <a:effectLst/>
                          <a:latin typeface="Century Gothic" panose="020B0502020202020204" pitchFamily="34" charset="0"/>
                        </a:rPr>
                        <a:t>Tutar (</a:t>
                      </a:r>
                      <a:r>
                        <a:rPr lang="tr-TR" sz="1100" b="1" u="none" strike="noStrike" dirty="0" err="1">
                          <a:effectLst/>
                          <a:latin typeface="Century Gothic" panose="020B0502020202020204" pitchFamily="34" charset="0"/>
                        </a:rPr>
                        <a:t>AxB</a:t>
                      </a:r>
                      <a:r>
                        <a:rPr lang="tr-TR" sz="1100" b="1" u="none" strike="noStrike" dirty="0">
                          <a:effectLst/>
                          <a:latin typeface="Century Gothic" panose="020B0502020202020204" pitchFamily="34" charset="0"/>
                        </a:rPr>
                        <a:t>=C)</a:t>
                      </a:r>
                      <a:endParaRPr lang="tr-TR" sz="1100" b="1" i="0" u="none" strike="noStrike" dirty="0">
                        <a:solidFill>
                          <a:srgbClr val="000000"/>
                        </a:solidFill>
                        <a:effectLst/>
                        <a:latin typeface="Century Gothic" panose="020B0502020202020204" pitchFamily="34" charset="0"/>
                      </a:endParaRPr>
                    </a:p>
                  </a:txBody>
                  <a:tcPr marL="4763" marR="4763" marT="4763" marB="0" anchor="b"/>
                </a:tc>
                <a:tc>
                  <a:txBody>
                    <a:bodyPr/>
                    <a:lstStyle/>
                    <a:p>
                      <a:pPr algn="l" fontAlgn="b"/>
                      <a:r>
                        <a:rPr lang="es-ES" sz="1100" b="1" u="none" strike="noStrike" dirty="0" err="1">
                          <a:effectLst/>
                          <a:latin typeface="Century Gothic" panose="020B0502020202020204" pitchFamily="34" charset="0"/>
                        </a:rPr>
                        <a:t>Yeniden</a:t>
                      </a:r>
                      <a:r>
                        <a:rPr lang="es-ES" sz="1100" b="1" u="none" strike="noStrike" dirty="0">
                          <a:effectLst/>
                          <a:latin typeface="Century Gothic" panose="020B0502020202020204" pitchFamily="34" charset="0"/>
                        </a:rPr>
                        <a:t> </a:t>
                      </a:r>
                      <a:r>
                        <a:rPr lang="es-ES" sz="1100" b="1" u="none" strike="noStrike" dirty="0" err="1">
                          <a:effectLst/>
                          <a:latin typeface="Century Gothic" panose="020B0502020202020204" pitchFamily="34" charset="0"/>
                        </a:rPr>
                        <a:t>Değerleme</a:t>
                      </a:r>
                      <a:br>
                        <a:rPr lang="es-ES" sz="1100" b="1" u="none" strike="noStrike" dirty="0">
                          <a:effectLst/>
                          <a:latin typeface="Century Gothic" panose="020B0502020202020204" pitchFamily="34" charset="0"/>
                        </a:rPr>
                      </a:br>
                      <a:r>
                        <a:rPr lang="es-ES" sz="1100" b="1" u="none" strike="noStrike" dirty="0">
                          <a:effectLst/>
                          <a:latin typeface="Century Gothic" panose="020B0502020202020204" pitchFamily="34" charset="0"/>
                        </a:rPr>
                        <a:t> </a:t>
                      </a:r>
                      <a:r>
                        <a:rPr lang="es-ES" sz="1100" b="1" u="none" strike="noStrike" dirty="0" err="1">
                          <a:effectLst/>
                          <a:latin typeface="Century Gothic" panose="020B0502020202020204" pitchFamily="34" charset="0"/>
                        </a:rPr>
                        <a:t>Artış</a:t>
                      </a:r>
                      <a:r>
                        <a:rPr lang="es-ES" sz="1100" b="1" u="none" strike="noStrike" dirty="0">
                          <a:effectLst/>
                          <a:latin typeface="Century Gothic" panose="020B0502020202020204" pitchFamily="34" charset="0"/>
                        </a:rPr>
                        <a:t> </a:t>
                      </a:r>
                      <a:r>
                        <a:rPr lang="es-ES" sz="1100" b="1" u="none" strike="noStrike" dirty="0" err="1">
                          <a:effectLst/>
                          <a:latin typeface="Century Gothic" panose="020B0502020202020204" pitchFamily="34" charset="0"/>
                        </a:rPr>
                        <a:t>Tutarı</a:t>
                      </a:r>
                      <a:r>
                        <a:rPr lang="es-ES" sz="1100" b="1" u="none" strike="noStrike" dirty="0">
                          <a:effectLst/>
                          <a:latin typeface="Century Gothic" panose="020B0502020202020204" pitchFamily="34" charset="0"/>
                        </a:rPr>
                        <a:t>(C-A)</a:t>
                      </a:r>
                      <a:endParaRPr lang="es-ES" sz="1100" b="1" i="0" u="none" strike="noStrike" dirty="0">
                        <a:solidFill>
                          <a:srgbClr val="000000"/>
                        </a:solidFill>
                        <a:effectLst/>
                        <a:latin typeface="Century Gothic" panose="020B0502020202020204" pitchFamily="34" charset="0"/>
                      </a:endParaRPr>
                    </a:p>
                  </a:txBody>
                  <a:tcPr marL="4763" marR="4763" marT="4763" marB="0" anchor="b"/>
                </a:tc>
                <a:extLst>
                  <a:ext uri="{0D108BD9-81ED-4DB2-BD59-A6C34878D82A}">
                    <a16:rowId xmlns:a16="http://schemas.microsoft.com/office/drawing/2014/main" val="3713951543"/>
                  </a:ext>
                </a:extLst>
              </a:tr>
              <a:tr h="208685">
                <a:tc>
                  <a:txBody>
                    <a:bodyPr/>
                    <a:lstStyle/>
                    <a:p>
                      <a:pPr algn="l" fontAlgn="b"/>
                      <a:r>
                        <a:rPr lang="tr-TR" sz="1100" u="none" strike="noStrike" dirty="0">
                          <a:effectLst/>
                          <a:latin typeface="Century Gothic" panose="020B0502020202020204" pitchFamily="34" charset="0"/>
                        </a:rPr>
                        <a:t>Bina</a:t>
                      </a:r>
                      <a:endParaRPr lang="tr-TR" sz="1100" b="0" i="0" u="none" strike="noStrike" dirty="0">
                        <a:solidFill>
                          <a:srgbClr val="000000"/>
                        </a:solidFill>
                        <a:effectLst/>
                        <a:latin typeface="Century Gothic" panose="020B0502020202020204" pitchFamily="34" charset="0"/>
                      </a:endParaRPr>
                    </a:p>
                  </a:txBody>
                  <a:tcPr marL="4763" marR="4763" marT="4763" marB="0" anchor="b"/>
                </a:tc>
                <a:tc>
                  <a:txBody>
                    <a:bodyPr/>
                    <a:lstStyle/>
                    <a:p>
                      <a:pPr algn="r" fontAlgn="b"/>
                      <a:r>
                        <a:rPr lang="tr-TR" sz="1100" u="none" strike="noStrike" dirty="0">
                          <a:effectLst/>
                          <a:latin typeface="Century Gothic" panose="020B0502020202020204" pitchFamily="34" charset="0"/>
                        </a:rPr>
                        <a:t>4.000.000</a:t>
                      </a:r>
                      <a:endParaRPr lang="tr-TR" sz="1100" b="0" i="0" u="none" strike="noStrike" dirty="0">
                        <a:solidFill>
                          <a:srgbClr val="000000"/>
                        </a:solidFill>
                        <a:effectLst/>
                        <a:latin typeface="Century Gothic" panose="020B0502020202020204" pitchFamily="34" charset="0"/>
                      </a:endParaRPr>
                    </a:p>
                  </a:txBody>
                  <a:tcPr marL="4763" marR="4763" marT="4763" marB="0" anchor="b"/>
                </a:tc>
                <a:tc rowSpan="2">
                  <a:txBody>
                    <a:bodyPr/>
                    <a:lstStyle/>
                    <a:p>
                      <a:pPr algn="ctr" fontAlgn="ctr"/>
                      <a:r>
                        <a:rPr lang="tr-TR" sz="1100" u="none" strike="noStrike" dirty="0">
                          <a:effectLst/>
                          <a:latin typeface="Century Gothic" panose="020B0502020202020204" pitchFamily="34" charset="0"/>
                        </a:rPr>
                        <a:t>8,90229</a:t>
                      </a:r>
                      <a:endParaRPr lang="tr-TR" sz="1100" b="0" i="0" u="none" strike="noStrike" dirty="0">
                        <a:solidFill>
                          <a:srgbClr val="000000"/>
                        </a:solidFill>
                        <a:effectLst/>
                        <a:latin typeface="Century Gothic" panose="020B0502020202020204" pitchFamily="34" charset="0"/>
                      </a:endParaRPr>
                    </a:p>
                  </a:txBody>
                  <a:tcPr marL="4763" marR="4763" marT="4763" marB="0" anchor="ctr"/>
                </a:tc>
                <a:tc>
                  <a:txBody>
                    <a:bodyPr/>
                    <a:lstStyle/>
                    <a:p>
                      <a:pPr algn="r" fontAlgn="b"/>
                      <a:r>
                        <a:rPr lang="tr-TR" sz="1100" u="none" strike="noStrike" dirty="0">
                          <a:effectLst/>
                          <a:latin typeface="Century Gothic" panose="020B0502020202020204" pitchFamily="34" charset="0"/>
                        </a:rPr>
                        <a:t>35.609.160,00</a:t>
                      </a:r>
                      <a:endParaRPr lang="tr-TR" sz="1100" b="0" i="0" u="none" strike="noStrike" dirty="0">
                        <a:solidFill>
                          <a:srgbClr val="000000"/>
                        </a:solidFill>
                        <a:effectLst/>
                        <a:latin typeface="Century Gothic" panose="020B0502020202020204" pitchFamily="34" charset="0"/>
                      </a:endParaRPr>
                    </a:p>
                  </a:txBody>
                  <a:tcPr marL="4763" marR="4763" marT="4763" marB="0" anchor="b"/>
                </a:tc>
                <a:tc>
                  <a:txBody>
                    <a:bodyPr/>
                    <a:lstStyle/>
                    <a:p>
                      <a:pPr algn="r" fontAlgn="b"/>
                      <a:r>
                        <a:rPr lang="tr-TR" sz="1100" u="none" strike="noStrike">
                          <a:effectLst/>
                          <a:latin typeface="Century Gothic" panose="020B0502020202020204" pitchFamily="34" charset="0"/>
                        </a:rPr>
                        <a:t>31.609.160,00</a:t>
                      </a:r>
                      <a:endParaRPr lang="tr-TR" sz="1100" b="0" i="0" u="none" strike="noStrike">
                        <a:solidFill>
                          <a:srgbClr val="000000"/>
                        </a:solidFill>
                        <a:effectLst/>
                        <a:latin typeface="Century Gothic" panose="020B0502020202020204" pitchFamily="34" charset="0"/>
                      </a:endParaRPr>
                    </a:p>
                  </a:txBody>
                  <a:tcPr marL="4763" marR="4763" marT="4763" marB="0" anchor="b"/>
                </a:tc>
                <a:extLst>
                  <a:ext uri="{0D108BD9-81ED-4DB2-BD59-A6C34878D82A}">
                    <a16:rowId xmlns:a16="http://schemas.microsoft.com/office/drawing/2014/main" val="1559465493"/>
                  </a:ext>
                </a:extLst>
              </a:tr>
              <a:tr h="208685">
                <a:tc>
                  <a:txBody>
                    <a:bodyPr/>
                    <a:lstStyle/>
                    <a:p>
                      <a:pPr algn="l" fontAlgn="ctr"/>
                      <a:r>
                        <a:rPr lang="tr-TR" sz="1100" u="none" strike="noStrike" dirty="0">
                          <a:effectLst/>
                          <a:latin typeface="Century Gothic" panose="020B0502020202020204" pitchFamily="34" charset="0"/>
                        </a:rPr>
                        <a:t>Birikmiş Amortisman</a:t>
                      </a:r>
                      <a:endParaRPr lang="tr-TR" sz="1100" b="0" i="0" u="none" strike="noStrike" dirty="0">
                        <a:solidFill>
                          <a:srgbClr val="000000"/>
                        </a:solidFill>
                        <a:effectLst/>
                        <a:latin typeface="Century Gothic" panose="020B0502020202020204" pitchFamily="34" charset="0"/>
                      </a:endParaRPr>
                    </a:p>
                  </a:txBody>
                  <a:tcPr marL="4763" marR="4763" marT="4763" marB="0" anchor="ctr"/>
                </a:tc>
                <a:tc>
                  <a:txBody>
                    <a:bodyPr/>
                    <a:lstStyle/>
                    <a:p>
                      <a:pPr algn="r" fontAlgn="b"/>
                      <a:r>
                        <a:rPr lang="tr-TR" sz="1100" u="none" strike="noStrike" dirty="0">
                          <a:effectLst/>
                          <a:latin typeface="Century Gothic" panose="020B0502020202020204" pitchFamily="34" charset="0"/>
                        </a:rPr>
                        <a:t>1.840.000</a:t>
                      </a:r>
                      <a:endParaRPr lang="tr-TR" sz="1100" b="0" i="0" u="none" strike="noStrike" dirty="0">
                        <a:solidFill>
                          <a:srgbClr val="000000"/>
                        </a:solidFill>
                        <a:effectLst/>
                        <a:latin typeface="Century Gothic" panose="020B0502020202020204" pitchFamily="34" charset="0"/>
                      </a:endParaRPr>
                    </a:p>
                  </a:txBody>
                  <a:tcPr marL="4763" marR="4763" marT="4763" marB="0" anchor="b"/>
                </a:tc>
                <a:tc vMerge="1">
                  <a:txBody>
                    <a:bodyPr/>
                    <a:lstStyle/>
                    <a:p>
                      <a:endParaRPr lang="tr-TR"/>
                    </a:p>
                  </a:txBody>
                  <a:tcPr/>
                </a:tc>
                <a:tc>
                  <a:txBody>
                    <a:bodyPr/>
                    <a:lstStyle/>
                    <a:p>
                      <a:pPr algn="r" fontAlgn="b"/>
                      <a:r>
                        <a:rPr lang="tr-TR" sz="1100" u="none" strike="noStrike" dirty="0">
                          <a:effectLst/>
                          <a:latin typeface="Century Gothic" panose="020B0502020202020204" pitchFamily="34" charset="0"/>
                        </a:rPr>
                        <a:t>16.380.213,60</a:t>
                      </a:r>
                      <a:endParaRPr lang="tr-TR" sz="1100" b="0" i="0" u="none" strike="noStrike" dirty="0">
                        <a:solidFill>
                          <a:srgbClr val="000000"/>
                        </a:solidFill>
                        <a:effectLst/>
                        <a:latin typeface="Century Gothic" panose="020B0502020202020204" pitchFamily="34" charset="0"/>
                      </a:endParaRPr>
                    </a:p>
                  </a:txBody>
                  <a:tcPr marL="4763" marR="4763" marT="4763" marB="0" anchor="b"/>
                </a:tc>
                <a:tc>
                  <a:txBody>
                    <a:bodyPr/>
                    <a:lstStyle/>
                    <a:p>
                      <a:pPr algn="r" fontAlgn="b"/>
                      <a:r>
                        <a:rPr lang="tr-TR" sz="1100" u="none" strike="noStrike" dirty="0">
                          <a:effectLst/>
                          <a:latin typeface="Century Gothic" panose="020B0502020202020204" pitchFamily="34" charset="0"/>
                        </a:rPr>
                        <a:t>14.540.213,60</a:t>
                      </a:r>
                      <a:endParaRPr lang="tr-TR" sz="1100" b="0" i="0" u="none" strike="noStrike" dirty="0">
                        <a:solidFill>
                          <a:srgbClr val="000000"/>
                        </a:solidFill>
                        <a:effectLst/>
                        <a:latin typeface="Century Gothic" panose="020B0502020202020204" pitchFamily="34" charset="0"/>
                      </a:endParaRPr>
                    </a:p>
                  </a:txBody>
                  <a:tcPr marL="4763" marR="4763" marT="4763" marB="0" anchor="b"/>
                </a:tc>
                <a:extLst>
                  <a:ext uri="{0D108BD9-81ED-4DB2-BD59-A6C34878D82A}">
                    <a16:rowId xmlns:a16="http://schemas.microsoft.com/office/drawing/2014/main" val="1852758002"/>
                  </a:ext>
                </a:extLst>
              </a:tr>
              <a:tr h="456178">
                <a:tc>
                  <a:txBody>
                    <a:bodyPr/>
                    <a:lstStyle/>
                    <a:p>
                      <a:pPr algn="l" fontAlgn="b"/>
                      <a:r>
                        <a:rPr lang="tr-TR" sz="1100" u="none" strike="noStrike" dirty="0">
                          <a:effectLst/>
                          <a:latin typeface="Century Gothic" panose="020B0502020202020204" pitchFamily="34" charset="0"/>
                        </a:rPr>
                        <a:t>Net Bilanço Aktif Değeri/</a:t>
                      </a:r>
                      <a:br>
                        <a:rPr lang="tr-TR" sz="1100" u="none" strike="noStrike" dirty="0">
                          <a:effectLst/>
                          <a:latin typeface="Century Gothic" panose="020B0502020202020204" pitchFamily="34" charset="0"/>
                        </a:rPr>
                      </a:br>
                      <a:r>
                        <a:rPr lang="tr-TR" sz="1100" u="none" strike="noStrike" dirty="0">
                          <a:effectLst/>
                          <a:latin typeface="Century Gothic" panose="020B0502020202020204" pitchFamily="34" charset="0"/>
                        </a:rPr>
                        <a:t>Net Yeniden Değerleme Artışı</a:t>
                      </a:r>
                      <a:endParaRPr lang="tr-TR" sz="1100" b="0" i="0" u="none" strike="noStrike" dirty="0">
                        <a:solidFill>
                          <a:srgbClr val="000000"/>
                        </a:solidFill>
                        <a:effectLst/>
                        <a:latin typeface="Century Gothic" panose="020B0502020202020204" pitchFamily="34" charset="0"/>
                      </a:endParaRPr>
                    </a:p>
                  </a:txBody>
                  <a:tcPr marL="4763" marR="4763" marT="4763" marB="0" anchor="b"/>
                </a:tc>
                <a:tc>
                  <a:txBody>
                    <a:bodyPr/>
                    <a:lstStyle/>
                    <a:p>
                      <a:pPr algn="r" fontAlgn="b"/>
                      <a:r>
                        <a:rPr lang="tr-TR" sz="1100" u="none" strike="noStrike" dirty="0">
                          <a:effectLst/>
                          <a:latin typeface="Century Gothic" panose="020B0502020202020204" pitchFamily="34" charset="0"/>
                        </a:rPr>
                        <a:t>2.160.000</a:t>
                      </a:r>
                      <a:endParaRPr lang="tr-TR" sz="1100" b="0" i="0" u="none" strike="noStrike" dirty="0">
                        <a:solidFill>
                          <a:srgbClr val="000000"/>
                        </a:solidFill>
                        <a:effectLst/>
                        <a:latin typeface="Century Gothic" panose="020B0502020202020204" pitchFamily="34" charset="0"/>
                      </a:endParaRPr>
                    </a:p>
                  </a:txBody>
                  <a:tcPr marL="4763" marR="4763" marT="4763" marB="0" anchor="b"/>
                </a:tc>
                <a:tc>
                  <a:txBody>
                    <a:bodyPr/>
                    <a:lstStyle/>
                    <a:p>
                      <a:pPr algn="l" fontAlgn="b"/>
                      <a:r>
                        <a:rPr lang="tr-TR" sz="1100" u="none" strike="noStrike" dirty="0">
                          <a:effectLst/>
                          <a:latin typeface="Century Gothic" panose="020B0502020202020204" pitchFamily="34" charset="0"/>
                        </a:rPr>
                        <a:t> </a:t>
                      </a:r>
                      <a:endParaRPr lang="tr-TR" sz="1100" b="0" i="0" u="none" strike="noStrike" dirty="0">
                        <a:solidFill>
                          <a:srgbClr val="000000"/>
                        </a:solidFill>
                        <a:effectLst/>
                        <a:latin typeface="Century Gothic" panose="020B0502020202020204" pitchFamily="34" charset="0"/>
                      </a:endParaRPr>
                    </a:p>
                  </a:txBody>
                  <a:tcPr marL="4763" marR="4763" marT="4763" marB="0" anchor="b"/>
                </a:tc>
                <a:tc>
                  <a:txBody>
                    <a:bodyPr/>
                    <a:lstStyle/>
                    <a:p>
                      <a:pPr algn="r" fontAlgn="b"/>
                      <a:r>
                        <a:rPr lang="tr-TR" sz="1100" u="none" strike="noStrike" dirty="0">
                          <a:effectLst/>
                          <a:latin typeface="Century Gothic" panose="020B0502020202020204" pitchFamily="34" charset="0"/>
                        </a:rPr>
                        <a:t>19.228.946,40</a:t>
                      </a:r>
                      <a:endParaRPr lang="tr-TR" sz="1100" b="0" i="0" u="none" strike="noStrike" dirty="0">
                        <a:solidFill>
                          <a:srgbClr val="000000"/>
                        </a:solidFill>
                        <a:effectLst/>
                        <a:latin typeface="Century Gothic" panose="020B0502020202020204" pitchFamily="34" charset="0"/>
                      </a:endParaRPr>
                    </a:p>
                  </a:txBody>
                  <a:tcPr marL="4763" marR="4763" marT="4763" marB="0" anchor="b"/>
                </a:tc>
                <a:tc>
                  <a:txBody>
                    <a:bodyPr/>
                    <a:lstStyle/>
                    <a:p>
                      <a:pPr algn="r" fontAlgn="b"/>
                      <a:r>
                        <a:rPr lang="tr-TR" sz="1100" u="none" strike="noStrike" dirty="0">
                          <a:effectLst/>
                          <a:latin typeface="Century Gothic" panose="020B0502020202020204" pitchFamily="34" charset="0"/>
                        </a:rPr>
                        <a:t>17.068.946,40</a:t>
                      </a:r>
                      <a:endParaRPr lang="tr-TR" sz="1100" b="0" i="0" u="none" strike="noStrike" dirty="0">
                        <a:solidFill>
                          <a:srgbClr val="000000"/>
                        </a:solidFill>
                        <a:effectLst/>
                        <a:latin typeface="Century Gothic" panose="020B0502020202020204" pitchFamily="34" charset="0"/>
                      </a:endParaRPr>
                    </a:p>
                  </a:txBody>
                  <a:tcPr marL="4763" marR="4763" marT="4763" marB="0" anchor="b"/>
                </a:tc>
                <a:extLst>
                  <a:ext uri="{0D108BD9-81ED-4DB2-BD59-A6C34878D82A}">
                    <a16:rowId xmlns:a16="http://schemas.microsoft.com/office/drawing/2014/main" val="2159988524"/>
                  </a:ext>
                </a:extLst>
              </a:tr>
            </a:tbl>
          </a:graphicData>
        </a:graphic>
      </p:graphicFrame>
      <p:graphicFrame>
        <p:nvGraphicFramePr>
          <p:cNvPr id="7" name="Tablo 6">
            <a:extLst>
              <a:ext uri="{FF2B5EF4-FFF2-40B4-BE49-F238E27FC236}">
                <a16:creationId xmlns:a16="http://schemas.microsoft.com/office/drawing/2014/main" id="{833863C1-3AC1-E7C9-C94A-1A021FE7A446}"/>
              </a:ext>
            </a:extLst>
          </p:cNvPr>
          <p:cNvGraphicFramePr>
            <a:graphicFrameLocks noGrp="1"/>
          </p:cNvGraphicFramePr>
          <p:nvPr>
            <p:extLst>
              <p:ext uri="{D42A27DB-BD31-4B8C-83A1-F6EECF244321}">
                <p14:modId xmlns:p14="http://schemas.microsoft.com/office/powerpoint/2010/main" val="75188749"/>
              </p:ext>
            </p:extLst>
          </p:nvPr>
        </p:nvGraphicFramePr>
        <p:xfrm>
          <a:off x="1300163" y="4491661"/>
          <a:ext cx="6636590" cy="903511"/>
        </p:xfrm>
        <a:graphic>
          <a:graphicData uri="http://schemas.openxmlformats.org/drawingml/2006/table">
            <a:tbl>
              <a:tblPr>
                <a:tableStyleId>{5C22544A-7EE6-4342-B048-85BDC9FD1C3A}</a:tableStyleId>
              </a:tblPr>
              <a:tblGrid>
                <a:gridCol w="374479">
                  <a:extLst>
                    <a:ext uri="{9D8B030D-6E8A-4147-A177-3AD203B41FA5}">
                      <a16:colId xmlns:a16="http://schemas.microsoft.com/office/drawing/2014/main" val="1087497753"/>
                    </a:ext>
                  </a:extLst>
                </a:gridCol>
                <a:gridCol w="1863475">
                  <a:extLst>
                    <a:ext uri="{9D8B030D-6E8A-4147-A177-3AD203B41FA5}">
                      <a16:colId xmlns:a16="http://schemas.microsoft.com/office/drawing/2014/main" val="2595649645"/>
                    </a:ext>
                  </a:extLst>
                </a:gridCol>
                <a:gridCol w="1165044">
                  <a:extLst>
                    <a:ext uri="{9D8B030D-6E8A-4147-A177-3AD203B41FA5}">
                      <a16:colId xmlns:a16="http://schemas.microsoft.com/office/drawing/2014/main" val="1338749718"/>
                    </a:ext>
                  </a:extLst>
                </a:gridCol>
                <a:gridCol w="1616796">
                  <a:extLst>
                    <a:ext uri="{9D8B030D-6E8A-4147-A177-3AD203B41FA5}">
                      <a16:colId xmlns:a16="http://schemas.microsoft.com/office/drawing/2014/main" val="55871073"/>
                    </a:ext>
                  </a:extLst>
                </a:gridCol>
                <a:gridCol w="1616796">
                  <a:extLst>
                    <a:ext uri="{9D8B030D-6E8A-4147-A177-3AD203B41FA5}">
                      <a16:colId xmlns:a16="http://schemas.microsoft.com/office/drawing/2014/main" val="2208225881"/>
                    </a:ext>
                  </a:extLst>
                </a:gridCol>
              </a:tblGrid>
              <a:tr h="197914">
                <a:tc gridSpan="2">
                  <a:txBody>
                    <a:bodyPr/>
                    <a:lstStyle/>
                    <a:p>
                      <a:pPr algn="l" fontAlgn="b"/>
                      <a:r>
                        <a:rPr lang="tr-TR" sz="1100" u="none" strike="noStrike" dirty="0">
                          <a:effectLst/>
                          <a:latin typeface="Century Gothic" panose="020B0502020202020204" pitchFamily="34" charset="0"/>
                        </a:rPr>
                        <a:t>252 BİNALAR</a:t>
                      </a:r>
                      <a:endParaRPr lang="tr-TR" sz="1100" b="0" i="0" u="none" strike="noStrike" dirty="0">
                        <a:solidFill>
                          <a:srgbClr val="000000"/>
                        </a:solidFill>
                        <a:effectLst/>
                        <a:latin typeface="Century Gothic" panose="020B0502020202020204" pitchFamily="34" charset="0"/>
                      </a:endParaRPr>
                    </a:p>
                  </a:txBody>
                  <a:tcPr marL="4763" marR="4763" marT="4763"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hMerge="1">
                  <a:txBody>
                    <a:bodyPr/>
                    <a:lstStyle/>
                    <a:p>
                      <a:endParaRPr lang="tr-TR"/>
                    </a:p>
                  </a:txBody>
                  <a:tcPr/>
                </a:tc>
                <a:tc>
                  <a:txBody>
                    <a:bodyPr/>
                    <a:lstStyle/>
                    <a:p>
                      <a:pPr algn="l" fontAlgn="b"/>
                      <a:endParaRPr lang="tr-TR" sz="1100" b="0" i="0" u="none" strike="noStrike" dirty="0">
                        <a:solidFill>
                          <a:srgbClr val="000000"/>
                        </a:solidFill>
                        <a:effectLst/>
                        <a:latin typeface="Century Gothic" panose="020B0502020202020204" pitchFamily="34" charset="0"/>
                      </a:endParaRPr>
                    </a:p>
                  </a:txBody>
                  <a:tcPr marL="4763" marR="4763" marT="4763"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r" fontAlgn="b"/>
                      <a:r>
                        <a:rPr lang="tr-TR" sz="1100" u="none" strike="noStrike">
                          <a:effectLst/>
                          <a:latin typeface="Century Gothic" panose="020B0502020202020204" pitchFamily="34" charset="0"/>
                        </a:rPr>
                        <a:t>31.609.160,00</a:t>
                      </a:r>
                      <a:endParaRPr lang="tr-TR" sz="1100" b="0" i="0" u="none" strike="noStrike">
                        <a:solidFill>
                          <a:srgbClr val="000000"/>
                        </a:solidFill>
                        <a:effectLst/>
                        <a:latin typeface="Century Gothic" panose="020B0502020202020204" pitchFamily="34" charset="0"/>
                      </a:endParaRPr>
                    </a:p>
                  </a:txBody>
                  <a:tcPr marL="4763" marR="4763" marT="4763"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l" fontAlgn="b"/>
                      <a:r>
                        <a:rPr lang="tr-TR" sz="1100" u="none" strike="noStrike">
                          <a:effectLst/>
                          <a:latin typeface="Century Gothic" panose="020B0502020202020204" pitchFamily="34" charset="0"/>
                        </a:rPr>
                        <a:t> </a:t>
                      </a:r>
                      <a:endParaRPr lang="tr-TR" sz="1100" b="0" i="0" u="none" strike="noStrike">
                        <a:solidFill>
                          <a:srgbClr val="000000"/>
                        </a:solidFill>
                        <a:effectLst/>
                        <a:latin typeface="Century Gothic" panose="020B0502020202020204" pitchFamily="34" charset="0"/>
                      </a:endParaRPr>
                    </a:p>
                  </a:txBody>
                  <a:tcPr marL="4763" marR="4763" marT="4763"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442911167"/>
                  </a:ext>
                </a:extLst>
              </a:tr>
              <a:tr h="197914">
                <a:tc>
                  <a:txBody>
                    <a:bodyPr/>
                    <a:lstStyle/>
                    <a:p>
                      <a:pPr algn="l" fontAlgn="b"/>
                      <a:endParaRPr lang="tr-TR" sz="1100" b="0" i="0" u="none" strike="noStrike">
                        <a:solidFill>
                          <a:srgbClr val="000000"/>
                        </a:solidFill>
                        <a:effectLst/>
                        <a:latin typeface="Century Gothic" panose="020B0502020202020204" pitchFamily="34" charset="0"/>
                      </a:endParaRPr>
                    </a:p>
                  </a:txBody>
                  <a:tcPr marL="4763" marR="4763" marT="4763"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gridSpan="2">
                  <a:txBody>
                    <a:bodyPr/>
                    <a:lstStyle/>
                    <a:p>
                      <a:pPr algn="l" fontAlgn="b"/>
                      <a:r>
                        <a:rPr lang="tr-TR" sz="1100" u="none" strike="noStrike" dirty="0">
                          <a:effectLst/>
                          <a:latin typeface="Century Gothic" panose="020B0502020202020204" pitchFamily="34" charset="0"/>
                        </a:rPr>
                        <a:t>257 BİRİKMİ AMORTİSMANLAR</a:t>
                      </a:r>
                      <a:endParaRPr lang="tr-TR" sz="1100" b="0" i="0" u="none" strike="noStrike" dirty="0">
                        <a:solidFill>
                          <a:srgbClr val="000000"/>
                        </a:solidFill>
                        <a:effectLst/>
                        <a:latin typeface="Century Gothic" panose="020B0502020202020204" pitchFamily="34" charset="0"/>
                      </a:endParaRPr>
                    </a:p>
                  </a:txBody>
                  <a:tcPr marL="4763" marR="4763" marT="4763"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endParaRPr lang="tr-TR"/>
                    </a:p>
                  </a:txBody>
                  <a:tcPr>
                    <a:lnL w="12700" cmpd="sng">
                      <a:noFill/>
                    </a:lnL>
                    <a:lnT w="12700" cmpd="sng">
                      <a:noFill/>
                    </a:lnT>
                  </a:tcPr>
                </a:tc>
                <a:tc>
                  <a:txBody>
                    <a:bodyPr/>
                    <a:lstStyle/>
                    <a:p>
                      <a:pPr algn="l" fontAlgn="b"/>
                      <a:endParaRPr lang="tr-TR" sz="1100" b="0" i="0" u="none" strike="noStrike" dirty="0">
                        <a:solidFill>
                          <a:srgbClr val="000000"/>
                        </a:solidFill>
                        <a:effectLst/>
                        <a:latin typeface="Century Gothic" panose="020B0502020202020204" pitchFamily="34" charset="0"/>
                      </a:endParaRPr>
                    </a:p>
                  </a:txBody>
                  <a:tcPr marL="4763" marR="4763" marT="4763"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b"/>
                      <a:r>
                        <a:rPr lang="tr-TR" sz="1100" u="none" strike="noStrike" dirty="0">
                          <a:effectLst/>
                          <a:latin typeface="Century Gothic" panose="020B0502020202020204" pitchFamily="34" charset="0"/>
                        </a:rPr>
                        <a:t>14.540.213,60</a:t>
                      </a:r>
                      <a:endParaRPr lang="tr-TR" sz="1100" b="0" i="0" u="none" strike="noStrike" dirty="0">
                        <a:solidFill>
                          <a:srgbClr val="000000"/>
                        </a:solidFill>
                        <a:effectLst/>
                        <a:latin typeface="Century Gothic" panose="020B0502020202020204" pitchFamily="34" charset="0"/>
                      </a:endParaRPr>
                    </a:p>
                  </a:txBody>
                  <a:tcPr marL="4763" marR="4763" marT="4763"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297409643"/>
                  </a:ext>
                </a:extLst>
              </a:tr>
              <a:tr h="197914">
                <a:tc>
                  <a:txBody>
                    <a:bodyPr/>
                    <a:lstStyle/>
                    <a:p>
                      <a:pPr algn="l" fontAlgn="b"/>
                      <a:endParaRPr lang="tr-TR" sz="1100" b="0" i="0" u="none" strike="noStrike">
                        <a:solidFill>
                          <a:srgbClr val="000000"/>
                        </a:solidFill>
                        <a:effectLst/>
                        <a:latin typeface="Century Gothic" panose="020B0502020202020204" pitchFamily="34" charset="0"/>
                      </a:endParaRPr>
                    </a:p>
                  </a:txBody>
                  <a:tcPr marL="4763" marR="4763" marT="4763"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gridSpan="2">
                  <a:txBody>
                    <a:bodyPr/>
                    <a:lstStyle/>
                    <a:p>
                      <a:pPr algn="l" fontAlgn="b"/>
                      <a:r>
                        <a:rPr lang="tr-TR" sz="1100" u="none" strike="noStrike" dirty="0">
                          <a:effectLst/>
                          <a:latin typeface="Century Gothic" panose="020B0502020202020204" pitchFamily="34" charset="0"/>
                        </a:rPr>
                        <a:t>522 MDV YENİDEN DEĞERLEME ARTIŞLARI</a:t>
                      </a:r>
                    </a:p>
                    <a:p>
                      <a:pPr algn="l" fontAlgn="b"/>
                      <a:r>
                        <a:rPr lang="tr-TR" sz="1100" b="0" i="0" u="none" strike="noStrike" dirty="0">
                          <a:solidFill>
                            <a:srgbClr val="000000"/>
                          </a:solidFill>
                          <a:effectLst/>
                          <a:latin typeface="Century Gothic" panose="020B0502020202020204" pitchFamily="34" charset="0"/>
                        </a:rPr>
                        <a:t>  (522.01 Geçici 32. madde A binası değerlemesi)</a:t>
                      </a:r>
                    </a:p>
                  </a:txBody>
                  <a:tcPr marL="4763" marR="4763" marT="4763"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tr-TR"/>
                    </a:p>
                  </a:txBody>
                  <a:tcPr/>
                </a:tc>
                <a:tc>
                  <a:txBody>
                    <a:bodyPr/>
                    <a:lstStyle/>
                    <a:p>
                      <a:pPr algn="l" fontAlgn="b"/>
                      <a:endParaRPr lang="tr-TR" sz="1100" b="0" i="0" u="none" strike="noStrike" dirty="0">
                        <a:solidFill>
                          <a:srgbClr val="000000"/>
                        </a:solidFill>
                        <a:effectLst/>
                        <a:latin typeface="Century Gothic" panose="020B0502020202020204" pitchFamily="34" charset="0"/>
                      </a:endParaRPr>
                    </a:p>
                  </a:txBody>
                  <a:tcPr marL="4763" marR="4763" marT="4763"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tr-TR" sz="1100" u="none" strike="noStrike" dirty="0">
                          <a:effectLst/>
                          <a:latin typeface="Century Gothic" panose="020B0502020202020204" pitchFamily="34" charset="0"/>
                        </a:rPr>
                        <a:t>17.068.946,40</a:t>
                      </a:r>
                      <a:endParaRPr lang="tr-TR" sz="1100" b="0" i="0" u="none" strike="noStrike" dirty="0">
                        <a:solidFill>
                          <a:srgbClr val="000000"/>
                        </a:solidFill>
                        <a:effectLst/>
                        <a:latin typeface="Century Gothic" panose="020B0502020202020204" pitchFamily="34" charset="0"/>
                      </a:endParaRPr>
                    </a:p>
                  </a:txBody>
                  <a:tcPr marL="4763" marR="4763" marT="4763"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035670195"/>
                  </a:ext>
                </a:extLst>
              </a:tr>
            </a:tbl>
          </a:graphicData>
        </a:graphic>
      </p:graphicFrame>
    </p:spTree>
    <p:extLst>
      <p:ext uri="{BB962C8B-B14F-4D97-AF65-F5344CB8AC3E}">
        <p14:creationId xmlns:p14="http://schemas.microsoft.com/office/powerpoint/2010/main" val="40231332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pic>
        <p:nvPicPr>
          <p:cNvPr id="4" name="Resim 3">
            <a:extLst>
              <a:ext uri="{FF2B5EF4-FFF2-40B4-BE49-F238E27FC236}">
                <a16:creationId xmlns:a16="http://schemas.microsoft.com/office/drawing/2014/main" id="{D709A00E-4437-11CB-2087-68C1B3A568CB}"/>
              </a:ext>
            </a:extLst>
          </p:cNvPr>
          <p:cNvPicPr>
            <a:picLocks noChangeAspect="1"/>
          </p:cNvPicPr>
          <p:nvPr/>
        </p:nvPicPr>
        <p:blipFill>
          <a:blip r:embed="rId4"/>
          <a:stretch>
            <a:fillRect/>
          </a:stretch>
        </p:blipFill>
        <p:spPr>
          <a:xfrm>
            <a:off x="5016340" y="6095934"/>
            <a:ext cx="4078577" cy="762066"/>
          </a:xfrm>
          <a:prstGeom prst="rect">
            <a:avLst/>
          </a:prstGeom>
        </p:spPr>
      </p:pic>
      <p:sp>
        <p:nvSpPr>
          <p:cNvPr id="5" name="Subtitle 2">
            <a:extLst>
              <a:ext uri="{FF2B5EF4-FFF2-40B4-BE49-F238E27FC236}">
                <a16:creationId xmlns:a16="http://schemas.microsoft.com/office/drawing/2014/main" id="{E8D41FE4-E7BB-2F42-6ED5-A260FAFCDB08}"/>
              </a:ext>
            </a:extLst>
          </p:cNvPr>
          <p:cNvSpPr>
            <a:spLocks noGrp="1"/>
          </p:cNvSpPr>
          <p:nvPr>
            <p:ph type="title"/>
          </p:nvPr>
        </p:nvSpPr>
        <p:spPr>
          <a:xfrm>
            <a:off x="995363" y="1217613"/>
            <a:ext cx="6792752" cy="701674"/>
          </a:xfrm>
        </p:spPr>
        <p:txBody>
          <a:bodyPr>
            <a:normAutofit/>
          </a:bodyPr>
          <a:lstStyle/>
          <a:p>
            <a:r>
              <a:rPr lang="tr-TR" sz="2000" b="1" dirty="0">
                <a:solidFill>
                  <a:srgbClr val="FF0000"/>
                </a:solidFill>
                <a:latin typeface="Century Gothic" panose="020B0502020202020204" pitchFamily="34" charset="0"/>
              </a:rPr>
              <a:t>YENİDEN DEĞERLEME ORANININ TESPİTİ</a:t>
            </a:r>
          </a:p>
        </p:txBody>
      </p:sp>
      <p:sp>
        <p:nvSpPr>
          <p:cNvPr id="2" name="İçerik Yer Tutucusu 1">
            <a:extLst>
              <a:ext uri="{FF2B5EF4-FFF2-40B4-BE49-F238E27FC236}">
                <a16:creationId xmlns:a16="http://schemas.microsoft.com/office/drawing/2014/main" id="{DD013AA8-A9E6-0192-20BA-486A4AC35109}"/>
              </a:ext>
            </a:extLst>
          </p:cNvPr>
          <p:cNvSpPr>
            <a:spLocks noGrp="1"/>
          </p:cNvSpPr>
          <p:nvPr>
            <p:ph idx="1"/>
          </p:nvPr>
        </p:nvSpPr>
        <p:spPr>
          <a:xfrm>
            <a:off x="457200" y="1804895"/>
            <a:ext cx="8229600" cy="4491132"/>
          </a:xfrm>
        </p:spPr>
        <p:txBody>
          <a:bodyPr>
            <a:normAutofit/>
          </a:bodyPr>
          <a:lstStyle/>
          <a:p>
            <a:pPr marL="103505" marR="120015" indent="0" algn="just">
              <a:lnSpc>
                <a:spcPct val="98000"/>
              </a:lnSpc>
              <a:spcBef>
                <a:spcPts val="480"/>
              </a:spcBef>
              <a:spcAft>
                <a:spcPts val="0"/>
              </a:spcAft>
              <a:buNone/>
            </a:pPr>
            <a:endParaRPr lang="tr-TR" sz="1800" dirty="0">
              <a:latin typeface="Times New Roman" panose="02020603050405020304" pitchFamily="18" charset="0"/>
              <a:ea typeface="Times New Roman" panose="02020603050405020304" pitchFamily="18" charset="0"/>
            </a:endParaRPr>
          </a:p>
          <a:p>
            <a:pPr marL="103505" marR="120015" indent="0" algn="ctr">
              <a:lnSpc>
                <a:spcPct val="98000"/>
              </a:lnSpc>
              <a:spcBef>
                <a:spcPts val="480"/>
              </a:spcBef>
              <a:spcAft>
                <a:spcPts val="0"/>
              </a:spcAft>
              <a:buNone/>
            </a:pPr>
            <a:r>
              <a:rPr lang="tr-TR" sz="1800" b="1" dirty="0">
                <a:solidFill>
                  <a:schemeClr val="tx2">
                    <a:lumMod val="60000"/>
                    <a:lumOff val="40000"/>
                  </a:schemeClr>
                </a:solidFill>
                <a:latin typeface="Century Gothic" panose="020B0502020202020204" pitchFamily="34" charset="0"/>
                <a:ea typeface="Times New Roman" panose="02020603050405020304" pitchFamily="18" charset="0"/>
              </a:rPr>
              <a:t>2004 YILI </a:t>
            </a:r>
            <a:r>
              <a:rPr lang="tr-TR" sz="1800" b="1" dirty="0">
                <a:solidFill>
                  <a:srgbClr val="FF0000"/>
                </a:solidFill>
                <a:latin typeface="Century Gothic" panose="020B0502020202020204" pitchFamily="34" charset="0"/>
                <a:ea typeface="Times New Roman" panose="02020603050405020304" pitchFamily="18" charset="0"/>
              </a:rPr>
              <a:t>SONRASI</a:t>
            </a:r>
            <a:r>
              <a:rPr lang="tr-TR" sz="1800" b="1" dirty="0">
                <a:solidFill>
                  <a:schemeClr val="tx2">
                    <a:lumMod val="60000"/>
                    <a:lumOff val="40000"/>
                  </a:schemeClr>
                </a:solidFill>
                <a:latin typeface="Century Gothic" panose="020B0502020202020204" pitchFamily="34" charset="0"/>
                <a:ea typeface="Times New Roman" panose="02020603050405020304" pitchFamily="18" charset="0"/>
              </a:rPr>
              <a:t> İKTİSAP EDİLEN İKTİSADİ KIYMETLER</a:t>
            </a:r>
          </a:p>
          <a:p>
            <a:pPr marL="103505" marR="120015" indent="0" algn="just">
              <a:lnSpc>
                <a:spcPct val="98000"/>
              </a:lnSpc>
              <a:spcBef>
                <a:spcPts val="480"/>
              </a:spcBef>
              <a:spcAft>
                <a:spcPts val="0"/>
              </a:spcAft>
              <a:buNone/>
            </a:pPr>
            <a:endParaRPr lang="tr-TR" sz="1800" dirty="0">
              <a:latin typeface="Century Gothic" panose="020B0502020202020204" pitchFamily="34" charset="0"/>
              <a:ea typeface="Times New Roman" panose="02020603050405020304" pitchFamily="18" charset="0"/>
            </a:endParaRPr>
          </a:p>
          <a:p>
            <a:pPr marL="103505" marR="120015" indent="0" algn="just">
              <a:lnSpc>
                <a:spcPct val="98000"/>
              </a:lnSpc>
              <a:spcBef>
                <a:spcPts val="480"/>
              </a:spcBef>
              <a:spcAft>
                <a:spcPts val="0"/>
              </a:spcAft>
              <a:buNone/>
            </a:pPr>
            <a:r>
              <a:rPr lang="tr-TR" sz="1800" b="1" dirty="0">
                <a:solidFill>
                  <a:schemeClr val="tx2">
                    <a:lumMod val="60000"/>
                    <a:lumOff val="40000"/>
                  </a:schemeClr>
                </a:solidFill>
                <a:latin typeface="Century Gothic" panose="020B0502020202020204" pitchFamily="34" charset="0"/>
                <a:ea typeface="Times New Roman" panose="02020603050405020304" pitchFamily="18" charset="0"/>
              </a:rPr>
              <a:t>Enflasyon düzeltmesine tabi tutulan en son bilançodan sonra iktisap edilen taşınmazlar ve amortismana tabi diğer iktisadi kıymetler </a:t>
            </a:r>
            <a:r>
              <a:rPr lang="tr-TR" sz="1800" dirty="0">
                <a:latin typeface="Century Gothic" panose="020B0502020202020204" pitchFamily="34" charset="0"/>
                <a:ea typeface="Times New Roman" panose="02020603050405020304" pitchFamily="18" charset="0"/>
              </a:rPr>
              <a:t>için, 213 sayılı VUK mükerrer 298. maddesinin Ç fıkrası kapsamında ilk kez yapılacak yeniden değerlemenin ilgili olduğu hesap döneminden önceki hesap döneminin son ayına ilişkin Yİ-ÜFE değerinin, iktisadi kıymetlerin iktisap edildiği ayı takip eden aya ilişkin Yİ-ÜFE katsayısına bölünmesi ile bulunan oran dikkate alınacaktır.</a:t>
            </a:r>
          </a:p>
        </p:txBody>
      </p:sp>
      <p:sp>
        <p:nvSpPr>
          <p:cNvPr id="3" name="Subtitle 2">
            <a:extLst>
              <a:ext uri="{FF2B5EF4-FFF2-40B4-BE49-F238E27FC236}">
                <a16:creationId xmlns:a16="http://schemas.microsoft.com/office/drawing/2014/main" id="{07CEE11F-812F-A722-4ACC-8D698497E021}"/>
              </a:ext>
            </a:extLst>
          </p:cNvPr>
          <p:cNvSpPr txBox="1">
            <a:spLocks/>
          </p:cNvSpPr>
          <p:nvPr/>
        </p:nvSpPr>
        <p:spPr>
          <a:xfrm>
            <a:off x="-1" y="571875"/>
            <a:ext cx="4386729" cy="507625"/>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tr-TR" sz="2000" b="1" dirty="0">
                <a:solidFill>
                  <a:schemeClr val="bg1">
                    <a:lumMod val="95000"/>
                  </a:schemeClr>
                </a:solidFill>
                <a:latin typeface="Century Gothic" panose="020B0502020202020204" pitchFamily="34" charset="0"/>
              </a:rPr>
              <a:t>GEÇİCİ 32. MADDE UYGULAMASI</a:t>
            </a:r>
          </a:p>
        </p:txBody>
      </p:sp>
    </p:spTree>
    <p:extLst>
      <p:ext uri="{BB962C8B-B14F-4D97-AF65-F5344CB8AC3E}">
        <p14:creationId xmlns:p14="http://schemas.microsoft.com/office/powerpoint/2010/main" val="33979577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pic>
        <p:nvPicPr>
          <p:cNvPr id="4" name="Resim 3">
            <a:extLst>
              <a:ext uri="{FF2B5EF4-FFF2-40B4-BE49-F238E27FC236}">
                <a16:creationId xmlns:a16="http://schemas.microsoft.com/office/drawing/2014/main" id="{D709A00E-4437-11CB-2087-68C1B3A568CB}"/>
              </a:ext>
            </a:extLst>
          </p:cNvPr>
          <p:cNvPicPr>
            <a:picLocks noChangeAspect="1"/>
          </p:cNvPicPr>
          <p:nvPr/>
        </p:nvPicPr>
        <p:blipFill>
          <a:blip r:embed="rId4"/>
          <a:stretch>
            <a:fillRect/>
          </a:stretch>
        </p:blipFill>
        <p:spPr>
          <a:xfrm>
            <a:off x="5016340" y="6095934"/>
            <a:ext cx="4078577" cy="762066"/>
          </a:xfrm>
          <a:prstGeom prst="rect">
            <a:avLst/>
          </a:prstGeom>
        </p:spPr>
      </p:pic>
      <p:sp>
        <p:nvSpPr>
          <p:cNvPr id="5" name="Subtitle 2">
            <a:extLst>
              <a:ext uri="{FF2B5EF4-FFF2-40B4-BE49-F238E27FC236}">
                <a16:creationId xmlns:a16="http://schemas.microsoft.com/office/drawing/2014/main" id="{E8D41FE4-E7BB-2F42-6ED5-A260FAFCDB08}"/>
              </a:ext>
            </a:extLst>
          </p:cNvPr>
          <p:cNvSpPr>
            <a:spLocks noGrp="1"/>
          </p:cNvSpPr>
          <p:nvPr>
            <p:ph type="title"/>
          </p:nvPr>
        </p:nvSpPr>
        <p:spPr>
          <a:xfrm>
            <a:off x="995363" y="1217613"/>
            <a:ext cx="6792752" cy="701674"/>
          </a:xfrm>
        </p:spPr>
        <p:txBody>
          <a:bodyPr>
            <a:normAutofit/>
          </a:bodyPr>
          <a:lstStyle/>
          <a:p>
            <a:r>
              <a:rPr lang="tr-TR" sz="2000" b="1" dirty="0">
                <a:solidFill>
                  <a:srgbClr val="FF0000"/>
                </a:solidFill>
                <a:latin typeface="Century Gothic" panose="020B0502020202020204" pitchFamily="34" charset="0"/>
              </a:rPr>
              <a:t>YENİDEN DEĞERLEME ORANININ TESPİTİ</a:t>
            </a:r>
          </a:p>
        </p:txBody>
      </p:sp>
      <p:sp>
        <p:nvSpPr>
          <p:cNvPr id="2" name="İçerik Yer Tutucusu 1">
            <a:extLst>
              <a:ext uri="{FF2B5EF4-FFF2-40B4-BE49-F238E27FC236}">
                <a16:creationId xmlns:a16="http://schemas.microsoft.com/office/drawing/2014/main" id="{DD013AA8-A9E6-0192-20BA-486A4AC35109}"/>
              </a:ext>
            </a:extLst>
          </p:cNvPr>
          <p:cNvSpPr>
            <a:spLocks noGrp="1"/>
          </p:cNvSpPr>
          <p:nvPr>
            <p:ph idx="1"/>
          </p:nvPr>
        </p:nvSpPr>
        <p:spPr>
          <a:xfrm>
            <a:off x="457200" y="1667435"/>
            <a:ext cx="8229600" cy="4628592"/>
          </a:xfrm>
        </p:spPr>
        <p:txBody>
          <a:bodyPr>
            <a:normAutofit lnSpcReduction="10000"/>
          </a:bodyPr>
          <a:lstStyle/>
          <a:p>
            <a:pPr marL="103505" marR="120015" indent="0" algn="just">
              <a:lnSpc>
                <a:spcPct val="98000"/>
              </a:lnSpc>
              <a:spcBef>
                <a:spcPts val="480"/>
              </a:spcBef>
              <a:spcAft>
                <a:spcPts val="0"/>
              </a:spcAft>
              <a:buNone/>
            </a:pPr>
            <a:r>
              <a:rPr lang="tr-TR" sz="1400" dirty="0">
                <a:latin typeface="Times New Roman" panose="02020603050405020304" pitchFamily="18" charset="0"/>
                <a:ea typeface="Times New Roman" panose="02020603050405020304" pitchFamily="18" charset="0"/>
              </a:rPr>
              <a:t>Örnek: Şubat 2020 döneminde 2.000.000 TL sına iktisap edilen ve faydalı ömrü 5 yıl olan B makinasının  31.12.2021 yılı itibariyle defter değeri aynı olup,  ayrılan amortismanı 800.000 TL </a:t>
            </a:r>
            <a:r>
              <a:rPr lang="tr-TR" sz="1400" dirty="0" err="1">
                <a:latin typeface="Times New Roman" panose="02020603050405020304" pitchFamily="18" charset="0"/>
                <a:ea typeface="Times New Roman" panose="02020603050405020304" pitchFamily="18" charset="0"/>
              </a:rPr>
              <a:t>dir</a:t>
            </a:r>
            <a:r>
              <a:rPr lang="tr-TR" sz="1400" dirty="0">
                <a:latin typeface="Times New Roman" panose="02020603050405020304" pitchFamily="18" charset="0"/>
                <a:ea typeface="Times New Roman" panose="02020603050405020304" pitchFamily="18" charset="0"/>
              </a:rPr>
              <a:t>. Bu iktisadi kıymetin değerlenmesinde iktisap edildiği ayı takip eden Mart  2020 dönemi Yİ-ÜFE katsayısı kullanılacak olup değeri 468,69’dur. Aralık 2021 Yİ-ÜFE katsayısı ise 1022,25’tir.</a:t>
            </a:r>
          </a:p>
          <a:p>
            <a:pPr marL="103505" marR="120015" indent="0" algn="just">
              <a:lnSpc>
                <a:spcPct val="98000"/>
              </a:lnSpc>
              <a:spcBef>
                <a:spcPts val="480"/>
              </a:spcBef>
              <a:spcAft>
                <a:spcPts val="0"/>
              </a:spcAft>
              <a:buNone/>
            </a:pPr>
            <a:r>
              <a:rPr lang="tr-TR" sz="1400" dirty="0">
                <a:latin typeface="Times New Roman" panose="02020603050405020304" pitchFamily="18" charset="0"/>
                <a:ea typeface="Times New Roman" panose="02020603050405020304" pitchFamily="18" charset="0"/>
              </a:rPr>
              <a:t>Yeniden Değerleme Oranı: 1.022,25/468,69=2,18108</a:t>
            </a:r>
          </a:p>
          <a:p>
            <a:pPr marL="103505" marR="120015" indent="0" algn="just">
              <a:lnSpc>
                <a:spcPct val="98000"/>
              </a:lnSpc>
              <a:spcBef>
                <a:spcPts val="480"/>
              </a:spcBef>
              <a:spcAft>
                <a:spcPts val="0"/>
              </a:spcAft>
              <a:buNone/>
            </a:pPr>
            <a:endParaRPr lang="tr-TR" sz="1800" dirty="0">
              <a:latin typeface="Times New Roman" panose="02020603050405020304" pitchFamily="18" charset="0"/>
              <a:ea typeface="Times New Roman" panose="02020603050405020304" pitchFamily="18" charset="0"/>
            </a:endParaRPr>
          </a:p>
          <a:p>
            <a:pPr marL="103505" marR="120015" indent="0" algn="just">
              <a:lnSpc>
                <a:spcPct val="98000"/>
              </a:lnSpc>
              <a:spcBef>
                <a:spcPts val="480"/>
              </a:spcBef>
              <a:spcAft>
                <a:spcPts val="0"/>
              </a:spcAft>
              <a:buNone/>
            </a:pPr>
            <a:endParaRPr lang="tr-TR" sz="1800" dirty="0">
              <a:latin typeface="Times New Roman" panose="02020603050405020304" pitchFamily="18" charset="0"/>
              <a:ea typeface="Times New Roman" panose="02020603050405020304" pitchFamily="18" charset="0"/>
            </a:endParaRPr>
          </a:p>
          <a:p>
            <a:pPr marL="103505" marR="120015" indent="0" algn="just">
              <a:lnSpc>
                <a:spcPct val="98000"/>
              </a:lnSpc>
              <a:spcBef>
                <a:spcPts val="480"/>
              </a:spcBef>
              <a:spcAft>
                <a:spcPts val="0"/>
              </a:spcAft>
              <a:buNone/>
            </a:pPr>
            <a:endParaRPr lang="tr-TR" sz="1800" dirty="0">
              <a:latin typeface="Times New Roman" panose="02020603050405020304" pitchFamily="18" charset="0"/>
              <a:ea typeface="Times New Roman" panose="02020603050405020304" pitchFamily="18" charset="0"/>
            </a:endParaRPr>
          </a:p>
          <a:p>
            <a:pPr marL="103505" marR="120015" indent="0" algn="just">
              <a:lnSpc>
                <a:spcPct val="98000"/>
              </a:lnSpc>
              <a:spcBef>
                <a:spcPts val="480"/>
              </a:spcBef>
              <a:spcAft>
                <a:spcPts val="0"/>
              </a:spcAft>
              <a:buNone/>
            </a:pPr>
            <a:endParaRPr lang="tr-TR" sz="1800" dirty="0">
              <a:latin typeface="Times New Roman" panose="02020603050405020304" pitchFamily="18" charset="0"/>
              <a:ea typeface="Times New Roman" panose="02020603050405020304" pitchFamily="18" charset="0"/>
            </a:endParaRPr>
          </a:p>
          <a:p>
            <a:pPr marL="103505" marR="120015" indent="0" algn="just">
              <a:lnSpc>
                <a:spcPct val="98000"/>
              </a:lnSpc>
              <a:spcBef>
                <a:spcPts val="480"/>
              </a:spcBef>
              <a:spcAft>
                <a:spcPts val="0"/>
              </a:spcAft>
              <a:buNone/>
            </a:pPr>
            <a:endParaRPr lang="tr-TR" sz="1800" dirty="0">
              <a:latin typeface="Times New Roman" panose="02020603050405020304" pitchFamily="18" charset="0"/>
              <a:ea typeface="Times New Roman" panose="02020603050405020304" pitchFamily="18" charset="0"/>
            </a:endParaRPr>
          </a:p>
          <a:p>
            <a:pPr marL="103505" marR="120015" indent="0" algn="just">
              <a:lnSpc>
                <a:spcPct val="98000"/>
              </a:lnSpc>
              <a:spcBef>
                <a:spcPts val="480"/>
              </a:spcBef>
              <a:spcAft>
                <a:spcPts val="0"/>
              </a:spcAft>
              <a:buNone/>
            </a:pPr>
            <a:endParaRPr lang="tr-TR" sz="1800" dirty="0">
              <a:latin typeface="Times New Roman" panose="02020603050405020304" pitchFamily="18" charset="0"/>
              <a:ea typeface="Times New Roman" panose="02020603050405020304" pitchFamily="18" charset="0"/>
            </a:endParaRPr>
          </a:p>
          <a:p>
            <a:pPr marL="103505" marR="120015" indent="0" algn="just">
              <a:lnSpc>
                <a:spcPct val="98000"/>
              </a:lnSpc>
              <a:spcBef>
                <a:spcPts val="480"/>
              </a:spcBef>
              <a:spcAft>
                <a:spcPts val="0"/>
              </a:spcAft>
              <a:buNone/>
            </a:pPr>
            <a:endParaRPr lang="tr-TR" sz="1800" dirty="0">
              <a:latin typeface="Times New Roman" panose="02020603050405020304" pitchFamily="18" charset="0"/>
              <a:ea typeface="Times New Roman" panose="02020603050405020304" pitchFamily="18" charset="0"/>
            </a:endParaRPr>
          </a:p>
          <a:p>
            <a:pPr marL="103505" marR="120015" indent="0" algn="just">
              <a:lnSpc>
                <a:spcPct val="98000"/>
              </a:lnSpc>
              <a:spcBef>
                <a:spcPts val="480"/>
              </a:spcBef>
              <a:spcAft>
                <a:spcPts val="0"/>
              </a:spcAft>
              <a:buNone/>
            </a:pPr>
            <a:endParaRPr lang="tr-TR" sz="1400" dirty="0">
              <a:latin typeface="Times New Roman" panose="02020603050405020304" pitchFamily="18" charset="0"/>
              <a:ea typeface="Times New Roman" panose="02020603050405020304" pitchFamily="18" charset="0"/>
            </a:endParaRPr>
          </a:p>
          <a:p>
            <a:pPr marL="103505" marR="120015" indent="0" algn="just">
              <a:lnSpc>
                <a:spcPct val="98000"/>
              </a:lnSpc>
              <a:spcBef>
                <a:spcPts val="480"/>
              </a:spcBef>
              <a:spcAft>
                <a:spcPts val="0"/>
              </a:spcAft>
              <a:buNone/>
            </a:pPr>
            <a:endParaRPr lang="tr-TR" sz="1400" dirty="0">
              <a:latin typeface="Times New Roman" panose="02020603050405020304" pitchFamily="18" charset="0"/>
              <a:ea typeface="Times New Roman" panose="02020603050405020304" pitchFamily="18" charset="0"/>
            </a:endParaRPr>
          </a:p>
          <a:p>
            <a:pPr marL="103505" marR="120015" indent="0" algn="just">
              <a:lnSpc>
                <a:spcPct val="98000"/>
              </a:lnSpc>
              <a:spcBef>
                <a:spcPts val="480"/>
              </a:spcBef>
              <a:spcAft>
                <a:spcPts val="0"/>
              </a:spcAft>
              <a:buNone/>
            </a:pPr>
            <a:r>
              <a:rPr lang="tr-TR" sz="1400" dirty="0">
                <a:latin typeface="Times New Roman" panose="02020603050405020304" pitchFamily="18" charset="0"/>
                <a:ea typeface="Times New Roman" panose="02020603050405020304" pitchFamily="18" charset="0"/>
              </a:rPr>
              <a:t>Bu değerleme işlemi sonucunda yeniden değerleme tutarı üzerinden % 2 vergi ödenecektir.(1.417.296,00*0,02=28.245,92TL) Yeniden değerleme sonucunda 3 yılda atılacak ilave amortisman giderinin vergi avantajı 307.080 TL olacaktır. 2022 yılı için sağlanan vergi avantajı 108.659 TL olacaktır. Görüleceği üzere, aynı yılda elde edilen fayda toplam değerleme için ödenen verginin 4 katıdır.</a:t>
            </a:r>
          </a:p>
          <a:p>
            <a:pPr marL="103505" marR="120015" indent="0" algn="just">
              <a:lnSpc>
                <a:spcPct val="98000"/>
              </a:lnSpc>
              <a:spcBef>
                <a:spcPts val="480"/>
              </a:spcBef>
              <a:spcAft>
                <a:spcPts val="0"/>
              </a:spcAft>
              <a:buNone/>
            </a:pPr>
            <a:endParaRPr lang="tr-TR" sz="1800" dirty="0">
              <a:latin typeface="Times New Roman" panose="02020603050405020304" pitchFamily="18" charset="0"/>
              <a:ea typeface="Times New Roman" panose="02020603050405020304" pitchFamily="18" charset="0"/>
            </a:endParaRPr>
          </a:p>
        </p:txBody>
      </p:sp>
      <p:sp>
        <p:nvSpPr>
          <p:cNvPr id="3" name="Subtitle 2">
            <a:extLst>
              <a:ext uri="{FF2B5EF4-FFF2-40B4-BE49-F238E27FC236}">
                <a16:creationId xmlns:a16="http://schemas.microsoft.com/office/drawing/2014/main" id="{07CEE11F-812F-A722-4ACC-8D698497E021}"/>
              </a:ext>
            </a:extLst>
          </p:cNvPr>
          <p:cNvSpPr txBox="1">
            <a:spLocks/>
          </p:cNvSpPr>
          <p:nvPr/>
        </p:nvSpPr>
        <p:spPr>
          <a:xfrm>
            <a:off x="-1" y="571875"/>
            <a:ext cx="4386729" cy="507625"/>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tr-TR" sz="2000" b="1" dirty="0">
                <a:solidFill>
                  <a:schemeClr val="bg1">
                    <a:lumMod val="95000"/>
                  </a:schemeClr>
                </a:solidFill>
                <a:latin typeface="Century Gothic" panose="020B0502020202020204" pitchFamily="34" charset="0"/>
              </a:rPr>
              <a:t>GEÇİCİ 32. MADDE UYGULAMASI</a:t>
            </a:r>
          </a:p>
        </p:txBody>
      </p:sp>
      <p:graphicFrame>
        <p:nvGraphicFramePr>
          <p:cNvPr id="6" name="Tablo 5">
            <a:extLst>
              <a:ext uri="{FF2B5EF4-FFF2-40B4-BE49-F238E27FC236}">
                <a16:creationId xmlns:a16="http://schemas.microsoft.com/office/drawing/2014/main" id="{588AD6CD-4DE6-B1FD-A4EA-CFF0E7D1E194}"/>
              </a:ext>
            </a:extLst>
          </p:cNvPr>
          <p:cNvGraphicFramePr>
            <a:graphicFrameLocks noGrp="1"/>
          </p:cNvGraphicFramePr>
          <p:nvPr>
            <p:extLst>
              <p:ext uri="{D42A27DB-BD31-4B8C-83A1-F6EECF244321}">
                <p14:modId xmlns:p14="http://schemas.microsoft.com/office/powerpoint/2010/main" val="3319094147"/>
              </p:ext>
            </p:extLst>
          </p:nvPr>
        </p:nvGraphicFramePr>
        <p:xfrm>
          <a:off x="848659" y="2885519"/>
          <a:ext cx="7912847" cy="1381231"/>
        </p:xfrm>
        <a:graphic>
          <a:graphicData uri="http://schemas.openxmlformats.org/drawingml/2006/table">
            <a:tbl>
              <a:tblPr>
                <a:tableStyleId>{5C22544A-7EE6-4342-B048-85BDC9FD1C3A}</a:tableStyleId>
              </a:tblPr>
              <a:tblGrid>
                <a:gridCol w="2081683">
                  <a:extLst>
                    <a:ext uri="{9D8B030D-6E8A-4147-A177-3AD203B41FA5}">
                      <a16:colId xmlns:a16="http://schemas.microsoft.com/office/drawing/2014/main" val="595063081"/>
                    </a:ext>
                  </a:extLst>
                </a:gridCol>
                <a:gridCol w="1566350">
                  <a:extLst>
                    <a:ext uri="{9D8B030D-6E8A-4147-A177-3AD203B41FA5}">
                      <a16:colId xmlns:a16="http://schemas.microsoft.com/office/drawing/2014/main" val="605612622"/>
                    </a:ext>
                  </a:extLst>
                </a:gridCol>
                <a:gridCol w="1318215">
                  <a:extLst>
                    <a:ext uri="{9D8B030D-6E8A-4147-A177-3AD203B41FA5}">
                      <a16:colId xmlns:a16="http://schemas.microsoft.com/office/drawing/2014/main" val="2900370954"/>
                    </a:ext>
                  </a:extLst>
                </a:gridCol>
                <a:gridCol w="1535333">
                  <a:extLst>
                    <a:ext uri="{9D8B030D-6E8A-4147-A177-3AD203B41FA5}">
                      <a16:colId xmlns:a16="http://schemas.microsoft.com/office/drawing/2014/main" val="2147011632"/>
                    </a:ext>
                  </a:extLst>
                </a:gridCol>
                <a:gridCol w="1411266">
                  <a:extLst>
                    <a:ext uri="{9D8B030D-6E8A-4147-A177-3AD203B41FA5}">
                      <a16:colId xmlns:a16="http://schemas.microsoft.com/office/drawing/2014/main" val="2766481949"/>
                    </a:ext>
                  </a:extLst>
                </a:gridCol>
              </a:tblGrid>
              <a:tr h="0">
                <a:tc>
                  <a:txBody>
                    <a:bodyPr/>
                    <a:lstStyle/>
                    <a:p>
                      <a:pPr algn="l" fontAlgn="b"/>
                      <a:r>
                        <a:rPr lang="tr-TR" sz="1100" b="1" u="none" strike="noStrike" dirty="0">
                          <a:effectLst/>
                          <a:latin typeface="Century Gothic" panose="020B0502020202020204" pitchFamily="34" charset="0"/>
                        </a:rPr>
                        <a:t>Hesap</a:t>
                      </a:r>
                      <a:endParaRPr lang="tr-TR" sz="1100" b="1" i="0" u="none" strike="noStrike" dirty="0">
                        <a:solidFill>
                          <a:srgbClr val="000000"/>
                        </a:solidFill>
                        <a:effectLst/>
                        <a:latin typeface="Century Gothic" panose="020B0502020202020204" pitchFamily="34" charset="0"/>
                      </a:endParaRPr>
                    </a:p>
                  </a:txBody>
                  <a:tcPr marL="4763" marR="4763" marT="4763" marB="0" anchor="b"/>
                </a:tc>
                <a:tc>
                  <a:txBody>
                    <a:bodyPr/>
                    <a:lstStyle/>
                    <a:p>
                      <a:pPr algn="l" fontAlgn="b"/>
                      <a:r>
                        <a:rPr lang="es-ES" sz="1100" b="1" u="none" strike="noStrike" dirty="0" err="1">
                          <a:effectLst/>
                          <a:latin typeface="Century Gothic" panose="020B0502020202020204" pitchFamily="34" charset="0"/>
                        </a:rPr>
                        <a:t>Yeniden</a:t>
                      </a:r>
                      <a:r>
                        <a:rPr lang="es-ES" sz="1100" b="1" u="none" strike="noStrike" dirty="0">
                          <a:effectLst/>
                          <a:latin typeface="Century Gothic" panose="020B0502020202020204" pitchFamily="34" charset="0"/>
                        </a:rPr>
                        <a:t> </a:t>
                      </a:r>
                      <a:r>
                        <a:rPr lang="es-ES" sz="1100" b="1" u="none" strike="noStrike" dirty="0" err="1">
                          <a:effectLst/>
                          <a:latin typeface="Century Gothic" panose="020B0502020202020204" pitchFamily="34" charset="0"/>
                        </a:rPr>
                        <a:t>Değerlemeye</a:t>
                      </a:r>
                      <a:r>
                        <a:rPr lang="es-ES" sz="1100" b="1" u="none" strike="noStrike" dirty="0">
                          <a:effectLst/>
                          <a:latin typeface="Century Gothic" panose="020B0502020202020204" pitchFamily="34" charset="0"/>
                        </a:rPr>
                        <a:t> </a:t>
                      </a:r>
                      <a:br>
                        <a:rPr lang="es-ES" sz="1100" b="1" u="none" strike="noStrike" dirty="0">
                          <a:effectLst/>
                          <a:latin typeface="Century Gothic" panose="020B0502020202020204" pitchFamily="34" charset="0"/>
                        </a:rPr>
                      </a:br>
                      <a:r>
                        <a:rPr lang="es-ES" sz="1100" b="1" u="none" strike="noStrike" dirty="0">
                          <a:effectLst/>
                          <a:latin typeface="Century Gothic" panose="020B0502020202020204" pitchFamily="34" charset="0"/>
                        </a:rPr>
                        <a:t>Esas </a:t>
                      </a:r>
                      <a:r>
                        <a:rPr lang="es-ES" sz="1100" b="1" u="none" strike="noStrike" dirty="0" err="1">
                          <a:effectLst/>
                          <a:latin typeface="Century Gothic" panose="020B0502020202020204" pitchFamily="34" charset="0"/>
                        </a:rPr>
                        <a:t>Tutar</a:t>
                      </a:r>
                      <a:r>
                        <a:rPr lang="es-ES" sz="1100" b="1" u="none" strike="noStrike" dirty="0">
                          <a:effectLst/>
                          <a:latin typeface="Century Gothic" panose="020B0502020202020204" pitchFamily="34" charset="0"/>
                        </a:rPr>
                        <a:t>(A)</a:t>
                      </a:r>
                      <a:endParaRPr lang="es-ES" sz="1100" b="1" i="0" u="none" strike="noStrike" dirty="0">
                        <a:solidFill>
                          <a:srgbClr val="000000"/>
                        </a:solidFill>
                        <a:effectLst/>
                        <a:latin typeface="Century Gothic" panose="020B0502020202020204" pitchFamily="34" charset="0"/>
                      </a:endParaRPr>
                    </a:p>
                  </a:txBody>
                  <a:tcPr marL="4763" marR="4763" marT="4763" marB="0" anchor="b"/>
                </a:tc>
                <a:tc>
                  <a:txBody>
                    <a:bodyPr/>
                    <a:lstStyle/>
                    <a:p>
                      <a:pPr algn="l" fontAlgn="b"/>
                      <a:r>
                        <a:rPr lang="tr-TR" sz="1100" b="1" u="none" strike="noStrike" dirty="0">
                          <a:effectLst/>
                          <a:latin typeface="Century Gothic" panose="020B0502020202020204" pitchFamily="34" charset="0"/>
                        </a:rPr>
                        <a:t>Yeniden Değerleme </a:t>
                      </a:r>
                      <a:br>
                        <a:rPr lang="tr-TR" sz="1100" b="1" u="none" strike="noStrike" dirty="0">
                          <a:effectLst/>
                          <a:latin typeface="Century Gothic" panose="020B0502020202020204" pitchFamily="34" charset="0"/>
                        </a:rPr>
                      </a:br>
                      <a:r>
                        <a:rPr lang="tr-TR" sz="1100" b="1" u="none" strike="noStrike" dirty="0">
                          <a:effectLst/>
                          <a:latin typeface="Century Gothic" panose="020B0502020202020204" pitchFamily="34" charset="0"/>
                        </a:rPr>
                        <a:t>Oranı(B)</a:t>
                      </a:r>
                      <a:endParaRPr lang="tr-TR" sz="1100" b="1" i="0" u="none" strike="noStrike" dirty="0">
                        <a:solidFill>
                          <a:srgbClr val="000000"/>
                        </a:solidFill>
                        <a:effectLst/>
                        <a:latin typeface="Century Gothic" panose="020B0502020202020204" pitchFamily="34" charset="0"/>
                      </a:endParaRPr>
                    </a:p>
                  </a:txBody>
                  <a:tcPr marL="4763" marR="4763" marT="4763" marB="0" anchor="b"/>
                </a:tc>
                <a:tc>
                  <a:txBody>
                    <a:bodyPr/>
                    <a:lstStyle/>
                    <a:p>
                      <a:pPr algn="l" fontAlgn="b"/>
                      <a:r>
                        <a:rPr lang="tr-TR" sz="1100" b="1" u="none" strike="noStrike" dirty="0">
                          <a:effectLst/>
                          <a:latin typeface="Century Gothic" panose="020B0502020202020204" pitchFamily="34" charset="0"/>
                        </a:rPr>
                        <a:t>Yeniden Değerlenmiş </a:t>
                      </a:r>
                      <a:br>
                        <a:rPr lang="tr-TR" sz="1100" b="1" u="none" strike="noStrike" dirty="0">
                          <a:effectLst/>
                          <a:latin typeface="Century Gothic" panose="020B0502020202020204" pitchFamily="34" charset="0"/>
                        </a:rPr>
                      </a:br>
                      <a:r>
                        <a:rPr lang="tr-TR" sz="1100" b="1" u="none" strike="noStrike" dirty="0">
                          <a:effectLst/>
                          <a:latin typeface="Century Gothic" panose="020B0502020202020204" pitchFamily="34" charset="0"/>
                        </a:rPr>
                        <a:t>Tutar (</a:t>
                      </a:r>
                      <a:r>
                        <a:rPr lang="tr-TR" sz="1100" b="1" u="none" strike="noStrike" dirty="0" err="1">
                          <a:effectLst/>
                          <a:latin typeface="Century Gothic" panose="020B0502020202020204" pitchFamily="34" charset="0"/>
                        </a:rPr>
                        <a:t>AxB</a:t>
                      </a:r>
                      <a:r>
                        <a:rPr lang="tr-TR" sz="1100" b="1" u="none" strike="noStrike" dirty="0">
                          <a:effectLst/>
                          <a:latin typeface="Century Gothic" panose="020B0502020202020204" pitchFamily="34" charset="0"/>
                        </a:rPr>
                        <a:t>=C)</a:t>
                      </a:r>
                      <a:endParaRPr lang="tr-TR" sz="1100" b="1" i="0" u="none" strike="noStrike" dirty="0">
                        <a:solidFill>
                          <a:srgbClr val="000000"/>
                        </a:solidFill>
                        <a:effectLst/>
                        <a:latin typeface="Century Gothic" panose="020B0502020202020204" pitchFamily="34" charset="0"/>
                      </a:endParaRPr>
                    </a:p>
                  </a:txBody>
                  <a:tcPr marL="4763" marR="4763" marT="4763" marB="0" anchor="b"/>
                </a:tc>
                <a:tc>
                  <a:txBody>
                    <a:bodyPr/>
                    <a:lstStyle/>
                    <a:p>
                      <a:pPr algn="l" fontAlgn="b"/>
                      <a:r>
                        <a:rPr lang="es-ES" sz="1100" b="1" u="none" strike="noStrike" dirty="0" err="1">
                          <a:effectLst/>
                          <a:latin typeface="Century Gothic" panose="020B0502020202020204" pitchFamily="34" charset="0"/>
                        </a:rPr>
                        <a:t>Yeniden</a:t>
                      </a:r>
                      <a:r>
                        <a:rPr lang="es-ES" sz="1100" b="1" u="none" strike="noStrike" dirty="0">
                          <a:effectLst/>
                          <a:latin typeface="Century Gothic" panose="020B0502020202020204" pitchFamily="34" charset="0"/>
                        </a:rPr>
                        <a:t> </a:t>
                      </a:r>
                      <a:r>
                        <a:rPr lang="es-ES" sz="1100" b="1" u="none" strike="noStrike" dirty="0" err="1">
                          <a:effectLst/>
                          <a:latin typeface="Century Gothic" panose="020B0502020202020204" pitchFamily="34" charset="0"/>
                        </a:rPr>
                        <a:t>Değerleme</a:t>
                      </a:r>
                      <a:br>
                        <a:rPr lang="es-ES" sz="1100" b="1" u="none" strike="noStrike" dirty="0">
                          <a:effectLst/>
                          <a:latin typeface="Century Gothic" panose="020B0502020202020204" pitchFamily="34" charset="0"/>
                        </a:rPr>
                      </a:br>
                      <a:r>
                        <a:rPr lang="es-ES" sz="1100" b="1" u="none" strike="noStrike" dirty="0">
                          <a:effectLst/>
                          <a:latin typeface="Century Gothic" panose="020B0502020202020204" pitchFamily="34" charset="0"/>
                        </a:rPr>
                        <a:t> </a:t>
                      </a:r>
                      <a:r>
                        <a:rPr lang="es-ES" sz="1100" b="1" u="none" strike="noStrike" dirty="0" err="1">
                          <a:effectLst/>
                          <a:latin typeface="Century Gothic" panose="020B0502020202020204" pitchFamily="34" charset="0"/>
                        </a:rPr>
                        <a:t>Artış</a:t>
                      </a:r>
                      <a:r>
                        <a:rPr lang="es-ES" sz="1100" b="1" u="none" strike="noStrike" dirty="0">
                          <a:effectLst/>
                          <a:latin typeface="Century Gothic" panose="020B0502020202020204" pitchFamily="34" charset="0"/>
                        </a:rPr>
                        <a:t> </a:t>
                      </a:r>
                      <a:r>
                        <a:rPr lang="es-ES" sz="1100" b="1" u="none" strike="noStrike" dirty="0" err="1">
                          <a:effectLst/>
                          <a:latin typeface="Century Gothic" panose="020B0502020202020204" pitchFamily="34" charset="0"/>
                        </a:rPr>
                        <a:t>Tutarı</a:t>
                      </a:r>
                      <a:r>
                        <a:rPr lang="es-ES" sz="1100" b="1" u="none" strike="noStrike" dirty="0">
                          <a:effectLst/>
                          <a:latin typeface="Century Gothic" panose="020B0502020202020204" pitchFamily="34" charset="0"/>
                        </a:rPr>
                        <a:t>(C-A)</a:t>
                      </a:r>
                      <a:endParaRPr lang="es-ES" sz="1100" b="1" i="0" u="none" strike="noStrike" dirty="0">
                        <a:solidFill>
                          <a:srgbClr val="000000"/>
                        </a:solidFill>
                        <a:effectLst/>
                        <a:latin typeface="Century Gothic" panose="020B0502020202020204" pitchFamily="34" charset="0"/>
                      </a:endParaRPr>
                    </a:p>
                  </a:txBody>
                  <a:tcPr marL="4763" marR="4763" marT="4763" marB="0" anchor="b"/>
                </a:tc>
                <a:extLst>
                  <a:ext uri="{0D108BD9-81ED-4DB2-BD59-A6C34878D82A}">
                    <a16:rowId xmlns:a16="http://schemas.microsoft.com/office/drawing/2014/main" val="3713951543"/>
                  </a:ext>
                </a:extLst>
              </a:tr>
              <a:tr h="208685">
                <a:tc>
                  <a:txBody>
                    <a:bodyPr/>
                    <a:lstStyle/>
                    <a:p>
                      <a:pPr algn="l" fontAlgn="b"/>
                      <a:r>
                        <a:rPr lang="tr-TR" sz="1100" b="0" i="0" u="none" strike="noStrike" dirty="0">
                          <a:solidFill>
                            <a:srgbClr val="000000"/>
                          </a:solidFill>
                          <a:effectLst/>
                          <a:latin typeface="Century Gothic" panose="020B0502020202020204" pitchFamily="34" charset="0"/>
                        </a:rPr>
                        <a:t>B Makinası</a:t>
                      </a:r>
                    </a:p>
                  </a:txBody>
                  <a:tcPr marL="4763" marR="4763" marT="4763" marB="0" anchor="b"/>
                </a:tc>
                <a:tc>
                  <a:txBody>
                    <a:bodyPr/>
                    <a:lstStyle/>
                    <a:p>
                      <a:pPr algn="r" fontAlgn="b"/>
                      <a:r>
                        <a:rPr lang="tr-TR" sz="1100" u="none" strike="noStrike" dirty="0">
                          <a:effectLst/>
                          <a:latin typeface="Century Gothic" panose="020B0502020202020204" pitchFamily="34" charset="0"/>
                        </a:rPr>
                        <a:t>2.000.000</a:t>
                      </a:r>
                      <a:endParaRPr lang="tr-TR" sz="1100" b="0" i="0" u="none" strike="noStrike" dirty="0">
                        <a:solidFill>
                          <a:srgbClr val="000000"/>
                        </a:solidFill>
                        <a:effectLst/>
                        <a:latin typeface="Century Gothic" panose="020B0502020202020204" pitchFamily="34" charset="0"/>
                      </a:endParaRPr>
                    </a:p>
                  </a:txBody>
                  <a:tcPr marL="4763" marR="4763" marT="4763" marB="0" anchor="b"/>
                </a:tc>
                <a:tc rowSpan="2">
                  <a:txBody>
                    <a:bodyPr/>
                    <a:lstStyle/>
                    <a:p>
                      <a:pPr algn="ctr" fontAlgn="ctr"/>
                      <a:r>
                        <a:rPr lang="tr-TR" sz="1100" b="0" i="0" u="none" strike="noStrike" dirty="0">
                          <a:solidFill>
                            <a:srgbClr val="000000"/>
                          </a:solidFill>
                          <a:effectLst/>
                          <a:latin typeface="Century Gothic" panose="020B0502020202020204" pitchFamily="34" charset="0"/>
                        </a:rPr>
                        <a:t>2,18108</a:t>
                      </a:r>
                    </a:p>
                  </a:txBody>
                  <a:tcPr marL="4763" marR="4763" marT="4763" marB="0" anchor="ctr"/>
                </a:tc>
                <a:tc>
                  <a:txBody>
                    <a:bodyPr/>
                    <a:lstStyle/>
                    <a:p>
                      <a:pPr algn="r" fontAlgn="b"/>
                      <a:r>
                        <a:rPr lang="tr-TR" sz="1100" u="none" strike="noStrike" dirty="0">
                          <a:effectLst/>
                          <a:latin typeface="Century Gothic" panose="020B0502020202020204" pitchFamily="34" charset="0"/>
                        </a:rPr>
                        <a:t>4.362.160,00</a:t>
                      </a:r>
                      <a:endParaRPr lang="tr-TR" sz="1100" b="0" i="0" u="none" strike="noStrike" dirty="0">
                        <a:solidFill>
                          <a:srgbClr val="000000"/>
                        </a:solidFill>
                        <a:effectLst/>
                        <a:latin typeface="Century Gothic" panose="020B0502020202020204" pitchFamily="34" charset="0"/>
                      </a:endParaRPr>
                    </a:p>
                  </a:txBody>
                  <a:tcPr marL="4763" marR="4763" marT="4763" marB="0" anchor="b"/>
                </a:tc>
                <a:tc>
                  <a:txBody>
                    <a:bodyPr/>
                    <a:lstStyle/>
                    <a:p>
                      <a:pPr algn="r" fontAlgn="b"/>
                      <a:r>
                        <a:rPr lang="tr-TR" sz="1100" b="0" i="0" u="none" strike="noStrike" dirty="0">
                          <a:solidFill>
                            <a:srgbClr val="000000"/>
                          </a:solidFill>
                          <a:effectLst/>
                          <a:latin typeface="Century Gothic" panose="020B0502020202020204" pitchFamily="34" charset="0"/>
                        </a:rPr>
                        <a:t>2.362.160,00</a:t>
                      </a:r>
                    </a:p>
                  </a:txBody>
                  <a:tcPr marL="4763" marR="4763" marT="4763" marB="0" anchor="b"/>
                </a:tc>
                <a:extLst>
                  <a:ext uri="{0D108BD9-81ED-4DB2-BD59-A6C34878D82A}">
                    <a16:rowId xmlns:a16="http://schemas.microsoft.com/office/drawing/2014/main" val="1559465493"/>
                  </a:ext>
                </a:extLst>
              </a:tr>
              <a:tr h="208685">
                <a:tc>
                  <a:txBody>
                    <a:bodyPr/>
                    <a:lstStyle/>
                    <a:p>
                      <a:pPr algn="l" fontAlgn="ctr"/>
                      <a:r>
                        <a:rPr lang="tr-TR" sz="1100" u="none" strike="noStrike" dirty="0">
                          <a:effectLst/>
                          <a:latin typeface="Century Gothic" panose="020B0502020202020204" pitchFamily="34" charset="0"/>
                        </a:rPr>
                        <a:t>Birikmiş Amortisman</a:t>
                      </a:r>
                      <a:endParaRPr lang="tr-TR" sz="1100" b="0" i="0" u="none" strike="noStrike" dirty="0">
                        <a:solidFill>
                          <a:srgbClr val="000000"/>
                        </a:solidFill>
                        <a:effectLst/>
                        <a:latin typeface="Century Gothic" panose="020B0502020202020204" pitchFamily="34" charset="0"/>
                      </a:endParaRPr>
                    </a:p>
                  </a:txBody>
                  <a:tcPr marL="4763" marR="4763" marT="4763" marB="0" anchor="ctr"/>
                </a:tc>
                <a:tc>
                  <a:txBody>
                    <a:bodyPr/>
                    <a:lstStyle/>
                    <a:p>
                      <a:pPr algn="r" fontAlgn="b"/>
                      <a:r>
                        <a:rPr lang="tr-TR" sz="1100" u="none" strike="noStrike" dirty="0">
                          <a:effectLst/>
                          <a:latin typeface="Century Gothic" panose="020B0502020202020204" pitchFamily="34" charset="0"/>
                        </a:rPr>
                        <a:t>800.000</a:t>
                      </a:r>
                      <a:endParaRPr lang="tr-TR" sz="1100" b="0" i="0" u="none" strike="noStrike" dirty="0">
                        <a:solidFill>
                          <a:srgbClr val="000000"/>
                        </a:solidFill>
                        <a:effectLst/>
                        <a:latin typeface="Century Gothic" panose="020B0502020202020204" pitchFamily="34" charset="0"/>
                      </a:endParaRPr>
                    </a:p>
                  </a:txBody>
                  <a:tcPr marL="4763" marR="4763" marT="4763" marB="0" anchor="b"/>
                </a:tc>
                <a:tc vMerge="1">
                  <a:txBody>
                    <a:bodyPr/>
                    <a:lstStyle/>
                    <a:p>
                      <a:endParaRPr lang="tr-TR"/>
                    </a:p>
                  </a:txBody>
                  <a:tcPr/>
                </a:tc>
                <a:tc>
                  <a:txBody>
                    <a:bodyPr/>
                    <a:lstStyle/>
                    <a:p>
                      <a:pPr algn="r" fontAlgn="b"/>
                      <a:r>
                        <a:rPr lang="tr-TR" sz="1100" b="0" i="0" u="none" strike="noStrike" dirty="0">
                          <a:solidFill>
                            <a:srgbClr val="000000"/>
                          </a:solidFill>
                          <a:effectLst/>
                          <a:latin typeface="Century Gothic" panose="020B0502020202020204" pitchFamily="34" charset="0"/>
                        </a:rPr>
                        <a:t>1.744.864,00</a:t>
                      </a:r>
                    </a:p>
                  </a:txBody>
                  <a:tcPr marL="4763" marR="4763" marT="4763" marB="0" anchor="b"/>
                </a:tc>
                <a:tc>
                  <a:txBody>
                    <a:bodyPr/>
                    <a:lstStyle/>
                    <a:p>
                      <a:pPr algn="r" fontAlgn="b"/>
                      <a:r>
                        <a:rPr lang="tr-TR" sz="1100" b="0" i="0" u="none" strike="noStrike" dirty="0">
                          <a:solidFill>
                            <a:srgbClr val="000000"/>
                          </a:solidFill>
                          <a:effectLst/>
                          <a:latin typeface="Century Gothic" panose="020B0502020202020204" pitchFamily="34" charset="0"/>
                        </a:rPr>
                        <a:t>944.864,00</a:t>
                      </a:r>
                    </a:p>
                  </a:txBody>
                  <a:tcPr marL="4763" marR="4763" marT="4763" marB="0" anchor="b"/>
                </a:tc>
                <a:extLst>
                  <a:ext uri="{0D108BD9-81ED-4DB2-BD59-A6C34878D82A}">
                    <a16:rowId xmlns:a16="http://schemas.microsoft.com/office/drawing/2014/main" val="1852758002"/>
                  </a:ext>
                </a:extLst>
              </a:tr>
              <a:tr h="456178">
                <a:tc>
                  <a:txBody>
                    <a:bodyPr/>
                    <a:lstStyle/>
                    <a:p>
                      <a:pPr algn="l" fontAlgn="b"/>
                      <a:r>
                        <a:rPr lang="tr-TR" sz="1100" u="none" strike="noStrike" dirty="0">
                          <a:effectLst/>
                          <a:latin typeface="Century Gothic" panose="020B0502020202020204" pitchFamily="34" charset="0"/>
                        </a:rPr>
                        <a:t>Net Bilanço Aktif Değeri/</a:t>
                      </a:r>
                      <a:br>
                        <a:rPr lang="tr-TR" sz="1100" u="none" strike="noStrike" dirty="0">
                          <a:effectLst/>
                          <a:latin typeface="Century Gothic" panose="020B0502020202020204" pitchFamily="34" charset="0"/>
                        </a:rPr>
                      </a:br>
                      <a:r>
                        <a:rPr lang="tr-TR" sz="1100" u="none" strike="noStrike" dirty="0">
                          <a:effectLst/>
                          <a:latin typeface="Century Gothic" panose="020B0502020202020204" pitchFamily="34" charset="0"/>
                        </a:rPr>
                        <a:t>Net Yeniden Değerleme Artışı</a:t>
                      </a:r>
                      <a:endParaRPr lang="tr-TR" sz="1100" b="0" i="0" u="none" strike="noStrike" dirty="0">
                        <a:solidFill>
                          <a:srgbClr val="000000"/>
                        </a:solidFill>
                        <a:effectLst/>
                        <a:latin typeface="Century Gothic" panose="020B0502020202020204" pitchFamily="34" charset="0"/>
                      </a:endParaRPr>
                    </a:p>
                  </a:txBody>
                  <a:tcPr marL="4763" marR="4763" marT="4763" marB="0" anchor="b"/>
                </a:tc>
                <a:tc>
                  <a:txBody>
                    <a:bodyPr/>
                    <a:lstStyle/>
                    <a:p>
                      <a:pPr algn="r" fontAlgn="b"/>
                      <a:r>
                        <a:rPr lang="tr-TR" sz="1100" u="none" strike="noStrike" dirty="0">
                          <a:effectLst/>
                          <a:latin typeface="Century Gothic" panose="020B0502020202020204" pitchFamily="34" charset="0"/>
                        </a:rPr>
                        <a:t>1.200.000</a:t>
                      </a:r>
                      <a:endParaRPr lang="tr-TR" sz="1100" b="0" i="0" u="none" strike="noStrike" dirty="0">
                        <a:solidFill>
                          <a:srgbClr val="000000"/>
                        </a:solidFill>
                        <a:effectLst/>
                        <a:latin typeface="Century Gothic" panose="020B0502020202020204" pitchFamily="34" charset="0"/>
                      </a:endParaRPr>
                    </a:p>
                  </a:txBody>
                  <a:tcPr marL="4763" marR="4763" marT="4763" marB="0" anchor="b"/>
                </a:tc>
                <a:tc>
                  <a:txBody>
                    <a:bodyPr/>
                    <a:lstStyle/>
                    <a:p>
                      <a:pPr algn="l" fontAlgn="b"/>
                      <a:r>
                        <a:rPr lang="tr-TR" sz="1100" u="none" strike="noStrike" dirty="0">
                          <a:effectLst/>
                          <a:latin typeface="Century Gothic" panose="020B0502020202020204" pitchFamily="34" charset="0"/>
                        </a:rPr>
                        <a:t> </a:t>
                      </a:r>
                      <a:endParaRPr lang="tr-TR" sz="1100" b="0" i="0" u="none" strike="noStrike" dirty="0">
                        <a:solidFill>
                          <a:srgbClr val="000000"/>
                        </a:solidFill>
                        <a:effectLst/>
                        <a:latin typeface="Century Gothic" panose="020B0502020202020204" pitchFamily="34" charset="0"/>
                      </a:endParaRPr>
                    </a:p>
                  </a:txBody>
                  <a:tcPr marL="4763" marR="4763" marT="4763" marB="0" anchor="b"/>
                </a:tc>
                <a:tc>
                  <a:txBody>
                    <a:bodyPr/>
                    <a:lstStyle/>
                    <a:p>
                      <a:pPr algn="r" fontAlgn="b"/>
                      <a:r>
                        <a:rPr lang="tr-TR" sz="1100" b="0" i="0" u="none" strike="noStrike" dirty="0">
                          <a:solidFill>
                            <a:srgbClr val="000000"/>
                          </a:solidFill>
                          <a:effectLst/>
                          <a:latin typeface="Century Gothic" panose="020B0502020202020204" pitchFamily="34" charset="0"/>
                        </a:rPr>
                        <a:t>2.617.296,00</a:t>
                      </a:r>
                    </a:p>
                  </a:txBody>
                  <a:tcPr marL="4763" marR="4763" marT="4763" marB="0" anchor="b"/>
                </a:tc>
                <a:tc>
                  <a:txBody>
                    <a:bodyPr/>
                    <a:lstStyle/>
                    <a:p>
                      <a:pPr algn="r" fontAlgn="b"/>
                      <a:r>
                        <a:rPr lang="tr-TR" sz="1100" b="0" i="0" u="none" strike="noStrike" dirty="0">
                          <a:solidFill>
                            <a:srgbClr val="000000"/>
                          </a:solidFill>
                          <a:effectLst/>
                          <a:latin typeface="Century Gothic" panose="020B0502020202020204" pitchFamily="34" charset="0"/>
                        </a:rPr>
                        <a:t>1.417.296,00</a:t>
                      </a:r>
                    </a:p>
                  </a:txBody>
                  <a:tcPr marL="4763" marR="4763" marT="4763" marB="0" anchor="b"/>
                </a:tc>
                <a:extLst>
                  <a:ext uri="{0D108BD9-81ED-4DB2-BD59-A6C34878D82A}">
                    <a16:rowId xmlns:a16="http://schemas.microsoft.com/office/drawing/2014/main" val="2159988524"/>
                  </a:ext>
                </a:extLst>
              </a:tr>
            </a:tbl>
          </a:graphicData>
        </a:graphic>
      </p:graphicFrame>
      <p:graphicFrame>
        <p:nvGraphicFramePr>
          <p:cNvPr id="7" name="Tablo 6">
            <a:extLst>
              <a:ext uri="{FF2B5EF4-FFF2-40B4-BE49-F238E27FC236}">
                <a16:creationId xmlns:a16="http://schemas.microsoft.com/office/drawing/2014/main" id="{833863C1-3AC1-E7C9-C94A-1A021FE7A446}"/>
              </a:ext>
            </a:extLst>
          </p:cNvPr>
          <p:cNvGraphicFramePr>
            <a:graphicFrameLocks noGrp="1"/>
          </p:cNvGraphicFramePr>
          <p:nvPr>
            <p:extLst>
              <p:ext uri="{D42A27DB-BD31-4B8C-83A1-F6EECF244321}">
                <p14:modId xmlns:p14="http://schemas.microsoft.com/office/powerpoint/2010/main" val="2814303099"/>
              </p:ext>
            </p:extLst>
          </p:nvPr>
        </p:nvGraphicFramePr>
        <p:xfrm>
          <a:off x="1353951" y="4314873"/>
          <a:ext cx="6636590" cy="903511"/>
        </p:xfrm>
        <a:graphic>
          <a:graphicData uri="http://schemas.openxmlformats.org/drawingml/2006/table">
            <a:tbl>
              <a:tblPr>
                <a:tableStyleId>{5C22544A-7EE6-4342-B048-85BDC9FD1C3A}</a:tableStyleId>
              </a:tblPr>
              <a:tblGrid>
                <a:gridCol w="374479">
                  <a:extLst>
                    <a:ext uri="{9D8B030D-6E8A-4147-A177-3AD203B41FA5}">
                      <a16:colId xmlns:a16="http://schemas.microsoft.com/office/drawing/2014/main" val="1087497753"/>
                    </a:ext>
                  </a:extLst>
                </a:gridCol>
                <a:gridCol w="1863475">
                  <a:extLst>
                    <a:ext uri="{9D8B030D-6E8A-4147-A177-3AD203B41FA5}">
                      <a16:colId xmlns:a16="http://schemas.microsoft.com/office/drawing/2014/main" val="2595649645"/>
                    </a:ext>
                  </a:extLst>
                </a:gridCol>
                <a:gridCol w="1165044">
                  <a:extLst>
                    <a:ext uri="{9D8B030D-6E8A-4147-A177-3AD203B41FA5}">
                      <a16:colId xmlns:a16="http://schemas.microsoft.com/office/drawing/2014/main" val="1338749718"/>
                    </a:ext>
                  </a:extLst>
                </a:gridCol>
                <a:gridCol w="1616796">
                  <a:extLst>
                    <a:ext uri="{9D8B030D-6E8A-4147-A177-3AD203B41FA5}">
                      <a16:colId xmlns:a16="http://schemas.microsoft.com/office/drawing/2014/main" val="55871073"/>
                    </a:ext>
                  </a:extLst>
                </a:gridCol>
                <a:gridCol w="1616796">
                  <a:extLst>
                    <a:ext uri="{9D8B030D-6E8A-4147-A177-3AD203B41FA5}">
                      <a16:colId xmlns:a16="http://schemas.microsoft.com/office/drawing/2014/main" val="2208225881"/>
                    </a:ext>
                  </a:extLst>
                </a:gridCol>
              </a:tblGrid>
              <a:tr h="197914">
                <a:tc gridSpan="2">
                  <a:txBody>
                    <a:bodyPr/>
                    <a:lstStyle/>
                    <a:p>
                      <a:pPr algn="l" fontAlgn="b"/>
                      <a:r>
                        <a:rPr lang="tr-TR" sz="1100" u="none" strike="noStrike" dirty="0">
                          <a:effectLst/>
                          <a:latin typeface="Century Gothic" panose="020B0502020202020204" pitchFamily="34" charset="0"/>
                        </a:rPr>
                        <a:t>253 TESİS MAKİNA VE CİHAZLAR</a:t>
                      </a:r>
                    </a:p>
                  </a:txBody>
                  <a:tcPr marL="4763" marR="4763" marT="4763"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hMerge="1">
                  <a:txBody>
                    <a:bodyPr/>
                    <a:lstStyle/>
                    <a:p>
                      <a:endParaRPr lang="tr-TR"/>
                    </a:p>
                  </a:txBody>
                  <a:tcPr/>
                </a:tc>
                <a:tc>
                  <a:txBody>
                    <a:bodyPr/>
                    <a:lstStyle/>
                    <a:p>
                      <a:pPr algn="l" fontAlgn="b"/>
                      <a:endParaRPr lang="tr-TR" sz="1100" b="0" i="0" u="none" strike="noStrike" dirty="0">
                        <a:solidFill>
                          <a:srgbClr val="000000"/>
                        </a:solidFill>
                        <a:effectLst/>
                        <a:latin typeface="Century Gothic" panose="020B0502020202020204" pitchFamily="34" charset="0"/>
                      </a:endParaRPr>
                    </a:p>
                  </a:txBody>
                  <a:tcPr marL="4763" marR="4763" marT="4763"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marL="0" marR="0" lvl="0" indent="0" algn="r" defTabSz="457200" rtl="0" eaLnBrk="1" fontAlgn="b" latinLnBrk="0" hangingPunct="1">
                        <a:lnSpc>
                          <a:spcPct val="100000"/>
                        </a:lnSpc>
                        <a:spcBef>
                          <a:spcPts val="0"/>
                        </a:spcBef>
                        <a:spcAft>
                          <a:spcPts val="0"/>
                        </a:spcAft>
                        <a:buClrTx/>
                        <a:buSzTx/>
                        <a:buFontTx/>
                        <a:buNone/>
                        <a:tabLst/>
                        <a:defRPr/>
                      </a:pPr>
                      <a:r>
                        <a:rPr lang="tr-TR" sz="1100" b="0" i="0" u="none" strike="noStrike" dirty="0">
                          <a:solidFill>
                            <a:srgbClr val="000000"/>
                          </a:solidFill>
                          <a:effectLst/>
                          <a:latin typeface="Century Gothic" panose="020B0502020202020204" pitchFamily="34" charset="0"/>
                        </a:rPr>
                        <a:t>2.362.160,00</a:t>
                      </a:r>
                    </a:p>
                  </a:txBody>
                  <a:tcPr marL="4763" marR="4763" marT="4763"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l" fontAlgn="b"/>
                      <a:r>
                        <a:rPr lang="tr-TR" sz="1100" u="none" strike="noStrike" dirty="0">
                          <a:effectLst/>
                          <a:latin typeface="Century Gothic" panose="020B0502020202020204" pitchFamily="34" charset="0"/>
                        </a:rPr>
                        <a:t> </a:t>
                      </a:r>
                      <a:endParaRPr lang="tr-TR" sz="1100" b="0" i="0" u="none" strike="noStrike" dirty="0">
                        <a:solidFill>
                          <a:srgbClr val="000000"/>
                        </a:solidFill>
                        <a:effectLst/>
                        <a:latin typeface="Century Gothic" panose="020B0502020202020204" pitchFamily="34" charset="0"/>
                      </a:endParaRPr>
                    </a:p>
                  </a:txBody>
                  <a:tcPr marL="4763" marR="4763" marT="4763"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442911167"/>
                  </a:ext>
                </a:extLst>
              </a:tr>
              <a:tr h="197914">
                <a:tc>
                  <a:txBody>
                    <a:bodyPr/>
                    <a:lstStyle/>
                    <a:p>
                      <a:pPr algn="l" fontAlgn="b"/>
                      <a:endParaRPr lang="tr-TR" sz="1100" b="0" i="0" u="none" strike="noStrike">
                        <a:solidFill>
                          <a:srgbClr val="000000"/>
                        </a:solidFill>
                        <a:effectLst/>
                        <a:latin typeface="Century Gothic" panose="020B0502020202020204" pitchFamily="34" charset="0"/>
                      </a:endParaRPr>
                    </a:p>
                  </a:txBody>
                  <a:tcPr marL="4763" marR="4763" marT="4763"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gridSpan="2">
                  <a:txBody>
                    <a:bodyPr/>
                    <a:lstStyle/>
                    <a:p>
                      <a:pPr algn="l" fontAlgn="b"/>
                      <a:r>
                        <a:rPr lang="tr-TR" sz="1100" u="none" strike="noStrike" dirty="0">
                          <a:effectLst/>
                          <a:latin typeface="Century Gothic" panose="020B0502020202020204" pitchFamily="34" charset="0"/>
                        </a:rPr>
                        <a:t>257 BİRİKMİŞ AMORTİSMANLAR</a:t>
                      </a:r>
                      <a:endParaRPr lang="tr-TR" sz="1100" b="0" i="0" u="none" strike="noStrike" dirty="0">
                        <a:solidFill>
                          <a:srgbClr val="000000"/>
                        </a:solidFill>
                        <a:effectLst/>
                        <a:latin typeface="Century Gothic" panose="020B0502020202020204" pitchFamily="34" charset="0"/>
                      </a:endParaRPr>
                    </a:p>
                  </a:txBody>
                  <a:tcPr marL="4763" marR="4763" marT="4763"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endParaRPr lang="tr-TR"/>
                    </a:p>
                  </a:txBody>
                  <a:tcPr>
                    <a:lnL w="12700" cmpd="sng">
                      <a:noFill/>
                    </a:lnL>
                    <a:lnT w="12700" cmpd="sng">
                      <a:noFill/>
                    </a:lnT>
                  </a:tcPr>
                </a:tc>
                <a:tc>
                  <a:txBody>
                    <a:bodyPr/>
                    <a:lstStyle/>
                    <a:p>
                      <a:pPr algn="l" fontAlgn="b"/>
                      <a:endParaRPr lang="tr-TR" sz="1100" b="0" i="0" u="none" strike="noStrike" dirty="0">
                        <a:solidFill>
                          <a:srgbClr val="000000"/>
                        </a:solidFill>
                        <a:effectLst/>
                        <a:latin typeface="Century Gothic" panose="020B0502020202020204" pitchFamily="34" charset="0"/>
                      </a:endParaRPr>
                    </a:p>
                  </a:txBody>
                  <a:tcPr marL="4763" marR="4763" marT="4763"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b"/>
                      <a:r>
                        <a:rPr lang="tr-TR" sz="1100" b="0" i="0" u="none" strike="noStrike" dirty="0">
                          <a:solidFill>
                            <a:srgbClr val="000000"/>
                          </a:solidFill>
                          <a:effectLst/>
                          <a:latin typeface="Century Gothic" panose="020B0502020202020204" pitchFamily="34" charset="0"/>
                        </a:rPr>
                        <a:t>944.864,0</a:t>
                      </a:r>
                      <a:r>
                        <a:rPr lang="tr-TR" sz="1100" u="none" strike="noStrike" dirty="0">
                          <a:effectLst/>
                          <a:latin typeface="Century Gothic" panose="020B0502020202020204" pitchFamily="34" charset="0"/>
                        </a:rPr>
                        <a:t>0</a:t>
                      </a:r>
                      <a:endParaRPr lang="tr-TR" sz="1100" b="0" i="0" u="none" strike="noStrike" dirty="0">
                        <a:solidFill>
                          <a:srgbClr val="000000"/>
                        </a:solidFill>
                        <a:effectLst/>
                        <a:latin typeface="Century Gothic" panose="020B0502020202020204" pitchFamily="34" charset="0"/>
                      </a:endParaRPr>
                    </a:p>
                  </a:txBody>
                  <a:tcPr marL="4763" marR="4763" marT="4763"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297409643"/>
                  </a:ext>
                </a:extLst>
              </a:tr>
              <a:tr h="197914">
                <a:tc>
                  <a:txBody>
                    <a:bodyPr/>
                    <a:lstStyle/>
                    <a:p>
                      <a:pPr algn="l" fontAlgn="b"/>
                      <a:endParaRPr lang="tr-TR" sz="1100" b="0" i="0" u="none" strike="noStrike">
                        <a:solidFill>
                          <a:srgbClr val="000000"/>
                        </a:solidFill>
                        <a:effectLst/>
                        <a:latin typeface="Century Gothic" panose="020B0502020202020204" pitchFamily="34" charset="0"/>
                      </a:endParaRPr>
                    </a:p>
                  </a:txBody>
                  <a:tcPr marL="4763" marR="4763" marT="4763"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gridSpan="2">
                  <a:txBody>
                    <a:bodyPr/>
                    <a:lstStyle/>
                    <a:p>
                      <a:pPr algn="l" fontAlgn="b"/>
                      <a:r>
                        <a:rPr lang="tr-TR" sz="1100" u="none" strike="noStrike" dirty="0">
                          <a:effectLst/>
                          <a:latin typeface="Century Gothic" panose="020B0502020202020204" pitchFamily="34" charset="0"/>
                        </a:rPr>
                        <a:t>522 MDV YENİDEN DEĞERLEME ARTIŞLARI</a:t>
                      </a:r>
                    </a:p>
                    <a:p>
                      <a:pPr algn="l" fontAlgn="b"/>
                      <a:r>
                        <a:rPr lang="tr-TR" sz="1100" b="0" i="0" u="none" strike="noStrike" dirty="0">
                          <a:solidFill>
                            <a:srgbClr val="000000"/>
                          </a:solidFill>
                          <a:effectLst/>
                          <a:latin typeface="Century Gothic" panose="020B0502020202020204" pitchFamily="34" charset="0"/>
                        </a:rPr>
                        <a:t>  (522.01 Geçici 32. madde B makinası değerlemesi)</a:t>
                      </a:r>
                    </a:p>
                  </a:txBody>
                  <a:tcPr marL="4763" marR="4763" marT="4763"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tr-TR"/>
                    </a:p>
                  </a:txBody>
                  <a:tcPr/>
                </a:tc>
                <a:tc>
                  <a:txBody>
                    <a:bodyPr/>
                    <a:lstStyle/>
                    <a:p>
                      <a:pPr algn="l" fontAlgn="b"/>
                      <a:endParaRPr lang="tr-TR" sz="1100" b="0" i="0" u="none" strike="noStrike" dirty="0">
                        <a:solidFill>
                          <a:srgbClr val="000000"/>
                        </a:solidFill>
                        <a:effectLst/>
                        <a:latin typeface="Century Gothic" panose="020B0502020202020204" pitchFamily="34" charset="0"/>
                      </a:endParaRPr>
                    </a:p>
                  </a:txBody>
                  <a:tcPr marL="4763" marR="4763" marT="4763"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tr-TR" sz="1100" b="0" i="0" u="none" strike="noStrike" dirty="0">
                          <a:solidFill>
                            <a:srgbClr val="000000"/>
                          </a:solidFill>
                          <a:effectLst/>
                          <a:latin typeface="Century Gothic" panose="020B0502020202020204" pitchFamily="34" charset="0"/>
                        </a:rPr>
                        <a:t>1.417.296,0</a:t>
                      </a:r>
                      <a:r>
                        <a:rPr lang="tr-TR" sz="1100" u="none" strike="noStrike" dirty="0">
                          <a:effectLst/>
                          <a:latin typeface="Century Gothic" panose="020B0502020202020204" pitchFamily="34" charset="0"/>
                        </a:rPr>
                        <a:t>0</a:t>
                      </a:r>
                      <a:endParaRPr lang="tr-TR" sz="1100" b="0" i="0" u="none" strike="noStrike" dirty="0">
                        <a:solidFill>
                          <a:srgbClr val="000000"/>
                        </a:solidFill>
                        <a:effectLst/>
                        <a:latin typeface="Century Gothic" panose="020B0502020202020204" pitchFamily="34" charset="0"/>
                      </a:endParaRPr>
                    </a:p>
                  </a:txBody>
                  <a:tcPr marL="4763" marR="4763" marT="4763"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035670195"/>
                  </a:ext>
                </a:extLst>
              </a:tr>
            </a:tbl>
          </a:graphicData>
        </a:graphic>
      </p:graphicFrame>
    </p:spTree>
    <p:extLst>
      <p:ext uri="{BB962C8B-B14F-4D97-AF65-F5344CB8AC3E}">
        <p14:creationId xmlns:p14="http://schemas.microsoft.com/office/powerpoint/2010/main" val="27516796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pic>
        <p:nvPicPr>
          <p:cNvPr id="4" name="Resim 3">
            <a:extLst>
              <a:ext uri="{FF2B5EF4-FFF2-40B4-BE49-F238E27FC236}">
                <a16:creationId xmlns:a16="http://schemas.microsoft.com/office/drawing/2014/main" id="{D709A00E-4437-11CB-2087-68C1B3A568CB}"/>
              </a:ext>
            </a:extLst>
          </p:cNvPr>
          <p:cNvPicPr>
            <a:picLocks noChangeAspect="1"/>
          </p:cNvPicPr>
          <p:nvPr/>
        </p:nvPicPr>
        <p:blipFill>
          <a:blip r:embed="rId4"/>
          <a:stretch>
            <a:fillRect/>
          </a:stretch>
        </p:blipFill>
        <p:spPr>
          <a:xfrm>
            <a:off x="5016340" y="6095934"/>
            <a:ext cx="4078577" cy="762066"/>
          </a:xfrm>
          <a:prstGeom prst="rect">
            <a:avLst/>
          </a:prstGeom>
        </p:spPr>
      </p:pic>
      <p:sp>
        <p:nvSpPr>
          <p:cNvPr id="5" name="Subtitle 2">
            <a:extLst>
              <a:ext uri="{FF2B5EF4-FFF2-40B4-BE49-F238E27FC236}">
                <a16:creationId xmlns:a16="http://schemas.microsoft.com/office/drawing/2014/main" id="{E8D41FE4-E7BB-2F42-6ED5-A260FAFCDB08}"/>
              </a:ext>
            </a:extLst>
          </p:cNvPr>
          <p:cNvSpPr>
            <a:spLocks noGrp="1"/>
          </p:cNvSpPr>
          <p:nvPr>
            <p:ph type="title"/>
          </p:nvPr>
        </p:nvSpPr>
        <p:spPr>
          <a:xfrm>
            <a:off x="995363" y="1217613"/>
            <a:ext cx="6792752" cy="701674"/>
          </a:xfrm>
        </p:spPr>
        <p:txBody>
          <a:bodyPr>
            <a:normAutofit/>
          </a:bodyPr>
          <a:lstStyle/>
          <a:p>
            <a:r>
              <a:rPr lang="tr-TR" sz="2000" b="1" dirty="0">
                <a:solidFill>
                  <a:srgbClr val="FF0000"/>
                </a:solidFill>
                <a:latin typeface="Century Gothic" panose="020B0502020202020204" pitchFamily="34" charset="0"/>
              </a:rPr>
              <a:t>YENİDEN DEĞERLEME ORANININ TESPİTİ</a:t>
            </a:r>
          </a:p>
        </p:txBody>
      </p:sp>
      <p:sp>
        <p:nvSpPr>
          <p:cNvPr id="2" name="İçerik Yer Tutucusu 1">
            <a:extLst>
              <a:ext uri="{FF2B5EF4-FFF2-40B4-BE49-F238E27FC236}">
                <a16:creationId xmlns:a16="http://schemas.microsoft.com/office/drawing/2014/main" id="{DD013AA8-A9E6-0192-20BA-486A4AC35109}"/>
              </a:ext>
            </a:extLst>
          </p:cNvPr>
          <p:cNvSpPr>
            <a:spLocks noGrp="1"/>
          </p:cNvSpPr>
          <p:nvPr>
            <p:ph idx="1"/>
          </p:nvPr>
        </p:nvSpPr>
        <p:spPr>
          <a:xfrm>
            <a:off x="457200" y="1804895"/>
            <a:ext cx="8229600" cy="4491132"/>
          </a:xfrm>
        </p:spPr>
        <p:txBody>
          <a:bodyPr>
            <a:normAutofit/>
          </a:bodyPr>
          <a:lstStyle/>
          <a:p>
            <a:pPr marL="103505" marR="120015" indent="0" algn="just">
              <a:lnSpc>
                <a:spcPct val="98000"/>
              </a:lnSpc>
              <a:spcBef>
                <a:spcPts val="480"/>
              </a:spcBef>
              <a:spcAft>
                <a:spcPts val="0"/>
              </a:spcAft>
              <a:buNone/>
            </a:pPr>
            <a:endParaRPr lang="tr-TR" sz="1800" dirty="0">
              <a:latin typeface="Times New Roman" panose="02020603050405020304" pitchFamily="18" charset="0"/>
              <a:ea typeface="Times New Roman" panose="02020603050405020304" pitchFamily="18" charset="0"/>
            </a:endParaRPr>
          </a:p>
          <a:p>
            <a:pPr marL="103505" marR="120015" indent="0" algn="ctr">
              <a:lnSpc>
                <a:spcPct val="98000"/>
              </a:lnSpc>
              <a:spcBef>
                <a:spcPts val="480"/>
              </a:spcBef>
              <a:spcAft>
                <a:spcPts val="0"/>
              </a:spcAft>
              <a:buNone/>
            </a:pPr>
            <a:r>
              <a:rPr lang="tr-TR" sz="1800" b="1" dirty="0">
                <a:solidFill>
                  <a:schemeClr val="tx2">
                    <a:lumMod val="60000"/>
                    <a:lumOff val="40000"/>
                  </a:schemeClr>
                </a:solidFill>
                <a:latin typeface="Century Gothic" panose="020B0502020202020204" pitchFamily="34" charset="0"/>
                <a:ea typeface="Times New Roman" panose="02020603050405020304" pitchFamily="18" charset="0"/>
              </a:rPr>
              <a:t>VUK GEÇİCİ 31 MADDENİN 1. FIKRASI  KAPSAMINDA </a:t>
            </a:r>
            <a:r>
              <a:rPr lang="tr-TR" sz="1800" b="1" dirty="0">
                <a:solidFill>
                  <a:srgbClr val="FF0000"/>
                </a:solidFill>
                <a:latin typeface="Century Gothic" panose="020B0502020202020204" pitchFamily="34" charset="0"/>
                <a:ea typeface="Times New Roman" panose="02020603050405020304" pitchFamily="18" charset="0"/>
              </a:rPr>
              <a:t>MAYIS 2018 </a:t>
            </a:r>
            <a:r>
              <a:rPr lang="tr-TR" sz="1800" b="1" dirty="0">
                <a:solidFill>
                  <a:schemeClr val="tx2">
                    <a:lumMod val="60000"/>
                    <a:lumOff val="40000"/>
                  </a:schemeClr>
                </a:solidFill>
                <a:latin typeface="Century Gothic" panose="020B0502020202020204" pitchFamily="34" charset="0"/>
                <a:ea typeface="Times New Roman" panose="02020603050405020304" pitchFamily="18" charset="0"/>
              </a:rPr>
              <a:t>TARİHİNE KADAR DEĞERLEME YAPANLARDA </a:t>
            </a:r>
          </a:p>
          <a:p>
            <a:pPr marL="103505" marR="120015" indent="0" algn="just">
              <a:lnSpc>
                <a:spcPct val="98000"/>
              </a:lnSpc>
              <a:spcBef>
                <a:spcPts val="480"/>
              </a:spcBef>
              <a:spcAft>
                <a:spcPts val="0"/>
              </a:spcAft>
              <a:buNone/>
            </a:pPr>
            <a:endParaRPr lang="tr-TR" sz="1800" dirty="0">
              <a:latin typeface="Century Gothic" panose="020B0502020202020204" pitchFamily="34" charset="0"/>
              <a:ea typeface="Times New Roman" panose="02020603050405020304" pitchFamily="18" charset="0"/>
            </a:endParaRPr>
          </a:p>
          <a:p>
            <a:pPr marL="103505" marR="120015" lvl="0" indent="0" algn="just" defTabSz="457200" rtl="0" eaLnBrk="1" fontAlgn="auto" latinLnBrk="0" hangingPunct="1">
              <a:lnSpc>
                <a:spcPct val="98000"/>
              </a:lnSpc>
              <a:spcBef>
                <a:spcPts val="480"/>
              </a:spcBef>
              <a:spcAft>
                <a:spcPts val="0"/>
              </a:spcAft>
              <a:buClrTx/>
              <a:buSzTx/>
              <a:buFont typeface="Arial"/>
              <a:buNone/>
              <a:tabLst/>
              <a:defRPr/>
            </a:pPr>
            <a:r>
              <a:rPr kumimoji="0" lang="tr-TR" sz="1800" b="1" i="0" strike="noStrike" kern="1200" cap="none" spc="0" normalizeH="0" baseline="0" noProof="0" dirty="0">
                <a:ln>
                  <a:noFill/>
                </a:ln>
                <a:solidFill>
                  <a:schemeClr val="tx2">
                    <a:lumMod val="60000"/>
                    <a:lumOff val="40000"/>
                  </a:schemeClr>
                </a:solidFill>
                <a:effectLst/>
                <a:uLnTx/>
                <a:uFillTx/>
                <a:latin typeface="Century Gothic" panose="020B0502020202020204" pitchFamily="34" charset="0"/>
                <a:ea typeface="Times New Roman" panose="02020603050405020304" pitchFamily="18" charset="0"/>
              </a:rPr>
              <a:t>VUK Geçici 31 maddenin 1. fıkrası  kapsamında </a:t>
            </a:r>
            <a:r>
              <a:rPr lang="tr-TR" sz="1800" b="1" dirty="0">
                <a:solidFill>
                  <a:schemeClr val="tx2">
                    <a:lumMod val="60000"/>
                    <a:lumOff val="40000"/>
                  </a:schemeClr>
                </a:solidFill>
                <a:latin typeface="Century Gothic" panose="020B0502020202020204" pitchFamily="34" charset="0"/>
                <a:ea typeface="Times New Roman" panose="02020603050405020304" pitchFamily="18" charset="0"/>
              </a:rPr>
              <a:t>M</a:t>
            </a:r>
            <a:r>
              <a:rPr kumimoji="0" lang="tr-TR" sz="1800" b="1" i="0" strike="noStrike" kern="1200" cap="none" spc="0" normalizeH="0" baseline="0" noProof="0" dirty="0" err="1">
                <a:ln>
                  <a:noFill/>
                </a:ln>
                <a:solidFill>
                  <a:schemeClr val="tx2">
                    <a:lumMod val="60000"/>
                    <a:lumOff val="40000"/>
                  </a:schemeClr>
                </a:solidFill>
                <a:effectLst/>
                <a:uLnTx/>
                <a:uFillTx/>
                <a:latin typeface="Century Gothic" panose="020B0502020202020204" pitchFamily="34" charset="0"/>
                <a:ea typeface="Times New Roman" panose="02020603050405020304" pitchFamily="18" charset="0"/>
              </a:rPr>
              <a:t>ayıs</a:t>
            </a:r>
            <a:r>
              <a:rPr kumimoji="0" lang="tr-TR" sz="1800" b="1" i="0" strike="noStrike" kern="1200" cap="none" spc="0" normalizeH="0" baseline="0" noProof="0" dirty="0">
                <a:ln>
                  <a:noFill/>
                </a:ln>
                <a:solidFill>
                  <a:schemeClr val="tx2">
                    <a:lumMod val="60000"/>
                    <a:lumOff val="40000"/>
                  </a:schemeClr>
                </a:solidFill>
                <a:effectLst/>
                <a:uLnTx/>
                <a:uFillTx/>
                <a:latin typeface="Century Gothic" panose="020B0502020202020204" pitchFamily="34" charset="0"/>
                <a:ea typeface="Times New Roman" panose="02020603050405020304" pitchFamily="18" charset="0"/>
              </a:rPr>
              <a:t> 2018 tarihine kadar değerleme yapılan </a:t>
            </a:r>
            <a:r>
              <a:rPr lang="tr-TR" sz="1800" b="1" dirty="0">
                <a:solidFill>
                  <a:schemeClr val="tx2">
                    <a:lumMod val="60000"/>
                    <a:lumOff val="40000"/>
                  </a:schemeClr>
                </a:solidFill>
                <a:latin typeface="Century Gothic" panose="020B0502020202020204" pitchFamily="34" charset="0"/>
                <a:ea typeface="Times New Roman" panose="02020603050405020304" pitchFamily="18" charset="0"/>
              </a:rPr>
              <a:t>taşınmazlar ve amortismana tabi diğer iktisadi kıymetler </a:t>
            </a:r>
            <a:r>
              <a:rPr lang="tr-TR" sz="1800" dirty="0">
                <a:latin typeface="Century Gothic" panose="020B0502020202020204" pitchFamily="34" charset="0"/>
                <a:ea typeface="Times New Roman" panose="02020603050405020304" pitchFamily="18" charset="0"/>
              </a:rPr>
              <a:t>için, 213 sayılı VUK mükerrer 298. maddesinin Ç fıkrası kapsamında ilk kez yapılacak yeniden değerlemenin ilgili olduğu hesap döneminden önceki hesap döneminin son ayına ilişkin Yİ-ÜFE değerinin, 2018 yılı Mayıs ayına ilişkin Yİ-ÜFE değerine bölünmesi ile bulunan oran dikkate alınacaktır</a:t>
            </a:r>
            <a:r>
              <a:rPr lang="tr-TR" sz="1800" dirty="0">
                <a:latin typeface="Times New Roman" panose="02020603050405020304" pitchFamily="18" charset="0"/>
                <a:ea typeface="Times New Roman" panose="02020603050405020304" pitchFamily="18" charset="0"/>
              </a:rPr>
              <a:t>.</a:t>
            </a:r>
          </a:p>
        </p:txBody>
      </p:sp>
      <p:sp>
        <p:nvSpPr>
          <p:cNvPr id="3" name="Subtitle 2">
            <a:extLst>
              <a:ext uri="{FF2B5EF4-FFF2-40B4-BE49-F238E27FC236}">
                <a16:creationId xmlns:a16="http://schemas.microsoft.com/office/drawing/2014/main" id="{07CEE11F-812F-A722-4ACC-8D698497E021}"/>
              </a:ext>
            </a:extLst>
          </p:cNvPr>
          <p:cNvSpPr txBox="1">
            <a:spLocks/>
          </p:cNvSpPr>
          <p:nvPr/>
        </p:nvSpPr>
        <p:spPr>
          <a:xfrm>
            <a:off x="-1" y="571875"/>
            <a:ext cx="4386729" cy="507625"/>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tr-TR" sz="2000" b="1" dirty="0">
                <a:solidFill>
                  <a:schemeClr val="bg1">
                    <a:lumMod val="95000"/>
                  </a:schemeClr>
                </a:solidFill>
                <a:latin typeface="Century Gothic" panose="020B0502020202020204" pitchFamily="34" charset="0"/>
              </a:rPr>
              <a:t>GEÇİCİ 32. MADDE UYGULAMASI</a:t>
            </a:r>
          </a:p>
        </p:txBody>
      </p:sp>
    </p:spTree>
    <p:extLst>
      <p:ext uri="{BB962C8B-B14F-4D97-AF65-F5344CB8AC3E}">
        <p14:creationId xmlns:p14="http://schemas.microsoft.com/office/powerpoint/2010/main" val="38050889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pic>
        <p:nvPicPr>
          <p:cNvPr id="4" name="Resim 3">
            <a:extLst>
              <a:ext uri="{FF2B5EF4-FFF2-40B4-BE49-F238E27FC236}">
                <a16:creationId xmlns:a16="http://schemas.microsoft.com/office/drawing/2014/main" id="{D709A00E-4437-11CB-2087-68C1B3A568CB}"/>
              </a:ext>
            </a:extLst>
          </p:cNvPr>
          <p:cNvPicPr>
            <a:picLocks noChangeAspect="1"/>
          </p:cNvPicPr>
          <p:nvPr/>
        </p:nvPicPr>
        <p:blipFill>
          <a:blip r:embed="rId4"/>
          <a:stretch>
            <a:fillRect/>
          </a:stretch>
        </p:blipFill>
        <p:spPr>
          <a:xfrm>
            <a:off x="5016340" y="6095934"/>
            <a:ext cx="4078577" cy="762066"/>
          </a:xfrm>
          <a:prstGeom prst="rect">
            <a:avLst/>
          </a:prstGeom>
        </p:spPr>
      </p:pic>
      <p:sp>
        <p:nvSpPr>
          <p:cNvPr id="5" name="Subtitle 2">
            <a:extLst>
              <a:ext uri="{FF2B5EF4-FFF2-40B4-BE49-F238E27FC236}">
                <a16:creationId xmlns:a16="http://schemas.microsoft.com/office/drawing/2014/main" id="{E8D41FE4-E7BB-2F42-6ED5-A260FAFCDB08}"/>
              </a:ext>
            </a:extLst>
          </p:cNvPr>
          <p:cNvSpPr>
            <a:spLocks noGrp="1"/>
          </p:cNvSpPr>
          <p:nvPr>
            <p:ph type="title"/>
          </p:nvPr>
        </p:nvSpPr>
        <p:spPr>
          <a:xfrm>
            <a:off x="995363" y="1217613"/>
            <a:ext cx="6792752" cy="701674"/>
          </a:xfrm>
        </p:spPr>
        <p:txBody>
          <a:bodyPr>
            <a:normAutofit/>
          </a:bodyPr>
          <a:lstStyle/>
          <a:p>
            <a:r>
              <a:rPr lang="tr-TR" sz="2000" b="1" dirty="0">
                <a:solidFill>
                  <a:srgbClr val="FF0000"/>
                </a:solidFill>
                <a:latin typeface="Century Gothic" panose="020B0502020202020204" pitchFamily="34" charset="0"/>
              </a:rPr>
              <a:t>YENİDEN DEĞERLEME ORANININ TESPİTİ</a:t>
            </a:r>
          </a:p>
        </p:txBody>
      </p:sp>
      <p:sp>
        <p:nvSpPr>
          <p:cNvPr id="2" name="İçerik Yer Tutucusu 1">
            <a:extLst>
              <a:ext uri="{FF2B5EF4-FFF2-40B4-BE49-F238E27FC236}">
                <a16:creationId xmlns:a16="http://schemas.microsoft.com/office/drawing/2014/main" id="{DD013AA8-A9E6-0192-20BA-486A4AC35109}"/>
              </a:ext>
            </a:extLst>
          </p:cNvPr>
          <p:cNvSpPr>
            <a:spLocks noGrp="1"/>
          </p:cNvSpPr>
          <p:nvPr>
            <p:ph idx="1"/>
          </p:nvPr>
        </p:nvSpPr>
        <p:spPr>
          <a:xfrm>
            <a:off x="457200" y="1804895"/>
            <a:ext cx="8229600" cy="4491132"/>
          </a:xfrm>
        </p:spPr>
        <p:txBody>
          <a:bodyPr>
            <a:normAutofit/>
          </a:bodyPr>
          <a:lstStyle/>
          <a:p>
            <a:pPr marL="103505" marR="120015" indent="0" algn="just">
              <a:lnSpc>
                <a:spcPct val="98000"/>
              </a:lnSpc>
              <a:spcBef>
                <a:spcPts val="480"/>
              </a:spcBef>
              <a:spcAft>
                <a:spcPts val="0"/>
              </a:spcAft>
              <a:buNone/>
            </a:pPr>
            <a:endParaRPr lang="tr-TR" sz="1800" dirty="0">
              <a:latin typeface="Times New Roman" panose="02020603050405020304" pitchFamily="18" charset="0"/>
              <a:ea typeface="Times New Roman" panose="02020603050405020304" pitchFamily="18" charset="0"/>
            </a:endParaRPr>
          </a:p>
          <a:p>
            <a:pPr marL="103505" marR="120015" indent="0" algn="ctr">
              <a:lnSpc>
                <a:spcPct val="98000"/>
              </a:lnSpc>
              <a:spcBef>
                <a:spcPts val="480"/>
              </a:spcBef>
              <a:spcAft>
                <a:spcPts val="0"/>
              </a:spcAft>
              <a:buNone/>
            </a:pPr>
            <a:r>
              <a:rPr lang="tr-TR" sz="1800" b="1" dirty="0">
                <a:solidFill>
                  <a:schemeClr val="tx2">
                    <a:lumMod val="60000"/>
                    <a:lumOff val="40000"/>
                  </a:schemeClr>
                </a:solidFill>
                <a:latin typeface="Times New Roman" panose="02020603050405020304" pitchFamily="18" charset="0"/>
                <a:ea typeface="Times New Roman" panose="02020603050405020304" pitchFamily="18" charset="0"/>
              </a:rPr>
              <a:t>VUK GEÇİCİ 31 MADDENİN 7. FIKRASI  KAPSAMINDA </a:t>
            </a:r>
            <a:r>
              <a:rPr lang="tr-TR" sz="1800" b="1" dirty="0">
                <a:solidFill>
                  <a:srgbClr val="FF0000"/>
                </a:solidFill>
                <a:latin typeface="Times New Roman" panose="02020603050405020304" pitchFamily="18" charset="0"/>
                <a:ea typeface="Times New Roman" panose="02020603050405020304" pitchFamily="18" charset="0"/>
              </a:rPr>
              <a:t>MAYIS 2021 </a:t>
            </a:r>
            <a:r>
              <a:rPr lang="tr-TR" sz="1800" b="1" dirty="0">
                <a:solidFill>
                  <a:schemeClr val="tx2">
                    <a:lumMod val="60000"/>
                    <a:lumOff val="40000"/>
                  </a:schemeClr>
                </a:solidFill>
                <a:latin typeface="Times New Roman" panose="02020603050405020304" pitchFamily="18" charset="0"/>
                <a:ea typeface="Times New Roman" panose="02020603050405020304" pitchFamily="18" charset="0"/>
              </a:rPr>
              <a:t>TARİHİNE KADAR DEĞERLEME YAPANLARDA </a:t>
            </a:r>
          </a:p>
          <a:p>
            <a:pPr marL="103505" marR="120015" indent="0" algn="just">
              <a:lnSpc>
                <a:spcPct val="98000"/>
              </a:lnSpc>
              <a:spcBef>
                <a:spcPts val="480"/>
              </a:spcBef>
              <a:spcAft>
                <a:spcPts val="0"/>
              </a:spcAft>
              <a:buNone/>
            </a:pPr>
            <a:endParaRPr lang="tr-TR" sz="1800" dirty="0">
              <a:latin typeface="Times New Roman" panose="02020603050405020304" pitchFamily="18" charset="0"/>
              <a:ea typeface="Times New Roman" panose="02020603050405020304" pitchFamily="18" charset="0"/>
            </a:endParaRPr>
          </a:p>
          <a:p>
            <a:pPr marL="103505" marR="120015" lvl="0" indent="0" algn="just" defTabSz="457200" rtl="0" eaLnBrk="1" fontAlgn="auto" latinLnBrk="0" hangingPunct="1">
              <a:lnSpc>
                <a:spcPct val="98000"/>
              </a:lnSpc>
              <a:spcBef>
                <a:spcPts val="480"/>
              </a:spcBef>
              <a:spcAft>
                <a:spcPts val="0"/>
              </a:spcAft>
              <a:buClrTx/>
              <a:buSzTx/>
              <a:buFont typeface="Arial"/>
              <a:buNone/>
              <a:tabLst/>
              <a:defRPr/>
            </a:pPr>
            <a:r>
              <a:rPr kumimoji="0" lang="tr-TR" sz="1800" b="1" i="0" u="none" strike="noStrike" kern="1200" cap="none" spc="0" normalizeH="0" baseline="0" noProof="0" dirty="0">
                <a:ln>
                  <a:noFill/>
                </a:ln>
                <a:solidFill>
                  <a:srgbClr val="FF0000"/>
                </a:solidFill>
                <a:effectLst/>
                <a:uLnTx/>
                <a:uFillTx/>
                <a:latin typeface="Century Gothic" panose="020B0502020202020204" pitchFamily="34" charset="0"/>
                <a:ea typeface="Times New Roman" panose="02020603050405020304" pitchFamily="18" charset="0"/>
              </a:rPr>
              <a:t>VUK Geçici 31 maddenin 7. fıkrası  kapsamında </a:t>
            </a:r>
            <a:r>
              <a:rPr lang="tr-TR" sz="1800" b="1" dirty="0">
                <a:solidFill>
                  <a:srgbClr val="FF0000"/>
                </a:solidFill>
                <a:latin typeface="Century Gothic" panose="020B0502020202020204" pitchFamily="34" charset="0"/>
                <a:ea typeface="Times New Roman" panose="02020603050405020304" pitchFamily="18" charset="0"/>
              </a:rPr>
              <a:t>M</a:t>
            </a:r>
            <a:r>
              <a:rPr kumimoji="0" lang="tr-TR" sz="1800" b="1" i="0" u="none" strike="noStrike" kern="1200" cap="none" spc="0" normalizeH="0" baseline="0" noProof="0" dirty="0" err="1">
                <a:ln>
                  <a:noFill/>
                </a:ln>
                <a:solidFill>
                  <a:srgbClr val="FF0000"/>
                </a:solidFill>
                <a:effectLst/>
                <a:uLnTx/>
                <a:uFillTx/>
                <a:latin typeface="Century Gothic" panose="020B0502020202020204" pitchFamily="34" charset="0"/>
                <a:ea typeface="Times New Roman" panose="02020603050405020304" pitchFamily="18" charset="0"/>
              </a:rPr>
              <a:t>ayıs</a:t>
            </a:r>
            <a:r>
              <a:rPr kumimoji="0" lang="tr-TR" sz="1800" b="1" i="0" u="none" strike="noStrike" kern="1200" cap="none" spc="0" normalizeH="0" baseline="0" noProof="0" dirty="0">
                <a:ln>
                  <a:noFill/>
                </a:ln>
                <a:solidFill>
                  <a:srgbClr val="FF0000"/>
                </a:solidFill>
                <a:effectLst/>
                <a:uLnTx/>
                <a:uFillTx/>
                <a:latin typeface="Century Gothic" panose="020B0502020202020204" pitchFamily="34" charset="0"/>
                <a:ea typeface="Times New Roman" panose="02020603050405020304" pitchFamily="18" charset="0"/>
              </a:rPr>
              <a:t> 2021 tarihine kadar değerleme yapılan </a:t>
            </a:r>
            <a:r>
              <a:rPr lang="tr-TR" sz="1800" b="1" dirty="0">
                <a:solidFill>
                  <a:srgbClr val="FF0000"/>
                </a:solidFill>
                <a:latin typeface="Century Gothic" panose="020B0502020202020204" pitchFamily="34" charset="0"/>
                <a:ea typeface="Times New Roman" panose="02020603050405020304" pitchFamily="18" charset="0"/>
              </a:rPr>
              <a:t>taşınmazlar ve amortismana tabi diğer iktisadi kıymetler</a:t>
            </a:r>
            <a:r>
              <a:rPr lang="tr-TR" sz="1800" dirty="0">
                <a:latin typeface="Century Gothic" panose="020B0502020202020204" pitchFamily="34" charset="0"/>
                <a:ea typeface="Times New Roman" panose="02020603050405020304" pitchFamily="18" charset="0"/>
              </a:rPr>
              <a:t> için, 213 sayılı VUK mükerrer 298. maddesinin Ç fıkrası kapsamında ilk kez yapılacak yeniden değerlemenin ilgili olduğu hesap döneminden önceki hesap döneminin son ayına ilişkin Yİ-ÜFE değerinin, 2021 yılı Haziran ayına ilişkin Yİ-ÜFE değerine bölünmesi ile bulunan oran dikkate alınacaktır.</a:t>
            </a:r>
          </a:p>
        </p:txBody>
      </p:sp>
      <p:sp>
        <p:nvSpPr>
          <p:cNvPr id="3" name="Subtitle 2">
            <a:extLst>
              <a:ext uri="{FF2B5EF4-FFF2-40B4-BE49-F238E27FC236}">
                <a16:creationId xmlns:a16="http://schemas.microsoft.com/office/drawing/2014/main" id="{07CEE11F-812F-A722-4ACC-8D698497E021}"/>
              </a:ext>
            </a:extLst>
          </p:cNvPr>
          <p:cNvSpPr txBox="1">
            <a:spLocks/>
          </p:cNvSpPr>
          <p:nvPr/>
        </p:nvSpPr>
        <p:spPr>
          <a:xfrm>
            <a:off x="-1" y="571875"/>
            <a:ext cx="4386729" cy="507625"/>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tr-TR" sz="2000" b="1" dirty="0">
                <a:solidFill>
                  <a:schemeClr val="bg1">
                    <a:lumMod val="95000"/>
                  </a:schemeClr>
                </a:solidFill>
                <a:latin typeface="Century Gothic" panose="020B0502020202020204" pitchFamily="34" charset="0"/>
              </a:rPr>
              <a:t>GEÇİCİ 32. MADDE UYGULAMASI</a:t>
            </a:r>
          </a:p>
        </p:txBody>
      </p:sp>
    </p:spTree>
    <p:extLst>
      <p:ext uri="{BB962C8B-B14F-4D97-AF65-F5344CB8AC3E}">
        <p14:creationId xmlns:p14="http://schemas.microsoft.com/office/powerpoint/2010/main" val="10806708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pic>
        <p:nvPicPr>
          <p:cNvPr id="4" name="Resim 3">
            <a:extLst>
              <a:ext uri="{FF2B5EF4-FFF2-40B4-BE49-F238E27FC236}">
                <a16:creationId xmlns:a16="http://schemas.microsoft.com/office/drawing/2014/main" id="{D709A00E-4437-11CB-2087-68C1B3A568CB}"/>
              </a:ext>
            </a:extLst>
          </p:cNvPr>
          <p:cNvPicPr>
            <a:picLocks noChangeAspect="1"/>
          </p:cNvPicPr>
          <p:nvPr/>
        </p:nvPicPr>
        <p:blipFill>
          <a:blip r:embed="rId4"/>
          <a:stretch>
            <a:fillRect/>
          </a:stretch>
        </p:blipFill>
        <p:spPr>
          <a:xfrm>
            <a:off x="5016340" y="6095934"/>
            <a:ext cx="4078577" cy="762066"/>
          </a:xfrm>
          <a:prstGeom prst="rect">
            <a:avLst/>
          </a:prstGeom>
        </p:spPr>
      </p:pic>
      <p:sp>
        <p:nvSpPr>
          <p:cNvPr id="5" name="Subtitle 2">
            <a:extLst>
              <a:ext uri="{FF2B5EF4-FFF2-40B4-BE49-F238E27FC236}">
                <a16:creationId xmlns:a16="http://schemas.microsoft.com/office/drawing/2014/main" id="{E8D41FE4-E7BB-2F42-6ED5-A260FAFCDB08}"/>
              </a:ext>
            </a:extLst>
          </p:cNvPr>
          <p:cNvSpPr>
            <a:spLocks noGrp="1"/>
          </p:cNvSpPr>
          <p:nvPr>
            <p:ph type="title"/>
          </p:nvPr>
        </p:nvSpPr>
        <p:spPr>
          <a:xfrm>
            <a:off x="995363" y="1217613"/>
            <a:ext cx="6792752" cy="701674"/>
          </a:xfrm>
        </p:spPr>
        <p:txBody>
          <a:bodyPr>
            <a:normAutofit/>
          </a:bodyPr>
          <a:lstStyle/>
          <a:p>
            <a:r>
              <a:rPr lang="tr-TR" sz="2000" b="1" dirty="0">
                <a:solidFill>
                  <a:srgbClr val="FF0000"/>
                </a:solidFill>
                <a:latin typeface="Century Gothic" panose="020B0502020202020204" pitchFamily="34" charset="0"/>
              </a:rPr>
              <a:t>YENİDEN DEĞERLEME ORANININ TESPİTİ</a:t>
            </a:r>
          </a:p>
        </p:txBody>
      </p:sp>
      <p:sp>
        <p:nvSpPr>
          <p:cNvPr id="2" name="İçerik Yer Tutucusu 1">
            <a:extLst>
              <a:ext uri="{FF2B5EF4-FFF2-40B4-BE49-F238E27FC236}">
                <a16:creationId xmlns:a16="http://schemas.microsoft.com/office/drawing/2014/main" id="{DD013AA8-A9E6-0192-20BA-486A4AC35109}"/>
              </a:ext>
            </a:extLst>
          </p:cNvPr>
          <p:cNvSpPr>
            <a:spLocks noGrp="1"/>
          </p:cNvSpPr>
          <p:nvPr>
            <p:ph idx="1"/>
          </p:nvPr>
        </p:nvSpPr>
        <p:spPr>
          <a:xfrm>
            <a:off x="457200" y="1667435"/>
            <a:ext cx="8229600" cy="4628592"/>
          </a:xfrm>
        </p:spPr>
        <p:txBody>
          <a:bodyPr>
            <a:normAutofit fontScale="92500" lnSpcReduction="10000"/>
          </a:bodyPr>
          <a:lstStyle/>
          <a:p>
            <a:pPr marL="103505" marR="120015" indent="0" algn="just">
              <a:lnSpc>
                <a:spcPct val="98000"/>
              </a:lnSpc>
              <a:spcBef>
                <a:spcPts val="480"/>
              </a:spcBef>
              <a:spcAft>
                <a:spcPts val="0"/>
              </a:spcAft>
              <a:buNone/>
            </a:pPr>
            <a:r>
              <a:rPr lang="tr-TR" sz="1400" dirty="0">
                <a:latin typeface="Times New Roman" panose="02020603050405020304" pitchFamily="18" charset="0"/>
                <a:ea typeface="Times New Roman" panose="02020603050405020304" pitchFamily="18" charset="0"/>
              </a:rPr>
              <a:t>Örnek: Haziran 2019 döneminde iktisap edilen, faydalı ömrü 5 yıl olan, Z  Makinası VUK Geçici 31 maddesinin 7. fıkrasına göre Mayıs 2021 tarihi itibariyle yeniden değerlemeye tabi tutulmuş olup, 31.12.2021 hesap dönemi itibariyle yeniden değerlenmiş defter değeri 3.000.000 TL </a:t>
            </a:r>
            <a:r>
              <a:rPr lang="tr-TR" sz="1400" dirty="0" err="1">
                <a:latin typeface="Times New Roman" panose="02020603050405020304" pitchFamily="18" charset="0"/>
                <a:ea typeface="Times New Roman" panose="02020603050405020304" pitchFamily="18" charset="0"/>
              </a:rPr>
              <a:t>sı</a:t>
            </a:r>
            <a:r>
              <a:rPr lang="tr-TR" sz="1400" dirty="0">
                <a:latin typeface="Times New Roman" panose="02020603050405020304" pitchFamily="18" charset="0"/>
                <a:ea typeface="Times New Roman" panose="02020603050405020304" pitchFamily="18" charset="0"/>
              </a:rPr>
              <a:t>, değerlenmiş ayrılan amortismanı 1.800.000 TL </a:t>
            </a:r>
            <a:r>
              <a:rPr lang="tr-TR" sz="1400" dirty="0" err="1">
                <a:latin typeface="Times New Roman" panose="02020603050405020304" pitchFamily="18" charset="0"/>
                <a:ea typeface="Times New Roman" panose="02020603050405020304" pitchFamily="18" charset="0"/>
              </a:rPr>
              <a:t>dir</a:t>
            </a:r>
            <a:r>
              <a:rPr lang="tr-TR" sz="1400" dirty="0">
                <a:latin typeface="Times New Roman" panose="02020603050405020304" pitchFamily="18" charset="0"/>
                <a:ea typeface="Times New Roman" panose="02020603050405020304" pitchFamily="18" charset="0"/>
              </a:rPr>
              <a:t>. Bu iktisadi kıymetin değerlenmesinde Haziran 2021 dönemi Yİ-ÜFE katsayısı kullanılacak olup değeri 693,54’tür. Aralık 2021 Yİ-ÜFE katsayısı ise 1022,25’tir.</a:t>
            </a:r>
          </a:p>
          <a:p>
            <a:pPr marL="103505" marR="120015" indent="0" algn="just">
              <a:lnSpc>
                <a:spcPct val="98000"/>
              </a:lnSpc>
              <a:spcBef>
                <a:spcPts val="480"/>
              </a:spcBef>
              <a:spcAft>
                <a:spcPts val="0"/>
              </a:spcAft>
              <a:buNone/>
            </a:pPr>
            <a:r>
              <a:rPr lang="tr-TR" sz="1400" dirty="0">
                <a:latin typeface="Times New Roman" panose="02020603050405020304" pitchFamily="18" charset="0"/>
                <a:ea typeface="Times New Roman" panose="02020603050405020304" pitchFamily="18" charset="0"/>
              </a:rPr>
              <a:t>Yeniden Değerleme Oranı: 1.022,25/693,54=1,47396</a:t>
            </a:r>
          </a:p>
          <a:p>
            <a:pPr marL="103505" marR="120015" indent="0" algn="just">
              <a:lnSpc>
                <a:spcPct val="98000"/>
              </a:lnSpc>
              <a:spcBef>
                <a:spcPts val="480"/>
              </a:spcBef>
              <a:spcAft>
                <a:spcPts val="0"/>
              </a:spcAft>
              <a:buNone/>
            </a:pPr>
            <a:endParaRPr lang="tr-TR" sz="1800" dirty="0">
              <a:latin typeface="Times New Roman" panose="02020603050405020304" pitchFamily="18" charset="0"/>
              <a:ea typeface="Times New Roman" panose="02020603050405020304" pitchFamily="18" charset="0"/>
            </a:endParaRPr>
          </a:p>
          <a:p>
            <a:pPr marL="103505" marR="120015" indent="0" algn="just">
              <a:lnSpc>
                <a:spcPct val="98000"/>
              </a:lnSpc>
              <a:spcBef>
                <a:spcPts val="480"/>
              </a:spcBef>
              <a:spcAft>
                <a:spcPts val="0"/>
              </a:spcAft>
              <a:buNone/>
            </a:pPr>
            <a:endParaRPr lang="tr-TR" sz="1800" dirty="0">
              <a:latin typeface="Times New Roman" panose="02020603050405020304" pitchFamily="18" charset="0"/>
              <a:ea typeface="Times New Roman" panose="02020603050405020304" pitchFamily="18" charset="0"/>
            </a:endParaRPr>
          </a:p>
          <a:p>
            <a:pPr marL="103505" marR="120015" indent="0" algn="just">
              <a:lnSpc>
                <a:spcPct val="98000"/>
              </a:lnSpc>
              <a:spcBef>
                <a:spcPts val="480"/>
              </a:spcBef>
              <a:spcAft>
                <a:spcPts val="0"/>
              </a:spcAft>
              <a:buNone/>
            </a:pPr>
            <a:endParaRPr lang="tr-TR" sz="1800" dirty="0">
              <a:latin typeface="Times New Roman" panose="02020603050405020304" pitchFamily="18" charset="0"/>
              <a:ea typeface="Times New Roman" panose="02020603050405020304" pitchFamily="18" charset="0"/>
            </a:endParaRPr>
          </a:p>
          <a:p>
            <a:pPr marL="103505" marR="120015" indent="0" algn="just">
              <a:lnSpc>
                <a:spcPct val="98000"/>
              </a:lnSpc>
              <a:spcBef>
                <a:spcPts val="480"/>
              </a:spcBef>
              <a:spcAft>
                <a:spcPts val="0"/>
              </a:spcAft>
              <a:buNone/>
            </a:pPr>
            <a:endParaRPr lang="tr-TR" sz="1800" dirty="0">
              <a:latin typeface="Times New Roman" panose="02020603050405020304" pitchFamily="18" charset="0"/>
              <a:ea typeface="Times New Roman" panose="02020603050405020304" pitchFamily="18" charset="0"/>
            </a:endParaRPr>
          </a:p>
          <a:p>
            <a:pPr marL="103505" marR="120015" indent="0" algn="just">
              <a:lnSpc>
                <a:spcPct val="98000"/>
              </a:lnSpc>
              <a:spcBef>
                <a:spcPts val="480"/>
              </a:spcBef>
              <a:spcAft>
                <a:spcPts val="0"/>
              </a:spcAft>
              <a:buNone/>
            </a:pPr>
            <a:endParaRPr lang="tr-TR" sz="1800" dirty="0">
              <a:latin typeface="Times New Roman" panose="02020603050405020304" pitchFamily="18" charset="0"/>
              <a:ea typeface="Times New Roman" panose="02020603050405020304" pitchFamily="18" charset="0"/>
            </a:endParaRPr>
          </a:p>
          <a:p>
            <a:pPr marL="103505" marR="120015" indent="0" algn="just">
              <a:lnSpc>
                <a:spcPct val="98000"/>
              </a:lnSpc>
              <a:spcBef>
                <a:spcPts val="480"/>
              </a:spcBef>
              <a:spcAft>
                <a:spcPts val="0"/>
              </a:spcAft>
              <a:buNone/>
            </a:pPr>
            <a:endParaRPr lang="tr-TR" sz="1800" dirty="0">
              <a:latin typeface="Times New Roman" panose="02020603050405020304" pitchFamily="18" charset="0"/>
              <a:ea typeface="Times New Roman" panose="02020603050405020304" pitchFamily="18" charset="0"/>
            </a:endParaRPr>
          </a:p>
          <a:p>
            <a:pPr marL="103505" marR="120015" indent="0" algn="just">
              <a:lnSpc>
                <a:spcPct val="98000"/>
              </a:lnSpc>
              <a:spcBef>
                <a:spcPts val="480"/>
              </a:spcBef>
              <a:spcAft>
                <a:spcPts val="0"/>
              </a:spcAft>
              <a:buNone/>
            </a:pPr>
            <a:endParaRPr lang="tr-TR" sz="1800" dirty="0">
              <a:latin typeface="Times New Roman" panose="02020603050405020304" pitchFamily="18" charset="0"/>
              <a:ea typeface="Times New Roman" panose="02020603050405020304" pitchFamily="18" charset="0"/>
            </a:endParaRPr>
          </a:p>
          <a:p>
            <a:pPr marL="103505" marR="120015" indent="0" algn="just">
              <a:lnSpc>
                <a:spcPct val="98000"/>
              </a:lnSpc>
              <a:spcBef>
                <a:spcPts val="480"/>
              </a:spcBef>
              <a:spcAft>
                <a:spcPts val="0"/>
              </a:spcAft>
              <a:buNone/>
            </a:pPr>
            <a:endParaRPr lang="tr-TR" sz="1400" dirty="0">
              <a:latin typeface="Times New Roman" panose="02020603050405020304" pitchFamily="18" charset="0"/>
              <a:ea typeface="Times New Roman" panose="02020603050405020304" pitchFamily="18" charset="0"/>
            </a:endParaRPr>
          </a:p>
          <a:p>
            <a:pPr marL="103505" marR="120015" indent="0" algn="just">
              <a:lnSpc>
                <a:spcPct val="98000"/>
              </a:lnSpc>
              <a:spcBef>
                <a:spcPts val="480"/>
              </a:spcBef>
              <a:spcAft>
                <a:spcPts val="0"/>
              </a:spcAft>
              <a:buNone/>
            </a:pPr>
            <a:endParaRPr lang="tr-TR" sz="1400" dirty="0">
              <a:latin typeface="Times New Roman" panose="02020603050405020304" pitchFamily="18" charset="0"/>
              <a:ea typeface="Times New Roman" panose="02020603050405020304" pitchFamily="18" charset="0"/>
            </a:endParaRPr>
          </a:p>
          <a:p>
            <a:pPr marL="103505" marR="120015" indent="0" algn="just">
              <a:lnSpc>
                <a:spcPct val="98000"/>
              </a:lnSpc>
              <a:spcBef>
                <a:spcPts val="480"/>
              </a:spcBef>
              <a:spcAft>
                <a:spcPts val="0"/>
              </a:spcAft>
              <a:buNone/>
            </a:pPr>
            <a:r>
              <a:rPr lang="tr-TR" sz="1400" dirty="0">
                <a:latin typeface="Times New Roman" panose="02020603050405020304" pitchFamily="18" charset="0"/>
                <a:ea typeface="Times New Roman" panose="02020603050405020304" pitchFamily="18" charset="0"/>
              </a:rPr>
              <a:t>Bu değerleme işlemi sonucunda yeniden değerleme tutarı üzerinden % 2 vergi ödenecektir.(568.752*0,02=11.375,04TL) Yeniden değerleme sonucunda 2 yılda atılacak ilave amortisman giderinin vergi avantajı 127.969 TL olacaktır. 2022 yılı için sağlanan vergi avantajı 65.406 TL olacaktır. Görüleceği üzere, aynı yılda elde edilen fayda toplam değerleme için ödenen verginin 5 katıdır.</a:t>
            </a:r>
          </a:p>
          <a:p>
            <a:pPr marL="103505" marR="120015" indent="0" algn="just">
              <a:lnSpc>
                <a:spcPct val="98000"/>
              </a:lnSpc>
              <a:spcBef>
                <a:spcPts val="480"/>
              </a:spcBef>
              <a:spcAft>
                <a:spcPts val="0"/>
              </a:spcAft>
              <a:buNone/>
            </a:pPr>
            <a:endParaRPr lang="tr-TR" sz="1800" dirty="0">
              <a:latin typeface="Times New Roman" panose="02020603050405020304" pitchFamily="18" charset="0"/>
              <a:ea typeface="Times New Roman" panose="02020603050405020304" pitchFamily="18" charset="0"/>
            </a:endParaRPr>
          </a:p>
        </p:txBody>
      </p:sp>
      <p:sp>
        <p:nvSpPr>
          <p:cNvPr id="3" name="Subtitle 2">
            <a:extLst>
              <a:ext uri="{FF2B5EF4-FFF2-40B4-BE49-F238E27FC236}">
                <a16:creationId xmlns:a16="http://schemas.microsoft.com/office/drawing/2014/main" id="{07CEE11F-812F-A722-4ACC-8D698497E021}"/>
              </a:ext>
            </a:extLst>
          </p:cNvPr>
          <p:cNvSpPr txBox="1">
            <a:spLocks/>
          </p:cNvSpPr>
          <p:nvPr/>
        </p:nvSpPr>
        <p:spPr>
          <a:xfrm>
            <a:off x="-1" y="571875"/>
            <a:ext cx="4386729" cy="507625"/>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tr-TR" sz="2000" b="1" dirty="0">
                <a:solidFill>
                  <a:schemeClr val="bg1">
                    <a:lumMod val="95000"/>
                  </a:schemeClr>
                </a:solidFill>
                <a:latin typeface="Century Gothic" panose="020B0502020202020204" pitchFamily="34" charset="0"/>
              </a:rPr>
              <a:t>GEÇİCİ 32. MADDE UYGULAMASI</a:t>
            </a:r>
          </a:p>
        </p:txBody>
      </p:sp>
      <p:graphicFrame>
        <p:nvGraphicFramePr>
          <p:cNvPr id="6" name="Tablo 5">
            <a:extLst>
              <a:ext uri="{FF2B5EF4-FFF2-40B4-BE49-F238E27FC236}">
                <a16:creationId xmlns:a16="http://schemas.microsoft.com/office/drawing/2014/main" id="{588AD6CD-4DE6-B1FD-A4EA-CFF0E7D1E194}"/>
              </a:ext>
            </a:extLst>
          </p:cNvPr>
          <p:cNvGraphicFramePr>
            <a:graphicFrameLocks noGrp="1"/>
          </p:cNvGraphicFramePr>
          <p:nvPr>
            <p:extLst>
              <p:ext uri="{D42A27DB-BD31-4B8C-83A1-F6EECF244321}">
                <p14:modId xmlns:p14="http://schemas.microsoft.com/office/powerpoint/2010/main" val="749771725"/>
              </p:ext>
            </p:extLst>
          </p:nvPr>
        </p:nvGraphicFramePr>
        <p:xfrm>
          <a:off x="848659" y="2885519"/>
          <a:ext cx="7912847" cy="1381231"/>
        </p:xfrm>
        <a:graphic>
          <a:graphicData uri="http://schemas.openxmlformats.org/drawingml/2006/table">
            <a:tbl>
              <a:tblPr>
                <a:tableStyleId>{5C22544A-7EE6-4342-B048-85BDC9FD1C3A}</a:tableStyleId>
              </a:tblPr>
              <a:tblGrid>
                <a:gridCol w="2081683">
                  <a:extLst>
                    <a:ext uri="{9D8B030D-6E8A-4147-A177-3AD203B41FA5}">
                      <a16:colId xmlns:a16="http://schemas.microsoft.com/office/drawing/2014/main" val="595063081"/>
                    </a:ext>
                  </a:extLst>
                </a:gridCol>
                <a:gridCol w="1566350">
                  <a:extLst>
                    <a:ext uri="{9D8B030D-6E8A-4147-A177-3AD203B41FA5}">
                      <a16:colId xmlns:a16="http://schemas.microsoft.com/office/drawing/2014/main" val="605612622"/>
                    </a:ext>
                  </a:extLst>
                </a:gridCol>
                <a:gridCol w="1318215">
                  <a:extLst>
                    <a:ext uri="{9D8B030D-6E8A-4147-A177-3AD203B41FA5}">
                      <a16:colId xmlns:a16="http://schemas.microsoft.com/office/drawing/2014/main" val="2900370954"/>
                    </a:ext>
                  </a:extLst>
                </a:gridCol>
                <a:gridCol w="1535333">
                  <a:extLst>
                    <a:ext uri="{9D8B030D-6E8A-4147-A177-3AD203B41FA5}">
                      <a16:colId xmlns:a16="http://schemas.microsoft.com/office/drawing/2014/main" val="2147011632"/>
                    </a:ext>
                  </a:extLst>
                </a:gridCol>
                <a:gridCol w="1411266">
                  <a:extLst>
                    <a:ext uri="{9D8B030D-6E8A-4147-A177-3AD203B41FA5}">
                      <a16:colId xmlns:a16="http://schemas.microsoft.com/office/drawing/2014/main" val="2766481949"/>
                    </a:ext>
                  </a:extLst>
                </a:gridCol>
              </a:tblGrid>
              <a:tr h="0">
                <a:tc>
                  <a:txBody>
                    <a:bodyPr/>
                    <a:lstStyle/>
                    <a:p>
                      <a:pPr algn="l" fontAlgn="b"/>
                      <a:r>
                        <a:rPr lang="tr-TR" sz="1100" b="1" u="none" strike="noStrike" dirty="0">
                          <a:effectLst/>
                          <a:latin typeface="Century Gothic" panose="020B0502020202020204" pitchFamily="34" charset="0"/>
                        </a:rPr>
                        <a:t>Hesap</a:t>
                      </a:r>
                      <a:endParaRPr lang="tr-TR" sz="1100" b="1" i="0" u="none" strike="noStrike" dirty="0">
                        <a:solidFill>
                          <a:srgbClr val="000000"/>
                        </a:solidFill>
                        <a:effectLst/>
                        <a:latin typeface="Century Gothic" panose="020B0502020202020204" pitchFamily="34" charset="0"/>
                      </a:endParaRPr>
                    </a:p>
                  </a:txBody>
                  <a:tcPr marL="4763" marR="4763" marT="4763" marB="0" anchor="b"/>
                </a:tc>
                <a:tc>
                  <a:txBody>
                    <a:bodyPr/>
                    <a:lstStyle/>
                    <a:p>
                      <a:pPr algn="l" fontAlgn="b"/>
                      <a:r>
                        <a:rPr lang="es-ES" sz="1100" b="1" u="none" strike="noStrike" dirty="0" err="1">
                          <a:effectLst/>
                          <a:latin typeface="Century Gothic" panose="020B0502020202020204" pitchFamily="34" charset="0"/>
                        </a:rPr>
                        <a:t>Yeniden</a:t>
                      </a:r>
                      <a:r>
                        <a:rPr lang="es-ES" sz="1100" b="1" u="none" strike="noStrike" dirty="0">
                          <a:effectLst/>
                          <a:latin typeface="Century Gothic" panose="020B0502020202020204" pitchFamily="34" charset="0"/>
                        </a:rPr>
                        <a:t> </a:t>
                      </a:r>
                      <a:r>
                        <a:rPr lang="es-ES" sz="1100" b="1" u="none" strike="noStrike" dirty="0" err="1">
                          <a:effectLst/>
                          <a:latin typeface="Century Gothic" panose="020B0502020202020204" pitchFamily="34" charset="0"/>
                        </a:rPr>
                        <a:t>Değerlemeye</a:t>
                      </a:r>
                      <a:r>
                        <a:rPr lang="es-ES" sz="1100" b="1" u="none" strike="noStrike" dirty="0">
                          <a:effectLst/>
                          <a:latin typeface="Century Gothic" panose="020B0502020202020204" pitchFamily="34" charset="0"/>
                        </a:rPr>
                        <a:t> </a:t>
                      </a:r>
                      <a:br>
                        <a:rPr lang="es-ES" sz="1100" b="1" u="none" strike="noStrike" dirty="0">
                          <a:effectLst/>
                          <a:latin typeface="Century Gothic" panose="020B0502020202020204" pitchFamily="34" charset="0"/>
                        </a:rPr>
                      </a:br>
                      <a:r>
                        <a:rPr lang="es-ES" sz="1100" b="1" u="none" strike="noStrike" dirty="0">
                          <a:effectLst/>
                          <a:latin typeface="Century Gothic" panose="020B0502020202020204" pitchFamily="34" charset="0"/>
                        </a:rPr>
                        <a:t>Esas </a:t>
                      </a:r>
                      <a:r>
                        <a:rPr lang="es-ES" sz="1100" b="1" u="none" strike="noStrike" dirty="0" err="1">
                          <a:effectLst/>
                          <a:latin typeface="Century Gothic" panose="020B0502020202020204" pitchFamily="34" charset="0"/>
                        </a:rPr>
                        <a:t>Tutar</a:t>
                      </a:r>
                      <a:r>
                        <a:rPr lang="es-ES" sz="1100" b="1" u="none" strike="noStrike" dirty="0">
                          <a:effectLst/>
                          <a:latin typeface="Century Gothic" panose="020B0502020202020204" pitchFamily="34" charset="0"/>
                        </a:rPr>
                        <a:t>(A)</a:t>
                      </a:r>
                      <a:endParaRPr lang="es-ES" sz="1100" b="1" i="0" u="none" strike="noStrike" dirty="0">
                        <a:solidFill>
                          <a:srgbClr val="000000"/>
                        </a:solidFill>
                        <a:effectLst/>
                        <a:latin typeface="Century Gothic" panose="020B0502020202020204" pitchFamily="34" charset="0"/>
                      </a:endParaRPr>
                    </a:p>
                  </a:txBody>
                  <a:tcPr marL="4763" marR="4763" marT="4763" marB="0" anchor="b"/>
                </a:tc>
                <a:tc>
                  <a:txBody>
                    <a:bodyPr/>
                    <a:lstStyle/>
                    <a:p>
                      <a:pPr algn="l" fontAlgn="b"/>
                      <a:r>
                        <a:rPr lang="tr-TR" sz="1100" b="1" u="none" strike="noStrike" dirty="0">
                          <a:effectLst/>
                          <a:latin typeface="Century Gothic" panose="020B0502020202020204" pitchFamily="34" charset="0"/>
                        </a:rPr>
                        <a:t>Yeniden Değerleme </a:t>
                      </a:r>
                      <a:br>
                        <a:rPr lang="tr-TR" sz="1100" b="1" u="none" strike="noStrike" dirty="0">
                          <a:effectLst/>
                          <a:latin typeface="Century Gothic" panose="020B0502020202020204" pitchFamily="34" charset="0"/>
                        </a:rPr>
                      </a:br>
                      <a:r>
                        <a:rPr lang="tr-TR" sz="1100" b="1" u="none" strike="noStrike" dirty="0">
                          <a:effectLst/>
                          <a:latin typeface="Century Gothic" panose="020B0502020202020204" pitchFamily="34" charset="0"/>
                        </a:rPr>
                        <a:t>Oranı(B)</a:t>
                      </a:r>
                      <a:endParaRPr lang="tr-TR" sz="1100" b="1" i="0" u="none" strike="noStrike" dirty="0">
                        <a:solidFill>
                          <a:srgbClr val="000000"/>
                        </a:solidFill>
                        <a:effectLst/>
                        <a:latin typeface="Century Gothic" panose="020B0502020202020204" pitchFamily="34" charset="0"/>
                      </a:endParaRPr>
                    </a:p>
                  </a:txBody>
                  <a:tcPr marL="4763" marR="4763" marT="4763" marB="0" anchor="b"/>
                </a:tc>
                <a:tc>
                  <a:txBody>
                    <a:bodyPr/>
                    <a:lstStyle/>
                    <a:p>
                      <a:pPr algn="l" fontAlgn="b"/>
                      <a:r>
                        <a:rPr lang="tr-TR" sz="1100" b="1" u="none" strike="noStrike" dirty="0">
                          <a:effectLst/>
                          <a:latin typeface="Century Gothic" panose="020B0502020202020204" pitchFamily="34" charset="0"/>
                        </a:rPr>
                        <a:t>Yeniden Değerlenmiş </a:t>
                      </a:r>
                      <a:br>
                        <a:rPr lang="tr-TR" sz="1100" b="1" u="none" strike="noStrike" dirty="0">
                          <a:effectLst/>
                          <a:latin typeface="Century Gothic" panose="020B0502020202020204" pitchFamily="34" charset="0"/>
                        </a:rPr>
                      </a:br>
                      <a:r>
                        <a:rPr lang="tr-TR" sz="1100" b="1" u="none" strike="noStrike" dirty="0">
                          <a:effectLst/>
                          <a:latin typeface="Century Gothic" panose="020B0502020202020204" pitchFamily="34" charset="0"/>
                        </a:rPr>
                        <a:t>Tutar (</a:t>
                      </a:r>
                      <a:r>
                        <a:rPr lang="tr-TR" sz="1100" b="1" u="none" strike="noStrike" dirty="0" err="1">
                          <a:effectLst/>
                          <a:latin typeface="Century Gothic" panose="020B0502020202020204" pitchFamily="34" charset="0"/>
                        </a:rPr>
                        <a:t>AxB</a:t>
                      </a:r>
                      <a:r>
                        <a:rPr lang="tr-TR" sz="1100" b="1" u="none" strike="noStrike" dirty="0">
                          <a:effectLst/>
                          <a:latin typeface="Century Gothic" panose="020B0502020202020204" pitchFamily="34" charset="0"/>
                        </a:rPr>
                        <a:t>=C)</a:t>
                      </a:r>
                      <a:endParaRPr lang="tr-TR" sz="1100" b="1" i="0" u="none" strike="noStrike" dirty="0">
                        <a:solidFill>
                          <a:srgbClr val="000000"/>
                        </a:solidFill>
                        <a:effectLst/>
                        <a:latin typeface="Century Gothic" panose="020B0502020202020204" pitchFamily="34" charset="0"/>
                      </a:endParaRPr>
                    </a:p>
                  </a:txBody>
                  <a:tcPr marL="4763" marR="4763" marT="4763" marB="0" anchor="b"/>
                </a:tc>
                <a:tc>
                  <a:txBody>
                    <a:bodyPr/>
                    <a:lstStyle/>
                    <a:p>
                      <a:pPr algn="l" fontAlgn="b"/>
                      <a:r>
                        <a:rPr lang="es-ES" sz="1100" b="1" u="none" strike="noStrike" dirty="0" err="1">
                          <a:effectLst/>
                          <a:latin typeface="Century Gothic" panose="020B0502020202020204" pitchFamily="34" charset="0"/>
                        </a:rPr>
                        <a:t>Yeniden</a:t>
                      </a:r>
                      <a:r>
                        <a:rPr lang="es-ES" sz="1100" b="1" u="none" strike="noStrike" dirty="0">
                          <a:effectLst/>
                          <a:latin typeface="Century Gothic" panose="020B0502020202020204" pitchFamily="34" charset="0"/>
                        </a:rPr>
                        <a:t> </a:t>
                      </a:r>
                      <a:r>
                        <a:rPr lang="es-ES" sz="1100" b="1" u="none" strike="noStrike" dirty="0" err="1">
                          <a:effectLst/>
                          <a:latin typeface="Century Gothic" panose="020B0502020202020204" pitchFamily="34" charset="0"/>
                        </a:rPr>
                        <a:t>Değerleme</a:t>
                      </a:r>
                      <a:br>
                        <a:rPr lang="es-ES" sz="1100" b="1" u="none" strike="noStrike" dirty="0">
                          <a:effectLst/>
                          <a:latin typeface="Century Gothic" panose="020B0502020202020204" pitchFamily="34" charset="0"/>
                        </a:rPr>
                      </a:br>
                      <a:r>
                        <a:rPr lang="es-ES" sz="1100" b="1" u="none" strike="noStrike" dirty="0">
                          <a:effectLst/>
                          <a:latin typeface="Century Gothic" panose="020B0502020202020204" pitchFamily="34" charset="0"/>
                        </a:rPr>
                        <a:t> </a:t>
                      </a:r>
                      <a:r>
                        <a:rPr lang="es-ES" sz="1100" b="1" u="none" strike="noStrike" dirty="0" err="1">
                          <a:effectLst/>
                          <a:latin typeface="Century Gothic" panose="020B0502020202020204" pitchFamily="34" charset="0"/>
                        </a:rPr>
                        <a:t>Artış</a:t>
                      </a:r>
                      <a:r>
                        <a:rPr lang="es-ES" sz="1100" b="1" u="none" strike="noStrike" dirty="0">
                          <a:effectLst/>
                          <a:latin typeface="Century Gothic" panose="020B0502020202020204" pitchFamily="34" charset="0"/>
                        </a:rPr>
                        <a:t> </a:t>
                      </a:r>
                      <a:r>
                        <a:rPr lang="es-ES" sz="1100" b="1" u="none" strike="noStrike" dirty="0" err="1">
                          <a:effectLst/>
                          <a:latin typeface="Century Gothic" panose="020B0502020202020204" pitchFamily="34" charset="0"/>
                        </a:rPr>
                        <a:t>Tutarı</a:t>
                      </a:r>
                      <a:r>
                        <a:rPr lang="es-ES" sz="1100" b="1" u="none" strike="noStrike" dirty="0">
                          <a:effectLst/>
                          <a:latin typeface="Century Gothic" panose="020B0502020202020204" pitchFamily="34" charset="0"/>
                        </a:rPr>
                        <a:t>(C-A)</a:t>
                      </a:r>
                      <a:endParaRPr lang="es-ES" sz="1100" b="1" i="0" u="none" strike="noStrike" dirty="0">
                        <a:solidFill>
                          <a:srgbClr val="000000"/>
                        </a:solidFill>
                        <a:effectLst/>
                        <a:latin typeface="Century Gothic" panose="020B0502020202020204" pitchFamily="34" charset="0"/>
                      </a:endParaRPr>
                    </a:p>
                  </a:txBody>
                  <a:tcPr marL="4763" marR="4763" marT="4763" marB="0" anchor="b"/>
                </a:tc>
                <a:extLst>
                  <a:ext uri="{0D108BD9-81ED-4DB2-BD59-A6C34878D82A}">
                    <a16:rowId xmlns:a16="http://schemas.microsoft.com/office/drawing/2014/main" val="3713951543"/>
                  </a:ext>
                </a:extLst>
              </a:tr>
              <a:tr h="208685">
                <a:tc>
                  <a:txBody>
                    <a:bodyPr/>
                    <a:lstStyle/>
                    <a:p>
                      <a:pPr algn="l" fontAlgn="b"/>
                      <a:r>
                        <a:rPr lang="tr-TR" sz="1100" b="0" i="0" u="none" strike="noStrike" dirty="0">
                          <a:solidFill>
                            <a:srgbClr val="000000"/>
                          </a:solidFill>
                          <a:effectLst/>
                          <a:latin typeface="Century Gothic" panose="020B0502020202020204" pitchFamily="34" charset="0"/>
                        </a:rPr>
                        <a:t>Z Makinası</a:t>
                      </a:r>
                    </a:p>
                  </a:txBody>
                  <a:tcPr marL="4763" marR="4763" marT="4763" marB="0" anchor="b"/>
                </a:tc>
                <a:tc>
                  <a:txBody>
                    <a:bodyPr/>
                    <a:lstStyle/>
                    <a:p>
                      <a:pPr algn="r" fontAlgn="b"/>
                      <a:r>
                        <a:rPr lang="tr-TR" sz="1100" u="none" strike="noStrike" dirty="0">
                          <a:effectLst/>
                          <a:latin typeface="Century Gothic" panose="020B0502020202020204" pitchFamily="34" charset="0"/>
                        </a:rPr>
                        <a:t>3.000.000</a:t>
                      </a:r>
                      <a:endParaRPr lang="tr-TR" sz="1100" b="0" i="0" u="none" strike="noStrike" dirty="0">
                        <a:solidFill>
                          <a:srgbClr val="000000"/>
                        </a:solidFill>
                        <a:effectLst/>
                        <a:latin typeface="Century Gothic" panose="020B0502020202020204" pitchFamily="34" charset="0"/>
                      </a:endParaRPr>
                    </a:p>
                  </a:txBody>
                  <a:tcPr marL="4763" marR="4763" marT="4763" marB="0" anchor="b"/>
                </a:tc>
                <a:tc rowSpan="2">
                  <a:txBody>
                    <a:bodyPr/>
                    <a:lstStyle/>
                    <a:p>
                      <a:pPr algn="ctr" fontAlgn="ctr"/>
                      <a:r>
                        <a:rPr lang="tr-TR" sz="1100" b="0" i="0" u="none" strike="noStrike" dirty="0">
                          <a:solidFill>
                            <a:srgbClr val="000000"/>
                          </a:solidFill>
                          <a:effectLst/>
                          <a:latin typeface="Century Gothic" panose="020B0502020202020204" pitchFamily="34" charset="0"/>
                        </a:rPr>
                        <a:t>1,47396</a:t>
                      </a:r>
                    </a:p>
                  </a:txBody>
                  <a:tcPr marL="4763" marR="4763" marT="4763" marB="0" anchor="ctr"/>
                </a:tc>
                <a:tc>
                  <a:txBody>
                    <a:bodyPr/>
                    <a:lstStyle/>
                    <a:p>
                      <a:pPr algn="r" fontAlgn="b"/>
                      <a:r>
                        <a:rPr lang="tr-TR" sz="1100" b="0" i="0" u="none" strike="noStrike">
                          <a:solidFill>
                            <a:srgbClr val="000000"/>
                          </a:solidFill>
                          <a:effectLst/>
                          <a:latin typeface="Calibri" panose="020F0502020204030204" pitchFamily="34" charset="0"/>
                        </a:rPr>
                        <a:t>4.421.880,00</a:t>
                      </a:r>
                    </a:p>
                  </a:txBody>
                  <a:tcPr marL="4763" marR="4763" marT="4763" marB="0" anchor="b"/>
                </a:tc>
                <a:tc>
                  <a:txBody>
                    <a:bodyPr/>
                    <a:lstStyle/>
                    <a:p>
                      <a:pPr algn="r" fontAlgn="b"/>
                      <a:r>
                        <a:rPr lang="tr-TR" sz="1100" b="0" i="0" u="none" strike="noStrike" dirty="0">
                          <a:solidFill>
                            <a:srgbClr val="000000"/>
                          </a:solidFill>
                          <a:effectLst/>
                          <a:latin typeface="Calibri" panose="020F0502020204030204" pitchFamily="34" charset="0"/>
                        </a:rPr>
                        <a:t>1.421.880,00</a:t>
                      </a:r>
                    </a:p>
                  </a:txBody>
                  <a:tcPr marL="4763" marR="4763" marT="4763" marB="0" anchor="b"/>
                </a:tc>
                <a:extLst>
                  <a:ext uri="{0D108BD9-81ED-4DB2-BD59-A6C34878D82A}">
                    <a16:rowId xmlns:a16="http://schemas.microsoft.com/office/drawing/2014/main" val="1559465493"/>
                  </a:ext>
                </a:extLst>
              </a:tr>
              <a:tr h="208685">
                <a:tc>
                  <a:txBody>
                    <a:bodyPr/>
                    <a:lstStyle/>
                    <a:p>
                      <a:pPr algn="l" fontAlgn="ctr"/>
                      <a:r>
                        <a:rPr lang="tr-TR" sz="1100" u="none" strike="noStrike" dirty="0">
                          <a:effectLst/>
                          <a:latin typeface="Century Gothic" panose="020B0502020202020204" pitchFamily="34" charset="0"/>
                        </a:rPr>
                        <a:t>Birikmiş Amortisman</a:t>
                      </a:r>
                      <a:endParaRPr lang="tr-TR" sz="1100" b="0" i="0" u="none" strike="noStrike" dirty="0">
                        <a:solidFill>
                          <a:srgbClr val="000000"/>
                        </a:solidFill>
                        <a:effectLst/>
                        <a:latin typeface="Century Gothic" panose="020B0502020202020204" pitchFamily="34" charset="0"/>
                      </a:endParaRPr>
                    </a:p>
                  </a:txBody>
                  <a:tcPr marL="4763" marR="4763" marT="4763" marB="0" anchor="ctr"/>
                </a:tc>
                <a:tc>
                  <a:txBody>
                    <a:bodyPr/>
                    <a:lstStyle/>
                    <a:p>
                      <a:pPr algn="r" fontAlgn="b"/>
                      <a:r>
                        <a:rPr lang="tr-TR" sz="1100" u="none" strike="noStrike" dirty="0">
                          <a:effectLst/>
                          <a:latin typeface="Century Gothic" panose="020B0502020202020204" pitchFamily="34" charset="0"/>
                        </a:rPr>
                        <a:t>1.800.000</a:t>
                      </a:r>
                      <a:endParaRPr lang="tr-TR" sz="1100" b="0" i="0" u="none" strike="noStrike" dirty="0">
                        <a:solidFill>
                          <a:srgbClr val="000000"/>
                        </a:solidFill>
                        <a:effectLst/>
                        <a:latin typeface="Century Gothic" panose="020B0502020202020204" pitchFamily="34" charset="0"/>
                      </a:endParaRPr>
                    </a:p>
                  </a:txBody>
                  <a:tcPr marL="4763" marR="4763" marT="4763" marB="0" anchor="b"/>
                </a:tc>
                <a:tc vMerge="1">
                  <a:txBody>
                    <a:bodyPr/>
                    <a:lstStyle/>
                    <a:p>
                      <a:endParaRPr lang="tr-TR"/>
                    </a:p>
                  </a:txBody>
                  <a:tcPr/>
                </a:tc>
                <a:tc>
                  <a:txBody>
                    <a:bodyPr/>
                    <a:lstStyle/>
                    <a:p>
                      <a:pPr algn="r" fontAlgn="b"/>
                      <a:r>
                        <a:rPr lang="tr-TR" sz="1100" b="0" i="0" u="none" strike="noStrike">
                          <a:solidFill>
                            <a:srgbClr val="000000"/>
                          </a:solidFill>
                          <a:effectLst/>
                          <a:latin typeface="Calibri" panose="020F0502020204030204" pitchFamily="34" charset="0"/>
                        </a:rPr>
                        <a:t>2.653.128,00</a:t>
                      </a:r>
                    </a:p>
                  </a:txBody>
                  <a:tcPr marL="4763" marR="4763" marT="4763" marB="0" anchor="b"/>
                </a:tc>
                <a:tc>
                  <a:txBody>
                    <a:bodyPr/>
                    <a:lstStyle/>
                    <a:p>
                      <a:pPr algn="r" fontAlgn="b"/>
                      <a:r>
                        <a:rPr lang="tr-TR" sz="1100" b="0" i="0" u="none" strike="noStrike" dirty="0">
                          <a:solidFill>
                            <a:srgbClr val="000000"/>
                          </a:solidFill>
                          <a:effectLst/>
                          <a:latin typeface="Calibri" panose="020F0502020204030204" pitchFamily="34" charset="0"/>
                        </a:rPr>
                        <a:t>853.128,00</a:t>
                      </a:r>
                    </a:p>
                  </a:txBody>
                  <a:tcPr marL="4763" marR="4763" marT="4763" marB="0" anchor="b"/>
                </a:tc>
                <a:extLst>
                  <a:ext uri="{0D108BD9-81ED-4DB2-BD59-A6C34878D82A}">
                    <a16:rowId xmlns:a16="http://schemas.microsoft.com/office/drawing/2014/main" val="1852758002"/>
                  </a:ext>
                </a:extLst>
              </a:tr>
              <a:tr h="456178">
                <a:tc>
                  <a:txBody>
                    <a:bodyPr/>
                    <a:lstStyle/>
                    <a:p>
                      <a:pPr algn="l" fontAlgn="b"/>
                      <a:r>
                        <a:rPr lang="tr-TR" sz="1100" u="none" strike="noStrike" dirty="0">
                          <a:effectLst/>
                          <a:latin typeface="Century Gothic" panose="020B0502020202020204" pitchFamily="34" charset="0"/>
                        </a:rPr>
                        <a:t>Net Bilanço Aktif Değeri/</a:t>
                      </a:r>
                      <a:br>
                        <a:rPr lang="tr-TR" sz="1100" u="none" strike="noStrike" dirty="0">
                          <a:effectLst/>
                          <a:latin typeface="Century Gothic" panose="020B0502020202020204" pitchFamily="34" charset="0"/>
                        </a:rPr>
                      </a:br>
                      <a:r>
                        <a:rPr lang="tr-TR" sz="1100" u="none" strike="noStrike" dirty="0">
                          <a:effectLst/>
                          <a:latin typeface="Century Gothic" panose="020B0502020202020204" pitchFamily="34" charset="0"/>
                        </a:rPr>
                        <a:t>Net Yeniden Değerleme Artışı</a:t>
                      </a:r>
                      <a:endParaRPr lang="tr-TR" sz="1100" b="0" i="0" u="none" strike="noStrike" dirty="0">
                        <a:solidFill>
                          <a:srgbClr val="000000"/>
                        </a:solidFill>
                        <a:effectLst/>
                        <a:latin typeface="Century Gothic" panose="020B0502020202020204" pitchFamily="34" charset="0"/>
                      </a:endParaRPr>
                    </a:p>
                  </a:txBody>
                  <a:tcPr marL="4763" marR="4763" marT="4763" marB="0" anchor="b"/>
                </a:tc>
                <a:tc>
                  <a:txBody>
                    <a:bodyPr/>
                    <a:lstStyle/>
                    <a:p>
                      <a:pPr algn="r" fontAlgn="b"/>
                      <a:r>
                        <a:rPr lang="tr-TR" sz="1100" u="none" strike="noStrike" dirty="0">
                          <a:effectLst/>
                          <a:latin typeface="Century Gothic" panose="020B0502020202020204" pitchFamily="34" charset="0"/>
                        </a:rPr>
                        <a:t>1.200.000</a:t>
                      </a:r>
                      <a:endParaRPr lang="tr-TR" sz="1100" b="0" i="0" u="none" strike="noStrike" dirty="0">
                        <a:solidFill>
                          <a:srgbClr val="000000"/>
                        </a:solidFill>
                        <a:effectLst/>
                        <a:latin typeface="Century Gothic" panose="020B0502020202020204" pitchFamily="34" charset="0"/>
                      </a:endParaRPr>
                    </a:p>
                  </a:txBody>
                  <a:tcPr marL="4763" marR="4763" marT="4763" marB="0" anchor="b"/>
                </a:tc>
                <a:tc>
                  <a:txBody>
                    <a:bodyPr/>
                    <a:lstStyle/>
                    <a:p>
                      <a:pPr algn="l" fontAlgn="b"/>
                      <a:r>
                        <a:rPr lang="tr-TR" sz="1100" u="none" strike="noStrike" dirty="0">
                          <a:effectLst/>
                          <a:latin typeface="Century Gothic" panose="020B0502020202020204" pitchFamily="34" charset="0"/>
                        </a:rPr>
                        <a:t> </a:t>
                      </a:r>
                      <a:endParaRPr lang="tr-TR" sz="1100" b="0" i="0" u="none" strike="noStrike" dirty="0">
                        <a:solidFill>
                          <a:srgbClr val="000000"/>
                        </a:solidFill>
                        <a:effectLst/>
                        <a:latin typeface="Century Gothic" panose="020B0502020202020204" pitchFamily="34" charset="0"/>
                      </a:endParaRPr>
                    </a:p>
                  </a:txBody>
                  <a:tcPr marL="4763" marR="4763" marT="4763" marB="0" anchor="b"/>
                </a:tc>
                <a:tc>
                  <a:txBody>
                    <a:bodyPr/>
                    <a:lstStyle/>
                    <a:p>
                      <a:pPr algn="r" fontAlgn="b"/>
                      <a:r>
                        <a:rPr lang="tr-TR" sz="1100" b="0" i="0" u="none" strike="noStrike">
                          <a:solidFill>
                            <a:srgbClr val="000000"/>
                          </a:solidFill>
                          <a:effectLst/>
                          <a:latin typeface="Calibri" panose="020F0502020204030204" pitchFamily="34" charset="0"/>
                        </a:rPr>
                        <a:t>1.768.752,00</a:t>
                      </a:r>
                    </a:p>
                  </a:txBody>
                  <a:tcPr marL="4763" marR="4763" marT="4763" marB="0" anchor="b"/>
                </a:tc>
                <a:tc>
                  <a:txBody>
                    <a:bodyPr/>
                    <a:lstStyle/>
                    <a:p>
                      <a:pPr algn="r" fontAlgn="b"/>
                      <a:r>
                        <a:rPr lang="tr-TR" sz="1100" b="0" i="0" u="none" strike="noStrike" dirty="0">
                          <a:solidFill>
                            <a:srgbClr val="000000"/>
                          </a:solidFill>
                          <a:effectLst/>
                          <a:latin typeface="Calibri" panose="020F0502020204030204" pitchFamily="34" charset="0"/>
                        </a:rPr>
                        <a:t>568.752,00</a:t>
                      </a:r>
                    </a:p>
                  </a:txBody>
                  <a:tcPr marL="4763" marR="4763" marT="4763" marB="0" anchor="b"/>
                </a:tc>
                <a:extLst>
                  <a:ext uri="{0D108BD9-81ED-4DB2-BD59-A6C34878D82A}">
                    <a16:rowId xmlns:a16="http://schemas.microsoft.com/office/drawing/2014/main" val="2159988524"/>
                  </a:ext>
                </a:extLst>
              </a:tr>
            </a:tbl>
          </a:graphicData>
        </a:graphic>
      </p:graphicFrame>
      <p:graphicFrame>
        <p:nvGraphicFramePr>
          <p:cNvPr id="7" name="Tablo 6">
            <a:extLst>
              <a:ext uri="{FF2B5EF4-FFF2-40B4-BE49-F238E27FC236}">
                <a16:creationId xmlns:a16="http://schemas.microsoft.com/office/drawing/2014/main" id="{833863C1-3AC1-E7C9-C94A-1A021FE7A446}"/>
              </a:ext>
            </a:extLst>
          </p:cNvPr>
          <p:cNvGraphicFramePr>
            <a:graphicFrameLocks noGrp="1"/>
          </p:cNvGraphicFramePr>
          <p:nvPr>
            <p:extLst>
              <p:ext uri="{D42A27DB-BD31-4B8C-83A1-F6EECF244321}">
                <p14:modId xmlns:p14="http://schemas.microsoft.com/office/powerpoint/2010/main" val="3498780838"/>
              </p:ext>
            </p:extLst>
          </p:nvPr>
        </p:nvGraphicFramePr>
        <p:xfrm>
          <a:off x="1353951" y="4414837"/>
          <a:ext cx="6636590" cy="878000"/>
        </p:xfrm>
        <a:graphic>
          <a:graphicData uri="http://schemas.openxmlformats.org/drawingml/2006/table">
            <a:tbl>
              <a:tblPr>
                <a:tableStyleId>{5C22544A-7EE6-4342-B048-85BDC9FD1C3A}</a:tableStyleId>
              </a:tblPr>
              <a:tblGrid>
                <a:gridCol w="374479">
                  <a:extLst>
                    <a:ext uri="{9D8B030D-6E8A-4147-A177-3AD203B41FA5}">
                      <a16:colId xmlns:a16="http://schemas.microsoft.com/office/drawing/2014/main" val="1087497753"/>
                    </a:ext>
                  </a:extLst>
                </a:gridCol>
                <a:gridCol w="1863475">
                  <a:extLst>
                    <a:ext uri="{9D8B030D-6E8A-4147-A177-3AD203B41FA5}">
                      <a16:colId xmlns:a16="http://schemas.microsoft.com/office/drawing/2014/main" val="2595649645"/>
                    </a:ext>
                  </a:extLst>
                </a:gridCol>
                <a:gridCol w="1165044">
                  <a:extLst>
                    <a:ext uri="{9D8B030D-6E8A-4147-A177-3AD203B41FA5}">
                      <a16:colId xmlns:a16="http://schemas.microsoft.com/office/drawing/2014/main" val="1338749718"/>
                    </a:ext>
                  </a:extLst>
                </a:gridCol>
                <a:gridCol w="1616796">
                  <a:extLst>
                    <a:ext uri="{9D8B030D-6E8A-4147-A177-3AD203B41FA5}">
                      <a16:colId xmlns:a16="http://schemas.microsoft.com/office/drawing/2014/main" val="55871073"/>
                    </a:ext>
                  </a:extLst>
                </a:gridCol>
                <a:gridCol w="1616796">
                  <a:extLst>
                    <a:ext uri="{9D8B030D-6E8A-4147-A177-3AD203B41FA5}">
                      <a16:colId xmlns:a16="http://schemas.microsoft.com/office/drawing/2014/main" val="2208225881"/>
                    </a:ext>
                  </a:extLst>
                </a:gridCol>
              </a:tblGrid>
              <a:tr h="97950">
                <a:tc gridSpan="2">
                  <a:txBody>
                    <a:bodyPr/>
                    <a:lstStyle/>
                    <a:p>
                      <a:pPr algn="l" fontAlgn="b"/>
                      <a:r>
                        <a:rPr lang="tr-TR" sz="1100" u="none" strike="noStrike" dirty="0">
                          <a:effectLst/>
                          <a:latin typeface="Century Gothic" panose="020B0502020202020204" pitchFamily="34" charset="0"/>
                        </a:rPr>
                        <a:t>253 TESİS MAKİNA VE CİHAZLAR</a:t>
                      </a:r>
                      <a:endParaRPr lang="tr-TR" sz="1100" b="0" i="0" u="none" strike="noStrike" dirty="0">
                        <a:solidFill>
                          <a:srgbClr val="000000"/>
                        </a:solidFill>
                        <a:effectLst/>
                        <a:latin typeface="Century Gothic" panose="020B0502020202020204" pitchFamily="34" charset="0"/>
                      </a:endParaRPr>
                    </a:p>
                  </a:txBody>
                  <a:tcPr marL="4763" marR="4763" marT="4763"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hMerge="1">
                  <a:txBody>
                    <a:bodyPr/>
                    <a:lstStyle/>
                    <a:p>
                      <a:endParaRPr lang="tr-TR"/>
                    </a:p>
                  </a:txBody>
                  <a:tcPr/>
                </a:tc>
                <a:tc>
                  <a:txBody>
                    <a:bodyPr/>
                    <a:lstStyle/>
                    <a:p>
                      <a:pPr algn="l" fontAlgn="b"/>
                      <a:endParaRPr lang="tr-TR" sz="1100" b="0" i="0" u="none" strike="noStrike" dirty="0">
                        <a:solidFill>
                          <a:srgbClr val="000000"/>
                        </a:solidFill>
                        <a:effectLst/>
                        <a:latin typeface="Century Gothic" panose="020B0502020202020204" pitchFamily="34" charset="0"/>
                      </a:endParaRPr>
                    </a:p>
                  </a:txBody>
                  <a:tcPr marL="4763" marR="4763" marT="4763"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r" fontAlgn="b"/>
                      <a:r>
                        <a:rPr lang="tr-TR" sz="1100" b="0" i="0" u="none" strike="noStrike" dirty="0">
                          <a:solidFill>
                            <a:srgbClr val="000000"/>
                          </a:solidFill>
                          <a:effectLst/>
                          <a:latin typeface="Calibri" panose="020F0502020204030204" pitchFamily="34" charset="0"/>
                        </a:rPr>
                        <a:t>1.421.880,00</a:t>
                      </a:r>
                    </a:p>
                  </a:txBody>
                  <a:tcPr marL="4763" marR="4763" marT="4763"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l" fontAlgn="b"/>
                      <a:r>
                        <a:rPr lang="tr-TR" sz="1100" u="none" strike="noStrike" dirty="0">
                          <a:effectLst/>
                          <a:latin typeface="Century Gothic" panose="020B0502020202020204" pitchFamily="34" charset="0"/>
                        </a:rPr>
                        <a:t> </a:t>
                      </a:r>
                      <a:endParaRPr lang="tr-TR" sz="1100" b="0" i="0" u="none" strike="noStrike" dirty="0">
                        <a:solidFill>
                          <a:srgbClr val="000000"/>
                        </a:solidFill>
                        <a:effectLst/>
                        <a:latin typeface="Century Gothic" panose="020B0502020202020204" pitchFamily="34" charset="0"/>
                      </a:endParaRPr>
                    </a:p>
                  </a:txBody>
                  <a:tcPr marL="4763" marR="4763" marT="4763"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442911167"/>
                  </a:ext>
                </a:extLst>
              </a:tr>
              <a:tr h="197914">
                <a:tc>
                  <a:txBody>
                    <a:bodyPr/>
                    <a:lstStyle/>
                    <a:p>
                      <a:pPr algn="l" fontAlgn="b"/>
                      <a:endParaRPr lang="tr-TR" sz="1100" b="0" i="0" u="none" strike="noStrike">
                        <a:solidFill>
                          <a:srgbClr val="000000"/>
                        </a:solidFill>
                        <a:effectLst/>
                        <a:latin typeface="Century Gothic" panose="020B0502020202020204" pitchFamily="34" charset="0"/>
                      </a:endParaRPr>
                    </a:p>
                  </a:txBody>
                  <a:tcPr marL="4763" marR="4763" marT="4763"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gridSpan="2">
                  <a:txBody>
                    <a:bodyPr/>
                    <a:lstStyle/>
                    <a:p>
                      <a:pPr algn="l" fontAlgn="b"/>
                      <a:r>
                        <a:rPr lang="tr-TR" sz="1100" u="none" strike="noStrike" dirty="0">
                          <a:effectLst/>
                          <a:latin typeface="Century Gothic" panose="020B0502020202020204" pitchFamily="34" charset="0"/>
                        </a:rPr>
                        <a:t>257 BİRİKMİŞ AMORTİSMANLAR</a:t>
                      </a:r>
                      <a:endParaRPr lang="tr-TR" sz="1100" b="0" i="0" u="none" strike="noStrike" dirty="0">
                        <a:solidFill>
                          <a:srgbClr val="000000"/>
                        </a:solidFill>
                        <a:effectLst/>
                        <a:latin typeface="Century Gothic" panose="020B0502020202020204" pitchFamily="34" charset="0"/>
                      </a:endParaRPr>
                    </a:p>
                  </a:txBody>
                  <a:tcPr marL="4763" marR="4763" marT="4763"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endParaRPr lang="tr-TR"/>
                    </a:p>
                  </a:txBody>
                  <a:tcPr>
                    <a:lnL w="12700" cmpd="sng">
                      <a:noFill/>
                    </a:lnL>
                    <a:lnT w="12700" cmpd="sng">
                      <a:noFill/>
                    </a:lnT>
                  </a:tcPr>
                </a:tc>
                <a:tc>
                  <a:txBody>
                    <a:bodyPr/>
                    <a:lstStyle/>
                    <a:p>
                      <a:pPr algn="l" fontAlgn="b"/>
                      <a:endParaRPr lang="tr-TR" sz="1100" b="0" i="0" u="none" strike="noStrike" dirty="0">
                        <a:solidFill>
                          <a:srgbClr val="000000"/>
                        </a:solidFill>
                        <a:effectLst/>
                        <a:latin typeface="Century Gothic" panose="020B0502020202020204" pitchFamily="34" charset="0"/>
                      </a:endParaRPr>
                    </a:p>
                  </a:txBody>
                  <a:tcPr marL="4763" marR="4763" marT="4763"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b"/>
                      <a:r>
                        <a:rPr lang="tr-TR" sz="1100" b="0" i="0" u="none" strike="noStrike" dirty="0">
                          <a:solidFill>
                            <a:srgbClr val="000000"/>
                          </a:solidFill>
                          <a:effectLst/>
                          <a:latin typeface="Calibri" panose="020F0502020204030204" pitchFamily="34" charset="0"/>
                        </a:rPr>
                        <a:t>853.128,00</a:t>
                      </a:r>
                    </a:p>
                  </a:txBody>
                  <a:tcPr marL="4763" marR="4763" marT="4763"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297409643"/>
                  </a:ext>
                </a:extLst>
              </a:tr>
              <a:tr h="197914">
                <a:tc>
                  <a:txBody>
                    <a:bodyPr/>
                    <a:lstStyle/>
                    <a:p>
                      <a:pPr algn="l" fontAlgn="b"/>
                      <a:endParaRPr lang="tr-TR" sz="1100" b="0" i="0" u="none" strike="noStrike">
                        <a:solidFill>
                          <a:srgbClr val="000000"/>
                        </a:solidFill>
                        <a:effectLst/>
                        <a:latin typeface="Century Gothic" panose="020B0502020202020204" pitchFamily="34" charset="0"/>
                      </a:endParaRPr>
                    </a:p>
                  </a:txBody>
                  <a:tcPr marL="4763" marR="4763" marT="4763"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gridSpan="2">
                  <a:txBody>
                    <a:bodyPr/>
                    <a:lstStyle/>
                    <a:p>
                      <a:pPr algn="l" fontAlgn="b"/>
                      <a:r>
                        <a:rPr lang="tr-TR" sz="1100" u="none" strike="noStrike" dirty="0">
                          <a:effectLst/>
                          <a:latin typeface="Century Gothic" panose="020B0502020202020204" pitchFamily="34" charset="0"/>
                        </a:rPr>
                        <a:t>522 MDV YENİDEN DEĞERLEME ARTIŞLARI</a:t>
                      </a:r>
                    </a:p>
                    <a:p>
                      <a:pPr algn="l" fontAlgn="b"/>
                      <a:r>
                        <a:rPr lang="tr-TR" sz="1100" b="0" i="0" u="none" strike="noStrike" dirty="0">
                          <a:solidFill>
                            <a:srgbClr val="000000"/>
                          </a:solidFill>
                          <a:effectLst/>
                          <a:latin typeface="Century Gothic" panose="020B0502020202020204" pitchFamily="34" charset="0"/>
                        </a:rPr>
                        <a:t>  (522.01 Geçici 32. madde Z makinası değerlemesi)</a:t>
                      </a:r>
                    </a:p>
                  </a:txBody>
                  <a:tcPr marL="4763" marR="4763" marT="4763"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tr-TR"/>
                    </a:p>
                  </a:txBody>
                  <a:tcPr/>
                </a:tc>
                <a:tc>
                  <a:txBody>
                    <a:bodyPr/>
                    <a:lstStyle/>
                    <a:p>
                      <a:pPr algn="l" fontAlgn="b"/>
                      <a:endParaRPr lang="tr-TR" sz="1100" b="0" i="0" u="none" strike="noStrike" dirty="0">
                        <a:solidFill>
                          <a:srgbClr val="000000"/>
                        </a:solidFill>
                        <a:effectLst/>
                        <a:latin typeface="Century Gothic" panose="020B0502020202020204" pitchFamily="34" charset="0"/>
                      </a:endParaRPr>
                    </a:p>
                  </a:txBody>
                  <a:tcPr marL="4763" marR="4763" marT="4763"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tr-TR" sz="1100" b="0" i="0" u="none" strike="noStrike" dirty="0">
                          <a:solidFill>
                            <a:srgbClr val="000000"/>
                          </a:solidFill>
                          <a:effectLst/>
                          <a:latin typeface="Calibri" panose="020F0502020204030204" pitchFamily="34" charset="0"/>
                        </a:rPr>
                        <a:t>568.752,00</a:t>
                      </a:r>
                    </a:p>
                  </a:txBody>
                  <a:tcPr marL="4763" marR="4763" marT="4763"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035670195"/>
                  </a:ext>
                </a:extLst>
              </a:tr>
            </a:tbl>
          </a:graphicData>
        </a:graphic>
      </p:graphicFrame>
    </p:spTree>
    <p:extLst>
      <p:ext uri="{BB962C8B-B14F-4D97-AF65-F5344CB8AC3E}">
        <p14:creationId xmlns:p14="http://schemas.microsoft.com/office/powerpoint/2010/main" val="22359672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pic>
        <p:nvPicPr>
          <p:cNvPr id="4" name="Resim 3">
            <a:extLst>
              <a:ext uri="{FF2B5EF4-FFF2-40B4-BE49-F238E27FC236}">
                <a16:creationId xmlns:a16="http://schemas.microsoft.com/office/drawing/2014/main" id="{D709A00E-4437-11CB-2087-68C1B3A568CB}"/>
              </a:ext>
            </a:extLst>
          </p:cNvPr>
          <p:cNvPicPr>
            <a:picLocks noChangeAspect="1"/>
          </p:cNvPicPr>
          <p:nvPr/>
        </p:nvPicPr>
        <p:blipFill>
          <a:blip r:embed="rId4"/>
          <a:stretch>
            <a:fillRect/>
          </a:stretch>
        </p:blipFill>
        <p:spPr>
          <a:xfrm>
            <a:off x="5016340" y="6095934"/>
            <a:ext cx="4078577" cy="762066"/>
          </a:xfrm>
          <a:prstGeom prst="rect">
            <a:avLst/>
          </a:prstGeom>
        </p:spPr>
      </p:pic>
      <p:sp>
        <p:nvSpPr>
          <p:cNvPr id="5" name="Subtitle 2">
            <a:extLst>
              <a:ext uri="{FF2B5EF4-FFF2-40B4-BE49-F238E27FC236}">
                <a16:creationId xmlns:a16="http://schemas.microsoft.com/office/drawing/2014/main" id="{E8D41FE4-E7BB-2F42-6ED5-A260FAFCDB08}"/>
              </a:ext>
            </a:extLst>
          </p:cNvPr>
          <p:cNvSpPr>
            <a:spLocks noGrp="1"/>
          </p:cNvSpPr>
          <p:nvPr>
            <p:ph type="title"/>
          </p:nvPr>
        </p:nvSpPr>
        <p:spPr>
          <a:xfrm>
            <a:off x="995363" y="1217613"/>
            <a:ext cx="6792752" cy="701674"/>
          </a:xfrm>
        </p:spPr>
        <p:txBody>
          <a:bodyPr>
            <a:normAutofit/>
          </a:bodyPr>
          <a:lstStyle/>
          <a:p>
            <a:r>
              <a:rPr lang="tr-TR" sz="2000" b="1" dirty="0">
                <a:solidFill>
                  <a:srgbClr val="FF0000"/>
                </a:solidFill>
                <a:latin typeface="Century Gothic" panose="020B0502020202020204" pitchFamily="34" charset="0"/>
              </a:rPr>
              <a:t>YENİDEN DEĞERLEME ORANININ TESPİTİ</a:t>
            </a:r>
          </a:p>
        </p:txBody>
      </p:sp>
      <p:sp>
        <p:nvSpPr>
          <p:cNvPr id="2" name="İçerik Yer Tutucusu 1">
            <a:extLst>
              <a:ext uri="{FF2B5EF4-FFF2-40B4-BE49-F238E27FC236}">
                <a16:creationId xmlns:a16="http://schemas.microsoft.com/office/drawing/2014/main" id="{DD013AA8-A9E6-0192-20BA-486A4AC35109}"/>
              </a:ext>
            </a:extLst>
          </p:cNvPr>
          <p:cNvSpPr>
            <a:spLocks noGrp="1"/>
          </p:cNvSpPr>
          <p:nvPr>
            <p:ph idx="1"/>
          </p:nvPr>
        </p:nvSpPr>
        <p:spPr>
          <a:xfrm>
            <a:off x="457200" y="1804895"/>
            <a:ext cx="8229600" cy="4491132"/>
          </a:xfrm>
        </p:spPr>
        <p:txBody>
          <a:bodyPr>
            <a:normAutofit fontScale="92500" lnSpcReduction="10000"/>
          </a:bodyPr>
          <a:lstStyle/>
          <a:p>
            <a:pPr marR="112395" algn="just">
              <a:spcBef>
                <a:spcPts val="475"/>
              </a:spcBef>
              <a:tabLst>
                <a:tab pos="607060" algn="l"/>
              </a:tabLst>
            </a:pPr>
            <a:r>
              <a:rPr lang="tr-TR" sz="1800" dirty="0">
                <a:effectLst/>
                <a:latin typeface="Century Gothic" panose="020B0502020202020204" pitchFamily="34" charset="0"/>
                <a:ea typeface="Times New Roman" panose="02020603050405020304" pitchFamily="18" charset="0"/>
              </a:rPr>
              <a:t>193</a:t>
            </a:r>
            <a:r>
              <a:rPr lang="tr-TR" sz="1800" spc="-1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sayılı Kanunun 81 inci maddesinde sayılan devir ve</a:t>
            </a:r>
            <a:r>
              <a:rPr lang="tr-TR" sz="1800" spc="-3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tür</a:t>
            </a:r>
            <a:r>
              <a:rPr lang="tr-TR" sz="1800" spc="-2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değiştirme halleri</a:t>
            </a:r>
            <a:r>
              <a:rPr lang="tr-TR" sz="1800" spc="-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ile 5520</a:t>
            </a:r>
            <a:r>
              <a:rPr lang="tr-TR" sz="1800" spc="13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sayılı</a:t>
            </a:r>
            <a:r>
              <a:rPr lang="tr-TR" sz="1800" spc="12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Kanuna</a:t>
            </a:r>
            <a:r>
              <a:rPr lang="tr-TR" sz="1800" spc="14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göre</a:t>
            </a:r>
            <a:r>
              <a:rPr lang="tr-TR" sz="1800" spc="12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yapılan</a:t>
            </a:r>
            <a:r>
              <a:rPr lang="tr-TR" sz="1800" spc="13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devir</a:t>
            </a:r>
            <a:r>
              <a:rPr lang="tr-TR" sz="1800" spc="10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ve</a:t>
            </a:r>
            <a:r>
              <a:rPr lang="tr-TR" sz="1800" spc="11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bölünme</a:t>
            </a:r>
            <a:r>
              <a:rPr lang="tr-TR" sz="1800" spc="15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hallerinde,</a:t>
            </a:r>
            <a:r>
              <a:rPr lang="tr-TR" sz="1800" spc="13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devrolunan</a:t>
            </a:r>
            <a:r>
              <a:rPr lang="tr-TR" sz="1800" spc="18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veya</a:t>
            </a:r>
            <a:r>
              <a:rPr lang="tr-TR" sz="1800" spc="12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bölünen işletmeler/şirketler</a:t>
            </a:r>
            <a:r>
              <a:rPr lang="tr-TR" sz="1800" spc="-1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tarafından iktisap edilen iktisadi kıymetlerin</a:t>
            </a:r>
            <a:r>
              <a:rPr lang="tr-TR" sz="1800" spc="-4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devralanlar tarafından yeniden </a:t>
            </a:r>
            <a:r>
              <a:rPr lang="tr-TR" sz="1800" dirty="0" err="1">
                <a:effectLst/>
                <a:latin typeface="Century Gothic" panose="020B0502020202020204" pitchFamily="34" charset="0"/>
                <a:ea typeface="Times New Roman" panose="02020603050405020304" pitchFamily="18" charset="0"/>
              </a:rPr>
              <a:t>değerlenmesindc</a:t>
            </a:r>
            <a:r>
              <a:rPr lang="tr-TR" sz="1800" dirty="0">
                <a:effectLst/>
                <a:latin typeface="Century Gothic" panose="020B0502020202020204" pitchFamily="34" charset="0"/>
                <a:ea typeface="Times New Roman" panose="02020603050405020304" pitchFamily="18" charset="0"/>
              </a:rPr>
              <a:t> kullanılacak yeniden değerleme oranının hesabında, </a:t>
            </a:r>
            <a:r>
              <a:rPr lang="tr-TR" sz="1800" b="1" dirty="0">
                <a:solidFill>
                  <a:srgbClr val="FF0000"/>
                </a:solidFill>
                <a:effectLst/>
                <a:latin typeface="Century Gothic" panose="020B0502020202020204" pitchFamily="34" charset="0"/>
                <a:ea typeface="Times New Roman" panose="02020603050405020304" pitchFamily="18" charset="0"/>
              </a:rPr>
              <a:t>söz konusu iktisadi kıymetlerin</a:t>
            </a:r>
            <a:r>
              <a:rPr lang="tr-TR" sz="1800" b="1" spc="35" dirty="0">
                <a:solidFill>
                  <a:srgbClr val="FF0000"/>
                </a:solidFill>
                <a:effectLst/>
                <a:latin typeface="Century Gothic" panose="020B0502020202020204" pitchFamily="34" charset="0"/>
                <a:ea typeface="Times New Roman" panose="02020603050405020304" pitchFamily="18" charset="0"/>
              </a:rPr>
              <a:t> </a:t>
            </a:r>
            <a:r>
              <a:rPr lang="tr-TR" sz="1800" b="1" dirty="0">
                <a:solidFill>
                  <a:srgbClr val="FF0000"/>
                </a:solidFill>
                <a:effectLst/>
                <a:latin typeface="Century Gothic" panose="020B0502020202020204" pitchFamily="34" charset="0"/>
                <a:ea typeface="Times New Roman" panose="02020603050405020304" pitchFamily="18" charset="0"/>
              </a:rPr>
              <a:t>devir</a:t>
            </a:r>
            <a:r>
              <a:rPr lang="tr-TR" sz="1800" b="1" spc="-5" dirty="0">
                <a:solidFill>
                  <a:srgbClr val="FF0000"/>
                </a:solidFill>
                <a:effectLst/>
                <a:latin typeface="Century Gothic" panose="020B0502020202020204" pitchFamily="34" charset="0"/>
                <a:ea typeface="Times New Roman" panose="02020603050405020304" pitchFamily="18" charset="0"/>
              </a:rPr>
              <a:t> </a:t>
            </a:r>
            <a:r>
              <a:rPr lang="tr-TR" sz="1800" b="1" dirty="0">
                <a:solidFill>
                  <a:srgbClr val="FF0000"/>
                </a:solidFill>
                <a:effectLst/>
                <a:latin typeface="Century Gothic" panose="020B0502020202020204" pitchFamily="34" charset="0"/>
                <a:ea typeface="Times New Roman" panose="02020603050405020304" pitchFamily="18" charset="0"/>
              </a:rPr>
              <a:t>eden, tür değiştiren</a:t>
            </a:r>
            <a:r>
              <a:rPr lang="tr-TR" sz="1800" b="1" spc="35" dirty="0">
                <a:solidFill>
                  <a:srgbClr val="FF0000"/>
                </a:solidFill>
                <a:effectLst/>
                <a:latin typeface="Century Gothic" panose="020B0502020202020204" pitchFamily="34" charset="0"/>
                <a:ea typeface="Times New Roman" panose="02020603050405020304" pitchFamily="18" charset="0"/>
              </a:rPr>
              <a:t> </a:t>
            </a:r>
            <a:r>
              <a:rPr lang="tr-TR" sz="1800" b="1" dirty="0">
                <a:solidFill>
                  <a:srgbClr val="FF0000"/>
                </a:solidFill>
                <a:effectLst/>
                <a:latin typeface="Century Gothic" panose="020B0502020202020204" pitchFamily="34" charset="0"/>
                <a:ea typeface="Times New Roman" panose="02020603050405020304" pitchFamily="18" charset="0"/>
              </a:rPr>
              <a:t>veya</a:t>
            </a:r>
            <a:r>
              <a:rPr lang="tr-TR" sz="1800" b="1" spc="40" dirty="0">
                <a:solidFill>
                  <a:srgbClr val="FF0000"/>
                </a:solidFill>
                <a:effectLst/>
                <a:latin typeface="Century Gothic" panose="020B0502020202020204" pitchFamily="34" charset="0"/>
                <a:ea typeface="Times New Roman" panose="02020603050405020304" pitchFamily="18" charset="0"/>
              </a:rPr>
              <a:t> </a:t>
            </a:r>
            <a:r>
              <a:rPr lang="tr-TR" sz="1800" b="1" dirty="0">
                <a:solidFill>
                  <a:srgbClr val="FF0000"/>
                </a:solidFill>
                <a:effectLst/>
                <a:latin typeface="Century Gothic" panose="020B0502020202020204" pitchFamily="34" charset="0"/>
                <a:ea typeface="Times New Roman" panose="02020603050405020304" pitchFamily="18" charset="0"/>
              </a:rPr>
              <a:t>bölünen</a:t>
            </a:r>
            <a:r>
              <a:rPr lang="tr-TR" sz="1800" b="1" spc="40" dirty="0">
                <a:solidFill>
                  <a:srgbClr val="FF0000"/>
                </a:solidFill>
                <a:effectLst/>
                <a:latin typeface="Century Gothic" panose="020B0502020202020204" pitchFamily="34" charset="0"/>
                <a:ea typeface="Times New Roman" panose="02020603050405020304" pitchFamily="18" charset="0"/>
              </a:rPr>
              <a:t> </a:t>
            </a:r>
            <a:r>
              <a:rPr lang="tr-TR" sz="1800" b="1" dirty="0">
                <a:solidFill>
                  <a:srgbClr val="FF0000"/>
                </a:solidFill>
                <a:effectLst/>
                <a:latin typeface="Century Gothic" panose="020B0502020202020204" pitchFamily="34" charset="0"/>
                <a:ea typeface="Times New Roman" panose="02020603050405020304" pitchFamily="18" charset="0"/>
              </a:rPr>
              <a:t>işletme/şirket</a:t>
            </a:r>
            <a:r>
              <a:rPr lang="tr-TR" sz="1800" b="1" spc="-10" dirty="0">
                <a:solidFill>
                  <a:srgbClr val="FF0000"/>
                </a:solidFill>
                <a:effectLst/>
                <a:latin typeface="Century Gothic" panose="020B0502020202020204" pitchFamily="34" charset="0"/>
                <a:ea typeface="Times New Roman" panose="02020603050405020304" pitchFamily="18" charset="0"/>
              </a:rPr>
              <a:t> </a:t>
            </a:r>
            <a:r>
              <a:rPr lang="tr-TR" sz="1800" b="1" dirty="0">
                <a:solidFill>
                  <a:srgbClr val="FF0000"/>
                </a:solidFill>
                <a:effectLst/>
                <a:latin typeface="Century Gothic" panose="020B0502020202020204" pitchFamily="34" charset="0"/>
                <a:ea typeface="Times New Roman" panose="02020603050405020304" pitchFamily="18" charset="0"/>
              </a:rPr>
              <a:t>tarafından</a:t>
            </a:r>
            <a:r>
              <a:rPr lang="tr-TR" sz="1800" b="1" spc="35" dirty="0">
                <a:solidFill>
                  <a:srgbClr val="FF0000"/>
                </a:solidFill>
                <a:effectLst/>
                <a:latin typeface="Century Gothic" panose="020B0502020202020204" pitchFamily="34" charset="0"/>
                <a:ea typeface="Times New Roman" panose="02020603050405020304" pitchFamily="18" charset="0"/>
              </a:rPr>
              <a:t> </a:t>
            </a:r>
            <a:r>
              <a:rPr lang="tr-TR" sz="1800" b="1" dirty="0">
                <a:solidFill>
                  <a:srgbClr val="FF0000"/>
                </a:solidFill>
                <a:effectLst/>
                <a:latin typeface="Century Gothic" panose="020B0502020202020204" pitchFamily="34" charset="0"/>
                <a:ea typeface="Times New Roman" panose="02020603050405020304" pitchFamily="18" charset="0"/>
              </a:rPr>
              <a:t>iktisap</a:t>
            </a:r>
            <a:r>
              <a:rPr lang="tr-TR" sz="1800" b="1" spc="20" dirty="0">
                <a:solidFill>
                  <a:srgbClr val="FF0000"/>
                </a:solidFill>
                <a:effectLst/>
                <a:latin typeface="Century Gothic" panose="020B0502020202020204" pitchFamily="34" charset="0"/>
                <a:ea typeface="Times New Roman" panose="02020603050405020304" pitchFamily="18" charset="0"/>
              </a:rPr>
              <a:t> </a:t>
            </a:r>
            <a:r>
              <a:rPr lang="tr-TR" sz="1800" b="1" dirty="0">
                <a:solidFill>
                  <a:srgbClr val="FF0000"/>
                </a:solidFill>
                <a:effectLst/>
                <a:latin typeface="Century Gothic" panose="020B0502020202020204" pitchFamily="34" charset="0"/>
                <a:ea typeface="Times New Roman" panose="02020603050405020304" pitchFamily="18" charset="0"/>
              </a:rPr>
              <a:t>edildiği tarih esas alınır.</a:t>
            </a:r>
          </a:p>
          <a:p>
            <a:pPr marR="112395" algn="just">
              <a:spcBef>
                <a:spcPts val="475"/>
              </a:spcBef>
              <a:tabLst>
                <a:tab pos="607060" algn="l"/>
              </a:tabLst>
            </a:pPr>
            <a:r>
              <a:rPr lang="tr-TR" sz="1800" dirty="0">
                <a:effectLst/>
                <a:latin typeface="Century Gothic" panose="020B0502020202020204" pitchFamily="34" charset="0"/>
                <a:ea typeface="Times New Roman" panose="02020603050405020304" pitchFamily="18" charset="0"/>
              </a:rPr>
              <a:t>Finansal</a:t>
            </a:r>
            <a:r>
              <a:rPr lang="tr-TR" sz="1800" spc="-5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kiralama</a:t>
            </a:r>
            <a:r>
              <a:rPr lang="tr-TR" sz="1800" spc="-4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yoluyla</a:t>
            </a:r>
            <a:r>
              <a:rPr lang="tr-TR" sz="1800" spc="-5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iktisap</a:t>
            </a:r>
            <a:r>
              <a:rPr lang="tr-TR" sz="1800" spc="-4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edilen</a:t>
            </a:r>
            <a:r>
              <a:rPr lang="tr-TR" sz="1800" spc="-5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ve</a:t>
            </a:r>
            <a:r>
              <a:rPr lang="tr-TR" sz="1800" spc="-4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mülkiyeti</a:t>
            </a:r>
            <a:r>
              <a:rPr lang="tr-TR" sz="1800" spc="-5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devralınmış veya devralınmamış</a:t>
            </a:r>
            <a:r>
              <a:rPr lang="tr-TR" sz="1800" spc="-4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olan</a:t>
            </a:r>
            <a:r>
              <a:rPr lang="tr-TR" sz="1800" spc="-5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taşınmazlar ve</a:t>
            </a:r>
            <a:r>
              <a:rPr lang="tr-TR" sz="1800" spc="-5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amortismana</a:t>
            </a:r>
            <a:r>
              <a:rPr lang="tr-TR" sz="1800" spc="-4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tabi</a:t>
            </a:r>
            <a:r>
              <a:rPr lang="tr-TR" sz="1800" spc="-5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diğer</a:t>
            </a:r>
            <a:r>
              <a:rPr lang="tr-TR" sz="1800" spc="-4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iktisadi</a:t>
            </a:r>
            <a:r>
              <a:rPr lang="tr-TR" sz="1800" spc="-5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kıymetlere</a:t>
            </a:r>
            <a:r>
              <a:rPr lang="tr-TR" sz="1800" spc="-4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ait</a:t>
            </a:r>
            <a:r>
              <a:rPr lang="tr-TR" sz="1800" spc="-5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yeniden</a:t>
            </a:r>
            <a:r>
              <a:rPr lang="tr-TR" sz="1800" spc="-4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değerleme</a:t>
            </a:r>
            <a:r>
              <a:rPr lang="tr-TR" sz="1800" spc="-5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oranının</a:t>
            </a:r>
            <a:r>
              <a:rPr lang="tr-TR" sz="1800" spc="-3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belirlenmesinde iktisap</a:t>
            </a:r>
            <a:r>
              <a:rPr lang="tr-TR" sz="1800" spc="-6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tarihi</a:t>
            </a:r>
            <a:r>
              <a:rPr lang="tr-TR" sz="1800" spc="-6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olarak,</a:t>
            </a:r>
            <a:r>
              <a:rPr lang="tr-TR" sz="1800" spc="-60" dirty="0">
                <a:effectLst/>
                <a:latin typeface="Century Gothic" panose="020B0502020202020204" pitchFamily="34" charset="0"/>
                <a:ea typeface="Times New Roman" panose="02020603050405020304" pitchFamily="18" charset="0"/>
              </a:rPr>
              <a:t> </a:t>
            </a:r>
            <a:r>
              <a:rPr lang="tr-TR" sz="1800" b="1" dirty="0">
                <a:solidFill>
                  <a:srgbClr val="FF0000"/>
                </a:solidFill>
                <a:effectLst/>
                <a:latin typeface="Century Gothic" panose="020B0502020202020204" pitchFamily="34" charset="0"/>
                <a:ea typeface="Times New Roman" panose="02020603050405020304" pitchFamily="18" charset="0"/>
              </a:rPr>
              <a:t>kiracının kullanma hakkını aktifleştirdiği tarih esas alınır.</a:t>
            </a:r>
          </a:p>
          <a:p>
            <a:pPr marR="112395" algn="just">
              <a:spcBef>
                <a:spcPts val="475"/>
              </a:spcBef>
              <a:tabLst>
                <a:tab pos="607060" algn="l"/>
              </a:tabLst>
            </a:pPr>
            <a:r>
              <a:rPr lang="tr-TR" sz="1800" dirty="0">
                <a:effectLst/>
                <a:latin typeface="Century Gothic" panose="020B0502020202020204" pitchFamily="34" charset="0"/>
                <a:ea typeface="Times New Roman" panose="02020603050405020304" pitchFamily="18" charset="0"/>
              </a:rPr>
              <a:t>213</a:t>
            </a:r>
            <a:r>
              <a:rPr lang="tr-TR" sz="1800" spc="-1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sayılı Kanun uyarınca </a:t>
            </a:r>
            <a:r>
              <a:rPr lang="tr-TR" sz="1800" dirty="0">
                <a:latin typeface="Century Gothic" panose="020B0502020202020204" pitchFamily="34" charset="0"/>
                <a:ea typeface="Times New Roman" panose="02020603050405020304" pitchFamily="18" charset="0"/>
              </a:rPr>
              <a:t>m</a:t>
            </a:r>
            <a:r>
              <a:rPr lang="tr-TR" sz="1800" dirty="0">
                <a:effectLst/>
                <a:latin typeface="Century Gothic" panose="020B0502020202020204" pitchFamily="34" charset="0"/>
                <a:ea typeface="Times New Roman" panose="02020603050405020304" pitchFamily="18" charset="0"/>
              </a:rPr>
              <a:t>aliyet bedeli ile</a:t>
            </a:r>
            <a:r>
              <a:rPr lang="tr-TR" sz="1800" spc="-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değerlenen taşınmazlar ve</a:t>
            </a:r>
            <a:r>
              <a:rPr lang="tr-TR" sz="1800" spc="-3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amortismana </a:t>
            </a:r>
            <a:r>
              <a:rPr lang="tr-TR" sz="1800" spc="-10" dirty="0">
                <a:effectLst/>
                <a:latin typeface="Century Gothic" panose="020B0502020202020204" pitchFamily="34" charset="0"/>
                <a:ea typeface="Times New Roman" panose="02020603050405020304" pitchFamily="18" charset="0"/>
              </a:rPr>
              <a:t>tabi diğer iktisadi kıymetlerin aktifleştirilmesinden</a:t>
            </a:r>
            <a:r>
              <a:rPr lang="tr-TR" sz="1800" spc="-15" dirty="0">
                <a:effectLst/>
                <a:latin typeface="Century Gothic" panose="020B0502020202020204" pitchFamily="34" charset="0"/>
                <a:ea typeface="Times New Roman" panose="02020603050405020304" pitchFamily="18" charset="0"/>
              </a:rPr>
              <a:t> </a:t>
            </a:r>
            <a:r>
              <a:rPr lang="tr-TR" sz="1800" spc="-10" dirty="0">
                <a:effectLst/>
                <a:latin typeface="Century Gothic" panose="020B0502020202020204" pitchFamily="34" charset="0"/>
                <a:ea typeface="Times New Roman" panose="02020603050405020304" pitchFamily="18" charset="0"/>
              </a:rPr>
              <a:t>sonra, aynı Kanun ve ilgili</a:t>
            </a:r>
            <a:r>
              <a:rPr lang="tr-TR" sz="1800" spc="-25" dirty="0">
                <a:effectLst/>
                <a:latin typeface="Century Gothic" panose="020B0502020202020204" pitchFamily="34" charset="0"/>
                <a:ea typeface="Times New Roman" panose="02020603050405020304" pitchFamily="18" charset="0"/>
              </a:rPr>
              <a:t> </a:t>
            </a:r>
            <a:r>
              <a:rPr lang="tr-TR" sz="1800" spc="-10" dirty="0">
                <a:effectLst/>
                <a:latin typeface="Century Gothic" panose="020B0502020202020204" pitchFamily="34" charset="0"/>
                <a:ea typeface="Times New Roman" panose="02020603050405020304" pitchFamily="18" charset="0"/>
              </a:rPr>
              <a:t>ikincil mevzuat </a:t>
            </a:r>
            <a:r>
              <a:rPr lang="tr-TR" sz="1800" dirty="0">
                <a:effectLst/>
                <a:latin typeface="Century Gothic" panose="020B0502020202020204" pitchFamily="34" charset="0"/>
                <a:ea typeface="Times New Roman" panose="02020603050405020304" pitchFamily="18" charset="0"/>
              </a:rPr>
              <a:t>uyarınca </a:t>
            </a:r>
            <a:r>
              <a:rPr lang="tr-TR" sz="1800" b="1" dirty="0">
                <a:solidFill>
                  <a:schemeClr val="tx2">
                    <a:lumMod val="60000"/>
                    <a:lumOff val="40000"/>
                  </a:schemeClr>
                </a:solidFill>
                <a:effectLst/>
                <a:latin typeface="Century Gothic" panose="020B0502020202020204" pitchFamily="34" charset="0"/>
                <a:ea typeface="Times New Roman" panose="02020603050405020304" pitchFamily="18" charset="0"/>
              </a:rPr>
              <a:t>maliyet bedeline intikal ettirilen kredi faizleri ve kur farkları ile</a:t>
            </a:r>
            <a:r>
              <a:rPr lang="tr-TR" sz="1800" b="1" spc="-5" dirty="0">
                <a:solidFill>
                  <a:schemeClr val="tx2">
                    <a:lumMod val="60000"/>
                    <a:lumOff val="40000"/>
                  </a:schemeClr>
                </a:solidFill>
                <a:effectLst/>
                <a:latin typeface="Century Gothic" panose="020B0502020202020204" pitchFamily="34" charset="0"/>
                <a:ea typeface="Times New Roman" panose="02020603050405020304" pitchFamily="18" charset="0"/>
              </a:rPr>
              <a:t> </a:t>
            </a:r>
            <a:r>
              <a:rPr lang="tr-TR" sz="1800" b="1" dirty="0">
                <a:solidFill>
                  <a:schemeClr val="tx2">
                    <a:lumMod val="60000"/>
                    <a:lumOff val="40000"/>
                  </a:schemeClr>
                </a:solidFill>
                <a:effectLst/>
                <a:latin typeface="Century Gothic" panose="020B0502020202020204" pitchFamily="34" charset="0"/>
                <a:ea typeface="Times New Roman" panose="02020603050405020304" pitchFamily="18" charset="0"/>
              </a:rPr>
              <a:t>diğer giderler için </a:t>
            </a:r>
            <a:r>
              <a:rPr lang="tr-TR" sz="1800" dirty="0">
                <a:effectLst/>
                <a:latin typeface="Century Gothic" panose="020B0502020202020204" pitchFamily="34" charset="0"/>
                <a:ea typeface="Times New Roman" panose="02020603050405020304" pitchFamily="18" charset="0"/>
              </a:rPr>
              <a:t>Kanunun</a:t>
            </a:r>
            <a:r>
              <a:rPr lang="tr-TR" sz="1800" spc="-6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geçici</a:t>
            </a:r>
            <a:r>
              <a:rPr lang="tr-TR" sz="1800" spc="-6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32</a:t>
            </a:r>
            <a:r>
              <a:rPr lang="tr-TR" sz="1800" spc="-60" dirty="0">
                <a:effectLst/>
                <a:latin typeface="Century Gothic" panose="020B0502020202020204" pitchFamily="34" charset="0"/>
                <a:ea typeface="Times New Roman" panose="02020603050405020304" pitchFamily="18" charset="0"/>
              </a:rPr>
              <a:t> </a:t>
            </a:r>
            <a:r>
              <a:rPr lang="tr-TR" sz="1800" dirty="0" err="1">
                <a:effectLst/>
                <a:latin typeface="Century Gothic" panose="020B0502020202020204" pitchFamily="34" charset="0"/>
                <a:ea typeface="Times New Roman" panose="02020603050405020304" pitchFamily="18" charset="0"/>
              </a:rPr>
              <a:t>nci</a:t>
            </a:r>
            <a:r>
              <a:rPr lang="tr-TR" sz="1800" spc="-6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maddesi</a:t>
            </a:r>
            <a:r>
              <a:rPr lang="tr-TR" sz="1800" spc="-6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kapsamında</a:t>
            </a:r>
            <a:r>
              <a:rPr lang="tr-TR" sz="1800" spc="-6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parçalı</a:t>
            </a:r>
            <a:r>
              <a:rPr lang="tr-TR" sz="1800" spc="-60" dirty="0">
                <a:effectLst/>
                <a:latin typeface="Century Gothic" panose="020B0502020202020204" pitchFamily="34" charset="0"/>
                <a:ea typeface="Times New Roman" panose="02020603050405020304" pitchFamily="18" charset="0"/>
              </a:rPr>
              <a:t> </a:t>
            </a:r>
            <a:r>
              <a:rPr lang="tr-TR" sz="1800" b="1" dirty="0">
                <a:solidFill>
                  <a:srgbClr val="FF0000"/>
                </a:solidFill>
                <a:effectLst/>
                <a:latin typeface="Century Gothic" panose="020B0502020202020204" pitchFamily="34" charset="0"/>
                <a:ea typeface="Times New Roman" panose="02020603050405020304" pitchFamily="18" charset="0"/>
              </a:rPr>
              <a:t>yeniden</a:t>
            </a:r>
            <a:r>
              <a:rPr lang="tr-TR" sz="1800" b="1" spc="-55" dirty="0">
                <a:solidFill>
                  <a:srgbClr val="FF0000"/>
                </a:solidFill>
                <a:effectLst/>
                <a:latin typeface="Century Gothic" panose="020B0502020202020204" pitchFamily="34" charset="0"/>
                <a:ea typeface="Times New Roman" panose="02020603050405020304" pitchFamily="18" charset="0"/>
              </a:rPr>
              <a:t> </a:t>
            </a:r>
            <a:r>
              <a:rPr lang="tr-TR" sz="1800" b="1" dirty="0">
                <a:solidFill>
                  <a:srgbClr val="FF0000"/>
                </a:solidFill>
                <a:effectLst/>
                <a:latin typeface="Century Gothic" panose="020B0502020202020204" pitchFamily="34" charset="0"/>
                <a:ea typeface="Times New Roman" panose="02020603050405020304" pitchFamily="18" charset="0"/>
              </a:rPr>
              <a:t>değerleme</a:t>
            </a:r>
            <a:r>
              <a:rPr lang="tr-TR" sz="1800" b="1" spc="-60" dirty="0">
                <a:solidFill>
                  <a:srgbClr val="FF0000"/>
                </a:solidFill>
                <a:effectLst/>
                <a:latin typeface="Century Gothic" panose="020B0502020202020204" pitchFamily="34" charset="0"/>
                <a:ea typeface="Times New Roman" panose="02020603050405020304" pitchFamily="18" charset="0"/>
              </a:rPr>
              <a:t> </a:t>
            </a:r>
            <a:r>
              <a:rPr lang="tr-TR" sz="1800" b="1" dirty="0">
                <a:solidFill>
                  <a:srgbClr val="FF0000"/>
                </a:solidFill>
                <a:effectLst/>
                <a:latin typeface="Century Gothic" panose="020B0502020202020204" pitchFamily="34" charset="0"/>
                <a:ea typeface="Times New Roman" panose="02020603050405020304" pitchFamily="18" charset="0"/>
              </a:rPr>
              <a:t>yapılır</a:t>
            </a:r>
            <a:r>
              <a:rPr lang="tr-TR" sz="1800" b="1" spc="-60" dirty="0">
                <a:solidFill>
                  <a:srgbClr val="FF0000"/>
                </a:solidFill>
                <a:effectLst/>
                <a:latin typeface="Century Gothic" panose="020B0502020202020204" pitchFamily="34" charset="0"/>
                <a:ea typeface="Times New Roman" panose="02020603050405020304" pitchFamily="18" charset="0"/>
              </a:rPr>
              <a:t> </a:t>
            </a:r>
            <a:r>
              <a:rPr lang="tr-TR" sz="1800" b="1" dirty="0">
                <a:solidFill>
                  <a:srgbClr val="FF0000"/>
                </a:solidFill>
                <a:effectLst/>
                <a:latin typeface="Century Gothic" panose="020B0502020202020204" pitchFamily="34" charset="0"/>
                <a:ea typeface="Times New Roman" panose="02020603050405020304" pitchFamily="18" charset="0"/>
              </a:rPr>
              <a:t>ve</a:t>
            </a:r>
            <a:r>
              <a:rPr lang="tr-TR" sz="1800" b="1" spc="-60" dirty="0">
                <a:solidFill>
                  <a:srgbClr val="FF0000"/>
                </a:solidFill>
                <a:effectLst/>
                <a:latin typeface="Century Gothic" panose="020B0502020202020204" pitchFamily="34" charset="0"/>
                <a:ea typeface="Times New Roman" panose="02020603050405020304" pitchFamily="18" charset="0"/>
              </a:rPr>
              <a:t> </a:t>
            </a:r>
            <a:r>
              <a:rPr lang="tr-TR" sz="1800" b="1" dirty="0">
                <a:solidFill>
                  <a:srgbClr val="FF0000"/>
                </a:solidFill>
                <a:effectLst/>
                <a:latin typeface="Century Gothic" panose="020B0502020202020204" pitchFamily="34" charset="0"/>
                <a:ea typeface="Times New Roman" panose="02020603050405020304" pitchFamily="18" charset="0"/>
              </a:rPr>
              <a:t>iktisadi kıymetlerin yeniden</a:t>
            </a:r>
            <a:r>
              <a:rPr lang="tr-TR" sz="1800" b="1" spc="-20" dirty="0">
                <a:solidFill>
                  <a:srgbClr val="FF0000"/>
                </a:solidFill>
                <a:effectLst/>
                <a:latin typeface="Century Gothic" panose="020B0502020202020204" pitchFamily="34" charset="0"/>
                <a:ea typeface="Times New Roman" panose="02020603050405020304" pitchFamily="18" charset="0"/>
              </a:rPr>
              <a:t> </a:t>
            </a:r>
            <a:r>
              <a:rPr lang="tr-TR" sz="1800" b="1" dirty="0">
                <a:solidFill>
                  <a:srgbClr val="FF0000"/>
                </a:solidFill>
                <a:effectLst/>
                <a:latin typeface="Century Gothic" panose="020B0502020202020204" pitchFamily="34" charset="0"/>
                <a:ea typeface="Times New Roman" panose="02020603050405020304" pitchFamily="18" charset="0"/>
              </a:rPr>
              <a:t>değerleme</a:t>
            </a:r>
            <a:r>
              <a:rPr lang="tr-TR" sz="1800" b="1" spc="-15" dirty="0">
                <a:solidFill>
                  <a:srgbClr val="FF0000"/>
                </a:solidFill>
                <a:effectLst/>
                <a:latin typeface="Century Gothic" panose="020B0502020202020204" pitchFamily="34" charset="0"/>
                <a:ea typeface="Times New Roman" panose="02020603050405020304" pitchFamily="18" charset="0"/>
              </a:rPr>
              <a:t> </a:t>
            </a:r>
            <a:r>
              <a:rPr lang="tr-TR" sz="1800" b="1" dirty="0">
                <a:solidFill>
                  <a:srgbClr val="FF0000"/>
                </a:solidFill>
                <a:effectLst/>
                <a:latin typeface="Century Gothic" panose="020B0502020202020204" pitchFamily="34" charset="0"/>
                <a:ea typeface="Times New Roman" panose="02020603050405020304" pitchFamily="18" charset="0"/>
              </a:rPr>
              <a:t>sonrası</a:t>
            </a:r>
            <a:r>
              <a:rPr lang="tr-TR" sz="1800" b="1" spc="-30" dirty="0">
                <a:solidFill>
                  <a:srgbClr val="FF0000"/>
                </a:solidFill>
                <a:effectLst/>
                <a:latin typeface="Century Gothic" panose="020B0502020202020204" pitchFamily="34" charset="0"/>
                <a:ea typeface="Times New Roman" panose="02020603050405020304" pitchFamily="18" charset="0"/>
              </a:rPr>
              <a:t> </a:t>
            </a:r>
            <a:r>
              <a:rPr lang="tr-TR" sz="1800" b="1" dirty="0">
                <a:solidFill>
                  <a:srgbClr val="FF0000"/>
                </a:solidFill>
                <a:effectLst/>
                <a:latin typeface="Century Gothic" panose="020B0502020202020204" pitchFamily="34" charset="0"/>
                <a:ea typeface="Times New Roman" panose="02020603050405020304" pitchFamily="18" charset="0"/>
              </a:rPr>
              <a:t>değeri bulunur.</a:t>
            </a:r>
          </a:p>
          <a:p>
            <a:pPr marR="112395" algn="just">
              <a:spcBef>
                <a:spcPts val="475"/>
              </a:spcBef>
              <a:tabLst>
                <a:tab pos="607060" algn="l"/>
              </a:tabLst>
            </a:pPr>
            <a:endParaRPr lang="tr-TR" sz="1800" dirty="0">
              <a:effectLst/>
              <a:latin typeface="Times New Roman" panose="02020603050405020304" pitchFamily="18" charset="0"/>
              <a:ea typeface="Times New Roman" panose="02020603050405020304" pitchFamily="18" charset="0"/>
            </a:endParaRPr>
          </a:p>
          <a:p>
            <a:pPr marR="112395" algn="just">
              <a:spcBef>
                <a:spcPts val="475"/>
              </a:spcBef>
              <a:tabLst>
                <a:tab pos="607060" algn="l"/>
              </a:tabLst>
            </a:pPr>
            <a:endParaRPr lang="tr-TR" sz="1800" dirty="0">
              <a:latin typeface="Times New Roman" panose="02020603050405020304" pitchFamily="18" charset="0"/>
              <a:ea typeface="Times New Roman" panose="02020603050405020304" pitchFamily="18" charset="0"/>
            </a:endParaRPr>
          </a:p>
        </p:txBody>
      </p:sp>
      <p:sp>
        <p:nvSpPr>
          <p:cNvPr id="3" name="Subtitle 2">
            <a:extLst>
              <a:ext uri="{FF2B5EF4-FFF2-40B4-BE49-F238E27FC236}">
                <a16:creationId xmlns:a16="http://schemas.microsoft.com/office/drawing/2014/main" id="{07CEE11F-812F-A722-4ACC-8D698497E021}"/>
              </a:ext>
            </a:extLst>
          </p:cNvPr>
          <p:cNvSpPr txBox="1">
            <a:spLocks/>
          </p:cNvSpPr>
          <p:nvPr/>
        </p:nvSpPr>
        <p:spPr>
          <a:xfrm>
            <a:off x="-1" y="571875"/>
            <a:ext cx="4386729" cy="507625"/>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tr-TR" sz="2000" b="1" dirty="0">
                <a:solidFill>
                  <a:schemeClr val="bg1">
                    <a:lumMod val="95000"/>
                  </a:schemeClr>
                </a:solidFill>
                <a:latin typeface="Century Gothic" panose="020B0502020202020204" pitchFamily="34" charset="0"/>
              </a:rPr>
              <a:t>GEÇİCİ 32. MADDE UYGULAMASI</a:t>
            </a:r>
          </a:p>
        </p:txBody>
      </p:sp>
    </p:spTree>
    <p:extLst>
      <p:ext uri="{BB962C8B-B14F-4D97-AF65-F5344CB8AC3E}">
        <p14:creationId xmlns:p14="http://schemas.microsoft.com/office/powerpoint/2010/main" val="8647330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pic>
        <p:nvPicPr>
          <p:cNvPr id="4" name="Resim 3">
            <a:extLst>
              <a:ext uri="{FF2B5EF4-FFF2-40B4-BE49-F238E27FC236}">
                <a16:creationId xmlns:a16="http://schemas.microsoft.com/office/drawing/2014/main" id="{D709A00E-4437-11CB-2087-68C1B3A568CB}"/>
              </a:ext>
            </a:extLst>
          </p:cNvPr>
          <p:cNvPicPr>
            <a:picLocks noChangeAspect="1"/>
          </p:cNvPicPr>
          <p:nvPr/>
        </p:nvPicPr>
        <p:blipFill>
          <a:blip r:embed="rId3"/>
          <a:stretch>
            <a:fillRect/>
          </a:stretch>
        </p:blipFill>
        <p:spPr>
          <a:xfrm>
            <a:off x="5016340" y="6095934"/>
            <a:ext cx="4078577" cy="762066"/>
          </a:xfrm>
          <a:prstGeom prst="rect">
            <a:avLst/>
          </a:prstGeom>
        </p:spPr>
      </p:pic>
      <p:sp>
        <p:nvSpPr>
          <p:cNvPr id="5" name="Subtitle 2">
            <a:extLst>
              <a:ext uri="{FF2B5EF4-FFF2-40B4-BE49-F238E27FC236}">
                <a16:creationId xmlns:a16="http://schemas.microsoft.com/office/drawing/2014/main" id="{E8D41FE4-E7BB-2F42-6ED5-A260FAFCDB08}"/>
              </a:ext>
            </a:extLst>
          </p:cNvPr>
          <p:cNvSpPr>
            <a:spLocks noGrp="1"/>
          </p:cNvSpPr>
          <p:nvPr>
            <p:ph type="title"/>
          </p:nvPr>
        </p:nvSpPr>
        <p:spPr>
          <a:xfrm>
            <a:off x="995363" y="1217613"/>
            <a:ext cx="6792752" cy="701674"/>
          </a:xfrm>
        </p:spPr>
        <p:txBody>
          <a:bodyPr>
            <a:normAutofit/>
          </a:bodyPr>
          <a:lstStyle/>
          <a:p>
            <a:r>
              <a:rPr lang="tr-TR" sz="1800" b="1" dirty="0">
                <a:solidFill>
                  <a:srgbClr val="FF0000"/>
                </a:solidFill>
                <a:latin typeface="Century Gothic" panose="020B0502020202020204" pitchFamily="34" charset="0"/>
              </a:rPr>
              <a:t>YENİDEN DEĞERLEME MÜESSESİNİN AVANTAJLARI</a:t>
            </a:r>
          </a:p>
        </p:txBody>
      </p:sp>
      <p:sp>
        <p:nvSpPr>
          <p:cNvPr id="2" name="İçerik Yer Tutucusu 1">
            <a:extLst>
              <a:ext uri="{FF2B5EF4-FFF2-40B4-BE49-F238E27FC236}">
                <a16:creationId xmlns:a16="http://schemas.microsoft.com/office/drawing/2014/main" id="{DD013AA8-A9E6-0192-20BA-486A4AC35109}"/>
              </a:ext>
            </a:extLst>
          </p:cNvPr>
          <p:cNvSpPr>
            <a:spLocks noGrp="1"/>
          </p:cNvSpPr>
          <p:nvPr>
            <p:ph idx="1"/>
          </p:nvPr>
        </p:nvSpPr>
        <p:spPr>
          <a:xfrm>
            <a:off x="457200" y="2195513"/>
            <a:ext cx="8229600" cy="4100513"/>
          </a:xfrm>
        </p:spPr>
        <p:txBody>
          <a:bodyPr>
            <a:normAutofit fontScale="55000" lnSpcReduction="20000"/>
          </a:bodyPr>
          <a:lstStyle/>
          <a:p>
            <a:pPr>
              <a:spcBef>
                <a:spcPts val="1200"/>
              </a:spcBef>
            </a:pPr>
            <a:r>
              <a:rPr lang="tr-TR" dirty="0">
                <a:latin typeface="Century Gothic" panose="020B0502020202020204" pitchFamily="34" charset="0"/>
              </a:rPr>
              <a:t>Yeniden değerleme sonrası iktisadi kıymetlerin değerlerinin yükselmesi sonucu, amortisman giderindeki artış nedeniyle </a:t>
            </a:r>
            <a:r>
              <a:rPr lang="tr-TR" b="1" dirty="0">
                <a:solidFill>
                  <a:srgbClr val="FF0000"/>
                </a:solidFill>
                <a:latin typeface="Century Gothic" panose="020B0502020202020204" pitchFamily="34" charset="0"/>
              </a:rPr>
              <a:t>10 kata kadar vergi avantajı </a:t>
            </a:r>
            <a:r>
              <a:rPr lang="tr-TR" dirty="0">
                <a:latin typeface="Century Gothic" panose="020B0502020202020204" pitchFamily="34" charset="0"/>
              </a:rPr>
              <a:t>doğmaktadır.</a:t>
            </a:r>
          </a:p>
          <a:p>
            <a:pPr>
              <a:spcBef>
                <a:spcPts val="1200"/>
              </a:spcBef>
            </a:pPr>
            <a:r>
              <a:rPr lang="tr-TR" dirty="0">
                <a:latin typeface="Century Gothic" panose="020B0502020202020204" pitchFamily="34" charset="0"/>
              </a:rPr>
              <a:t>Yeniden değerleme sonrası iktisadi kıymetlerin değerlenin artması nedeniyle, bu kıymetlerin elden çıkarılması aşamasında karlılıklar azalmakta ve </a:t>
            </a:r>
            <a:r>
              <a:rPr lang="tr-TR" b="1" dirty="0">
                <a:solidFill>
                  <a:srgbClr val="FF0000"/>
                </a:solidFill>
                <a:latin typeface="Century Gothic" panose="020B0502020202020204" pitchFamily="34" charset="0"/>
              </a:rPr>
              <a:t>vergi yükü düşmektedir</a:t>
            </a:r>
          </a:p>
          <a:p>
            <a:pPr>
              <a:spcBef>
                <a:spcPts val="1200"/>
              </a:spcBef>
            </a:pPr>
            <a:r>
              <a:rPr lang="tr-TR" dirty="0">
                <a:latin typeface="Century Gothic" panose="020B0502020202020204" pitchFamily="34" charset="0"/>
              </a:rPr>
              <a:t>Yeniden değerleme sonrası, değerleme farkı </a:t>
            </a:r>
            <a:r>
              <a:rPr lang="tr-TR" b="1" dirty="0">
                <a:solidFill>
                  <a:srgbClr val="00B050"/>
                </a:solidFill>
                <a:latin typeface="Century Gothic" panose="020B0502020202020204" pitchFamily="34" charset="0"/>
              </a:rPr>
              <a:t>522 MDV YENİDEN DEĞERLEME ARTIŞLARI </a:t>
            </a:r>
            <a:r>
              <a:rPr lang="tr-TR" dirty="0">
                <a:latin typeface="Century Gothic" panose="020B0502020202020204" pitchFamily="34" charset="0"/>
              </a:rPr>
              <a:t>hesabında  izlenmesinden dolayı Özkaynaklar yükselmektedir. Teknik iflastan kurtulma şansı vermektedir.</a:t>
            </a:r>
          </a:p>
          <a:p>
            <a:pPr>
              <a:spcBef>
                <a:spcPts val="1200"/>
              </a:spcBef>
            </a:pPr>
            <a:r>
              <a:rPr lang="tr-TR" dirty="0">
                <a:latin typeface="Century Gothic" panose="020B0502020202020204" pitchFamily="34" charset="0"/>
              </a:rPr>
              <a:t>Özkaynakların yükselmesi sonucunda finansal gider kısıtlaması nedeniyle </a:t>
            </a:r>
            <a:r>
              <a:rPr lang="tr-TR" b="1" dirty="0">
                <a:solidFill>
                  <a:schemeClr val="tx2">
                    <a:lumMod val="60000"/>
                    <a:lumOff val="40000"/>
                  </a:schemeClr>
                </a:solidFill>
                <a:latin typeface="Century Gothic" panose="020B0502020202020204" pitchFamily="34" charset="0"/>
              </a:rPr>
              <a:t>KKEG yapılan tutarlar mükellef lehine düşmektedir</a:t>
            </a:r>
            <a:r>
              <a:rPr lang="tr-TR" dirty="0">
                <a:latin typeface="Century Gothic" panose="020B0502020202020204" pitchFamily="34" charset="0"/>
              </a:rPr>
              <a:t>.</a:t>
            </a:r>
          </a:p>
          <a:p>
            <a:pPr>
              <a:spcBef>
                <a:spcPts val="1200"/>
              </a:spcBef>
            </a:pPr>
            <a:r>
              <a:rPr lang="tr-TR" dirty="0">
                <a:latin typeface="Century Gothic" panose="020B0502020202020204" pitchFamily="34" charset="0"/>
              </a:rPr>
              <a:t>Özkaynakların yükselmesi sonucunda örtülü sermayeye ilişkin </a:t>
            </a:r>
            <a:r>
              <a:rPr lang="tr-TR" b="1" dirty="0">
                <a:solidFill>
                  <a:srgbClr val="00B050"/>
                </a:solidFill>
                <a:latin typeface="Century Gothic" panose="020B0502020202020204" pitchFamily="34" charset="0"/>
              </a:rPr>
              <a:t>daha az KKEG atılmasına olanak sağlamaktadır.</a:t>
            </a:r>
          </a:p>
          <a:p>
            <a:endParaRPr lang="tr-TR" dirty="0"/>
          </a:p>
        </p:txBody>
      </p:sp>
    </p:spTree>
    <p:extLst>
      <p:ext uri="{BB962C8B-B14F-4D97-AF65-F5344CB8AC3E}">
        <p14:creationId xmlns:p14="http://schemas.microsoft.com/office/powerpoint/2010/main" val="208770849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pic>
        <p:nvPicPr>
          <p:cNvPr id="4" name="Resim 3">
            <a:extLst>
              <a:ext uri="{FF2B5EF4-FFF2-40B4-BE49-F238E27FC236}">
                <a16:creationId xmlns:a16="http://schemas.microsoft.com/office/drawing/2014/main" id="{D709A00E-4437-11CB-2087-68C1B3A568CB}"/>
              </a:ext>
            </a:extLst>
          </p:cNvPr>
          <p:cNvPicPr>
            <a:picLocks noChangeAspect="1"/>
          </p:cNvPicPr>
          <p:nvPr/>
        </p:nvPicPr>
        <p:blipFill>
          <a:blip r:embed="rId4"/>
          <a:stretch>
            <a:fillRect/>
          </a:stretch>
        </p:blipFill>
        <p:spPr>
          <a:xfrm>
            <a:off x="5016340" y="6095934"/>
            <a:ext cx="4078577" cy="762066"/>
          </a:xfrm>
          <a:prstGeom prst="rect">
            <a:avLst/>
          </a:prstGeom>
        </p:spPr>
      </p:pic>
      <p:sp>
        <p:nvSpPr>
          <p:cNvPr id="5" name="Subtitle 2">
            <a:extLst>
              <a:ext uri="{FF2B5EF4-FFF2-40B4-BE49-F238E27FC236}">
                <a16:creationId xmlns:a16="http://schemas.microsoft.com/office/drawing/2014/main" id="{E8D41FE4-E7BB-2F42-6ED5-A260FAFCDB08}"/>
              </a:ext>
            </a:extLst>
          </p:cNvPr>
          <p:cNvSpPr>
            <a:spLocks noGrp="1"/>
          </p:cNvSpPr>
          <p:nvPr>
            <p:ph type="title"/>
          </p:nvPr>
        </p:nvSpPr>
        <p:spPr>
          <a:xfrm>
            <a:off x="995363" y="1217613"/>
            <a:ext cx="6792752" cy="701674"/>
          </a:xfrm>
        </p:spPr>
        <p:txBody>
          <a:bodyPr>
            <a:normAutofit/>
          </a:bodyPr>
          <a:lstStyle/>
          <a:p>
            <a:r>
              <a:rPr lang="tr-TR" sz="2000" b="1" dirty="0">
                <a:solidFill>
                  <a:srgbClr val="FF0000"/>
                </a:solidFill>
                <a:latin typeface="Century Gothic" panose="020B0502020202020204" pitchFamily="34" charset="0"/>
              </a:rPr>
              <a:t>DEĞER ARTIŞI VERGİSİ BEYANI VE ÖDENMESİ</a:t>
            </a:r>
          </a:p>
        </p:txBody>
      </p:sp>
      <p:sp>
        <p:nvSpPr>
          <p:cNvPr id="2" name="İçerik Yer Tutucusu 1">
            <a:extLst>
              <a:ext uri="{FF2B5EF4-FFF2-40B4-BE49-F238E27FC236}">
                <a16:creationId xmlns:a16="http://schemas.microsoft.com/office/drawing/2014/main" id="{DD013AA8-A9E6-0192-20BA-486A4AC35109}"/>
              </a:ext>
            </a:extLst>
          </p:cNvPr>
          <p:cNvSpPr>
            <a:spLocks noGrp="1"/>
          </p:cNvSpPr>
          <p:nvPr>
            <p:ph idx="1"/>
          </p:nvPr>
        </p:nvSpPr>
        <p:spPr>
          <a:xfrm>
            <a:off x="457200" y="1804895"/>
            <a:ext cx="8229600" cy="4491132"/>
          </a:xfrm>
        </p:spPr>
        <p:txBody>
          <a:bodyPr>
            <a:normAutofit fontScale="92500" lnSpcReduction="20000"/>
          </a:bodyPr>
          <a:lstStyle/>
          <a:p>
            <a:pPr marL="389890" marR="120650" indent="-285750" algn="just">
              <a:lnSpc>
                <a:spcPct val="106000"/>
              </a:lnSpc>
              <a:spcBef>
                <a:spcPts val="660"/>
              </a:spcBef>
            </a:pPr>
            <a:r>
              <a:rPr lang="tr-TR" sz="1800" dirty="0">
                <a:effectLst/>
                <a:latin typeface="Century Gothic" panose="020B0502020202020204" pitchFamily="34" charset="0"/>
                <a:ea typeface="Times New Roman" panose="02020603050405020304" pitchFamily="18" charset="0"/>
              </a:rPr>
              <a:t>Yeniden değerleme neticesinde</a:t>
            </a:r>
            <a:r>
              <a:rPr lang="tr-TR" sz="1800" spc="10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hesaplanan</a:t>
            </a:r>
            <a:r>
              <a:rPr lang="tr-TR" sz="1800" spc="8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ve</a:t>
            </a:r>
            <a:r>
              <a:rPr lang="tr-TR" sz="1800" spc="2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pasifte</a:t>
            </a:r>
            <a:r>
              <a:rPr lang="tr-TR" sz="1800" spc="4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özel</a:t>
            </a:r>
            <a:r>
              <a:rPr lang="tr-TR" sz="1800" spc="7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bir</a:t>
            </a:r>
            <a:r>
              <a:rPr lang="tr-TR" sz="1800" spc="4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fon</a:t>
            </a:r>
            <a:r>
              <a:rPr lang="tr-TR" sz="1800" spc="2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hesabında</a:t>
            </a:r>
            <a:r>
              <a:rPr lang="tr-TR" sz="1800" spc="8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gösterilen</a:t>
            </a:r>
            <a:r>
              <a:rPr lang="tr-TR" sz="1800" spc="9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değer</a:t>
            </a:r>
            <a:r>
              <a:rPr lang="tr-TR" sz="1800" spc="1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artışı</a:t>
            </a:r>
            <a:r>
              <a:rPr lang="tr-TR" sz="1800" spc="6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tutarı</a:t>
            </a:r>
            <a:r>
              <a:rPr lang="tr-TR" sz="1800" spc="40" dirty="0">
                <a:effectLst/>
                <a:latin typeface="Century Gothic" panose="020B0502020202020204" pitchFamily="34" charset="0"/>
                <a:ea typeface="Times New Roman" panose="02020603050405020304" pitchFamily="18" charset="0"/>
              </a:rPr>
              <a:t> </a:t>
            </a:r>
            <a:r>
              <a:rPr lang="tr-TR" sz="1800" spc="-10" dirty="0">
                <a:effectLst/>
                <a:latin typeface="Century Gothic" panose="020B0502020202020204" pitchFamily="34" charset="0"/>
                <a:ea typeface="Times New Roman" panose="02020603050405020304" pitchFamily="18" charset="0"/>
              </a:rPr>
              <a:t>üzerinden </a:t>
            </a:r>
            <a:r>
              <a:rPr lang="tr-TR" sz="1800" b="1" dirty="0">
                <a:solidFill>
                  <a:srgbClr val="FF0000"/>
                </a:solidFill>
                <a:effectLst/>
                <a:latin typeface="Century Gothic" panose="020B0502020202020204" pitchFamily="34" charset="0"/>
                <a:ea typeface="Times New Roman" panose="02020603050405020304" pitchFamily="18" charset="0"/>
              </a:rPr>
              <a:t>%2</a:t>
            </a:r>
            <a:r>
              <a:rPr lang="tr-TR" sz="1800" b="1" spc="-45" dirty="0">
                <a:solidFill>
                  <a:srgbClr val="FF0000"/>
                </a:solidFill>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oranında hesaplanan vergi, </a:t>
            </a:r>
            <a:r>
              <a:rPr lang="tr-TR" sz="1800" b="1" dirty="0">
                <a:solidFill>
                  <a:srgbClr val="FF0000"/>
                </a:solidFill>
                <a:effectLst/>
                <a:latin typeface="Century Gothic" panose="020B0502020202020204" pitchFamily="34" charset="0"/>
                <a:ea typeface="Times New Roman" panose="02020603050405020304" pitchFamily="18" charset="0"/>
              </a:rPr>
              <a:t>yeniden</a:t>
            </a:r>
            <a:r>
              <a:rPr lang="tr-TR" sz="1800" b="1" spc="-10" dirty="0">
                <a:solidFill>
                  <a:srgbClr val="FF0000"/>
                </a:solidFill>
                <a:effectLst/>
                <a:latin typeface="Century Gothic" panose="020B0502020202020204" pitchFamily="34" charset="0"/>
                <a:ea typeface="Times New Roman" panose="02020603050405020304" pitchFamily="18" charset="0"/>
              </a:rPr>
              <a:t> </a:t>
            </a:r>
            <a:r>
              <a:rPr lang="tr-TR" sz="1800" b="1" dirty="0">
                <a:solidFill>
                  <a:srgbClr val="FF0000"/>
                </a:solidFill>
                <a:effectLst/>
                <a:latin typeface="Century Gothic" panose="020B0502020202020204" pitchFamily="34" charset="0"/>
                <a:ea typeface="Times New Roman" panose="02020603050405020304" pitchFamily="18" charset="0"/>
              </a:rPr>
              <a:t>değerleme</a:t>
            </a:r>
            <a:r>
              <a:rPr lang="tr-TR" sz="1800" b="1" spc="-10" dirty="0">
                <a:solidFill>
                  <a:srgbClr val="FF0000"/>
                </a:solidFill>
                <a:effectLst/>
                <a:latin typeface="Century Gothic" panose="020B0502020202020204" pitchFamily="34" charset="0"/>
                <a:ea typeface="Times New Roman" panose="02020603050405020304" pitchFamily="18" charset="0"/>
              </a:rPr>
              <a:t> </a:t>
            </a:r>
            <a:r>
              <a:rPr lang="tr-TR" sz="1800" b="1" dirty="0">
                <a:solidFill>
                  <a:srgbClr val="FF0000"/>
                </a:solidFill>
                <a:effectLst/>
                <a:latin typeface="Century Gothic" panose="020B0502020202020204" pitchFamily="34" charset="0"/>
                <a:ea typeface="Times New Roman" panose="02020603050405020304" pitchFamily="18" charset="0"/>
              </a:rPr>
              <a:t>işleminin yapıldığı tarihi</a:t>
            </a:r>
            <a:r>
              <a:rPr lang="tr-TR" sz="1800" b="1" spc="-25" dirty="0">
                <a:solidFill>
                  <a:srgbClr val="FF0000"/>
                </a:solidFill>
                <a:effectLst/>
                <a:latin typeface="Century Gothic" panose="020B0502020202020204" pitchFamily="34" charset="0"/>
                <a:ea typeface="Times New Roman" panose="02020603050405020304" pitchFamily="18" charset="0"/>
              </a:rPr>
              <a:t> </a:t>
            </a:r>
            <a:r>
              <a:rPr lang="tr-TR" sz="1800" b="1" dirty="0">
                <a:solidFill>
                  <a:srgbClr val="FF0000"/>
                </a:solidFill>
                <a:effectLst/>
                <a:latin typeface="Century Gothic" panose="020B0502020202020204" pitchFamily="34" charset="0"/>
                <a:ea typeface="Times New Roman" panose="02020603050405020304" pitchFamily="18" charset="0"/>
              </a:rPr>
              <a:t>izleyen</a:t>
            </a:r>
            <a:r>
              <a:rPr lang="tr-TR" sz="1800" b="1" spc="-15" dirty="0">
                <a:solidFill>
                  <a:srgbClr val="FF0000"/>
                </a:solidFill>
                <a:effectLst/>
                <a:latin typeface="Century Gothic" panose="020B0502020202020204" pitchFamily="34" charset="0"/>
                <a:ea typeface="Times New Roman" panose="02020603050405020304" pitchFamily="18" charset="0"/>
              </a:rPr>
              <a:t> </a:t>
            </a:r>
            <a:r>
              <a:rPr lang="tr-TR" sz="1800" b="1" dirty="0">
                <a:solidFill>
                  <a:srgbClr val="FF0000"/>
                </a:solidFill>
                <a:effectLst/>
                <a:latin typeface="Century Gothic" panose="020B0502020202020204" pitchFamily="34" charset="0"/>
                <a:ea typeface="Times New Roman" panose="02020603050405020304" pitchFamily="18" charset="0"/>
              </a:rPr>
              <a:t>ayın</a:t>
            </a:r>
            <a:r>
              <a:rPr lang="tr-TR" sz="1800" b="1" spc="-25" dirty="0">
                <a:solidFill>
                  <a:srgbClr val="FF0000"/>
                </a:solidFill>
                <a:effectLst/>
                <a:latin typeface="Century Gothic" panose="020B0502020202020204" pitchFamily="34" charset="0"/>
                <a:ea typeface="Times New Roman" panose="02020603050405020304" pitchFamily="18" charset="0"/>
              </a:rPr>
              <a:t> </a:t>
            </a:r>
            <a:r>
              <a:rPr lang="tr-TR" sz="1800" b="1" dirty="0">
                <a:solidFill>
                  <a:srgbClr val="FF0000"/>
                </a:solidFill>
                <a:effectLst/>
                <a:latin typeface="Century Gothic" panose="020B0502020202020204" pitchFamily="34" charset="0"/>
                <a:ea typeface="Times New Roman" panose="02020603050405020304" pitchFamily="18" charset="0"/>
              </a:rPr>
              <a:t>son günü akşamına</a:t>
            </a:r>
            <a:r>
              <a:rPr lang="tr-TR" sz="1800" b="1"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kadar gelir veya kurumlar vergisi yönünden (kollektif, adi komandit ve adi şirketlerce katma değer vergisi yönünden) bağlı olunan vergi dairesine (elektronik ortamda beyan vermek zorunda olanlar için elektronik ortamda) beyan edilmelidir.</a:t>
            </a:r>
          </a:p>
          <a:p>
            <a:pPr marL="389890" marR="120650" indent="-285750" algn="just">
              <a:lnSpc>
                <a:spcPct val="106000"/>
              </a:lnSpc>
              <a:spcBef>
                <a:spcPts val="660"/>
              </a:spcBef>
            </a:pPr>
            <a:r>
              <a:rPr lang="tr-TR" sz="1800" dirty="0">
                <a:latin typeface="Century Gothic" panose="020B0502020202020204" pitchFamily="34" charset="0"/>
                <a:ea typeface="Times New Roman" panose="02020603050405020304" pitchFamily="18" charset="0"/>
              </a:rPr>
              <a:t>Beyan edilen vergi</a:t>
            </a:r>
            <a:r>
              <a:rPr lang="tr-TR" sz="1800" b="1" dirty="0">
                <a:solidFill>
                  <a:srgbClr val="FF0000"/>
                </a:solidFill>
                <a:effectLst/>
                <a:latin typeface="Century Gothic" panose="020B0502020202020204" pitchFamily="34" charset="0"/>
                <a:ea typeface="Times New Roman" panose="02020603050405020304" pitchFamily="18" charset="0"/>
              </a:rPr>
              <a:t>, üç eşit taksitte (</a:t>
            </a:r>
            <a:r>
              <a:rPr lang="tr-TR" sz="1800" b="1" dirty="0">
                <a:solidFill>
                  <a:schemeClr val="tx2">
                    <a:lumMod val="60000"/>
                    <a:lumOff val="40000"/>
                  </a:schemeClr>
                </a:solidFill>
                <a:effectLst/>
                <a:latin typeface="Century Gothic" panose="020B0502020202020204" pitchFamily="34" charset="0"/>
                <a:ea typeface="Times New Roman" panose="02020603050405020304" pitchFamily="18" charset="0"/>
              </a:rPr>
              <a:t>ilk taksiti </a:t>
            </a:r>
            <a:r>
              <a:rPr lang="tr-TR" sz="1800" b="1" dirty="0">
                <a:solidFill>
                  <a:srgbClr val="00B050"/>
                </a:solidFill>
                <a:effectLst/>
                <a:latin typeface="Century Gothic" panose="020B0502020202020204" pitchFamily="34" charset="0"/>
                <a:ea typeface="Times New Roman" panose="02020603050405020304" pitchFamily="18" charset="0"/>
              </a:rPr>
              <a:t>beyanname verme süresi </a:t>
            </a:r>
            <a:r>
              <a:rPr lang="tr-TR" sz="1800" b="1" dirty="0">
                <a:solidFill>
                  <a:schemeClr val="tx2">
                    <a:lumMod val="60000"/>
                    <a:lumOff val="40000"/>
                  </a:schemeClr>
                </a:solidFill>
                <a:effectLst/>
                <a:latin typeface="Century Gothic" panose="020B0502020202020204" pitchFamily="34" charset="0"/>
                <a:ea typeface="Times New Roman" panose="02020603050405020304" pitchFamily="18" charset="0"/>
              </a:rPr>
              <a:t>içinde, izleyen taksitler sırasıyla beyanname verme süresini takip eden </a:t>
            </a:r>
            <a:r>
              <a:rPr lang="tr-TR" sz="1800" b="1" dirty="0">
                <a:solidFill>
                  <a:srgbClr val="00B050"/>
                </a:solidFill>
                <a:effectLst/>
                <a:latin typeface="Century Gothic" panose="020B0502020202020204" pitchFamily="34" charset="0"/>
                <a:ea typeface="Times New Roman" panose="02020603050405020304" pitchFamily="18" charset="0"/>
              </a:rPr>
              <a:t>ikinci ve dördüncü</a:t>
            </a:r>
            <a:r>
              <a:rPr lang="tr-TR" sz="1800" b="1" dirty="0">
                <a:solidFill>
                  <a:schemeClr val="tx2">
                    <a:lumMod val="60000"/>
                    <a:lumOff val="40000"/>
                  </a:schemeClr>
                </a:solidFill>
                <a:effectLst/>
                <a:latin typeface="Century Gothic" panose="020B0502020202020204" pitchFamily="34" charset="0"/>
                <a:ea typeface="Times New Roman" panose="02020603050405020304" pitchFamily="18" charset="0"/>
              </a:rPr>
              <a:t> ayda olmak üzere) </a:t>
            </a:r>
            <a:r>
              <a:rPr lang="tr-TR" sz="1800" b="1" dirty="0">
                <a:solidFill>
                  <a:srgbClr val="FF0000"/>
                </a:solidFill>
                <a:effectLst/>
                <a:latin typeface="Century Gothic" panose="020B0502020202020204" pitchFamily="34" charset="0"/>
                <a:ea typeface="Times New Roman" panose="02020603050405020304" pitchFamily="18" charset="0"/>
              </a:rPr>
              <a:t>ödenir.</a:t>
            </a:r>
          </a:p>
          <a:p>
            <a:pPr marL="389890" marR="120650" indent="-285750" algn="just">
              <a:lnSpc>
                <a:spcPct val="106000"/>
              </a:lnSpc>
              <a:spcBef>
                <a:spcPts val="660"/>
              </a:spcBef>
            </a:pPr>
            <a:r>
              <a:rPr lang="tr-TR" sz="1800" i="1" dirty="0">
                <a:effectLst/>
                <a:latin typeface="Century Gothic" panose="020B0502020202020204" pitchFamily="34" charset="0"/>
                <a:ea typeface="Times New Roman" panose="02020603050405020304" pitchFamily="18" charset="0"/>
              </a:rPr>
              <a:t>Bu </a:t>
            </a:r>
            <a:r>
              <a:rPr lang="tr-TR" sz="1800" dirty="0">
                <a:effectLst/>
                <a:latin typeface="Century Gothic" panose="020B0502020202020204" pitchFamily="34" charset="0"/>
                <a:ea typeface="Times New Roman" panose="02020603050405020304" pitchFamily="18" charset="0"/>
              </a:rPr>
              <a:t>vergi; gelir ve kurumlar vergilerinden mahsup edilmeyeceği gibi, gelir ve kurumlar</a:t>
            </a:r>
            <a:r>
              <a:rPr lang="tr-TR" sz="1800" spc="-6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vergileri</a:t>
            </a:r>
            <a:r>
              <a:rPr lang="tr-TR" sz="1800" spc="1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matrahlarının tespitinde</a:t>
            </a:r>
            <a:r>
              <a:rPr lang="tr-TR" sz="1800" spc="-5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gider</a:t>
            </a:r>
            <a:r>
              <a:rPr lang="tr-TR" sz="1800" spc="-5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olarak</a:t>
            </a:r>
            <a:r>
              <a:rPr lang="tr-TR" sz="1800" spc="-6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da</a:t>
            </a:r>
            <a:r>
              <a:rPr lang="tr-TR" sz="1800" spc="-5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dikkate</a:t>
            </a:r>
            <a:r>
              <a:rPr lang="tr-TR" sz="1800" spc="-5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alınamaz.</a:t>
            </a:r>
          </a:p>
          <a:p>
            <a:pPr marL="389890" marR="120650" indent="-285750" algn="just">
              <a:lnSpc>
                <a:spcPct val="106000"/>
              </a:lnSpc>
              <a:spcBef>
                <a:spcPts val="660"/>
              </a:spcBef>
            </a:pPr>
            <a:r>
              <a:rPr lang="tr-TR" sz="1800" dirty="0">
                <a:effectLst/>
                <a:latin typeface="Century Gothic" panose="020B0502020202020204" pitchFamily="34" charset="0"/>
                <a:ea typeface="Times New Roman" panose="02020603050405020304" pitchFamily="18" charset="0"/>
              </a:rPr>
              <a:t>Değer artışı üzerinden %2 oranında hesaplanan verginin </a:t>
            </a:r>
            <a:r>
              <a:rPr lang="tr-TR" sz="1800" b="1" dirty="0">
                <a:solidFill>
                  <a:srgbClr val="FF0000"/>
                </a:solidFill>
                <a:effectLst/>
                <a:latin typeface="Century Gothic" panose="020B0502020202020204" pitchFamily="34" charset="0"/>
                <a:ea typeface="Times New Roman" panose="02020603050405020304" pitchFamily="18" charset="0"/>
              </a:rPr>
              <a:t>zamanında beyan edilmemesi </a:t>
            </a:r>
            <a:r>
              <a:rPr lang="tr-TR" sz="1800" dirty="0">
                <a:effectLst/>
                <a:latin typeface="Century Gothic" panose="020B0502020202020204" pitchFamily="34" charset="0"/>
                <a:ea typeface="Times New Roman" panose="02020603050405020304" pitchFamily="18" charset="0"/>
              </a:rPr>
              <a:t>veya</a:t>
            </a:r>
            <a:r>
              <a:rPr lang="tr-TR" sz="1800" spc="-25" dirty="0">
                <a:effectLst/>
                <a:latin typeface="Century Gothic" panose="020B0502020202020204" pitchFamily="34" charset="0"/>
                <a:ea typeface="Times New Roman" panose="02020603050405020304" pitchFamily="18" charset="0"/>
              </a:rPr>
              <a:t> </a:t>
            </a:r>
            <a:r>
              <a:rPr lang="tr-TR" sz="1800" b="1" dirty="0">
                <a:solidFill>
                  <a:srgbClr val="FF0000"/>
                </a:solidFill>
                <a:effectLst/>
                <a:latin typeface="Century Gothic" panose="020B0502020202020204" pitchFamily="34" charset="0"/>
                <a:ea typeface="Times New Roman" panose="02020603050405020304" pitchFamily="18" charset="0"/>
              </a:rPr>
              <a:t>tahakkuk eden</a:t>
            </a:r>
            <a:r>
              <a:rPr lang="tr-TR" sz="1800" b="1" spc="-5" dirty="0">
                <a:solidFill>
                  <a:srgbClr val="FF0000"/>
                </a:solidFill>
                <a:effectLst/>
                <a:latin typeface="Century Gothic" panose="020B0502020202020204" pitchFamily="34" charset="0"/>
                <a:ea typeface="Times New Roman" panose="02020603050405020304" pitchFamily="18" charset="0"/>
              </a:rPr>
              <a:t> </a:t>
            </a:r>
            <a:r>
              <a:rPr lang="tr-TR" sz="1800" b="1" dirty="0">
                <a:solidFill>
                  <a:srgbClr val="FF0000"/>
                </a:solidFill>
                <a:effectLst/>
                <a:latin typeface="Century Gothic" panose="020B0502020202020204" pitchFamily="34" charset="0"/>
                <a:ea typeface="Times New Roman" panose="02020603050405020304" pitchFamily="18" charset="0"/>
              </a:rPr>
              <a:t>verginin</a:t>
            </a:r>
            <a:r>
              <a:rPr lang="tr-TR" sz="1800" b="1" spc="-15" dirty="0">
                <a:solidFill>
                  <a:srgbClr val="FF0000"/>
                </a:solidFill>
                <a:effectLst/>
                <a:latin typeface="Century Gothic" panose="020B0502020202020204" pitchFamily="34" charset="0"/>
                <a:ea typeface="Times New Roman" panose="02020603050405020304" pitchFamily="18" charset="0"/>
              </a:rPr>
              <a:t> </a:t>
            </a:r>
            <a:r>
              <a:rPr lang="tr-TR" sz="1800" b="1" dirty="0">
                <a:solidFill>
                  <a:srgbClr val="FF0000"/>
                </a:solidFill>
                <a:effectLst/>
                <a:latin typeface="Century Gothic" panose="020B0502020202020204" pitchFamily="34" charset="0"/>
                <a:ea typeface="Times New Roman" panose="02020603050405020304" pitchFamily="18" charset="0"/>
              </a:rPr>
              <a:t>taksitlerinin</a:t>
            </a:r>
            <a:r>
              <a:rPr lang="tr-TR" sz="1800" b="1" spc="-10" dirty="0">
                <a:solidFill>
                  <a:srgbClr val="FF0000"/>
                </a:solidFill>
                <a:effectLst/>
                <a:latin typeface="Century Gothic" panose="020B0502020202020204" pitchFamily="34" charset="0"/>
                <a:ea typeface="Times New Roman" panose="02020603050405020304" pitchFamily="18" charset="0"/>
              </a:rPr>
              <a:t> </a:t>
            </a:r>
            <a:r>
              <a:rPr lang="tr-TR" sz="1800" b="1" dirty="0">
                <a:solidFill>
                  <a:srgbClr val="FF0000"/>
                </a:solidFill>
                <a:effectLst/>
                <a:latin typeface="Century Gothic" panose="020B0502020202020204" pitchFamily="34" charset="0"/>
                <a:ea typeface="Times New Roman" panose="02020603050405020304" pitchFamily="18" charset="0"/>
              </a:rPr>
              <a:t>sürelerinde ödenmemesi</a:t>
            </a:r>
            <a:r>
              <a:rPr lang="tr-TR" sz="1800" b="1"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ya</a:t>
            </a:r>
            <a:r>
              <a:rPr lang="tr-TR" sz="1800" spc="-1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da</a:t>
            </a:r>
            <a:r>
              <a:rPr lang="tr-TR" sz="1800" spc="-30" dirty="0">
                <a:effectLst/>
                <a:latin typeface="Century Gothic" panose="020B0502020202020204" pitchFamily="34" charset="0"/>
                <a:ea typeface="Times New Roman" panose="02020603050405020304" pitchFamily="18" charset="0"/>
              </a:rPr>
              <a:t> </a:t>
            </a:r>
            <a:r>
              <a:rPr lang="tr-TR" sz="1800" b="1" dirty="0">
                <a:solidFill>
                  <a:srgbClr val="FF0000"/>
                </a:solidFill>
                <a:effectLst/>
                <a:latin typeface="Century Gothic" panose="020B0502020202020204" pitchFamily="34" charset="0"/>
                <a:ea typeface="Times New Roman" panose="02020603050405020304" pitchFamily="18" charset="0"/>
              </a:rPr>
              <a:t>kısmen ödenmesi</a:t>
            </a:r>
            <a:r>
              <a:rPr lang="tr-TR" sz="1800" b="1" spc="-50" dirty="0">
                <a:solidFill>
                  <a:srgbClr val="FF0000"/>
                </a:solidFill>
                <a:effectLst/>
                <a:latin typeface="Century Gothic" panose="020B0502020202020204" pitchFamily="34" charset="0"/>
                <a:ea typeface="Times New Roman" panose="02020603050405020304" pitchFamily="18" charset="0"/>
              </a:rPr>
              <a:t> </a:t>
            </a:r>
            <a:r>
              <a:rPr lang="tr-TR" sz="1800" b="1" dirty="0">
                <a:solidFill>
                  <a:srgbClr val="FF0000"/>
                </a:solidFill>
                <a:effectLst/>
                <a:latin typeface="Century Gothic" panose="020B0502020202020204" pitchFamily="34" charset="0"/>
                <a:ea typeface="Times New Roman" panose="02020603050405020304" pitchFamily="18" charset="0"/>
              </a:rPr>
              <a:t>halinde</a:t>
            </a:r>
            <a:r>
              <a:rPr lang="tr-TR" sz="1800" b="1" spc="-25" dirty="0">
                <a:solidFill>
                  <a:srgbClr val="FF0000"/>
                </a:solidFill>
                <a:effectLst/>
                <a:latin typeface="Century Gothic" panose="020B0502020202020204" pitchFamily="34" charset="0"/>
                <a:ea typeface="Times New Roman" panose="02020603050405020304" pitchFamily="18" charset="0"/>
              </a:rPr>
              <a:t> </a:t>
            </a:r>
            <a:r>
              <a:rPr lang="tr-TR" sz="1800" b="1" dirty="0">
                <a:solidFill>
                  <a:schemeClr val="tx2">
                    <a:lumMod val="60000"/>
                    <a:lumOff val="40000"/>
                  </a:schemeClr>
                </a:solidFill>
                <a:effectLst/>
                <a:latin typeface="Century Gothic" panose="020B0502020202020204" pitchFamily="34" charset="0"/>
                <a:ea typeface="Times New Roman" panose="02020603050405020304" pitchFamily="18" charset="0"/>
              </a:rPr>
              <a:t>213</a:t>
            </a:r>
            <a:r>
              <a:rPr lang="tr-TR" sz="1800" b="1" spc="-60" dirty="0">
                <a:solidFill>
                  <a:schemeClr val="tx2">
                    <a:lumMod val="60000"/>
                    <a:lumOff val="40000"/>
                  </a:schemeClr>
                </a:solidFill>
                <a:effectLst/>
                <a:latin typeface="Century Gothic" panose="020B0502020202020204" pitchFamily="34" charset="0"/>
                <a:ea typeface="Times New Roman" panose="02020603050405020304" pitchFamily="18" charset="0"/>
              </a:rPr>
              <a:t> </a:t>
            </a:r>
            <a:r>
              <a:rPr lang="tr-TR" sz="1800" b="1" dirty="0">
                <a:solidFill>
                  <a:schemeClr val="tx2">
                    <a:lumMod val="60000"/>
                    <a:lumOff val="40000"/>
                  </a:schemeClr>
                </a:solidFill>
                <a:effectLst/>
                <a:latin typeface="Century Gothic" panose="020B0502020202020204" pitchFamily="34" charset="0"/>
                <a:ea typeface="Times New Roman" panose="02020603050405020304" pitchFamily="18" charset="0"/>
              </a:rPr>
              <a:t>sayılı</a:t>
            </a:r>
            <a:r>
              <a:rPr lang="tr-TR" sz="1800" b="1" spc="-55" dirty="0">
                <a:solidFill>
                  <a:schemeClr val="tx2">
                    <a:lumMod val="60000"/>
                    <a:lumOff val="40000"/>
                  </a:schemeClr>
                </a:solidFill>
                <a:effectLst/>
                <a:latin typeface="Century Gothic" panose="020B0502020202020204" pitchFamily="34" charset="0"/>
                <a:ea typeface="Times New Roman" panose="02020603050405020304" pitchFamily="18" charset="0"/>
              </a:rPr>
              <a:t> </a:t>
            </a:r>
            <a:r>
              <a:rPr lang="tr-TR" sz="1800" b="1" dirty="0">
                <a:solidFill>
                  <a:schemeClr val="tx2">
                    <a:lumMod val="60000"/>
                    <a:lumOff val="40000"/>
                  </a:schemeClr>
                </a:solidFill>
                <a:effectLst/>
                <a:latin typeface="Century Gothic" panose="020B0502020202020204" pitchFamily="34" charset="0"/>
                <a:ea typeface="Times New Roman" panose="02020603050405020304" pitchFamily="18" charset="0"/>
              </a:rPr>
              <a:t>Kanunun geçici</a:t>
            </a:r>
            <a:r>
              <a:rPr lang="tr-TR" sz="1800" b="1" spc="-30" dirty="0">
                <a:solidFill>
                  <a:schemeClr val="tx2">
                    <a:lumMod val="60000"/>
                    <a:lumOff val="40000"/>
                  </a:schemeClr>
                </a:solidFill>
                <a:effectLst/>
                <a:latin typeface="Century Gothic" panose="020B0502020202020204" pitchFamily="34" charset="0"/>
                <a:ea typeface="Times New Roman" panose="02020603050405020304" pitchFamily="18" charset="0"/>
              </a:rPr>
              <a:t> </a:t>
            </a:r>
            <a:r>
              <a:rPr lang="tr-TR" sz="1800" b="1" dirty="0">
                <a:solidFill>
                  <a:schemeClr val="tx2">
                    <a:lumMod val="60000"/>
                    <a:lumOff val="40000"/>
                  </a:schemeClr>
                </a:solidFill>
                <a:effectLst/>
                <a:latin typeface="Century Gothic" panose="020B0502020202020204" pitchFamily="34" charset="0"/>
                <a:ea typeface="Times New Roman" panose="02020603050405020304" pitchFamily="18" charset="0"/>
              </a:rPr>
              <a:t>32</a:t>
            </a:r>
            <a:r>
              <a:rPr lang="tr-TR" sz="1800" b="1" spc="-60" dirty="0">
                <a:solidFill>
                  <a:schemeClr val="tx2">
                    <a:lumMod val="60000"/>
                    <a:lumOff val="40000"/>
                  </a:schemeClr>
                </a:solidFill>
                <a:effectLst/>
                <a:latin typeface="Century Gothic" panose="020B0502020202020204" pitchFamily="34" charset="0"/>
                <a:ea typeface="Times New Roman" panose="02020603050405020304" pitchFamily="18" charset="0"/>
              </a:rPr>
              <a:t> </a:t>
            </a:r>
            <a:r>
              <a:rPr lang="tr-TR" sz="1800" b="1" dirty="0" err="1">
                <a:solidFill>
                  <a:schemeClr val="tx2">
                    <a:lumMod val="60000"/>
                    <a:lumOff val="40000"/>
                  </a:schemeClr>
                </a:solidFill>
                <a:effectLst/>
                <a:latin typeface="Century Gothic" panose="020B0502020202020204" pitchFamily="34" charset="0"/>
                <a:ea typeface="Times New Roman" panose="02020603050405020304" pitchFamily="18" charset="0"/>
              </a:rPr>
              <a:t>nci</a:t>
            </a:r>
            <a:r>
              <a:rPr lang="tr-TR" sz="1800" b="1" spc="-55" dirty="0">
                <a:solidFill>
                  <a:schemeClr val="tx2">
                    <a:lumMod val="60000"/>
                    <a:lumOff val="40000"/>
                  </a:schemeClr>
                </a:solidFill>
                <a:effectLst/>
                <a:latin typeface="Century Gothic" panose="020B0502020202020204" pitchFamily="34" charset="0"/>
                <a:ea typeface="Times New Roman" panose="02020603050405020304" pitchFamily="18" charset="0"/>
              </a:rPr>
              <a:t> </a:t>
            </a:r>
            <a:r>
              <a:rPr lang="tr-TR" sz="1800" b="1" dirty="0">
                <a:solidFill>
                  <a:schemeClr val="tx2">
                    <a:lumMod val="60000"/>
                    <a:lumOff val="40000"/>
                  </a:schemeClr>
                </a:solidFill>
                <a:effectLst/>
                <a:latin typeface="Century Gothic" panose="020B0502020202020204" pitchFamily="34" charset="0"/>
                <a:ea typeface="Times New Roman" panose="02020603050405020304" pitchFamily="18" charset="0"/>
              </a:rPr>
              <a:t>maddesi</a:t>
            </a:r>
            <a:r>
              <a:rPr lang="tr-TR" sz="1800" b="1" spc="-10" dirty="0">
                <a:solidFill>
                  <a:schemeClr val="tx2">
                    <a:lumMod val="60000"/>
                    <a:lumOff val="40000"/>
                  </a:schemeClr>
                </a:solidFill>
                <a:effectLst/>
                <a:latin typeface="Century Gothic" panose="020B0502020202020204" pitchFamily="34" charset="0"/>
                <a:ea typeface="Times New Roman" panose="02020603050405020304" pitchFamily="18" charset="0"/>
              </a:rPr>
              <a:t> </a:t>
            </a:r>
            <a:r>
              <a:rPr lang="tr-TR" sz="1800" b="1" dirty="0">
                <a:solidFill>
                  <a:schemeClr val="tx2">
                    <a:lumMod val="60000"/>
                    <a:lumOff val="40000"/>
                  </a:schemeClr>
                </a:solidFill>
                <a:effectLst/>
                <a:latin typeface="Century Gothic" panose="020B0502020202020204" pitchFamily="34" charset="0"/>
                <a:ea typeface="Times New Roman" panose="02020603050405020304" pitchFamily="18" charset="0"/>
              </a:rPr>
              <a:t>hükümlerinden</a:t>
            </a:r>
            <a:r>
              <a:rPr lang="tr-TR" sz="1800" b="1" spc="-20" dirty="0">
                <a:solidFill>
                  <a:schemeClr val="tx2">
                    <a:lumMod val="60000"/>
                    <a:lumOff val="40000"/>
                  </a:schemeClr>
                </a:solidFill>
                <a:effectLst/>
                <a:latin typeface="Century Gothic" panose="020B0502020202020204" pitchFamily="34" charset="0"/>
                <a:ea typeface="Times New Roman" panose="02020603050405020304" pitchFamily="18" charset="0"/>
              </a:rPr>
              <a:t> </a:t>
            </a:r>
            <a:r>
              <a:rPr lang="tr-TR" sz="1800" b="1" dirty="0">
                <a:solidFill>
                  <a:schemeClr val="tx2">
                    <a:lumMod val="60000"/>
                    <a:lumOff val="40000"/>
                  </a:schemeClr>
                </a:solidFill>
                <a:effectLst/>
                <a:latin typeface="Century Gothic" panose="020B0502020202020204" pitchFamily="34" charset="0"/>
                <a:ea typeface="Times New Roman" panose="02020603050405020304" pitchFamily="18" charset="0"/>
              </a:rPr>
              <a:t>faydalanılamaz.</a:t>
            </a:r>
          </a:p>
          <a:p>
            <a:pPr marL="389890" marR="120650" indent="-285750" algn="just">
              <a:lnSpc>
                <a:spcPct val="106000"/>
              </a:lnSpc>
              <a:spcBef>
                <a:spcPts val="660"/>
              </a:spcBef>
            </a:pPr>
            <a:endParaRPr lang="tr-TR" sz="1800" dirty="0">
              <a:effectLst/>
              <a:latin typeface="Times New Roman" panose="02020603050405020304" pitchFamily="18" charset="0"/>
              <a:ea typeface="Times New Roman" panose="02020603050405020304" pitchFamily="18" charset="0"/>
            </a:endParaRPr>
          </a:p>
          <a:p>
            <a:pPr marL="104140" marR="120650" indent="325120" algn="just">
              <a:lnSpc>
                <a:spcPct val="106000"/>
              </a:lnSpc>
              <a:spcBef>
                <a:spcPts val="660"/>
              </a:spcBef>
              <a:spcAft>
                <a:spcPts val="0"/>
              </a:spcAft>
            </a:pPr>
            <a:endParaRPr lang="tr-TR" sz="1800" dirty="0">
              <a:effectLst/>
              <a:latin typeface="Times New Roman" panose="02020603050405020304" pitchFamily="18" charset="0"/>
              <a:ea typeface="Times New Roman" panose="02020603050405020304" pitchFamily="18" charset="0"/>
            </a:endParaRPr>
          </a:p>
          <a:p>
            <a:pPr marR="112395" algn="just">
              <a:spcBef>
                <a:spcPts val="475"/>
              </a:spcBef>
              <a:tabLst>
                <a:tab pos="607060" algn="l"/>
              </a:tabLst>
            </a:pPr>
            <a:endParaRPr lang="tr-TR" sz="1800" dirty="0">
              <a:latin typeface="Times New Roman" panose="02020603050405020304" pitchFamily="18" charset="0"/>
              <a:ea typeface="Times New Roman" panose="02020603050405020304" pitchFamily="18" charset="0"/>
            </a:endParaRPr>
          </a:p>
        </p:txBody>
      </p:sp>
      <p:sp>
        <p:nvSpPr>
          <p:cNvPr id="3" name="Subtitle 2">
            <a:extLst>
              <a:ext uri="{FF2B5EF4-FFF2-40B4-BE49-F238E27FC236}">
                <a16:creationId xmlns:a16="http://schemas.microsoft.com/office/drawing/2014/main" id="{07CEE11F-812F-A722-4ACC-8D698497E021}"/>
              </a:ext>
            </a:extLst>
          </p:cNvPr>
          <p:cNvSpPr txBox="1">
            <a:spLocks/>
          </p:cNvSpPr>
          <p:nvPr/>
        </p:nvSpPr>
        <p:spPr>
          <a:xfrm>
            <a:off x="-1" y="571875"/>
            <a:ext cx="4386729" cy="507625"/>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tr-TR" sz="2000" b="1" dirty="0">
                <a:solidFill>
                  <a:schemeClr val="bg1">
                    <a:lumMod val="95000"/>
                  </a:schemeClr>
                </a:solidFill>
                <a:latin typeface="Century Gothic" panose="020B0502020202020204" pitchFamily="34" charset="0"/>
              </a:rPr>
              <a:t>GEÇİCİ 32. MADDE UYGULAMASI</a:t>
            </a:r>
          </a:p>
        </p:txBody>
      </p:sp>
    </p:spTree>
    <p:extLst>
      <p:ext uri="{BB962C8B-B14F-4D97-AF65-F5344CB8AC3E}">
        <p14:creationId xmlns:p14="http://schemas.microsoft.com/office/powerpoint/2010/main" val="28097094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pic>
        <p:nvPicPr>
          <p:cNvPr id="4" name="Resim 3">
            <a:extLst>
              <a:ext uri="{FF2B5EF4-FFF2-40B4-BE49-F238E27FC236}">
                <a16:creationId xmlns:a16="http://schemas.microsoft.com/office/drawing/2014/main" id="{D709A00E-4437-11CB-2087-68C1B3A568CB}"/>
              </a:ext>
            </a:extLst>
          </p:cNvPr>
          <p:cNvPicPr>
            <a:picLocks noChangeAspect="1"/>
          </p:cNvPicPr>
          <p:nvPr/>
        </p:nvPicPr>
        <p:blipFill>
          <a:blip r:embed="rId4"/>
          <a:stretch>
            <a:fillRect/>
          </a:stretch>
        </p:blipFill>
        <p:spPr>
          <a:xfrm>
            <a:off x="5016340" y="6095934"/>
            <a:ext cx="4078577" cy="762066"/>
          </a:xfrm>
          <a:prstGeom prst="rect">
            <a:avLst/>
          </a:prstGeom>
        </p:spPr>
      </p:pic>
      <p:sp>
        <p:nvSpPr>
          <p:cNvPr id="5" name="Subtitle 2">
            <a:extLst>
              <a:ext uri="{FF2B5EF4-FFF2-40B4-BE49-F238E27FC236}">
                <a16:creationId xmlns:a16="http://schemas.microsoft.com/office/drawing/2014/main" id="{E8D41FE4-E7BB-2F42-6ED5-A260FAFCDB08}"/>
              </a:ext>
            </a:extLst>
          </p:cNvPr>
          <p:cNvSpPr>
            <a:spLocks noGrp="1"/>
          </p:cNvSpPr>
          <p:nvPr>
            <p:ph type="title"/>
          </p:nvPr>
        </p:nvSpPr>
        <p:spPr>
          <a:xfrm>
            <a:off x="995363" y="1217613"/>
            <a:ext cx="6792752" cy="701674"/>
          </a:xfrm>
        </p:spPr>
        <p:txBody>
          <a:bodyPr>
            <a:normAutofit/>
          </a:bodyPr>
          <a:lstStyle/>
          <a:p>
            <a:pPr marL="430530">
              <a:spcBef>
                <a:spcPts val="835"/>
              </a:spcBef>
              <a:spcAft>
                <a:spcPts val="0"/>
              </a:spcAft>
            </a:pPr>
            <a:r>
              <a:rPr lang="tr-TR" sz="1800" b="1" dirty="0">
                <a:solidFill>
                  <a:srgbClr val="FF0000"/>
                </a:solidFill>
                <a:effectLst/>
                <a:latin typeface="Century Gothic" panose="020B0502020202020204" pitchFamily="34" charset="0"/>
                <a:ea typeface="Times New Roman" panose="02020603050405020304" pitchFamily="18" charset="0"/>
              </a:rPr>
              <a:t>YENİDEN</a:t>
            </a:r>
            <a:r>
              <a:rPr lang="tr-TR" sz="1800" b="1" spc="-20" dirty="0">
                <a:solidFill>
                  <a:srgbClr val="FF0000"/>
                </a:solidFill>
                <a:effectLst/>
                <a:latin typeface="Century Gothic" panose="020B0502020202020204" pitchFamily="34" charset="0"/>
                <a:ea typeface="Times New Roman" panose="02020603050405020304" pitchFamily="18" charset="0"/>
              </a:rPr>
              <a:t> </a:t>
            </a:r>
            <a:r>
              <a:rPr lang="tr-TR" sz="1800" b="1" dirty="0">
                <a:solidFill>
                  <a:srgbClr val="FF0000"/>
                </a:solidFill>
                <a:effectLst/>
                <a:latin typeface="Century Gothic" panose="020B0502020202020204" pitchFamily="34" charset="0"/>
                <a:ea typeface="Times New Roman" panose="02020603050405020304" pitchFamily="18" charset="0"/>
              </a:rPr>
              <a:t>DEĞERLEMEYE</a:t>
            </a:r>
            <a:r>
              <a:rPr lang="tr-TR" sz="1800" b="1" spc="55" dirty="0">
                <a:solidFill>
                  <a:srgbClr val="FF0000"/>
                </a:solidFill>
                <a:effectLst/>
                <a:latin typeface="Century Gothic" panose="020B0502020202020204" pitchFamily="34" charset="0"/>
                <a:ea typeface="Times New Roman" panose="02020603050405020304" pitchFamily="18" charset="0"/>
              </a:rPr>
              <a:t> </a:t>
            </a:r>
            <a:r>
              <a:rPr lang="tr-TR" sz="1800" b="1" dirty="0">
                <a:solidFill>
                  <a:srgbClr val="FF0000"/>
                </a:solidFill>
                <a:effectLst/>
                <a:latin typeface="Century Gothic" panose="020B0502020202020204" pitchFamily="34" charset="0"/>
                <a:ea typeface="Times New Roman" panose="02020603050405020304" pitchFamily="18" charset="0"/>
              </a:rPr>
              <a:t>TABİ</a:t>
            </a:r>
            <a:r>
              <a:rPr lang="tr-TR" sz="1800" b="1" spc="-25" dirty="0">
                <a:solidFill>
                  <a:srgbClr val="FF0000"/>
                </a:solidFill>
                <a:effectLst/>
                <a:latin typeface="Century Gothic" panose="020B0502020202020204" pitchFamily="34" charset="0"/>
                <a:ea typeface="Times New Roman" panose="02020603050405020304" pitchFamily="18" charset="0"/>
              </a:rPr>
              <a:t> </a:t>
            </a:r>
            <a:r>
              <a:rPr lang="tr-TR" sz="1800" b="1" dirty="0">
                <a:solidFill>
                  <a:srgbClr val="FF0000"/>
                </a:solidFill>
                <a:effectLst/>
                <a:latin typeface="Century Gothic" panose="020B0502020202020204" pitchFamily="34" charset="0"/>
                <a:ea typeface="Times New Roman" panose="02020603050405020304" pitchFamily="18" charset="0"/>
              </a:rPr>
              <a:t>TUTULAN</a:t>
            </a:r>
            <a:r>
              <a:rPr lang="tr-TR" sz="1800" b="1" spc="10" dirty="0">
                <a:solidFill>
                  <a:srgbClr val="FF0000"/>
                </a:solidFill>
                <a:effectLst/>
                <a:latin typeface="Century Gothic" panose="020B0502020202020204" pitchFamily="34" charset="0"/>
                <a:ea typeface="Times New Roman" panose="02020603050405020304" pitchFamily="18" charset="0"/>
              </a:rPr>
              <a:t> </a:t>
            </a:r>
            <a:r>
              <a:rPr lang="tr-TR" sz="1800" b="1" dirty="0">
                <a:solidFill>
                  <a:srgbClr val="FF0000"/>
                </a:solidFill>
                <a:effectLst/>
                <a:latin typeface="Century Gothic" panose="020B0502020202020204" pitchFamily="34" charset="0"/>
                <a:ea typeface="Times New Roman" panose="02020603050405020304" pitchFamily="18" charset="0"/>
              </a:rPr>
              <a:t>İKTİSADİ</a:t>
            </a:r>
            <a:r>
              <a:rPr lang="tr-TR" sz="1800" b="1" spc="5" dirty="0">
                <a:solidFill>
                  <a:srgbClr val="FF0000"/>
                </a:solidFill>
                <a:effectLst/>
                <a:latin typeface="Century Gothic" panose="020B0502020202020204" pitchFamily="34" charset="0"/>
                <a:ea typeface="Times New Roman" panose="02020603050405020304" pitchFamily="18" charset="0"/>
              </a:rPr>
              <a:t> </a:t>
            </a:r>
            <a:r>
              <a:rPr lang="tr-TR" sz="1800" b="1" dirty="0">
                <a:solidFill>
                  <a:srgbClr val="FF0000"/>
                </a:solidFill>
                <a:effectLst/>
                <a:latin typeface="Century Gothic" panose="020B0502020202020204" pitchFamily="34" charset="0"/>
                <a:ea typeface="Times New Roman" panose="02020603050405020304" pitchFamily="18" charset="0"/>
              </a:rPr>
              <a:t>KIYMETLERİN</a:t>
            </a:r>
            <a:r>
              <a:rPr lang="tr-TR" sz="1800" b="1" spc="25" dirty="0">
                <a:solidFill>
                  <a:srgbClr val="FF0000"/>
                </a:solidFill>
                <a:effectLst/>
                <a:latin typeface="Century Gothic" panose="020B0502020202020204" pitchFamily="34" charset="0"/>
                <a:ea typeface="Times New Roman" panose="02020603050405020304" pitchFamily="18" charset="0"/>
              </a:rPr>
              <a:t> </a:t>
            </a:r>
            <a:r>
              <a:rPr lang="tr-TR" sz="1800" b="1" dirty="0">
                <a:solidFill>
                  <a:srgbClr val="FF0000"/>
                </a:solidFill>
                <a:effectLst/>
                <a:latin typeface="Century Gothic" panose="020B0502020202020204" pitchFamily="34" charset="0"/>
                <a:ea typeface="Times New Roman" panose="02020603050405020304" pitchFamily="18" charset="0"/>
              </a:rPr>
              <a:t>ELDEN</a:t>
            </a:r>
            <a:r>
              <a:rPr lang="tr-TR" sz="1800" b="1" spc="-10" dirty="0">
                <a:solidFill>
                  <a:srgbClr val="FF0000"/>
                </a:solidFill>
                <a:effectLst/>
                <a:latin typeface="Century Gothic" panose="020B0502020202020204" pitchFamily="34" charset="0"/>
                <a:ea typeface="Times New Roman" panose="02020603050405020304" pitchFamily="18" charset="0"/>
              </a:rPr>
              <a:t> ÇIKARILMASI</a:t>
            </a:r>
            <a:endParaRPr lang="tr-TR" sz="1800" b="1" dirty="0">
              <a:solidFill>
                <a:srgbClr val="FF0000"/>
              </a:solidFill>
              <a:effectLst/>
              <a:latin typeface="Century Gothic" panose="020B0502020202020204" pitchFamily="34" charset="0"/>
              <a:ea typeface="Times New Roman" panose="02020603050405020304" pitchFamily="18" charset="0"/>
            </a:endParaRPr>
          </a:p>
        </p:txBody>
      </p:sp>
      <p:sp>
        <p:nvSpPr>
          <p:cNvPr id="2" name="İçerik Yer Tutucusu 1">
            <a:extLst>
              <a:ext uri="{FF2B5EF4-FFF2-40B4-BE49-F238E27FC236}">
                <a16:creationId xmlns:a16="http://schemas.microsoft.com/office/drawing/2014/main" id="{DD013AA8-A9E6-0192-20BA-486A4AC35109}"/>
              </a:ext>
            </a:extLst>
          </p:cNvPr>
          <p:cNvSpPr>
            <a:spLocks noGrp="1"/>
          </p:cNvSpPr>
          <p:nvPr>
            <p:ph idx="1"/>
          </p:nvPr>
        </p:nvSpPr>
        <p:spPr>
          <a:xfrm>
            <a:off x="457200" y="1804895"/>
            <a:ext cx="8229600" cy="4491132"/>
          </a:xfrm>
        </p:spPr>
        <p:txBody>
          <a:bodyPr>
            <a:normAutofit/>
          </a:bodyPr>
          <a:lstStyle/>
          <a:p>
            <a:pPr marL="389890" marR="120650" indent="-285750" algn="just">
              <a:lnSpc>
                <a:spcPct val="106000"/>
              </a:lnSpc>
              <a:spcBef>
                <a:spcPts val="660"/>
              </a:spcBef>
            </a:pPr>
            <a:endParaRPr lang="tr-TR" sz="1800" spc="-10" dirty="0">
              <a:effectLst/>
              <a:latin typeface="Times New Roman" panose="02020603050405020304" pitchFamily="18" charset="0"/>
              <a:ea typeface="Times New Roman" panose="02020603050405020304" pitchFamily="18" charset="0"/>
            </a:endParaRPr>
          </a:p>
          <a:p>
            <a:pPr marL="389890" marR="120650" indent="-285750" algn="just">
              <a:lnSpc>
                <a:spcPct val="106000"/>
              </a:lnSpc>
              <a:spcBef>
                <a:spcPts val="660"/>
              </a:spcBef>
            </a:pPr>
            <a:endParaRPr lang="tr-TR" sz="1800" spc="-10" dirty="0">
              <a:effectLst/>
              <a:latin typeface="Times New Roman" panose="02020603050405020304" pitchFamily="18" charset="0"/>
              <a:ea typeface="Times New Roman" panose="02020603050405020304" pitchFamily="18" charset="0"/>
            </a:endParaRPr>
          </a:p>
          <a:p>
            <a:pPr marL="389890" marR="120650" indent="-285750" algn="just">
              <a:lnSpc>
                <a:spcPct val="106000"/>
              </a:lnSpc>
              <a:spcBef>
                <a:spcPts val="660"/>
              </a:spcBef>
            </a:pPr>
            <a:endParaRPr lang="tr-TR" sz="1800" spc="-10" dirty="0">
              <a:latin typeface="Times New Roman" panose="02020603050405020304" pitchFamily="18" charset="0"/>
              <a:ea typeface="Times New Roman" panose="02020603050405020304" pitchFamily="18" charset="0"/>
            </a:endParaRPr>
          </a:p>
          <a:p>
            <a:pPr marL="389890" marR="120650" indent="-285750" algn="just">
              <a:lnSpc>
                <a:spcPct val="106000"/>
              </a:lnSpc>
              <a:spcBef>
                <a:spcPts val="660"/>
              </a:spcBef>
            </a:pPr>
            <a:r>
              <a:rPr lang="tr-TR" sz="2000" spc="-10" dirty="0">
                <a:effectLst/>
                <a:latin typeface="Century Gothic" panose="020B0502020202020204" pitchFamily="34" charset="0"/>
                <a:ea typeface="Times New Roman" panose="02020603050405020304" pitchFamily="18" charset="0"/>
              </a:rPr>
              <a:t>Yeniden değerlemeye tabi</a:t>
            </a:r>
            <a:r>
              <a:rPr lang="tr-TR" sz="2000" spc="-15" dirty="0">
                <a:effectLst/>
                <a:latin typeface="Century Gothic" panose="020B0502020202020204" pitchFamily="34" charset="0"/>
                <a:ea typeface="Times New Roman" panose="02020603050405020304" pitchFamily="18" charset="0"/>
              </a:rPr>
              <a:t> </a:t>
            </a:r>
            <a:r>
              <a:rPr lang="tr-TR" sz="2000" spc="-10" dirty="0">
                <a:effectLst/>
                <a:latin typeface="Century Gothic" panose="020B0502020202020204" pitchFamily="34" charset="0"/>
                <a:ea typeface="Times New Roman" panose="02020603050405020304" pitchFamily="18" charset="0"/>
              </a:rPr>
              <a:t>tutulan iktisadi kıymetlerin satış,</a:t>
            </a:r>
            <a:r>
              <a:rPr lang="tr-TR" sz="2000" spc="-25" dirty="0">
                <a:effectLst/>
                <a:latin typeface="Century Gothic" panose="020B0502020202020204" pitchFamily="34" charset="0"/>
                <a:ea typeface="Times New Roman" panose="02020603050405020304" pitchFamily="18" charset="0"/>
              </a:rPr>
              <a:t> </a:t>
            </a:r>
            <a:r>
              <a:rPr lang="tr-TR" sz="2000" spc="-10" dirty="0">
                <a:effectLst/>
                <a:latin typeface="Century Gothic" panose="020B0502020202020204" pitchFamily="34" charset="0"/>
                <a:ea typeface="Times New Roman" panose="02020603050405020304" pitchFamily="18" charset="0"/>
              </a:rPr>
              <a:t>devir</a:t>
            </a:r>
            <a:r>
              <a:rPr lang="tr-TR" sz="2000" spc="-10" dirty="0">
                <a:solidFill>
                  <a:srgbClr val="2B2B2B"/>
                </a:solidFill>
                <a:effectLst/>
                <a:latin typeface="Century Gothic" panose="020B0502020202020204" pitchFamily="34" charset="0"/>
                <a:ea typeface="Times New Roman" panose="02020603050405020304" pitchFamily="18" charset="0"/>
              </a:rPr>
              <a:t>, </a:t>
            </a:r>
            <a:r>
              <a:rPr lang="tr-TR" sz="2000" dirty="0">
                <a:effectLst/>
                <a:latin typeface="Century Gothic" panose="020B0502020202020204" pitchFamily="34" charset="0"/>
                <a:ea typeface="Times New Roman" panose="02020603050405020304" pitchFamily="18" charset="0"/>
              </a:rPr>
              <a:t>işletmeden</a:t>
            </a:r>
            <a:r>
              <a:rPr lang="tr-TR" sz="2000" spc="-40" dirty="0">
                <a:effectLst/>
                <a:latin typeface="Century Gothic" panose="020B0502020202020204" pitchFamily="34" charset="0"/>
                <a:ea typeface="Times New Roman" panose="02020603050405020304" pitchFamily="18" charset="0"/>
              </a:rPr>
              <a:t> </a:t>
            </a:r>
            <a:r>
              <a:rPr lang="tr-TR" sz="2000" dirty="0">
                <a:effectLst/>
                <a:latin typeface="Century Gothic" panose="020B0502020202020204" pitchFamily="34" charset="0"/>
                <a:ea typeface="Times New Roman" panose="02020603050405020304" pitchFamily="18" charset="0"/>
              </a:rPr>
              <a:t>çekiş,</a:t>
            </a:r>
            <a:r>
              <a:rPr lang="tr-TR" sz="2000" spc="-50" dirty="0">
                <a:effectLst/>
                <a:latin typeface="Century Gothic" panose="020B0502020202020204" pitchFamily="34" charset="0"/>
                <a:ea typeface="Times New Roman" panose="02020603050405020304" pitchFamily="18" charset="0"/>
              </a:rPr>
              <a:t> </a:t>
            </a:r>
            <a:r>
              <a:rPr lang="tr-TR" sz="2000" dirty="0">
                <a:effectLst/>
                <a:latin typeface="Century Gothic" panose="020B0502020202020204" pitchFamily="34" charset="0"/>
                <a:ea typeface="Times New Roman" panose="02020603050405020304" pitchFamily="18" charset="0"/>
              </a:rPr>
              <a:t>tasfiye</a:t>
            </a:r>
            <a:r>
              <a:rPr lang="tr-TR" sz="2000" spc="-55" dirty="0">
                <a:effectLst/>
                <a:latin typeface="Century Gothic" panose="020B0502020202020204" pitchFamily="34" charset="0"/>
                <a:ea typeface="Times New Roman" panose="02020603050405020304" pitchFamily="18" charset="0"/>
              </a:rPr>
              <a:t> </a:t>
            </a:r>
            <a:r>
              <a:rPr lang="tr-TR" sz="2000" dirty="0">
                <a:effectLst/>
                <a:latin typeface="Century Gothic" panose="020B0502020202020204" pitchFamily="34" charset="0"/>
                <a:ea typeface="Times New Roman" panose="02020603050405020304" pitchFamily="18" charset="0"/>
              </a:rPr>
              <a:t>gibi</a:t>
            </a:r>
            <a:r>
              <a:rPr lang="tr-TR" sz="2000" spc="-45" dirty="0">
                <a:effectLst/>
                <a:latin typeface="Century Gothic" panose="020B0502020202020204" pitchFamily="34" charset="0"/>
                <a:ea typeface="Times New Roman" panose="02020603050405020304" pitchFamily="18" charset="0"/>
              </a:rPr>
              <a:t> </a:t>
            </a:r>
            <a:r>
              <a:rPr lang="tr-TR" sz="2000" dirty="0">
                <a:effectLst/>
                <a:latin typeface="Century Gothic" panose="020B0502020202020204" pitchFamily="34" charset="0"/>
                <a:ea typeface="Times New Roman" panose="02020603050405020304" pitchFamily="18" charset="0"/>
              </a:rPr>
              <a:t>nedenlerle</a:t>
            </a:r>
            <a:r>
              <a:rPr lang="tr-TR" sz="2000" spc="-45" dirty="0">
                <a:effectLst/>
                <a:latin typeface="Century Gothic" panose="020B0502020202020204" pitchFamily="34" charset="0"/>
                <a:ea typeface="Times New Roman" panose="02020603050405020304" pitchFamily="18" charset="0"/>
              </a:rPr>
              <a:t> </a:t>
            </a:r>
            <a:r>
              <a:rPr lang="tr-TR" sz="2000" dirty="0">
                <a:effectLst/>
                <a:latin typeface="Century Gothic" panose="020B0502020202020204" pitchFamily="34" charset="0"/>
                <a:ea typeface="Times New Roman" panose="02020603050405020304" pitchFamily="18" charset="0"/>
              </a:rPr>
              <a:t>elden</a:t>
            </a:r>
            <a:r>
              <a:rPr lang="tr-TR" sz="2000" spc="-35" dirty="0">
                <a:effectLst/>
                <a:latin typeface="Century Gothic" panose="020B0502020202020204" pitchFamily="34" charset="0"/>
                <a:ea typeface="Times New Roman" panose="02020603050405020304" pitchFamily="18" charset="0"/>
              </a:rPr>
              <a:t> </a:t>
            </a:r>
            <a:r>
              <a:rPr lang="tr-TR" sz="2000" dirty="0">
                <a:effectLst/>
                <a:latin typeface="Century Gothic" panose="020B0502020202020204" pitchFamily="34" charset="0"/>
                <a:ea typeface="Times New Roman" panose="02020603050405020304" pitchFamily="18" charset="0"/>
              </a:rPr>
              <a:t>çıkarılması</a:t>
            </a:r>
            <a:r>
              <a:rPr lang="tr-TR" sz="2000" spc="-25" dirty="0">
                <a:effectLst/>
                <a:latin typeface="Century Gothic" panose="020B0502020202020204" pitchFamily="34" charset="0"/>
                <a:ea typeface="Times New Roman" panose="02020603050405020304" pitchFamily="18" charset="0"/>
              </a:rPr>
              <a:t> </a:t>
            </a:r>
            <a:r>
              <a:rPr lang="tr-TR" sz="2000" dirty="0">
                <a:effectLst/>
                <a:latin typeface="Century Gothic" panose="020B0502020202020204" pitchFamily="34" charset="0"/>
                <a:ea typeface="Times New Roman" panose="02020603050405020304" pitchFamily="18" charset="0"/>
              </a:rPr>
              <a:t>halinde,</a:t>
            </a:r>
            <a:r>
              <a:rPr lang="tr-TR" sz="2000" spc="-60" dirty="0">
                <a:effectLst/>
                <a:latin typeface="Century Gothic" panose="020B0502020202020204" pitchFamily="34" charset="0"/>
                <a:ea typeface="Times New Roman" panose="02020603050405020304" pitchFamily="18" charset="0"/>
              </a:rPr>
              <a:t> </a:t>
            </a:r>
            <a:r>
              <a:rPr lang="tr-TR" sz="2000" dirty="0">
                <a:effectLst/>
                <a:latin typeface="Century Gothic" panose="020B0502020202020204" pitchFamily="34" charset="0"/>
                <a:ea typeface="Times New Roman" panose="02020603050405020304" pitchFamily="18" charset="0"/>
              </a:rPr>
              <a:t>bunlara</a:t>
            </a:r>
            <a:r>
              <a:rPr lang="tr-TR" sz="2000" spc="-60" dirty="0">
                <a:effectLst/>
                <a:latin typeface="Century Gothic" panose="020B0502020202020204" pitchFamily="34" charset="0"/>
                <a:ea typeface="Times New Roman" panose="02020603050405020304" pitchFamily="18" charset="0"/>
              </a:rPr>
              <a:t> </a:t>
            </a:r>
            <a:r>
              <a:rPr lang="tr-TR" sz="2000" dirty="0">
                <a:effectLst/>
                <a:latin typeface="Century Gothic" panose="020B0502020202020204" pitchFamily="34" charset="0"/>
                <a:ea typeface="Times New Roman" panose="02020603050405020304" pitchFamily="18" charset="0"/>
              </a:rPr>
              <a:t>isabet</a:t>
            </a:r>
            <a:r>
              <a:rPr lang="tr-TR" sz="2000" spc="-60" dirty="0">
                <a:effectLst/>
                <a:latin typeface="Century Gothic" panose="020B0502020202020204" pitchFamily="34" charset="0"/>
                <a:ea typeface="Times New Roman" panose="02020603050405020304" pitchFamily="18" charset="0"/>
              </a:rPr>
              <a:t> </a:t>
            </a:r>
            <a:r>
              <a:rPr lang="tr-TR" sz="2000" dirty="0">
                <a:effectLst/>
                <a:latin typeface="Century Gothic" panose="020B0502020202020204" pitchFamily="34" charset="0"/>
                <a:ea typeface="Times New Roman" panose="02020603050405020304" pitchFamily="18" charset="0"/>
              </a:rPr>
              <a:t>eden</a:t>
            </a:r>
            <a:r>
              <a:rPr lang="tr-TR" sz="2000" spc="-45" dirty="0">
                <a:effectLst/>
                <a:latin typeface="Century Gothic" panose="020B0502020202020204" pitchFamily="34" charset="0"/>
                <a:ea typeface="Times New Roman" panose="02020603050405020304" pitchFamily="18" charset="0"/>
              </a:rPr>
              <a:t> </a:t>
            </a:r>
            <a:r>
              <a:rPr lang="tr-TR" sz="2000" dirty="0">
                <a:effectLst/>
                <a:latin typeface="Century Gothic" panose="020B0502020202020204" pitchFamily="34" charset="0"/>
                <a:ea typeface="Times New Roman" panose="02020603050405020304" pitchFamily="18" charset="0"/>
              </a:rPr>
              <a:t>ve pasifte</a:t>
            </a:r>
            <a:r>
              <a:rPr lang="tr-TR" sz="2000" spc="-45" dirty="0">
                <a:effectLst/>
                <a:latin typeface="Century Gothic" panose="020B0502020202020204" pitchFamily="34" charset="0"/>
                <a:ea typeface="Times New Roman" panose="02020603050405020304" pitchFamily="18" charset="0"/>
              </a:rPr>
              <a:t> </a:t>
            </a:r>
            <a:r>
              <a:rPr lang="tr-TR" sz="2000" dirty="0">
                <a:effectLst/>
                <a:latin typeface="Century Gothic" panose="020B0502020202020204" pitchFamily="34" charset="0"/>
                <a:ea typeface="Times New Roman" panose="02020603050405020304" pitchFamily="18" charset="0"/>
              </a:rPr>
              <a:t>özel</a:t>
            </a:r>
            <a:r>
              <a:rPr lang="tr-TR" sz="2000" spc="-10" dirty="0">
                <a:effectLst/>
                <a:latin typeface="Century Gothic" panose="020B0502020202020204" pitchFamily="34" charset="0"/>
                <a:ea typeface="Times New Roman" panose="02020603050405020304" pitchFamily="18" charset="0"/>
              </a:rPr>
              <a:t> </a:t>
            </a:r>
            <a:r>
              <a:rPr lang="tr-TR" sz="2000" dirty="0">
                <a:effectLst/>
                <a:latin typeface="Century Gothic" panose="020B0502020202020204" pitchFamily="34" charset="0"/>
                <a:ea typeface="Times New Roman" panose="02020603050405020304" pitchFamily="18" charset="0"/>
              </a:rPr>
              <a:t>bir</a:t>
            </a:r>
            <a:r>
              <a:rPr lang="tr-TR" sz="2000" spc="-55" dirty="0">
                <a:effectLst/>
                <a:latin typeface="Century Gothic" panose="020B0502020202020204" pitchFamily="34" charset="0"/>
                <a:ea typeface="Times New Roman" panose="02020603050405020304" pitchFamily="18" charset="0"/>
              </a:rPr>
              <a:t> </a:t>
            </a:r>
            <a:r>
              <a:rPr lang="tr-TR" sz="2000" dirty="0">
                <a:effectLst/>
                <a:latin typeface="Century Gothic" panose="020B0502020202020204" pitchFamily="34" charset="0"/>
                <a:ea typeface="Times New Roman" panose="02020603050405020304" pitchFamily="18" charset="0"/>
              </a:rPr>
              <a:t>fon</a:t>
            </a:r>
            <a:r>
              <a:rPr lang="tr-TR" sz="2000" spc="-20" dirty="0">
                <a:effectLst/>
                <a:latin typeface="Century Gothic" panose="020B0502020202020204" pitchFamily="34" charset="0"/>
                <a:ea typeface="Times New Roman" panose="02020603050405020304" pitchFamily="18" charset="0"/>
              </a:rPr>
              <a:t> </a:t>
            </a:r>
            <a:r>
              <a:rPr lang="tr-TR" sz="2000" dirty="0">
                <a:effectLst/>
                <a:latin typeface="Century Gothic" panose="020B0502020202020204" pitchFamily="34" charset="0"/>
                <a:ea typeface="Times New Roman" panose="02020603050405020304" pitchFamily="18" charset="0"/>
              </a:rPr>
              <a:t>hesabında</a:t>
            </a:r>
            <a:r>
              <a:rPr lang="tr-TR" sz="2000" spc="-45" dirty="0">
                <a:effectLst/>
                <a:latin typeface="Century Gothic" panose="020B0502020202020204" pitchFamily="34" charset="0"/>
                <a:ea typeface="Times New Roman" panose="02020603050405020304" pitchFamily="18" charset="0"/>
              </a:rPr>
              <a:t> </a:t>
            </a:r>
            <a:r>
              <a:rPr lang="tr-TR" sz="2000" dirty="0">
                <a:effectLst/>
                <a:latin typeface="Century Gothic" panose="020B0502020202020204" pitchFamily="34" charset="0"/>
                <a:ea typeface="Times New Roman" panose="02020603050405020304" pitchFamily="18" charset="0"/>
              </a:rPr>
              <a:t>gösterilen</a:t>
            </a:r>
            <a:r>
              <a:rPr lang="tr-TR" sz="2000" spc="-20" dirty="0">
                <a:effectLst/>
                <a:latin typeface="Century Gothic" panose="020B0502020202020204" pitchFamily="34" charset="0"/>
                <a:ea typeface="Times New Roman" panose="02020603050405020304" pitchFamily="18" charset="0"/>
              </a:rPr>
              <a:t> </a:t>
            </a:r>
            <a:r>
              <a:rPr lang="tr-TR" sz="2000" dirty="0">
                <a:effectLst/>
                <a:latin typeface="Century Gothic" panose="020B0502020202020204" pitchFamily="34" charset="0"/>
                <a:ea typeface="Times New Roman" panose="02020603050405020304" pitchFamily="18" charset="0"/>
              </a:rPr>
              <a:t>değer</a:t>
            </a:r>
            <a:r>
              <a:rPr lang="tr-TR" sz="2000" spc="-40" dirty="0">
                <a:effectLst/>
                <a:latin typeface="Century Gothic" panose="020B0502020202020204" pitchFamily="34" charset="0"/>
                <a:ea typeface="Times New Roman" panose="02020603050405020304" pitchFamily="18" charset="0"/>
              </a:rPr>
              <a:t> </a:t>
            </a:r>
            <a:r>
              <a:rPr lang="tr-TR" sz="2000" dirty="0">
                <a:effectLst/>
                <a:latin typeface="Century Gothic" panose="020B0502020202020204" pitchFamily="34" charset="0"/>
                <a:ea typeface="Times New Roman" panose="02020603050405020304" pitchFamily="18" charset="0"/>
              </a:rPr>
              <a:t>artışı</a:t>
            </a:r>
            <a:r>
              <a:rPr lang="tr-TR" sz="2000" spc="-25" dirty="0">
                <a:effectLst/>
                <a:latin typeface="Century Gothic" panose="020B0502020202020204" pitchFamily="34" charset="0"/>
                <a:ea typeface="Times New Roman" panose="02020603050405020304" pitchFamily="18" charset="0"/>
              </a:rPr>
              <a:t> </a:t>
            </a:r>
            <a:r>
              <a:rPr lang="tr-TR" sz="2000" dirty="0">
                <a:effectLst/>
                <a:latin typeface="Century Gothic" panose="020B0502020202020204" pitchFamily="34" charset="0"/>
                <a:ea typeface="Times New Roman" panose="02020603050405020304" pitchFamily="18" charset="0"/>
              </a:rPr>
              <a:t>tutarları,</a:t>
            </a:r>
            <a:r>
              <a:rPr lang="tr-TR" sz="2000" spc="-35" dirty="0">
                <a:effectLst/>
                <a:latin typeface="Century Gothic" panose="020B0502020202020204" pitchFamily="34" charset="0"/>
                <a:ea typeface="Times New Roman" panose="02020603050405020304" pitchFamily="18" charset="0"/>
              </a:rPr>
              <a:t> </a:t>
            </a:r>
            <a:r>
              <a:rPr lang="tr-TR" sz="2000" b="1" dirty="0">
                <a:solidFill>
                  <a:srgbClr val="FF0000"/>
                </a:solidFill>
                <a:effectLst/>
                <a:latin typeface="Century Gothic" panose="020B0502020202020204" pitchFamily="34" charset="0"/>
                <a:ea typeface="Times New Roman" panose="02020603050405020304" pitchFamily="18" charset="0"/>
              </a:rPr>
              <a:t>kazancın</a:t>
            </a:r>
            <a:r>
              <a:rPr lang="tr-TR" sz="2000" b="1" spc="-15" dirty="0">
                <a:solidFill>
                  <a:srgbClr val="FF0000"/>
                </a:solidFill>
                <a:effectLst/>
                <a:latin typeface="Century Gothic" panose="020B0502020202020204" pitchFamily="34" charset="0"/>
                <a:ea typeface="Times New Roman" panose="02020603050405020304" pitchFamily="18" charset="0"/>
              </a:rPr>
              <a:t> </a:t>
            </a:r>
            <a:r>
              <a:rPr lang="tr-TR" sz="2000" b="1" dirty="0">
                <a:solidFill>
                  <a:srgbClr val="FF0000"/>
                </a:solidFill>
                <a:effectLst/>
                <a:latin typeface="Century Gothic" panose="020B0502020202020204" pitchFamily="34" charset="0"/>
                <a:ea typeface="Times New Roman" panose="02020603050405020304" pitchFamily="18" charset="0"/>
              </a:rPr>
              <a:t>tespitinde</a:t>
            </a:r>
            <a:r>
              <a:rPr lang="tr-TR" sz="2000" b="1" spc="-30" dirty="0">
                <a:solidFill>
                  <a:srgbClr val="FF0000"/>
                </a:solidFill>
                <a:effectLst/>
                <a:latin typeface="Century Gothic" panose="020B0502020202020204" pitchFamily="34" charset="0"/>
                <a:ea typeface="Times New Roman" panose="02020603050405020304" pitchFamily="18" charset="0"/>
              </a:rPr>
              <a:t> </a:t>
            </a:r>
            <a:r>
              <a:rPr lang="tr-TR" sz="2000" b="1" dirty="0">
                <a:solidFill>
                  <a:srgbClr val="FF0000"/>
                </a:solidFill>
                <a:effectLst/>
                <a:latin typeface="Century Gothic" panose="020B0502020202020204" pitchFamily="34" charset="0"/>
                <a:ea typeface="Times New Roman" panose="02020603050405020304" pitchFamily="18" charset="0"/>
              </a:rPr>
              <a:t>dikkate alınmaz ve</a:t>
            </a:r>
            <a:r>
              <a:rPr lang="tr-TR" sz="2000" b="1" spc="-50" dirty="0">
                <a:solidFill>
                  <a:srgbClr val="FF0000"/>
                </a:solidFill>
                <a:effectLst/>
                <a:latin typeface="Century Gothic" panose="020B0502020202020204" pitchFamily="34" charset="0"/>
                <a:ea typeface="Times New Roman" panose="02020603050405020304" pitchFamily="18" charset="0"/>
              </a:rPr>
              <a:t> </a:t>
            </a:r>
            <a:r>
              <a:rPr lang="tr-TR" sz="2000" b="1" dirty="0">
                <a:solidFill>
                  <a:srgbClr val="FF0000"/>
                </a:solidFill>
                <a:effectLst/>
                <a:latin typeface="Century Gothic" panose="020B0502020202020204" pitchFamily="34" charset="0"/>
                <a:ea typeface="Times New Roman" panose="02020603050405020304" pitchFamily="18" charset="0"/>
              </a:rPr>
              <a:t>fon</a:t>
            </a:r>
            <a:r>
              <a:rPr lang="tr-TR" sz="2000" b="1" spc="-30" dirty="0">
                <a:solidFill>
                  <a:srgbClr val="FF0000"/>
                </a:solidFill>
                <a:effectLst/>
                <a:latin typeface="Century Gothic" panose="020B0502020202020204" pitchFamily="34" charset="0"/>
                <a:ea typeface="Times New Roman" panose="02020603050405020304" pitchFamily="18" charset="0"/>
              </a:rPr>
              <a:t> </a:t>
            </a:r>
            <a:r>
              <a:rPr lang="tr-TR" sz="2000" b="1" dirty="0">
                <a:solidFill>
                  <a:srgbClr val="FF0000"/>
                </a:solidFill>
                <a:effectLst/>
                <a:latin typeface="Century Gothic" panose="020B0502020202020204" pitchFamily="34" charset="0"/>
                <a:ea typeface="Times New Roman" panose="02020603050405020304" pitchFamily="18" charset="0"/>
              </a:rPr>
              <a:t>hesabı kayıtlarda kalmaya devam eder.</a:t>
            </a:r>
          </a:p>
          <a:p>
            <a:pPr marL="104140" marR="120650" indent="0" algn="just">
              <a:lnSpc>
                <a:spcPct val="106000"/>
              </a:lnSpc>
              <a:spcBef>
                <a:spcPts val="660"/>
              </a:spcBef>
              <a:buNone/>
            </a:pPr>
            <a:endParaRPr lang="tr-TR" sz="1800" dirty="0">
              <a:latin typeface="Times New Roman" panose="02020603050405020304" pitchFamily="18" charset="0"/>
              <a:ea typeface="Times New Roman" panose="02020603050405020304" pitchFamily="18" charset="0"/>
            </a:endParaRPr>
          </a:p>
        </p:txBody>
      </p:sp>
      <p:sp>
        <p:nvSpPr>
          <p:cNvPr id="3" name="Subtitle 2">
            <a:extLst>
              <a:ext uri="{FF2B5EF4-FFF2-40B4-BE49-F238E27FC236}">
                <a16:creationId xmlns:a16="http://schemas.microsoft.com/office/drawing/2014/main" id="{07CEE11F-812F-A722-4ACC-8D698497E021}"/>
              </a:ext>
            </a:extLst>
          </p:cNvPr>
          <p:cNvSpPr txBox="1">
            <a:spLocks/>
          </p:cNvSpPr>
          <p:nvPr/>
        </p:nvSpPr>
        <p:spPr>
          <a:xfrm>
            <a:off x="-1" y="571875"/>
            <a:ext cx="4386729" cy="507625"/>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tr-TR" sz="2000" b="1" dirty="0">
                <a:solidFill>
                  <a:schemeClr val="bg1">
                    <a:lumMod val="95000"/>
                  </a:schemeClr>
                </a:solidFill>
                <a:latin typeface="Century Gothic" panose="020B0502020202020204" pitchFamily="34" charset="0"/>
              </a:rPr>
              <a:t>GEÇİCİ 32. MADDE UYGULAMASI</a:t>
            </a:r>
          </a:p>
        </p:txBody>
      </p:sp>
    </p:spTree>
    <p:extLst>
      <p:ext uri="{BB962C8B-B14F-4D97-AF65-F5344CB8AC3E}">
        <p14:creationId xmlns:p14="http://schemas.microsoft.com/office/powerpoint/2010/main" val="22908795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pic>
        <p:nvPicPr>
          <p:cNvPr id="4" name="Resim 3">
            <a:extLst>
              <a:ext uri="{FF2B5EF4-FFF2-40B4-BE49-F238E27FC236}">
                <a16:creationId xmlns:a16="http://schemas.microsoft.com/office/drawing/2014/main" id="{D709A00E-4437-11CB-2087-68C1B3A568CB}"/>
              </a:ext>
            </a:extLst>
          </p:cNvPr>
          <p:cNvPicPr>
            <a:picLocks noChangeAspect="1"/>
          </p:cNvPicPr>
          <p:nvPr/>
        </p:nvPicPr>
        <p:blipFill>
          <a:blip r:embed="rId4"/>
          <a:stretch>
            <a:fillRect/>
          </a:stretch>
        </p:blipFill>
        <p:spPr>
          <a:xfrm>
            <a:off x="5016340" y="6095934"/>
            <a:ext cx="4078577" cy="762066"/>
          </a:xfrm>
          <a:prstGeom prst="rect">
            <a:avLst/>
          </a:prstGeom>
        </p:spPr>
      </p:pic>
      <p:sp>
        <p:nvSpPr>
          <p:cNvPr id="5" name="Subtitle 2">
            <a:extLst>
              <a:ext uri="{FF2B5EF4-FFF2-40B4-BE49-F238E27FC236}">
                <a16:creationId xmlns:a16="http://schemas.microsoft.com/office/drawing/2014/main" id="{E8D41FE4-E7BB-2F42-6ED5-A260FAFCDB08}"/>
              </a:ext>
            </a:extLst>
          </p:cNvPr>
          <p:cNvSpPr>
            <a:spLocks noGrp="1"/>
          </p:cNvSpPr>
          <p:nvPr>
            <p:ph type="title"/>
          </p:nvPr>
        </p:nvSpPr>
        <p:spPr>
          <a:xfrm>
            <a:off x="995363" y="1217613"/>
            <a:ext cx="6792752" cy="701674"/>
          </a:xfrm>
        </p:spPr>
        <p:txBody>
          <a:bodyPr>
            <a:normAutofit/>
          </a:bodyPr>
          <a:lstStyle/>
          <a:p>
            <a:pPr marL="430530">
              <a:spcBef>
                <a:spcPts val="835"/>
              </a:spcBef>
              <a:spcAft>
                <a:spcPts val="0"/>
              </a:spcAft>
            </a:pPr>
            <a:r>
              <a:rPr lang="tr-TR" sz="1800" b="1" dirty="0">
                <a:solidFill>
                  <a:srgbClr val="FF0000"/>
                </a:solidFill>
                <a:effectLst/>
                <a:latin typeface="Century Gothic" panose="020B0502020202020204" pitchFamily="34" charset="0"/>
                <a:ea typeface="Times New Roman" panose="02020603050405020304" pitchFamily="18" charset="0"/>
              </a:rPr>
              <a:t>SÜREKLİ</a:t>
            </a:r>
            <a:r>
              <a:rPr lang="tr-TR" sz="1800" b="1" spc="10" dirty="0">
                <a:solidFill>
                  <a:srgbClr val="FF0000"/>
                </a:solidFill>
                <a:effectLst/>
                <a:latin typeface="Century Gothic" panose="020B0502020202020204" pitchFamily="34" charset="0"/>
                <a:ea typeface="Times New Roman" panose="02020603050405020304" pitchFamily="18" charset="0"/>
              </a:rPr>
              <a:t> </a:t>
            </a:r>
            <a:r>
              <a:rPr lang="tr-TR" sz="1800" b="1" dirty="0">
                <a:solidFill>
                  <a:srgbClr val="FF0000"/>
                </a:solidFill>
                <a:effectLst/>
                <a:latin typeface="Century Gothic" panose="020B0502020202020204" pitchFamily="34" charset="0"/>
                <a:ea typeface="Times New Roman" panose="02020603050405020304" pitchFamily="18" charset="0"/>
              </a:rPr>
              <a:t>YENİDEN</a:t>
            </a:r>
            <a:r>
              <a:rPr lang="tr-TR" sz="1800" b="1" spc="-10" dirty="0">
                <a:solidFill>
                  <a:srgbClr val="FF0000"/>
                </a:solidFill>
                <a:effectLst/>
                <a:latin typeface="Century Gothic" panose="020B0502020202020204" pitchFamily="34" charset="0"/>
                <a:ea typeface="Times New Roman" panose="02020603050405020304" pitchFamily="18" charset="0"/>
              </a:rPr>
              <a:t> </a:t>
            </a:r>
            <a:r>
              <a:rPr lang="tr-TR" sz="1800" b="1" dirty="0">
                <a:solidFill>
                  <a:srgbClr val="FF0000"/>
                </a:solidFill>
                <a:effectLst/>
                <a:latin typeface="Century Gothic" panose="020B0502020202020204" pitchFamily="34" charset="0"/>
                <a:ea typeface="Times New Roman" panose="02020603050405020304" pitchFamily="18" charset="0"/>
              </a:rPr>
              <a:t>DEĞERLEME</a:t>
            </a:r>
            <a:r>
              <a:rPr lang="tr-TR" sz="1800" b="1" spc="25" dirty="0">
                <a:solidFill>
                  <a:srgbClr val="FF0000"/>
                </a:solidFill>
                <a:effectLst/>
                <a:latin typeface="Century Gothic" panose="020B0502020202020204" pitchFamily="34" charset="0"/>
                <a:ea typeface="Times New Roman" panose="02020603050405020304" pitchFamily="18" charset="0"/>
              </a:rPr>
              <a:t> </a:t>
            </a:r>
            <a:r>
              <a:rPr lang="tr-TR" sz="1800" b="1" spc="-10" dirty="0">
                <a:solidFill>
                  <a:srgbClr val="FF0000"/>
                </a:solidFill>
                <a:effectLst/>
                <a:latin typeface="Century Gothic" panose="020B0502020202020204" pitchFamily="34" charset="0"/>
                <a:ea typeface="Times New Roman" panose="02020603050405020304" pitchFamily="18" charset="0"/>
              </a:rPr>
              <a:t>UYGULAMASI</a:t>
            </a:r>
            <a:endParaRPr lang="tr-TR" sz="1800" b="1" dirty="0">
              <a:solidFill>
                <a:srgbClr val="FF0000"/>
              </a:solidFill>
              <a:effectLst/>
              <a:latin typeface="Century Gothic" panose="020B0502020202020204" pitchFamily="34" charset="0"/>
              <a:ea typeface="Times New Roman" panose="02020603050405020304" pitchFamily="18" charset="0"/>
            </a:endParaRPr>
          </a:p>
        </p:txBody>
      </p:sp>
      <p:sp>
        <p:nvSpPr>
          <p:cNvPr id="2" name="İçerik Yer Tutucusu 1">
            <a:extLst>
              <a:ext uri="{FF2B5EF4-FFF2-40B4-BE49-F238E27FC236}">
                <a16:creationId xmlns:a16="http://schemas.microsoft.com/office/drawing/2014/main" id="{DD013AA8-A9E6-0192-20BA-486A4AC35109}"/>
              </a:ext>
            </a:extLst>
          </p:cNvPr>
          <p:cNvSpPr>
            <a:spLocks noGrp="1"/>
          </p:cNvSpPr>
          <p:nvPr>
            <p:ph idx="1"/>
          </p:nvPr>
        </p:nvSpPr>
        <p:spPr>
          <a:xfrm>
            <a:off x="457200" y="1804895"/>
            <a:ext cx="8229600" cy="4491132"/>
          </a:xfrm>
        </p:spPr>
        <p:txBody>
          <a:bodyPr>
            <a:normAutofit/>
          </a:bodyPr>
          <a:lstStyle/>
          <a:p>
            <a:pPr marL="389890" marR="120650" indent="-285750" algn="just">
              <a:lnSpc>
                <a:spcPct val="106000"/>
              </a:lnSpc>
              <a:spcBef>
                <a:spcPts val="660"/>
              </a:spcBef>
            </a:pPr>
            <a:endParaRPr lang="tr-TR" sz="1800" spc="-10" dirty="0">
              <a:effectLst/>
              <a:latin typeface="Times New Roman" panose="02020603050405020304" pitchFamily="18" charset="0"/>
              <a:ea typeface="Times New Roman" panose="02020603050405020304" pitchFamily="18" charset="0"/>
            </a:endParaRPr>
          </a:p>
          <a:p>
            <a:pPr marL="389890" marR="120650" indent="-285750" algn="just">
              <a:lnSpc>
                <a:spcPct val="106000"/>
              </a:lnSpc>
              <a:spcBef>
                <a:spcPts val="660"/>
              </a:spcBef>
            </a:pPr>
            <a:endParaRPr lang="tr-TR" sz="1800" spc="-10" dirty="0">
              <a:effectLst/>
              <a:latin typeface="Times New Roman" panose="02020603050405020304" pitchFamily="18" charset="0"/>
              <a:ea typeface="Times New Roman" panose="02020603050405020304" pitchFamily="18" charset="0"/>
            </a:endParaRPr>
          </a:p>
          <a:p>
            <a:pPr marL="389890" marR="120650" indent="-285750" algn="just">
              <a:lnSpc>
                <a:spcPct val="106000"/>
              </a:lnSpc>
              <a:spcBef>
                <a:spcPts val="660"/>
              </a:spcBef>
            </a:pPr>
            <a:endParaRPr lang="tr-TR" sz="1800" spc="-10" dirty="0">
              <a:latin typeface="Times New Roman" panose="02020603050405020304" pitchFamily="18" charset="0"/>
              <a:ea typeface="Times New Roman" panose="02020603050405020304" pitchFamily="18" charset="0"/>
            </a:endParaRPr>
          </a:p>
          <a:p>
            <a:pPr marL="102235" marR="109855" indent="326390" algn="just">
              <a:lnSpc>
                <a:spcPct val="105000"/>
              </a:lnSpc>
              <a:spcBef>
                <a:spcPts val="590"/>
              </a:spcBef>
              <a:spcAft>
                <a:spcPts val="0"/>
              </a:spcAft>
            </a:pPr>
            <a:r>
              <a:rPr lang="tr-TR" sz="2000" spc="-10" dirty="0">
                <a:effectLst/>
                <a:latin typeface="Century Gothic" panose="020B0502020202020204" pitchFamily="34" charset="0"/>
                <a:ea typeface="Times New Roman" panose="02020603050405020304" pitchFamily="18" charset="0"/>
              </a:rPr>
              <a:t>213</a:t>
            </a:r>
            <a:r>
              <a:rPr lang="tr-TR" sz="2000" spc="-40" dirty="0">
                <a:effectLst/>
                <a:latin typeface="Century Gothic" panose="020B0502020202020204" pitchFamily="34" charset="0"/>
                <a:ea typeface="Times New Roman" panose="02020603050405020304" pitchFamily="18" charset="0"/>
              </a:rPr>
              <a:t> </a:t>
            </a:r>
            <a:r>
              <a:rPr lang="tr-TR" sz="2000" spc="-10" dirty="0">
                <a:effectLst/>
                <a:latin typeface="Century Gothic" panose="020B0502020202020204" pitchFamily="34" charset="0"/>
                <a:ea typeface="Times New Roman" panose="02020603050405020304" pitchFamily="18" charset="0"/>
              </a:rPr>
              <a:t>sayılı Kanunun mükerrer </a:t>
            </a:r>
            <a:r>
              <a:rPr lang="tr-TR" sz="2000" dirty="0">
                <a:effectLst/>
                <a:latin typeface="Century Gothic" panose="020B0502020202020204" pitchFamily="34" charset="0"/>
                <a:ea typeface="Times New Roman" panose="02020603050405020304" pitchFamily="18" charset="0"/>
              </a:rPr>
              <a:t>298 inci maddesine eklenen (Ç) fıkrası, enflasyon düzeltmesi şartlarının gerçekleşmediği hesap</a:t>
            </a:r>
            <a:r>
              <a:rPr lang="tr-TR" sz="2000" spc="-30" dirty="0">
                <a:effectLst/>
                <a:latin typeface="Century Gothic" panose="020B0502020202020204" pitchFamily="34" charset="0"/>
                <a:ea typeface="Times New Roman" panose="02020603050405020304" pitchFamily="18" charset="0"/>
              </a:rPr>
              <a:t> </a:t>
            </a:r>
            <a:r>
              <a:rPr lang="tr-TR" sz="2000" dirty="0">
                <a:effectLst/>
                <a:latin typeface="Century Gothic" panose="020B0502020202020204" pitchFamily="34" charset="0"/>
                <a:ea typeface="Times New Roman" panose="02020603050405020304" pitchFamily="18" charset="0"/>
              </a:rPr>
              <a:t>dönemlerinde, fıkrada</a:t>
            </a:r>
            <a:r>
              <a:rPr lang="tr-TR" sz="2000" spc="-10" dirty="0">
                <a:effectLst/>
                <a:latin typeface="Century Gothic" panose="020B0502020202020204" pitchFamily="34" charset="0"/>
                <a:ea typeface="Times New Roman" panose="02020603050405020304" pitchFamily="18" charset="0"/>
              </a:rPr>
              <a:t> </a:t>
            </a:r>
            <a:r>
              <a:rPr lang="tr-TR" sz="2000" dirty="0">
                <a:effectLst/>
                <a:latin typeface="Century Gothic" panose="020B0502020202020204" pitchFamily="34" charset="0"/>
                <a:ea typeface="Times New Roman" panose="02020603050405020304" pitchFamily="18" charset="0"/>
              </a:rPr>
              <a:t>öngörülen</a:t>
            </a:r>
            <a:r>
              <a:rPr lang="tr-TR" sz="2000" spc="-25" dirty="0">
                <a:effectLst/>
                <a:latin typeface="Century Gothic" panose="020B0502020202020204" pitchFamily="34" charset="0"/>
                <a:ea typeface="Times New Roman" panose="02020603050405020304" pitchFamily="18" charset="0"/>
              </a:rPr>
              <a:t> </a:t>
            </a:r>
            <a:r>
              <a:rPr lang="tr-TR" sz="2000" dirty="0">
                <a:effectLst/>
                <a:latin typeface="Century Gothic" panose="020B0502020202020204" pitchFamily="34" charset="0"/>
                <a:ea typeface="Times New Roman" panose="02020603050405020304" pitchFamily="18" charset="0"/>
              </a:rPr>
              <a:t>kapsam</a:t>
            </a:r>
            <a:r>
              <a:rPr lang="tr-TR" sz="2000" spc="-25" dirty="0">
                <a:effectLst/>
                <a:latin typeface="Century Gothic" panose="020B0502020202020204" pitchFamily="34" charset="0"/>
                <a:ea typeface="Times New Roman" panose="02020603050405020304" pitchFamily="18" charset="0"/>
              </a:rPr>
              <a:t> </a:t>
            </a:r>
            <a:r>
              <a:rPr lang="tr-TR" sz="2000" dirty="0">
                <a:effectLst/>
                <a:latin typeface="Century Gothic" panose="020B0502020202020204" pitchFamily="34" charset="0"/>
                <a:ea typeface="Times New Roman" panose="02020603050405020304" pitchFamily="18" charset="0"/>
              </a:rPr>
              <a:t>ve</a:t>
            </a:r>
            <a:r>
              <a:rPr lang="tr-TR" sz="2000" spc="-60" dirty="0">
                <a:effectLst/>
                <a:latin typeface="Century Gothic" panose="020B0502020202020204" pitchFamily="34" charset="0"/>
                <a:ea typeface="Times New Roman" panose="02020603050405020304" pitchFamily="18" charset="0"/>
              </a:rPr>
              <a:t> </a:t>
            </a:r>
            <a:r>
              <a:rPr lang="tr-TR" sz="2000" dirty="0">
                <a:effectLst/>
                <a:latin typeface="Century Gothic" panose="020B0502020202020204" pitchFamily="34" charset="0"/>
                <a:ea typeface="Times New Roman" panose="02020603050405020304" pitchFamily="18" charset="0"/>
              </a:rPr>
              <a:t>şartlar</a:t>
            </a:r>
            <a:r>
              <a:rPr lang="tr-TR" sz="2000" spc="-15" dirty="0">
                <a:effectLst/>
                <a:latin typeface="Century Gothic" panose="020B0502020202020204" pitchFamily="34" charset="0"/>
                <a:ea typeface="Times New Roman" panose="02020603050405020304" pitchFamily="18" charset="0"/>
              </a:rPr>
              <a:t> </a:t>
            </a:r>
            <a:r>
              <a:rPr lang="tr-TR" sz="2000" dirty="0">
                <a:effectLst/>
                <a:latin typeface="Century Gothic" panose="020B0502020202020204" pitchFamily="34" charset="0"/>
                <a:ea typeface="Times New Roman" panose="02020603050405020304" pitchFamily="18" charset="0"/>
              </a:rPr>
              <a:t>dahilinde</a:t>
            </a:r>
            <a:r>
              <a:rPr lang="tr-TR" sz="2000" spc="-20" dirty="0">
                <a:effectLst/>
                <a:latin typeface="Century Gothic" panose="020B0502020202020204" pitchFamily="34" charset="0"/>
                <a:ea typeface="Times New Roman" panose="02020603050405020304" pitchFamily="18" charset="0"/>
              </a:rPr>
              <a:t> </a:t>
            </a:r>
            <a:r>
              <a:rPr lang="tr-TR" sz="2000" dirty="0">
                <a:effectLst/>
                <a:latin typeface="Century Gothic" panose="020B0502020202020204" pitchFamily="34" charset="0"/>
                <a:ea typeface="Times New Roman" panose="02020603050405020304" pitchFamily="18" charset="0"/>
              </a:rPr>
              <a:t>amortismana</a:t>
            </a:r>
            <a:r>
              <a:rPr lang="tr-TR" sz="2000" spc="-10" dirty="0">
                <a:effectLst/>
                <a:latin typeface="Century Gothic" panose="020B0502020202020204" pitchFamily="34" charset="0"/>
                <a:ea typeface="Times New Roman" panose="02020603050405020304" pitchFamily="18" charset="0"/>
              </a:rPr>
              <a:t> </a:t>
            </a:r>
            <a:r>
              <a:rPr lang="tr-TR" sz="2000" dirty="0">
                <a:effectLst/>
                <a:latin typeface="Century Gothic" panose="020B0502020202020204" pitchFamily="34" charset="0"/>
                <a:ea typeface="Times New Roman" panose="02020603050405020304" pitchFamily="18" charset="0"/>
              </a:rPr>
              <a:t>tabi</a:t>
            </a:r>
            <a:r>
              <a:rPr lang="tr-TR" sz="2000" spc="-35" dirty="0">
                <a:effectLst/>
                <a:latin typeface="Century Gothic" panose="020B0502020202020204" pitchFamily="34" charset="0"/>
                <a:ea typeface="Times New Roman" panose="02020603050405020304" pitchFamily="18" charset="0"/>
              </a:rPr>
              <a:t> </a:t>
            </a:r>
            <a:r>
              <a:rPr lang="tr-TR" sz="2000" dirty="0">
                <a:effectLst/>
                <a:latin typeface="Century Gothic" panose="020B0502020202020204" pitchFamily="34" charset="0"/>
                <a:ea typeface="Times New Roman" panose="02020603050405020304" pitchFamily="18" charset="0"/>
              </a:rPr>
              <a:t>iktisadi kıymetlerin ve bunlara ait amortismanların yeniden değerlemeye tabi tutulabilmesine</a:t>
            </a:r>
            <a:r>
              <a:rPr lang="tr-TR" sz="2000" spc="-20" dirty="0">
                <a:effectLst/>
                <a:latin typeface="Century Gothic" panose="020B0502020202020204" pitchFamily="34" charset="0"/>
                <a:ea typeface="Times New Roman" panose="02020603050405020304" pitchFamily="18" charset="0"/>
              </a:rPr>
              <a:t> </a:t>
            </a:r>
            <a:r>
              <a:rPr lang="tr-TR" sz="2000" dirty="0">
                <a:effectLst/>
                <a:latin typeface="Century Gothic" panose="020B0502020202020204" pitchFamily="34" charset="0"/>
                <a:ea typeface="Times New Roman" panose="02020603050405020304" pitchFamily="18" charset="0"/>
              </a:rPr>
              <a:t>imkan </a:t>
            </a:r>
            <a:r>
              <a:rPr lang="tr-TR" sz="2000" spc="-10" dirty="0">
                <a:effectLst/>
                <a:latin typeface="Century Gothic" panose="020B0502020202020204" pitchFamily="34" charset="0"/>
                <a:ea typeface="Times New Roman" panose="02020603050405020304" pitchFamily="18" charset="0"/>
              </a:rPr>
              <a:t>sağlanmıştır.</a:t>
            </a:r>
            <a:endParaRPr lang="tr-TR" sz="2000" dirty="0">
              <a:effectLst/>
              <a:latin typeface="Century Gothic" panose="020B0502020202020204" pitchFamily="34" charset="0"/>
              <a:ea typeface="Times New Roman" panose="02020603050405020304" pitchFamily="18" charset="0"/>
            </a:endParaRPr>
          </a:p>
          <a:p>
            <a:pPr marL="104140" marR="120650" indent="0" algn="just">
              <a:lnSpc>
                <a:spcPct val="106000"/>
              </a:lnSpc>
              <a:spcBef>
                <a:spcPts val="660"/>
              </a:spcBef>
              <a:buNone/>
            </a:pPr>
            <a:endParaRPr lang="tr-TR" sz="1800" dirty="0">
              <a:latin typeface="Times New Roman" panose="02020603050405020304" pitchFamily="18" charset="0"/>
              <a:ea typeface="Times New Roman" panose="02020603050405020304" pitchFamily="18" charset="0"/>
            </a:endParaRPr>
          </a:p>
        </p:txBody>
      </p:sp>
      <p:sp>
        <p:nvSpPr>
          <p:cNvPr id="3" name="Subtitle 2">
            <a:extLst>
              <a:ext uri="{FF2B5EF4-FFF2-40B4-BE49-F238E27FC236}">
                <a16:creationId xmlns:a16="http://schemas.microsoft.com/office/drawing/2014/main" id="{07CEE11F-812F-A722-4ACC-8D698497E021}"/>
              </a:ext>
            </a:extLst>
          </p:cNvPr>
          <p:cNvSpPr txBox="1">
            <a:spLocks/>
          </p:cNvSpPr>
          <p:nvPr/>
        </p:nvSpPr>
        <p:spPr>
          <a:xfrm>
            <a:off x="-1" y="571875"/>
            <a:ext cx="4386729" cy="507625"/>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tr-TR" sz="2000" b="1" dirty="0">
                <a:solidFill>
                  <a:schemeClr val="bg1">
                    <a:lumMod val="95000"/>
                  </a:schemeClr>
                </a:solidFill>
                <a:latin typeface="Century Gothic" panose="020B0502020202020204" pitchFamily="34" charset="0"/>
              </a:rPr>
              <a:t>Mükerrer 298-Ç Fıkrası Uygulaması</a:t>
            </a:r>
          </a:p>
        </p:txBody>
      </p:sp>
    </p:spTree>
    <p:extLst>
      <p:ext uri="{BB962C8B-B14F-4D97-AF65-F5344CB8AC3E}">
        <p14:creationId xmlns:p14="http://schemas.microsoft.com/office/powerpoint/2010/main" val="24269256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pic>
        <p:nvPicPr>
          <p:cNvPr id="4" name="Resim 3">
            <a:extLst>
              <a:ext uri="{FF2B5EF4-FFF2-40B4-BE49-F238E27FC236}">
                <a16:creationId xmlns:a16="http://schemas.microsoft.com/office/drawing/2014/main" id="{D709A00E-4437-11CB-2087-68C1B3A568CB}"/>
              </a:ext>
            </a:extLst>
          </p:cNvPr>
          <p:cNvPicPr>
            <a:picLocks noChangeAspect="1"/>
          </p:cNvPicPr>
          <p:nvPr/>
        </p:nvPicPr>
        <p:blipFill>
          <a:blip r:embed="rId4"/>
          <a:stretch>
            <a:fillRect/>
          </a:stretch>
        </p:blipFill>
        <p:spPr>
          <a:xfrm>
            <a:off x="5016340" y="6095934"/>
            <a:ext cx="4078577" cy="762066"/>
          </a:xfrm>
          <a:prstGeom prst="rect">
            <a:avLst/>
          </a:prstGeom>
        </p:spPr>
      </p:pic>
      <p:sp>
        <p:nvSpPr>
          <p:cNvPr id="5" name="Subtitle 2">
            <a:extLst>
              <a:ext uri="{FF2B5EF4-FFF2-40B4-BE49-F238E27FC236}">
                <a16:creationId xmlns:a16="http://schemas.microsoft.com/office/drawing/2014/main" id="{E8D41FE4-E7BB-2F42-6ED5-A260FAFCDB08}"/>
              </a:ext>
            </a:extLst>
          </p:cNvPr>
          <p:cNvSpPr>
            <a:spLocks noGrp="1"/>
          </p:cNvSpPr>
          <p:nvPr>
            <p:ph type="title"/>
          </p:nvPr>
        </p:nvSpPr>
        <p:spPr>
          <a:xfrm>
            <a:off x="995363" y="1217613"/>
            <a:ext cx="6792752" cy="701674"/>
          </a:xfrm>
        </p:spPr>
        <p:txBody>
          <a:bodyPr>
            <a:normAutofit/>
          </a:bodyPr>
          <a:lstStyle/>
          <a:p>
            <a:r>
              <a:rPr lang="tr-TR" sz="1800" b="1" dirty="0">
                <a:solidFill>
                  <a:srgbClr val="FF0000"/>
                </a:solidFill>
                <a:latin typeface="Century Gothic" panose="020B0502020202020204" pitchFamily="34" charset="0"/>
              </a:rPr>
              <a:t>YENİDEN DEĞERLEMEDEN KİMLER FAYDALANABİLİR</a:t>
            </a:r>
          </a:p>
        </p:txBody>
      </p:sp>
      <p:sp>
        <p:nvSpPr>
          <p:cNvPr id="2" name="İçerik Yer Tutucusu 1">
            <a:extLst>
              <a:ext uri="{FF2B5EF4-FFF2-40B4-BE49-F238E27FC236}">
                <a16:creationId xmlns:a16="http://schemas.microsoft.com/office/drawing/2014/main" id="{DD013AA8-A9E6-0192-20BA-486A4AC35109}"/>
              </a:ext>
            </a:extLst>
          </p:cNvPr>
          <p:cNvSpPr>
            <a:spLocks noGrp="1"/>
          </p:cNvSpPr>
          <p:nvPr>
            <p:ph idx="1"/>
          </p:nvPr>
        </p:nvSpPr>
        <p:spPr>
          <a:xfrm>
            <a:off x="457200" y="2195513"/>
            <a:ext cx="8229600" cy="4100513"/>
          </a:xfrm>
        </p:spPr>
        <p:txBody>
          <a:bodyPr>
            <a:normAutofit/>
          </a:bodyPr>
          <a:lstStyle/>
          <a:p>
            <a:pPr marL="103505" marR="118110" indent="325120" algn="just">
              <a:lnSpc>
                <a:spcPct val="105000"/>
              </a:lnSpc>
              <a:spcBef>
                <a:spcPts val="635"/>
              </a:spcBef>
              <a:spcAft>
                <a:spcPts val="0"/>
              </a:spcAft>
            </a:pPr>
            <a:r>
              <a:rPr lang="tr-TR" sz="1800" b="1" dirty="0">
                <a:solidFill>
                  <a:srgbClr val="FF0000"/>
                </a:solidFill>
                <a:effectLst/>
                <a:latin typeface="Century Gothic" panose="020B0502020202020204" pitchFamily="34" charset="0"/>
                <a:ea typeface="Times New Roman" panose="02020603050405020304" pitchFamily="18" charset="0"/>
              </a:rPr>
              <a:t>Tam mükellefiyete </a:t>
            </a:r>
            <a:r>
              <a:rPr lang="tr-TR" sz="1800" dirty="0">
                <a:effectLst/>
                <a:latin typeface="Century Gothic" panose="020B0502020202020204" pitchFamily="34" charset="0"/>
                <a:ea typeface="Times New Roman" panose="02020603050405020304" pitchFamily="18" charset="0"/>
              </a:rPr>
              <a:t>tabi</a:t>
            </a:r>
            <a:r>
              <a:rPr lang="tr-TR" sz="1800" spc="-1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ve</a:t>
            </a:r>
            <a:r>
              <a:rPr lang="tr-TR" sz="1800" spc="-4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bilanço esasına göre</a:t>
            </a:r>
            <a:r>
              <a:rPr lang="tr-TR" sz="1800" spc="-2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defter</a:t>
            </a:r>
            <a:r>
              <a:rPr lang="tr-TR" sz="1800" spc="-4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tutan;</a:t>
            </a:r>
            <a:r>
              <a:rPr lang="tr-TR" sz="1800" spc="-20" dirty="0">
                <a:effectLst/>
                <a:latin typeface="Century Gothic" panose="020B0502020202020204" pitchFamily="34" charset="0"/>
                <a:ea typeface="Times New Roman" panose="02020603050405020304" pitchFamily="18" charset="0"/>
              </a:rPr>
              <a:t> </a:t>
            </a:r>
          </a:p>
          <a:p>
            <a:pPr marL="103505" marR="118110" indent="325120" algn="just">
              <a:lnSpc>
                <a:spcPct val="105000"/>
              </a:lnSpc>
              <a:spcBef>
                <a:spcPts val="635"/>
              </a:spcBef>
              <a:spcAft>
                <a:spcPts val="0"/>
              </a:spcAft>
            </a:pPr>
            <a:endParaRPr lang="tr-TR" sz="1800" spc="-20" dirty="0">
              <a:effectLst/>
              <a:latin typeface="Century Gothic" panose="020B0502020202020204" pitchFamily="34" charset="0"/>
              <a:ea typeface="Times New Roman" panose="02020603050405020304" pitchFamily="18" charset="0"/>
            </a:endParaRPr>
          </a:p>
          <a:p>
            <a:pPr marL="389255" marR="118110" indent="-285750" algn="just">
              <a:lnSpc>
                <a:spcPct val="105000"/>
              </a:lnSpc>
              <a:spcBef>
                <a:spcPts val="635"/>
              </a:spcBef>
              <a:spcAft>
                <a:spcPts val="0"/>
              </a:spcAft>
              <a:buFontTx/>
              <a:buChar char="-"/>
            </a:pPr>
            <a:r>
              <a:rPr lang="tr-TR" sz="1800" dirty="0">
                <a:effectLst/>
                <a:latin typeface="Century Gothic" panose="020B0502020202020204" pitchFamily="34" charset="0"/>
                <a:ea typeface="Times New Roman" panose="02020603050405020304" pitchFamily="18" charset="0"/>
              </a:rPr>
              <a:t>Kollektif, </a:t>
            </a:r>
            <a:r>
              <a:rPr lang="tr-TR" sz="1800" spc="-10" dirty="0">
                <a:effectLst/>
                <a:latin typeface="Century Gothic" panose="020B0502020202020204" pitchFamily="34" charset="0"/>
                <a:ea typeface="Times New Roman" panose="02020603050405020304" pitchFamily="18" charset="0"/>
              </a:rPr>
              <a:t>adi</a:t>
            </a:r>
            <a:r>
              <a:rPr lang="tr-TR" sz="1800" spc="-30" dirty="0">
                <a:effectLst/>
                <a:latin typeface="Century Gothic" panose="020B0502020202020204" pitchFamily="34" charset="0"/>
                <a:ea typeface="Times New Roman" panose="02020603050405020304" pitchFamily="18" charset="0"/>
              </a:rPr>
              <a:t> </a:t>
            </a:r>
            <a:r>
              <a:rPr lang="tr-TR" sz="1800" spc="-10" dirty="0">
                <a:effectLst/>
                <a:latin typeface="Century Gothic" panose="020B0502020202020204" pitchFamily="34" charset="0"/>
                <a:ea typeface="Times New Roman" panose="02020603050405020304" pitchFamily="18" charset="0"/>
              </a:rPr>
              <a:t>komandit ve</a:t>
            </a:r>
            <a:r>
              <a:rPr lang="tr-TR" sz="1800" spc="-35" dirty="0">
                <a:effectLst/>
                <a:latin typeface="Century Gothic" panose="020B0502020202020204" pitchFamily="34" charset="0"/>
                <a:ea typeface="Times New Roman" panose="02020603050405020304" pitchFamily="18" charset="0"/>
              </a:rPr>
              <a:t> </a:t>
            </a:r>
            <a:r>
              <a:rPr lang="tr-TR" sz="1800" spc="-10" dirty="0">
                <a:effectLst/>
                <a:latin typeface="Century Gothic" panose="020B0502020202020204" pitchFamily="34" charset="0"/>
                <a:ea typeface="Times New Roman" panose="02020603050405020304" pitchFamily="18" charset="0"/>
              </a:rPr>
              <a:t>adi</a:t>
            </a:r>
            <a:r>
              <a:rPr lang="tr-TR" sz="1800" spc="-35" dirty="0">
                <a:effectLst/>
                <a:latin typeface="Century Gothic" panose="020B0502020202020204" pitchFamily="34" charset="0"/>
                <a:ea typeface="Times New Roman" panose="02020603050405020304" pitchFamily="18" charset="0"/>
              </a:rPr>
              <a:t> </a:t>
            </a:r>
            <a:r>
              <a:rPr lang="tr-TR" sz="1800" spc="-10" dirty="0">
                <a:effectLst/>
                <a:latin typeface="Century Gothic" panose="020B0502020202020204" pitchFamily="34" charset="0"/>
                <a:ea typeface="Times New Roman" panose="02020603050405020304" pitchFamily="18" charset="0"/>
              </a:rPr>
              <a:t>şirketler de</a:t>
            </a:r>
            <a:r>
              <a:rPr lang="tr-TR" sz="1800" spc="-35" dirty="0">
                <a:effectLst/>
                <a:latin typeface="Century Gothic" panose="020B0502020202020204" pitchFamily="34" charset="0"/>
                <a:ea typeface="Times New Roman" panose="02020603050405020304" pitchFamily="18" charset="0"/>
              </a:rPr>
              <a:t> </a:t>
            </a:r>
            <a:r>
              <a:rPr lang="tr-TR" sz="1800" spc="-10" dirty="0">
                <a:effectLst/>
                <a:latin typeface="Century Gothic" panose="020B0502020202020204" pitchFamily="34" charset="0"/>
                <a:ea typeface="Times New Roman" panose="02020603050405020304" pitchFamily="18" charset="0"/>
              </a:rPr>
              <a:t>dahil</a:t>
            </a:r>
            <a:r>
              <a:rPr lang="tr-TR" sz="1800" spc="-35" dirty="0">
                <a:effectLst/>
                <a:latin typeface="Century Gothic" panose="020B0502020202020204" pitchFamily="34" charset="0"/>
                <a:ea typeface="Times New Roman" panose="02020603050405020304" pitchFamily="18" charset="0"/>
              </a:rPr>
              <a:t> </a:t>
            </a:r>
            <a:r>
              <a:rPr lang="tr-TR" sz="1800" spc="-10" dirty="0">
                <a:effectLst/>
                <a:latin typeface="Century Gothic" panose="020B0502020202020204" pitchFamily="34" charset="0"/>
                <a:ea typeface="Times New Roman" panose="02020603050405020304" pitchFamily="18" charset="0"/>
              </a:rPr>
              <a:t>olmak</a:t>
            </a:r>
            <a:r>
              <a:rPr lang="tr-TR" sz="1800" spc="-15" dirty="0">
                <a:effectLst/>
                <a:latin typeface="Century Gothic" panose="020B0502020202020204" pitchFamily="34" charset="0"/>
                <a:ea typeface="Times New Roman" panose="02020603050405020304" pitchFamily="18" charset="0"/>
              </a:rPr>
              <a:t> </a:t>
            </a:r>
            <a:r>
              <a:rPr lang="tr-TR" sz="1800" spc="-10" dirty="0">
                <a:effectLst/>
                <a:latin typeface="Century Gothic" panose="020B0502020202020204" pitchFamily="34" charset="0"/>
                <a:ea typeface="Times New Roman" panose="02020603050405020304" pitchFamily="18" charset="0"/>
              </a:rPr>
              <a:t>üzere</a:t>
            </a:r>
            <a:r>
              <a:rPr lang="tr-TR" sz="1800" spc="-25" dirty="0">
                <a:effectLst/>
                <a:latin typeface="Century Gothic" panose="020B0502020202020204" pitchFamily="34" charset="0"/>
                <a:ea typeface="Times New Roman" panose="02020603050405020304" pitchFamily="18" charset="0"/>
              </a:rPr>
              <a:t> </a:t>
            </a:r>
            <a:r>
              <a:rPr lang="tr-TR" sz="1800" spc="-10" dirty="0">
                <a:effectLst/>
                <a:latin typeface="Century Gothic" panose="020B0502020202020204" pitchFamily="34" charset="0"/>
                <a:ea typeface="Times New Roman" panose="02020603050405020304" pitchFamily="18" charset="0"/>
              </a:rPr>
              <a:t>ferdi</a:t>
            </a:r>
            <a:r>
              <a:rPr lang="tr-TR" sz="1800" spc="-35" dirty="0">
                <a:effectLst/>
                <a:latin typeface="Century Gothic" panose="020B0502020202020204" pitchFamily="34" charset="0"/>
                <a:ea typeface="Times New Roman" panose="02020603050405020304" pitchFamily="18" charset="0"/>
              </a:rPr>
              <a:t> </a:t>
            </a:r>
            <a:r>
              <a:rPr lang="tr-TR" sz="1800" spc="-10" dirty="0">
                <a:effectLst/>
                <a:latin typeface="Century Gothic" panose="020B0502020202020204" pitchFamily="34" charset="0"/>
                <a:ea typeface="Times New Roman" panose="02020603050405020304" pitchFamily="18" charset="0"/>
              </a:rPr>
              <a:t>işletme sahibi </a:t>
            </a:r>
            <a:r>
              <a:rPr lang="tr-TR" sz="1800" b="1" spc="-10" dirty="0">
                <a:solidFill>
                  <a:srgbClr val="C00000"/>
                </a:solidFill>
                <a:effectLst/>
                <a:latin typeface="Century Gothic" panose="020B0502020202020204" pitchFamily="34" charset="0"/>
                <a:ea typeface="Times New Roman" panose="02020603050405020304" pitchFamily="18" charset="0"/>
              </a:rPr>
              <a:t>GELİR</a:t>
            </a:r>
            <a:r>
              <a:rPr lang="tr-TR" sz="1800" b="1" spc="-35" dirty="0">
                <a:solidFill>
                  <a:srgbClr val="C00000"/>
                </a:solidFill>
                <a:effectLst/>
                <a:latin typeface="Century Gothic" panose="020B0502020202020204" pitchFamily="34" charset="0"/>
                <a:ea typeface="Times New Roman" panose="02020603050405020304" pitchFamily="18" charset="0"/>
              </a:rPr>
              <a:t> </a:t>
            </a:r>
            <a:r>
              <a:rPr lang="tr-TR" sz="1800" b="1" spc="-10" dirty="0">
                <a:solidFill>
                  <a:srgbClr val="C00000"/>
                </a:solidFill>
                <a:effectLst/>
                <a:latin typeface="Century Gothic" panose="020B0502020202020204" pitchFamily="34" charset="0"/>
                <a:ea typeface="Times New Roman" panose="02020603050405020304" pitchFamily="18" charset="0"/>
              </a:rPr>
              <a:t>VERGİSİ MÜKELLEFLERİ </a:t>
            </a:r>
          </a:p>
          <a:p>
            <a:pPr marL="103505" marR="118110" indent="0" algn="just">
              <a:lnSpc>
                <a:spcPct val="105000"/>
              </a:lnSpc>
              <a:spcBef>
                <a:spcPts val="635"/>
              </a:spcBef>
              <a:spcAft>
                <a:spcPts val="0"/>
              </a:spcAft>
              <a:buNone/>
            </a:pPr>
            <a:endParaRPr lang="tr-TR" sz="1800" spc="-10" dirty="0">
              <a:solidFill>
                <a:schemeClr val="tx2">
                  <a:lumMod val="75000"/>
                </a:schemeClr>
              </a:solidFill>
              <a:latin typeface="Century Gothic" panose="020B0502020202020204" pitchFamily="34" charset="0"/>
              <a:ea typeface="Times New Roman" panose="02020603050405020304" pitchFamily="18" charset="0"/>
            </a:endParaRPr>
          </a:p>
          <a:p>
            <a:pPr marL="389255" marR="118110" indent="-285750" algn="just">
              <a:lnSpc>
                <a:spcPct val="105000"/>
              </a:lnSpc>
              <a:spcBef>
                <a:spcPts val="635"/>
              </a:spcBef>
              <a:spcAft>
                <a:spcPts val="0"/>
              </a:spcAft>
              <a:buFontTx/>
              <a:buChar char="-"/>
            </a:pPr>
            <a:r>
              <a:rPr lang="tr-TR" sz="1800" b="1" dirty="0">
                <a:solidFill>
                  <a:srgbClr val="C00000"/>
                </a:solidFill>
                <a:effectLst/>
                <a:latin typeface="Century Gothic" panose="020B0502020202020204" pitchFamily="34" charset="0"/>
                <a:ea typeface="Times New Roman" panose="02020603050405020304" pitchFamily="18" charset="0"/>
              </a:rPr>
              <a:t>KURUMLAR</a:t>
            </a:r>
            <a:r>
              <a:rPr lang="tr-TR" sz="1800" b="1" spc="135" dirty="0">
                <a:solidFill>
                  <a:srgbClr val="C00000"/>
                </a:solidFill>
                <a:effectLst/>
                <a:latin typeface="Century Gothic" panose="020B0502020202020204" pitchFamily="34" charset="0"/>
                <a:ea typeface="Times New Roman" panose="02020603050405020304" pitchFamily="18" charset="0"/>
              </a:rPr>
              <a:t> </a:t>
            </a:r>
            <a:r>
              <a:rPr lang="tr-TR" sz="1800" b="1" dirty="0">
                <a:solidFill>
                  <a:srgbClr val="C00000"/>
                </a:solidFill>
                <a:effectLst/>
                <a:latin typeface="Century Gothic" panose="020B0502020202020204" pitchFamily="34" charset="0"/>
                <a:ea typeface="Times New Roman" panose="02020603050405020304" pitchFamily="18" charset="0"/>
              </a:rPr>
              <a:t>VERGİSİ</a:t>
            </a:r>
            <a:r>
              <a:rPr lang="tr-TR" sz="1800" b="1" spc="160" dirty="0">
                <a:solidFill>
                  <a:srgbClr val="C00000"/>
                </a:solidFill>
                <a:effectLst/>
                <a:latin typeface="Century Gothic" panose="020B0502020202020204" pitchFamily="34" charset="0"/>
                <a:ea typeface="Times New Roman" panose="02020603050405020304" pitchFamily="18" charset="0"/>
              </a:rPr>
              <a:t> </a:t>
            </a:r>
            <a:r>
              <a:rPr lang="tr-TR" sz="1800" b="1" dirty="0">
                <a:solidFill>
                  <a:srgbClr val="C00000"/>
                </a:solidFill>
                <a:effectLst/>
                <a:latin typeface="Century Gothic" panose="020B0502020202020204" pitchFamily="34" charset="0"/>
                <a:ea typeface="Times New Roman" panose="02020603050405020304" pitchFamily="18" charset="0"/>
              </a:rPr>
              <a:t>MÜKELLEFLERİ</a:t>
            </a:r>
            <a:r>
              <a:rPr lang="tr-TR" sz="1800" b="1" spc="200" dirty="0">
                <a:solidFill>
                  <a:srgbClr val="C00000"/>
                </a:solidFill>
                <a:effectLst/>
                <a:latin typeface="Century Gothic" panose="020B0502020202020204" pitchFamily="34" charset="0"/>
                <a:ea typeface="Times New Roman" panose="02020603050405020304" pitchFamily="18" charset="0"/>
              </a:rPr>
              <a:t> </a:t>
            </a:r>
          </a:p>
          <a:p>
            <a:pPr marL="103505" marR="118110" indent="0" algn="just">
              <a:lnSpc>
                <a:spcPct val="105000"/>
              </a:lnSpc>
              <a:spcBef>
                <a:spcPts val="635"/>
              </a:spcBef>
              <a:spcAft>
                <a:spcPts val="0"/>
              </a:spcAft>
              <a:buNone/>
            </a:pPr>
            <a:endParaRPr lang="tr-TR" sz="1800" dirty="0">
              <a:effectLst/>
              <a:latin typeface="Century Gothic" panose="020B0502020202020204" pitchFamily="34" charset="0"/>
              <a:ea typeface="Times New Roman" panose="02020603050405020304" pitchFamily="18" charset="0"/>
            </a:endParaRPr>
          </a:p>
          <a:p>
            <a:pPr marL="103505" marR="118110" indent="0" algn="just">
              <a:lnSpc>
                <a:spcPct val="105000"/>
              </a:lnSpc>
              <a:spcBef>
                <a:spcPts val="635"/>
              </a:spcBef>
              <a:spcAft>
                <a:spcPts val="0"/>
              </a:spcAft>
              <a:buNone/>
            </a:pPr>
            <a:r>
              <a:rPr lang="tr-TR" sz="1800" dirty="0">
                <a:effectLst/>
                <a:latin typeface="Century Gothic" panose="020B0502020202020204" pitchFamily="34" charset="0"/>
                <a:ea typeface="Times New Roman" panose="02020603050405020304" pitchFamily="18" charset="0"/>
              </a:rPr>
              <a:t>bilançolarına</a:t>
            </a:r>
            <a:r>
              <a:rPr lang="tr-TR" sz="1800" spc="17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kayıtlı</a:t>
            </a:r>
            <a:r>
              <a:rPr lang="tr-TR" sz="1800" spc="13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amortismana</a:t>
            </a:r>
            <a:r>
              <a:rPr lang="tr-TR" sz="1800" spc="19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tabi</a:t>
            </a:r>
            <a:r>
              <a:rPr lang="tr-TR" sz="1800" spc="16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iktisadi</a:t>
            </a:r>
            <a:r>
              <a:rPr lang="tr-TR" sz="1800" spc="16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kıymetlerini</a:t>
            </a:r>
            <a:r>
              <a:rPr lang="tr-TR" sz="1800" spc="-5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yeniden</a:t>
            </a:r>
            <a:r>
              <a:rPr lang="tr-TR" sz="1800" spc="-5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değerleme</a:t>
            </a:r>
            <a:r>
              <a:rPr lang="tr-TR" sz="1800" spc="-3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hakkına</a:t>
            </a:r>
            <a:r>
              <a:rPr lang="tr-TR" sz="1800" spc="-4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sahip</a:t>
            </a:r>
            <a:r>
              <a:rPr lang="tr-TR" sz="1800" spc="-6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bulunmaktadırlar.</a:t>
            </a:r>
          </a:p>
          <a:p>
            <a:pPr marL="0" indent="0">
              <a:buNone/>
            </a:pPr>
            <a:endParaRPr lang="tr-TR" dirty="0"/>
          </a:p>
        </p:txBody>
      </p:sp>
      <p:sp>
        <p:nvSpPr>
          <p:cNvPr id="6" name="Subtitle 2">
            <a:extLst>
              <a:ext uri="{FF2B5EF4-FFF2-40B4-BE49-F238E27FC236}">
                <a16:creationId xmlns:a16="http://schemas.microsoft.com/office/drawing/2014/main" id="{46882540-A947-C5B9-13D5-EBA731E850D8}"/>
              </a:ext>
            </a:extLst>
          </p:cNvPr>
          <p:cNvSpPr txBox="1">
            <a:spLocks/>
          </p:cNvSpPr>
          <p:nvPr/>
        </p:nvSpPr>
        <p:spPr>
          <a:xfrm rot="10800000" flipV="1">
            <a:off x="164306" y="677861"/>
            <a:ext cx="4281953" cy="401639"/>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tr-TR" sz="2000" b="1" dirty="0">
                <a:solidFill>
                  <a:schemeClr val="bg1">
                    <a:lumMod val="95000"/>
                  </a:schemeClr>
                </a:solidFill>
                <a:latin typeface="Century Gothic" panose="020B0502020202020204" pitchFamily="34" charset="0"/>
              </a:rPr>
              <a:t>Mükerrer 298-Ç Fıkrası Uygulaması</a:t>
            </a:r>
          </a:p>
        </p:txBody>
      </p:sp>
    </p:spTree>
    <p:extLst>
      <p:ext uri="{BB962C8B-B14F-4D97-AF65-F5344CB8AC3E}">
        <p14:creationId xmlns:p14="http://schemas.microsoft.com/office/powerpoint/2010/main" val="33638649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pic>
        <p:nvPicPr>
          <p:cNvPr id="4" name="Resim 3">
            <a:extLst>
              <a:ext uri="{FF2B5EF4-FFF2-40B4-BE49-F238E27FC236}">
                <a16:creationId xmlns:a16="http://schemas.microsoft.com/office/drawing/2014/main" id="{D709A00E-4437-11CB-2087-68C1B3A568CB}"/>
              </a:ext>
            </a:extLst>
          </p:cNvPr>
          <p:cNvPicPr>
            <a:picLocks noChangeAspect="1"/>
          </p:cNvPicPr>
          <p:nvPr/>
        </p:nvPicPr>
        <p:blipFill>
          <a:blip r:embed="rId4"/>
          <a:stretch>
            <a:fillRect/>
          </a:stretch>
        </p:blipFill>
        <p:spPr>
          <a:xfrm>
            <a:off x="5016340" y="6095934"/>
            <a:ext cx="4078577" cy="762066"/>
          </a:xfrm>
          <a:prstGeom prst="rect">
            <a:avLst/>
          </a:prstGeom>
        </p:spPr>
      </p:pic>
      <p:sp>
        <p:nvSpPr>
          <p:cNvPr id="5" name="Subtitle 2">
            <a:extLst>
              <a:ext uri="{FF2B5EF4-FFF2-40B4-BE49-F238E27FC236}">
                <a16:creationId xmlns:a16="http://schemas.microsoft.com/office/drawing/2014/main" id="{E8D41FE4-E7BB-2F42-6ED5-A260FAFCDB08}"/>
              </a:ext>
            </a:extLst>
          </p:cNvPr>
          <p:cNvSpPr>
            <a:spLocks noGrp="1"/>
          </p:cNvSpPr>
          <p:nvPr>
            <p:ph type="title"/>
          </p:nvPr>
        </p:nvSpPr>
        <p:spPr>
          <a:xfrm>
            <a:off x="995363" y="1217613"/>
            <a:ext cx="6792752" cy="701674"/>
          </a:xfrm>
        </p:spPr>
        <p:txBody>
          <a:bodyPr>
            <a:normAutofit/>
          </a:bodyPr>
          <a:lstStyle/>
          <a:p>
            <a:r>
              <a:rPr lang="tr-TR" sz="1800" b="1" dirty="0">
                <a:solidFill>
                  <a:srgbClr val="FF0000"/>
                </a:solidFill>
                <a:latin typeface="Century Gothic" panose="020B0502020202020204" pitchFamily="34" charset="0"/>
              </a:rPr>
              <a:t>YENİDEN DEĞERLEMEDEN KİMLER FAYDALANAMAZ</a:t>
            </a:r>
          </a:p>
        </p:txBody>
      </p:sp>
      <p:sp>
        <p:nvSpPr>
          <p:cNvPr id="2" name="İçerik Yer Tutucusu 1">
            <a:extLst>
              <a:ext uri="{FF2B5EF4-FFF2-40B4-BE49-F238E27FC236}">
                <a16:creationId xmlns:a16="http://schemas.microsoft.com/office/drawing/2014/main" id="{DD013AA8-A9E6-0192-20BA-486A4AC35109}"/>
              </a:ext>
            </a:extLst>
          </p:cNvPr>
          <p:cNvSpPr>
            <a:spLocks noGrp="1"/>
          </p:cNvSpPr>
          <p:nvPr>
            <p:ph idx="1"/>
          </p:nvPr>
        </p:nvSpPr>
        <p:spPr>
          <a:xfrm>
            <a:off x="457200" y="2195513"/>
            <a:ext cx="8229600" cy="4100513"/>
          </a:xfrm>
        </p:spPr>
        <p:txBody>
          <a:bodyPr>
            <a:normAutofit/>
          </a:bodyPr>
          <a:lstStyle/>
          <a:p>
            <a:pPr>
              <a:spcBef>
                <a:spcPts val="475"/>
              </a:spcBef>
              <a:buSzPct val="50000"/>
              <a:tabLst>
                <a:tab pos="542925" algn="l"/>
              </a:tabLst>
            </a:pPr>
            <a:r>
              <a:rPr lang="tr-TR" sz="2000" spc="-5" dirty="0">
                <a:effectLst/>
                <a:latin typeface="Century Gothic" panose="020B0502020202020204" pitchFamily="34" charset="0"/>
                <a:ea typeface="Times New Roman" panose="02020603050405020304" pitchFamily="18" charset="0"/>
              </a:rPr>
              <a:t>Dar</a:t>
            </a:r>
            <a:r>
              <a:rPr lang="tr-TR" sz="2000" spc="10" dirty="0">
                <a:effectLst/>
                <a:latin typeface="Century Gothic" panose="020B0502020202020204" pitchFamily="34" charset="0"/>
                <a:ea typeface="Times New Roman" panose="02020603050405020304" pitchFamily="18" charset="0"/>
              </a:rPr>
              <a:t> </a:t>
            </a:r>
            <a:r>
              <a:rPr lang="tr-TR" sz="2000" spc="-5" dirty="0">
                <a:effectLst/>
                <a:latin typeface="Century Gothic" panose="020B0502020202020204" pitchFamily="34" charset="0"/>
                <a:ea typeface="Times New Roman" panose="02020603050405020304" pitchFamily="18" charset="0"/>
              </a:rPr>
              <a:t>mükellefiyet</a:t>
            </a:r>
            <a:r>
              <a:rPr lang="tr-TR" sz="2000" spc="50" dirty="0">
                <a:effectLst/>
                <a:latin typeface="Century Gothic" panose="020B0502020202020204" pitchFamily="34" charset="0"/>
                <a:ea typeface="Times New Roman" panose="02020603050405020304" pitchFamily="18" charset="0"/>
              </a:rPr>
              <a:t> </a:t>
            </a:r>
            <a:r>
              <a:rPr lang="tr-TR" sz="2000" spc="-5" dirty="0">
                <a:effectLst/>
                <a:latin typeface="Century Gothic" panose="020B0502020202020204" pitchFamily="34" charset="0"/>
                <a:ea typeface="Times New Roman" panose="02020603050405020304" pitchFamily="18" charset="0"/>
              </a:rPr>
              <a:t>esasında</a:t>
            </a:r>
            <a:r>
              <a:rPr lang="tr-TR" sz="2000" spc="70" dirty="0">
                <a:effectLst/>
                <a:latin typeface="Century Gothic" panose="020B0502020202020204" pitchFamily="34" charset="0"/>
                <a:ea typeface="Times New Roman" panose="02020603050405020304" pitchFamily="18" charset="0"/>
              </a:rPr>
              <a:t> </a:t>
            </a:r>
            <a:r>
              <a:rPr lang="tr-TR" sz="2000" spc="-5" dirty="0">
                <a:effectLst/>
                <a:latin typeface="Century Gothic" panose="020B0502020202020204" pitchFamily="34" charset="0"/>
                <a:ea typeface="Times New Roman" panose="02020603050405020304" pitchFamily="18" charset="0"/>
              </a:rPr>
              <a:t>vergilendirilen</a:t>
            </a:r>
            <a:r>
              <a:rPr lang="tr-TR" sz="2000" spc="-20" dirty="0">
                <a:effectLst/>
                <a:latin typeface="Century Gothic" panose="020B0502020202020204" pitchFamily="34" charset="0"/>
                <a:ea typeface="Times New Roman" panose="02020603050405020304" pitchFamily="18" charset="0"/>
              </a:rPr>
              <a:t> </a:t>
            </a:r>
            <a:r>
              <a:rPr lang="tr-TR" sz="2000" spc="-10" dirty="0">
                <a:effectLst/>
                <a:latin typeface="Century Gothic" panose="020B0502020202020204" pitchFamily="34" charset="0"/>
                <a:ea typeface="Times New Roman" panose="02020603050405020304" pitchFamily="18" charset="0"/>
              </a:rPr>
              <a:t>mükellefler.</a:t>
            </a:r>
            <a:endParaRPr lang="tr-TR" sz="2000" spc="-5" dirty="0">
              <a:effectLst/>
              <a:latin typeface="Century Gothic" panose="020B0502020202020204" pitchFamily="34" charset="0"/>
              <a:ea typeface="Times New Roman" panose="02020603050405020304" pitchFamily="18" charset="0"/>
            </a:endParaRPr>
          </a:p>
          <a:p>
            <a:pPr>
              <a:spcBef>
                <a:spcPts val="525"/>
              </a:spcBef>
              <a:buSzPts val="900"/>
              <a:tabLst>
                <a:tab pos="551180" algn="l"/>
              </a:tabLst>
            </a:pPr>
            <a:r>
              <a:rPr lang="tr-TR" sz="2000" spc="-5" dirty="0">
                <a:effectLst/>
                <a:latin typeface="Century Gothic" panose="020B0502020202020204" pitchFamily="34" charset="0"/>
                <a:ea typeface="Times New Roman" panose="02020603050405020304" pitchFamily="18" charset="0"/>
              </a:rPr>
              <a:t>İşletme</a:t>
            </a:r>
            <a:r>
              <a:rPr lang="tr-TR" sz="2000" spc="15" dirty="0">
                <a:effectLst/>
                <a:latin typeface="Century Gothic" panose="020B0502020202020204" pitchFamily="34" charset="0"/>
                <a:ea typeface="Times New Roman" panose="02020603050405020304" pitchFamily="18" charset="0"/>
              </a:rPr>
              <a:t> </a:t>
            </a:r>
            <a:r>
              <a:rPr lang="tr-TR" sz="2000" spc="-5" dirty="0">
                <a:effectLst/>
                <a:latin typeface="Century Gothic" panose="020B0502020202020204" pitchFamily="34" charset="0"/>
                <a:ea typeface="Times New Roman" panose="02020603050405020304" pitchFamily="18" charset="0"/>
              </a:rPr>
              <a:t>hesabı (zirai</a:t>
            </a:r>
            <a:r>
              <a:rPr lang="tr-TR" sz="2000" spc="45" dirty="0">
                <a:effectLst/>
                <a:latin typeface="Century Gothic" panose="020B0502020202020204" pitchFamily="34" charset="0"/>
                <a:ea typeface="Times New Roman" panose="02020603050405020304" pitchFamily="18" charset="0"/>
              </a:rPr>
              <a:t> </a:t>
            </a:r>
            <a:r>
              <a:rPr lang="tr-TR" sz="2000" spc="-5" dirty="0">
                <a:effectLst/>
                <a:latin typeface="Century Gothic" panose="020B0502020202020204" pitchFamily="34" charset="0"/>
                <a:ea typeface="Times New Roman" panose="02020603050405020304" pitchFamily="18" charset="0"/>
              </a:rPr>
              <a:t>işletme</a:t>
            </a:r>
            <a:r>
              <a:rPr lang="tr-TR" sz="2000" spc="50" dirty="0">
                <a:effectLst/>
                <a:latin typeface="Century Gothic" panose="020B0502020202020204" pitchFamily="34" charset="0"/>
                <a:ea typeface="Times New Roman" panose="02020603050405020304" pitchFamily="18" charset="0"/>
              </a:rPr>
              <a:t> </a:t>
            </a:r>
            <a:r>
              <a:rPr lang="tr-TR" sz="2000" spc="-5" dirty="0">
                <a:effectLst/>
                <a:latin typeface="Century Gothic" panose="020B0502020202020204" pitchFamily="34" charset="0"/>
                <a:ea typeface="Times New Roman" panose="02020603050405020304" pitchFamily="18" charset="0"/>
              </a:rPr>
              <a:t>hesabı</a:t>
            </a:r>
            <a:r>
              <a:rPr lang="tr-TR" sz="2000" spc="25" dirty="0">
                <a:effectLst/>
                <a:latin typeface="Century Gothic" panose="020B0502020202020204" pitchFamily="34" charset="0"/>
                <a:ea typeface="Times New Roman" panose="02020603050405020304" pitchFamily="18" charset="0"/>
              </a:rPr>
              <a:t> </a:t>
            </a:r>
            <a:r>
              <a:rPr lang="tr-TR" sz="2000" spc="-5" dirty="0">
                <a:effectLst/>
                <a:latin typeface="Century Gothic" panose="020B0502020202020204" pitchFamily="34" charset="0"/>
                <a:ea typeface="Times New Roman" panose="02020603050405020304" pitchFamily="18" charset="0"/>
              </a:rPr>
              <a:t>dahil)</a:t>
            </a:r>
            <a:r>
              <a:rPr lang="tr-TR" sz="2000" spc="-10" dirty="0">
                <a:effectLst/>
                <a:latin typeface="Century Gothic" panose="020B0502020202020204" pitchFamily="34" charset="0"/>
                <a:ea typeface="Times New Roman" panose="02020603050405020304" pitchFamily="18" charset="0"/>
              </a:rPr>
              <a:t> </a:t>
            </a:r>
            <a:r>
              <a:rPr lang="tr-TR" sz="2000" spc="-5" dirty="0">
                <a:effectLst/>
                <a:latin typeface="Century Gothic" panose="020B0502020202020204" pitchFamily="34" charset="0"/>
                <a:ea typeface="Times New Roman" panose="02020603050405020304" pitchFamily="18" charset="0"/>
              </a:rPr>
              <a:t>esasına</a:t>
            </a:r>
            <a:r>
              <a:rPr lang="tr-TR" sz="2000" spc="60" dirty="0">
                <a:effectLst/>
                <a:latin typeface="Century Gothic" panose="020B0502020202020204" pitchFamily="34" charset="0"/>
                <a:ea typeface="Times New Roman" panose="02020603050405020304" pitchFamily="18" charset="0"/>
              </a:rPr>
              <a:t> </a:t>
            </a:r>
            <a:r>
              <a:rPr lang="tr-TR" sz="2000" spc="-5" dirty="0">
                <a:effectLst/>
                <a:latin typeface="Century Gothic" panose="020B0502020202020204" pitchFamily="34" charset="0"/>
                <a:ea typeface="Times New Roman" panose="02020603050405020304" pitchFamily="18" charset="0"/>
              </a:rPr>
              <a:t>göre</a:t>
            </a:r>
            <a:r>
              <a:rPr lang="tr-TR" sz="2000" spc="-10" dirty="0">
                <a:effectLst/>
                <a:latin typeface="Century Gothic" panose="020B0502020202020204" pitchFamily="34" charset="0"/>
                <a:ea typeface="Times New Roman" panose="02020603050405020304" pitchFamily="18" charset="0"/>
              </a:rPr>
              <a:t> </a:t>
            </a:r>
            <a:r>
              <a:rPr lang="tr-TR" sz="2000" spc="-5" dirty="0">
                <a:effectLst/>
                <a:latin typeface="Century Gothic" panose="020B0502020202020204" pitchFamily="34" charset="0"/>
                <a:ea typeface="Times New Roman" panose="02020603050405020304" pitchFamily="18" charset="0"/>
              </a:rPr>
              <a:t>defter tutan</a:t>
            </a:r>
            <a:r>
              <a:rPr lang="tr-TR" sz="2000" spc="15" dirty="0">
                <a:effectLst/>
                <a:latin typeface="Century Gothic" panose="020B0502020202020204" pitchFamily="34" charset="0"/>
                <a:ea typeface="Times New Roman" panose="02020603050405020304" pitchFamily="18" charset="0"/>
              </a:rPr>
              <a:t> </a:t>
            </a:r>
            <a:r>
              <a:rPr lang="tr-TR" sz="2000" spc="-10" dirty="0">
                <a:effectLst/>
                <a:latin typeface="Century Gothic" panose="020B0502020202020204" pitchFamily="34" charset="0"/>
                <a:ea typeface="Times New Roman" panose="02020603050405020304" pitchFamily="18" charset="0"/>
              </a:rPr>
              <a:t>mükellefler.</a:t>
            </a:r>
            <a:endParaRPr lang="tr-TR" sz="2000" spc="-5" dirty="0">
              <a:effectLst/>
              <a:latin typeface="Century Gothic" panose="020B0502020202020204" pitchFamily="34" charset="0"/>
              <a:ea typeface="Times New Roman" panose="02020603050405020304" pitchFamily="18" charset="0"/>
            </a:endParaRPr>
          </a:p>
          <a:p>
            <a:pPr>
              <a:spcBef>
                <a:spcPts val="550"/>
              </a:spcBef>
              <a:buSzPts val="900"/>
              <a:tabLst>
                <a:tab pos="544195" algn="l"/>
              </a:tabLst>
            </a:pPr>
            <a:r>
              <a:rPr lang="tr-TR" sz="2000" spc="-5" dirty="0">
                <a:effectLst/>
                <a:latin typeface="Century Gothic" panose="020B0502020202020204" pitchFamily="34" charset="0"/>
                <a:ea typeface="Times New Roman" panose="02020603050405020304" pitchFamily="18" charset="0"/>
              </a:rPr>
              <a:t>Serbest</a:t>
            </a:r>
            <a:r>
              <a:rPr lang="tr-TR" sz="2000" spc="35" dirty="0">
                <a:effectLst/>
                <a:latin typeface="Century Gothic" panose="020B0502020202020204" pitchFamily="34" charset="0"/>
                <a:ea typeface="Times New Roman" panose="02020603050405020304" pitchFamily="18" charset="0"/>
              </a:rPr>
              <a:t> </a:t>
            </a:r>
            <a:r>
              <a:rPr lang="tr-TR" sz="2000" spc="-5" dirty="0">
                <a:effectLst/>
                <a:latin typeface="Century Gothic" panose="020B0502020202020204" pitchFamily="34" charset="0"/>
                <a:ea typeface="Times New Roman" panose="02020603050405020304" pitchFamily="18" charset="0"/>
              </a:rPr>
              <a:t>meslek</a:t>
            </a:r>
            <a:r>
              <a:rPr lang="tr-TR" sz="2000" spc="20" dirty="0">
                <a:effectLst/>
                <a:latin typeface="Century Gothic" panose="020B0502020202020204" pitchFamily="34" charset="0"/>
                <a:ea typeface="Times New Roman" panose="02020603050405020304" pitchFamily="18" charset="0"/>
              </a:rPr>
              <a:t> </a:t>
            </a:r>
            <a:r>
              <a:rPr lang="tr-TR" sz="2000" spc="-5" dirty="0">
                <a:effectLst/>
                <a:latin typeface="Century Gothic" panose="020B0502020202020204" pitchFamily="34" charset="0"/>
                <a:ea typeface="Times New Roman" panose="02020603050405020304" pitchFamily="18" charset="0"/>
              </a:rPr>
              <a:t>kazanç defteri</a:t>
            </a:r>
            <a:r>
              <a:rPr lang="tr-TR" sz="2000" spc="35" dirty="0">
                <a:effectLst/>
                <a:latin typeface="Century Gothic" panose="020B0502020202020204" pitchFamily="34" charset="0"/>
                <a:ea typeface="Times New Roman" panose="02020603050405020304" pitchFamily="18" charset="0"/>
              </a:rPr>
              <a:t> </a:t>
            </a:r>
            <a:r>
              <a:rPr lang="tr-TR" sz="2000" spc="-5" dirty="0">
                <a:effectLst/>
                <a:latin typeface="Century Gothic" panose="020B0502020202020204" pitchFamily="34" charset="0"/>
                <a:ea typeface="Times New Roman" panose="02020603050405020304" pitchFamily="18" charset="0"/>
              </a:rPr>
              <a:t>tutan serbest</a:t>
            </a:r>
            <a:r>
              <a:rPr lang="tr-TR" sz="2000" spc="5" dirty="0">
                <a:effectLst/>
                <a:latin typeface="Century Gothic" panose="020B0502020202020204" pitchFamily="34" charset="0"/>
                <a:ea typeface="Times New Roman" panose="02020603050405020304" pitchFamily="18" charset="0"/>
              </a:rPr>
              <a:t> </a:t>
            </a:r>
            <a:r>
              <a:rPr lang="tr-TR" sz="2000" spc="-5" dirty="0">
                <a:effectLst/>
                <a:latin typeface="Century Gothic" panose="020B0502020202020204" pitchFamily="34" charset="0"/>
                <a:ea typeface="Times New Roman" panose="02020603050405020304" pitchFamily="18" charset="0"/>
              </a:rPr>
              <a:t>meslek</a:t>
            </a:r>
            <a:r>
              <a:rPr lang="tr-TR" sz="2000" spc="15" dirty="0">
                <a:effectLst/>
                <a:latin typeface="Century Gothic" panose="020B0502020202020204" pitchFamily="34" charset="0"/>
                <a:ea typeface="Times New Roman" panose="02020603050405020304" pitchFamily="18" charset="0"/>
              </a:rPr>
              <a:t> </a:t>
            </a:r>
            <a:r>
              <a:rPr lang="tr-TR" sz="2000" spc="-5" dirty="0">
                <a:effectLst/>
                <a:latin typeface="Century Gothic" panose="020B0502020202020204" pitchFamily="34" charset="0"/>
                <a:ea typeface="Times New Roman" panose="02020603050405020304" pitchFamily="18" charset="0"/>
              </a:rPr>
              <a:t>erbabı </a:t>
            </a:r>
            <a:r>
              <a:rPr lang="tr-TR" sz="2000" spc="-10" dirty="0">
                <a:effectLst/>
                <a:latin typeface="Century Gothic" panose="020B0502020202020204" pitchFamily="34" charset="0"/>
                <a:ea typeface="Times New Roman" panose="02020603050405020304" pitchFamily="18" charset="0"/>
              </a:rPr>
              <a:t>mükellefler.</a:t>
            </a:r>
            <a:endParaRPr lang="tr-TR" sz="2000" spc="-5" dirty="0">
              <a:latin typeface="Century Gothic" panose="020B0502020202020204" pitchFamily="34" charset="0"/>
              <a:ea typeface="Times New Roman" panose="02020603050405020304" pitchFamily="18" charset="0"/>
            </a:endParaRPr>
          </a:p>
          <a:p>
            <a:pPr>
              <a:spcBef>
                <a:spcPts val="550"/>
              </a:spcBef>
              <a:buSzPts val="900"/>
              <a:tabLst>
                <a:tab pos="544195" algn="l"/>
              </a:tabLst>
            </a:pPr>
            <a:r>
              <a:rPr lang="tr-TR" sz="2000" spc="-10" dirty="0">
                <a:effectLst/>
                <a:latin typeface="Century Gothic" panose="020B0502020202020204" pitchFamily="34" charset="0"/>
                <a:ea typeface="Times New Roman" panose="02020603050405020304" pitchFamily="18" charset="0"/>
              </a:rPr>
              <a:t>Münhasıran</a:t>
            </a:r>
            <a:r>
              <a:rPr lang="tr-TR" sz="2000" spc="55" dirty="0">
                <a:effectLst/>
                <a:latin typeface="Century Gothic" panose="020B0502020202020204" pitchFamily="34" charset="0"/>
                <a:ea typeface="Times New Roman" panose="02020603050405020304" pitchFamily="18" charset="0"/>
              </a:rPr>
              <a:t> </a:t>
            </a:r>
            <a:r>
              <a:rPr lang="tr-TR" sz="2000" spc="-10" dirty="0">
                <a:effectLst/>
                <a:latin typeface="Century Gothic" panose="020B0502020202020204" pitchFamily="34" charset="0"/>
                <a:ea typeface="Times New Roman" panose="02020603050405020304" pitchFamily="18" charset="0"/>
              </a:rPr>
              <a:t>sürekli</a:t>
            </a:r>
            <a:r>
              <a:rPr lang="tr-TR" sz="2000" dirty="0">
                <a:effectLst/>
                <a:latin typeface="Century Gothic" panose="020B0502020202020204" pitchFamily="34" charset="0"/>
                <a:ea typeface="Times New Roman" panose="02020603050405020304" pitchFamily="18" charset="0"/>
              </a:rPr>
              <a:t> </a:t>
            </a:r>
            <a:r>
              <a:rPr lang="tr-TR" sz="2000" spc="-10" dirty="0">
                <a:effectLst/>
                <a:latin typeface="Century Gothic" panose="020B0502020202020204" pitchFamily="34" charset="0"/>
                <a:ea typeface="Times New Roman" panose="02020603050405020304" pitchFamily="18" charset="0"/>
              </a:rPr>
              <a:t>olarak</a:t>
            </a:r>
            <a:r>
              <a:rPr lang="tr-TR" sz="2000" dirty="0">
                <a:effectLst/>
                <a:latin typeface="Century Gothic" panose="020B0502020202020204" pitchFamily="34" charset="0"/>
                <a:ea typeface="Times New Roman" panose="02020603050405020304" pitchFamily="18" charset="0"/>
              </a:rPr>
              <a:t> </a:t>
            </a:r>
            <a:r>
              <a:rPr lang="tr-TR" sz="2000" spc="-10" dirty="0">
                <a:effectLst/>
                <a:latin typeface="Century Gothic" panose="020B0502020202020204" pitchFamily="34" charset="0"/>
                <a:ea typeface="Times New Roman" panose="02020603050405020304" pitchFamily="18" charset="0"/>
              </a:rPr>
              <a:t>işlenmiş altın, gümüş alım-satımı</a:t>
            </a:r>
            <a:r>
              <a:rPr lang="tr-TR" sz="2000" spc="75" dirty="0">
                <a:effectLst/>
                <a:latin typeface="Century Gothic" panose="020B0502020202020204" pitchFamily="34" charset="0"/>
                <a:ea typeface="Times New Roman" panose="02020603050405020304" pitchFamily="18" charset="0"/>
              </a:rPr>
              <a:t> </a:t>
            </a:r>
            <a:r>
              <a:rPr lang="tr-TR" sz="2000" spc="-10" dirty="0">
                <a:effectLst/>
                <a:latin typeface="Century Gothic" panose="020B0502020202020204" pitchFamily="34" charset="0"/>
                <a:ea typeface="Times New Roman" panose="02020603050405020304" pitchFamily="18" charset="0"/>
              </a:rPr>
              <a:t>ve imali</a:t>
            </a:r>
            <a:r>
              <a:rPr lang="tr-TR" sz="2000" dirty="0">
                <a:effectLst/>
                <a:latin typeface="Century Gothic" panose="020B0502020202020204" pitchFamily="34" charset="0"/>
                <a:ea typeface="Times New Roman" panose="02020603050405020304" pitchFamily="18" charset="0"/>
              </a:rPr>
              <a:t> </a:t>
            </a:r>
            <a:r>
              <a:rPr lang="tr-TR" sz="2000" spc="-10" dirty="0">
                <a:effectLst/>
                <a:latin typeface="Century Gothic" panose="020B0502020202020204" pitchFamily="34" charset="0"/>
                <a:ea typeface="Times New Roman" panose="02020603050405020304" pitchFamily="18" charset="0"/>
              </a:rPr>
              <a:t>ile</a:t>
            </a:r>
            <a:r>
              <a:rPr lang="tr-TR" sz="2000" spc="-25" dirty="0">
                <a:effectLst/>
                <a:latin typeface="Century Gothic" panose="020B0502020202020204" pitchFamily="34" charset="0"/>
                <a:ea typeface="Times New Roman" panose="02020603050405020304" pitchFamily="18" charset="0"/>
              </a:rPr>
              <a:t> </a:t>
            </a:r>
            <a:r>
              <a:rPr lang="tr-TR" sz="2000" spc="-10" dirty="0">
                <a:effectLst/>
                <a:latin typeface="Century Gothic" panose="020B0502020202020204" pitchFamily="34" charset="0"/>
                <a:ea typeface="Times New Roman" panose="02020603050405020304" pitchFamily="18" charset="0"/>
              </a:rPr>
              <a:t>iştigal eden mükellefler.</a:t>
            </a:r>
            <a:endParaRPr lang="tr-TR" sz="2000" dirty="0">
              <a:effectLst/>
              <a:latin typeface="Century Gothic" panose="020B0502020202020204" pitchFamily="34" charset="0"/>
              <a:ea typeface="Times New Roman" panose="02020603050405020304" pitchFamily="18" charset="0"/>
            </a:endParaRPr>
          </a:p>
          <a:p>
            <a:r>
              <a:rPr lang="tr-TR" sz="2000" dirty="0">
                <a:effectLst/>
                <a:latin typeface="Century Gothic" panose="020B0502020202020204" pitchFamily="34" charset="0"/>
                <a:ea typeface="Times New Roman" panose="02020603050405020304" pitchFamily="18" charset="0"/>
              </a:rPr>
              <a:t>Kayıtlarını</a:t>
            </a:r>
            <a:r>
              <a:rPr lang="tr-TR" sz="2000" spc="120" dirty="0">
                <a:effectLst/>
                <a:latin typeface="Century Gothic" panose="020B0502020202020204" pitchFamily="34" charset="0"/>
                <a:ea typeface="Times New Roman" panose="02020603050405020304" pitchFamily="18" charset="0"/>
              </a:rPr>
              <a:t> </a:t>
            </a:r>
            <a:r>
              <a:rPr lang="tr-TR" sz="2000" dirty="0">
                <a:effectLst/>
                <a:latin typeface="Century Gothic" panose="020B0502020202020204" pitchFamily="34" charset="0"/>
                <a:ea typeface="Times New Roman" panose="02020603050405020304" pitchFamily="18" charset="0"/>
              </a:rPr>
              <a:t>Türk para birimi dışında başka bir para birimiyle tutmalarına</a:t>
            </a:r>
            <a:r>
              <a:rPr lang="tr-TR" sz="2000" spc="115" dirty="0">
                <a:effectLst/>
                <a:latin typeface="Century Gothic" panose="020B0502020202020204" pitchFamily="34" charset="0"/>
                <a:ea typeface="Times New Roman" panose="02020603050405020304" pitchFamily="18" charset="0"/>
              </a:rPr>
              <a:t> </a:t>
            </a:r>
            <a:r>
              <a:rPr lang="tr-TR" sz="2000" dirty="0">
                <a:effectLst/>
                <a:latin typeface="Century Gothic" panose="020B0502020202020204" pitchFamily="34" charset="0"/>
                <a:ea typeface="Times New Roman" panose="02020603050405020304" pitchFamily="18" charset="0"/>
              </a:rPr>
              <a:t>izin verilen </a:t>
            </a:r>
            <a:r>
              <a:rPr lang="tr-TR" sz="2000" spc="-10" dirty="0">
                <a:effectLst/>
                <a:latin typeface="Century Gothic" panose="020B0502020202020204" pitchFamily="34" charset="0"/>
                <a:ea typeface="Times New Roman" panose="02020603050405020304" pitchFamily="18" charset="0"/>
              </a:rPr>
              <a:t>mükellefler</a:t>
            </a:r>
            <a:endParaRPr lang="tr-TR" sz="2000" dirty="0">
              <a:latin typeface="Century Gothic" panose="020B0502020202020204" pitchFamily="34" charset="0"/>
            </a:endParaRPr>
          </a:p>
        </p:txBody>
      </p:sp>
      <p:sp>
        <p:nvSpPr>
          <p:cNvPr id="3" name="Subtitle 2">
            <a:extLst>
              <a:ext uri="{FF2B5EF4-FFF2-40B4-BE49-F238E27FC236}">
                <a16:creationId xmlns:a16="http://schemas.microsoft.com/office/drawing/2014/main" id="{513AD59F-8AEB-7F68-1581-AD87FDC08FA6}"/>
              </a:ext>
            </a:extLst>
          </p:cNvPr>
          <p:cNvSpPr txBox="1">
            <a:spLocks/>
          </p:cNvSpPr>
          <p:nvPr/>
        </p:nvSpPr>
        <p:spPr>
          <a:xfrm>
            <a:off x="-1" y="571875"/>
            <a:ext cx="4386729" cy="507625"/>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tr-TR" sz="2000" b="1" dirty="0">
                <a:solidFill>
                  <a:schemeClr val="bg1">
                    <a:lumMod val="95000"/>
                  </a:schemeClr>
                </a:solidFill>
                <a:latin typeface="Century Gothic" panose="020B0502020202020204" pitchFamily="34" charset="0"/>
              </a:rPr>
              <a:t>Mükerrer 298-Ç Fıkrası Uygulaması</a:t>
            </a:r>
          </a:p>
        </p:txBody>
      </p:sp>
    </p:spTree>
    <p:extLst>
      <p:ext uri="{BB962C8B-B14F-4D97-AF65-F5344CB8AC3E}">
        <p14:creationId xmlns:p14="http://schemas.microsoft.com/office/powerpoint/2010/main" val="225392207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pic>
        <p:nvPicPr>
          <p:cNvPr id="4" name="Resim 3">
            <a:extLst>
              <a:ext uri="{FF2B5EF4-FFF2-40B4-BE49-F238E27FC236}">
                <a16:creationId xmlns:a16="http://schemas.microsoft.com/office/drawing/2014/main" id="{D709A00E-4437-11CB-2087-68C1B3A568CB}"/>
              </a:ext>
            </a:extLst>
          </p:cNvPr>
          <p:cNvPicPr>
            <a:picLocks noChangeAspect="1"/>
          </p:cNvPicPr>
          <p:nvPr/>
        </p:nvPicPr>
        <p:blipFill>
          <a:blip r:embed="rId4"/>
          <a:stretch>
            <a:fillRect/>
          </a:stretch>
        </p:blipFill>
        <p:spPr>
          <a:xfrm>
            <a:off x="5016340" y="6095934"/>
            <a:ext cx="4078577" cy="762066"/>
          </a:xfrm>
          <a:prstGeom prst="rect">
            <a:avLst/>
          </a:prstGeom>
        </p:spPr>
      </p:pic>
      <p:sp>
        <p:nvSpPr>
          <p:cNvPr id="5" name="Subtitle 2">
            <a:extLst>
              <a:ext uri="{FF2B5EF4-FFF2-40B4-BE49-F238E27FC236}">
                <a16:creationId xmlns:a16="http://schemas.microsoft.com/office/drawing/2014/main" id="{E8D41FE4-E7BB-2F42-6ED5-A260FAFCDB08}"/>
              </a:ext>
            </a:extLst>
          </p:cNvPr>
          <p:cNvSpPr>
            <a:spLocks noGrp="1"/>
          </p:cNvSpPr>
          <p:nvPr>
            <p:ph type="title"/>
          </p:nvPr>
        </p:nvSpPr>
        <p:spPr>
          <a:xfrm>
            <a:off x="995363" y="1217613"/>
            <a:ext cx="6792752" cy="701674"/>
          </a:xfrm>
        </p:spPr>
        <p:txBody>
          <a:bodyPr>
            <a:normAutofit/>
          </a:bodyPr>
          <a:lstStyle/>
          <a:p>
            <a:r>
              <a:rPr lang="tr-TR" sz="1800" b="1" dirty="0">
                <a:solidFill>
                  <a:srgbClr val="FF0000"/>
                </a:solidFill>
                <a:latin typeface="Century Gothic" panose="020B0502020202020204" pitchFamily="34" charset="0"/>
              </a:rPr>
              <a:t>YENİDEN DEĞERLEME YAPILABİLECEK İKTİSADİ KIYMETLER</a:t>
            </a:r>
          </a:p>
        </p:txBody>
      </p:sp>
      <p:sp>
        <p:nvSpPr>
          <p:cNvPr id="2" name="İçerik Yer Tutucusu 1">
            <a:extLst>
              <a:ext uri="{FF2B5EF4-FFF2-40B4-BE49-F238E27FC236}">
                <a16:creationId xmlns:a16="http://schemas.microsoft.com/office/drawing/2014/main" id="{DD013AA8-A9E6-0192-20BA-486A4AC35109}"/>
              </a:ext>
            </a:extLst>
          </p:cNvPr>
          <p:cNvSpPr>
            <a:spLocks noGrp="1"/>
          </p:cNvSpPr>
          <p:nvPr>
            <p:ph idx="1"/>
          </p:nvPr>
        </p:nvSpPr>
        <p:spPr>
          <a:xfrm>
            <a:off x="457200" y="1804895"/>
            <a:ext cx="8229600" cy="4491132"/>
          </a:xfrm>
        </p:spPr>
        <p:txBody>
          <a:bodyPr>
            <a:normAutofit fontScale="92500" lnSpcReduction="20000"/>
          </a:bodyPr>
          <a:lstStyle/>
          <a:p>
            <a:pPr marL="0" indent="0">
              <a:buNone/>
            </a:pPr>
            <a:endParaRPr lang="tr-TR" dirty="0"/>
          </a:p>
          <a:p>
            <a:pPr marL="0" indent="0">
              <a:buNone/>
            </a:pPr>
            <a:r>
              <a:rPr lang="tr-TR" dirty="0"/>
              <a:t>Yeniden değerlemenin yapılacağı tarih itibariyle aktife kayıtlı olan;</a:t>
            </a:r>
          </a:p>
          <a:p>
            <a:pPr>
              <a:buFontTx/>
              <a:buChar char="-"/>
            </a:pPr>
            <a:r>
              <a:rPr lang="tr-TR" dirty="0">
                <a:solidFill>
                  <a:srgbClr val="FF0000"/>
                </a:solidFill>
              </a:rPr>
              <a:t>Amortismana tabi iktisadi kıymetler</a:t>
            </a:r>
          </a:p>
          <a:p>
            <a:pPr marL="447675" indent="0">
              <a:buNone/>
            </a:pPr>
            <a:r>
              <a:rPr lang="tr-TR" sz="1800" spc="-5" dirty="0">
                <a:effectLst/>
                <a:latin typeface="Century Gothic" panose="020B0502020202020204" pitchFamily="34" charset="0"/>
                <a:ea typeface="Times New Roman" panose="02020603050405020304" pitchFamily="18" charset="0"/>
              </a:rPr>
              <a:t>213</a:t>
            </a:r>
            <a:r>
              <a:rPr lang="tr-TR" sz="1800" spc="-15" dirty="0">
                <a:effectLst/>
                <a:latin typeface="Century Gothic" panose="020B0502020202020204" pitchFamily="34" charset="0"/>
                <a:ea typeface="Times New Roman" panose="02020603050405020304" pitchFamily="18" charset="0"/>
              </a:rPr>
              <a:t> </a:t>
            </a:r>
            <a:r>
              <a:rPr lang="tr-TR" sz="1800" spc="-5" dirty="0">
                <a:effectLst/>
                <a:latin typeface="Century Gothic" panose="020B0502020202020204" pitchFamily="34" charset="0"/>
                <a:ea typeface="Times New Roman" panose="02020603050405020304" pitchFamily="18" charset="0"/>
              </a:rPr>
              <a:t>sayılı Kanun uyarınca amortisman yoluyla itfası gereken gayrimenkul, gayrimenkul gibi değerlenen kıymetler (gayrimenkullerin mütemmim </a:t>
            </a:r>
            <a:r>
              <a:rPr lang="tr-TR" sz="1800" spc="-5" dirty="0" err="1">
                <a:effectLst/>
                <a:latin typeface="Century Gothic" panose="020B0502020202020204" pitchFamily="34" charset="0"/>
                <a:ea typeface="Times New Roman" panose="02020603050405020304" pitchFamily="18" charset="0"/>
              </a:rPr>
              <a:t>cüzüleri</a:t>
            </a:r>
            <a:r>
              <a:rPr lang="tr-TR" sz="1800" spc="-5" dirty="0">
                <a:effectLst/>
                <a:latin typeface="Century Gothic" panose="020B0502020202020204" pitchFamily="34" charset="0"/>
                <a:ea typeface="Times New Roman" panose="02020603050405020304" pitchFamily="18" charset="0"/>
              </a:rPr>
              <a:t> ve teferruatı, tesisat ve makinalar, gemiler ve</a:t>
            </a:r>
            <a:r>
              <a:rPr lang="tr-TR" sz="1800" spc="-35" dirty="0">
                <a:effectLst/>
                <a:latin typeface="Century Gothic" panose="020B0502020202020204" pitchFamily="34" charset="0"/>
                <a:ea typeface="Times New Roman" panose="02020603050405020304" pitchFamily="18" charset="0"/>
              </a:rPr>
              <a:t> </a:t>
            </a:r>
            <a:r>
              <a:rPr lang="tr-TR" sz="1800" spc="-5" dirty="0">
                <a:effectLst/>
                <a:latin typeface="Century Gothic" panose="020B0502020202020204" pitchFamily="34" charset="0"/>
                <a:ea typeface="Times New Roman" panose="02020603050405020304" pitchFamily="18" charset="0"/>
              </a:rPr>
              <a:t>diğer taşıtlar, </a:t>
            </a:r>
            <a:r>
              <a:rPr lang="tr-TR" sz="1800" spc="-5" dirty="0" err="1">
                <a:effectLst/>
                <a:latin typeface="Century Gothic" panose="020B0502020202020204" pitchFamily="34" charset="0"/>
                <a:ea typeface="Times New Roman" panose="02020603050405020304" pitchFamily="18" charset="0"/>
              </a:rPr>
              <a:t>gayrimaddi</a:t>
            </a:r>
            <a:r>
              <a:rPr lang="tr-TR" sz="1800" spc="-5" dirty="0">
                <a:effectLst/>
                <a:latin typeface="Century Gothic" panose="020B0502020202020204" pitchFamily="34" charset="0"/>
                <a:ea typeface="Times New Roman" panose="02020603050405020304" pitchFamily="18" charset="0"/>
              </a:rPr>
              <a:t> haklar), demirbaşlar, sinema filmleri, şerefiyeler, araştırma-geliştirme harcamaları, özel maliyet bedelleri,</a:t>
            </a:r>
            <a:r>
              <a:rPr lang="tr-TR" sz="1800" spc="-60" dirty="0">
                <a:effectLst/>
                <a:latin typeface="Century Gothic" panose="020B0502020202020204" pitchFamily="34" charset="0"/>
                <a:ea typeface="Times New Roman" panose="02020603050405020304" pitchFamily="18" charset="0"/>
              </a:rPr>
              <a:t> </a:t>
            </a:r>
            <a:r>
              <a:rPr lang="tr-TR" sz="1800" spc="-5" dirty="0">
                <a:effectLst/>
                <a:latin typeface="Century Gothic" panose="020B0502020202020204" pitchFamily="34" charset="0"/>
                <a:ea typeface="Times New Roman" panose="02020603050405020304" pitchFamily="18" charset="0"/>
              </a:rPr>
              <a:t>aktifleştirilen</a:t>
            </a:r>
            <a:r>
              <a:rPr lang="tr-TR" sz="1800" spc="-15" dirty="0">
                <a:effectLst/>
                <a:latin typeface="Century Gothic" panose="020B0502020202020204" pitchFamily="34" charset="0"/>
                <a:ea typeface="Times New Roman" panose="02020603050405020304" pitchFamily="18" charset="0"/>
              </a:rPr>
              <a:t> </a:t>
            </a:r>
            <a:r>
              <a:rPr lang="tr-TR" sz="1800" spc="-5" dirty="0">
                <a:effectLst/>
                <a:latin typeface="Century Gothic" panose="020B0502020202020204" pitchFamily="34" charset="0"/>
                <a:ea typeface="Times New Roman" panose="02020603050405020304" pitchFamily="18" charset="0"/>
              </a:rPr>
              <a:t>ilk</a:t>
            </a:r>
            <a:r>
              <a:rPr lang="tr-TR" sz="1800" spc="-45" dirty="0">
                <a:effectLst/>
                <a:latin typeface="Century Gothic" panose="020B0502020202020204" pitchFamily="34" charset="0"/>
                <a:ea typeface="Times New Roman" panose="02020603050405020304" pitchFamily="18" charset="0"/>
              </a:rPr>
              <a:t> </a:t>
            </a:r>
            <a:r>
              <a:rPr lang="tr-TR" sz="1800" spc="-5" dirty="0">
                <a:effectLst/>
                <a:latin typeface="Century Gothic" panose="020B0502020202020204" pitchFamily="34" charset="0"/>
                <a:ea typeface="Times New Roman" panose="02020603050405020304" pitchFamily="18" charset="0"/>
              </a:rPr>
              <a:t>tesis</a:t>
            </a:r>
            <a:r>
              <a:rPr lang="tr-TR" sz="1800" spc="-60" dirty="0">
                <a:effectLst/>
                <a:latin typeface="Century Gothic" panose="020B0502020202020204" pitchFamily="34" charset="0"/>
                <a:ea typeface="Times New Roman" panose="02020603050405020304" pitchFamily="18" charset="0"/>
              </a:rPr>
              <a:t> </a:t>
            </a:r>
            <a:r>
              <a:rPr lang="tr-TR" sz="1800" spc="-5" dirty="0">
                <a:effectLst/>
                <a:latin typeface="Century Gothic" panose="020B0502020202020204" pitchFamily="34" charset="0"/>
                <a:ea typeface="Times New Roman" panose="02020603050405020304" pitchFamily="18" charset="0"/>
              </a:rPr>
              <a:t>ve</a:t>
            </a:r>
            <a:r>
              <a:rPr lang="tr-TR" sz="1800" spc="-55" dirty="0">
                <a:effectLst/>
                <a:latin typeface="Century Gothic" panose="020B0502020202020204" pitchFamily="34" charset="0"/>
                <a:ea typeface="Times New Roman" panose="02020603050405020304" pitchFamily="18" charset="0"/>
              </a:rPr>
              <a:t> </a:t>
            </a:r>
            <a:r>
              <a:rPr lang="tr-TR" sz="1800" spc="-5" dirty="0" err="1">
                <a:effectLst/>
                <a:latin typeface="Century Gothic" panose="020B0502020202020204" pitchFamily="34" charset="0"/>
                <a:ea typeface="Times New Roman" panose="02020603050405020304" pitchFamily="18" charset="0"/>
              </a:rPr>
              <a:t>taazzuv</a:t>
            </a:r>
            <a:r>
              <a:rPr lang="tr-TR" sz="1800" spc="-50" dirty="0">
                <a:effectLst/>
                <a:latin typeface="Century Gothic" panose="020B0502020202020204" pitchFamily="34" charset="0"/>
                <a:ea typeface="Times New Roman" panose="02020603050405020304" pitchFamily="18" charset="0"/>
              </a:rPr>
              <a:t> </a:t>
            </a:r>
            <a:r>
              <a:rPr lang="tr-TR" sz="1800" spc="-5" dirty="0">
                <a:effectLst/>
                <a:latin typeface="Century Gothic" panose="020B0502020202020204" pitchFamily="34" charset="0"/>
                <a:ea typeface="Times New Roman" panose="02020603050405020304" pitchFamily="18" charset="0"/>
              </a:rPr>
              <a:t>giderleri gibi kıymetleri,</a:t>
            </a:r>
          </a:p>
          <a:p>
            <a:pPr marL="0" indent="0">
              <a:buNone/>
            </a:pPr>
            <a:r>
              <a:rPr lang="tr-TR" dirty="0">
                <a:solidFill>
                  <a:srgbClr val="FF0000"/>
                </a:solidFill>
                <a:latin typeface="Century Gothic" panose="020B0502020202020204" pitchFamily="34" charset="0"/>
              </a:rPr>
              <a:t>- </a:t>
            </a:r>
            <a:r>
              <a:rPr lang="tr-TR" dirty="0">
                <a:solidFill>
                  <a:srgbClr val="FF0000"/>
                </a:solidFill>
              </a:rPr>
              <a:t>Bu iktisadi kıymetlerin amortismanları</a:t>
            </a:r>
          </a:p>
          <a:p>
            <a:pPr marL="0" indent="0">
              <a:buNone/>
            </a:pPr>
            <a:r>
              <a:rPr lang="tr-TR" dirty="0"/>
              <a:t>Mükerrer Madde 298 Ç fıkrası kapsamında yeniden değerlemeden faydalanabilirler.</a:t>
            </a:r>
          </a:p>
        </p:txBody>
      </p:sp>
      <p:sp>
        <p:nvSpPr>
          <p:cNvPr id="3" name="Subtitle 2">
            <a:extLst>
              <a:ext uri="{FF2B5EF4-FFF2-40B4-BE49-F238E27FC236}">
                <a16:creationId xmlns:a16="http://schemas.microsoft.com/office/drawing/2014/main" id="{07CEE11F-812F-A722-4ACC-8D698497E021}"/>
              </a:ext>
            </a:extLst>
          </p:cNvPr>
          <p:cNvSpPr txBox="1">
            <a:spLocks/>
          </p:cNvSpPr>
          <p:nvPr/>
        </p:nvSpPr>
        <p:spPr>
          <a:xfrm>
            <a:off x="-1" y="571875"/>
            <a:ext cx="4386729" cy="507625"/>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tr-TR" sz="2000" b="1" dirty="0">
                <a:solidFill>
                  <a:schemeClr val="bg1">
                    <a:lumMod val="95000"/>
                  </a:schemeClr>
                </a:solidFill>
                <a:latin typeface="Century Gothic" panose="020B0502020202020204" pitchFamily="34" charset="0"/>
              </a:rPr>
              <a:t>Mükerrer 298-Ç Fıkrası Uygulaması</a:t>
            </a:r>
          </a:p>
        </p:txBody>
      </p:sp>
    </p:spTree>
    <p:extLst>
      <p:ext uri="{BB962C8B-B14F-4D97-AF65-F5344CB8AC3E}">
        <p14:creationId xmlns:p14="http://schemas.microsoft.com/office/powerpoint/2010/main" val="29330109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pic>
        <p:nvPicPr>
          <p:cNvPr id="4" name="Resim 3">
            <a:extLst>
              <a:ext uri="{FF2B5EF4-FFF2-40B4-BE49-F238E27FC236}">
                <a16:creationId xmlns:a16="http://schemas.microsoft.com/office/drawing/2014/main" id="{D709A00E-4437-11CB-2087-68C1B3A568CB}"/>
              </a:ext>
            </a:extLst>
          </p:cNvPr>
          <p:cNvPicPr>
            <a:picLocks noChangeAspect="1"/>
          </p:cNvPicPr>
          <p:nvPr/>
        </p:nvPicPr>
        <p:blipFill>
          <a:blip r:embed="rId4"/>
          <a:stretch>
            <a:fillRect/>
          </a:stretch>
        </p:blipFill>
        <p:spPr>
          <a:xfrm>
            <a:off x="5016340" y="6095934"/>
            <a:ext cx="4078577" cy="762066"/>
          </a:xfrm>
          <a:prstGeom prst="rect">
            <a:avLst/>
          </a:prstGeom>
        </p:spPr>
      </p:pic>
      <p:sp>
        <p:nvSpPr>
          <p:cNvPr id="5" name="Subtitle 2">
            <a:extLst>
              <a:ext uri="{FF2B5EF4-FFF2-40B4-BE49-F238E27FC236}">
                <a16:creationId xmlns:a16="http://schemas.microsoft.com/office/drawing/2014/main" id="{E8D41FE4-E7BB-2F42-6ED5-A260FAFCDB08}"/>
              </a:ext>
            </a:extLst>
          </p:cNvPr>
          <p:cNvSpPr>
            <a:spLocks noGrp="1"/>
          </p:cNvSpPr>
          <p:nvPr>
            <p:ph type="title"/>
          </p:nvPr>
        </p:nvSpPr>
        <p:spPr>
          <a:xfrm>
            <a:off x="995363" y="1217613"/>
            <a:ext cx="6792752" cy="701674"/>
          </a:xfrm>
        </p:spPr>
        <p:txBody>
          <a:bodyPr>
            <a:normAutofit/>
          </a:bodyPr>
          <a:lstStyle/>
          <a:p>
            <a:r>
              <a:rPr lang="tr-TR" sz="1800" b="1" dirty="0">
                <a:solidFill>
                  <a:srgbClr val="FF0000"/>
                </a:solidFill>
                <a:latin typeface="Century Gothic" panose="020B0502020202020204" pitchFamily="34" charset="0"/>
              </a:rPr>
              <a:t>YENİDEN DEĞERLEME YAPILAMAYACAK İKTİSADİ KIYMETLER</a:t>
            </a:r>
          </a:p>
        </p:txBody>
      </p:sp>
      <p:sp>
        <p:nvSpPr>
          <p:cNvPr id="2" name="İçerik Yer Tutucusu 1">
            <a:extLst>
              <a:ext uri="{FF2B5EF4-FFF2-40B4-BE49-F238E27FC236}">
                <a16:creationId xmlns:a16="http://schemas.microsoft.com/office/drawing/2014/main" id="{DD013AA8-A9E6-0192-20BA-486A4AC35109}"/>
              </a:ext>
            </a:extLst>
          </p:cNvPr>
          <p:cNvSpPr>
            <a:spLocks noGrp="1"/>
          </p:cNvSpPr>
          <p:nvPr>
            <p:ph idx="1"/>
          </p:nvPr>
        </p:nvSpPr>
        <p:spPr>
          <a:xfrm>
            <a:off x="457200" y="1804895"/>
            <a:ext cx="8229600" cy="4491132"/>
          </a:xfrm>
        </p:spPr>
        <p:txBody>
          <a:bodyPr>
            <a:normAutofit lnSpcReduction="10000"/>
          </a:bodyPr>
          <a:lstStyle/>
          <a:p>
            <a:pPr marL="85725" indent="365125"/>
            <a:r>
              <a:rPr lang="tr-TR" sz="2000" b="1" dirty="0">
                <a:solidFill>
                  <a:schemeClr val="tx2">
                    <a:lumMod val="60000"/>
                    <a:lumOff val="40000"/>
                  </a:schemeClr>
                </a:solidFill>
                <a:latin typeface="Century Gothic" panose="020B0502020202020204" pitchFamily="34" charset="0"/>
              </a:rPr>
              <a:t> </a:t>
            </a:r>
            <a:r>
              <a:rPr lang="tr-TR" sz="1800" dirty="0">
                <a:latin typeface="Century Gothic" panose="020B0502020202020204" pitchFamily="34" charset="0"/>
              </a:rPr>
              <a:t>Arazi ve Arsalar</a:t>
            </a:r>
          </a:p>
          <a:p>
            <a:pPr marL="103505" marR="120015" indent="325755" algn="just">
              <a:lnSpc>
                <a:spcPct val="98000"/>
              </a:lnSpc>
              <a:spcBef>
                <a:spcPts val="480"/>
              </a:spcBef>
              <a:spcAft>
                <a:spcPts val="0"/>
              </a:spcAft>
            </a:pPr>
            <a:endParaRPr lang="tr-TR" sz="1800" dirty="0">
              <a:effectLst/>
              <a:latin typeface="Century Gothic" panose="020B0502020202020204" pitchFamily="34" charset="0"/>
              <a:ea typeface="Times New Roman" panose="02020603050405020304" pitchFamily="18" charset="0"/>
            </a:endParaRPr>
          </a:p>
          <a:p>
            <a:pPr marL="103505" marR="120015" indent="325755" algn="just">
              <a:lnSpc>
                <a:spcPct val="98000"/>
              </a:lnSpc>
              <a:spcBef>
                <a:spcPts val="480"/>
              </a:spcBef>
              <a:spcAft>
                <a:spcPts val="0"/>
              </a:spcAft>
            </a:pPr>
            <a:r>
              <a:rPr lang="tr-TR" sz="1800" dirty="0">
                <a:effectLst/>
                <a:latin typeface="Century Gothic" panose="020B0502020202020204" pitchFamily="34" charset="0"/>
                <a:ea typeface="Times New Roman" panose="02020603050405020304" pitchFamily="18" charset="0"/>
              </a:rPr>
              <a:t>Bu niteliklerini korudukları müddetçe sat-kirala-geri al işlemine veya kira sertifikası ihracına</a:t>
            </a:r>
            <a:r>
              <a:rPr lang="tr-TR" sz="1800" spc="-4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konu</a:t>
            </a:r>
            <a:r>
              <a:rPr lang="tr-TR" sz="1800" spc="-3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edilen</a:t>
            </a:r>
            <a:r>
              <a:rPr lang="tr-TR" sz="1800" spc="-3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taşınmazlar</a:t>
            </a:r>
            <a:r>
              <a:rPr lang="tr-TR" sz="1800" spc="-3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ve</a:t>
            </a:r>
            <a:r>
              <a:rPr lang="tr-TR" sz="1800" spc="-6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amortismana tabi</a:t>
            </a:r>
            <a:r>
              <a:rPr lang="tr-TR" sz="1800" spc="-4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diğer</a:t>
            </a:r>
            <a:r>
              <a:rPr lang="tr-TR" sz="1800" spc="-5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iktisadi</a:t>
            </a:r>
            <a:r>
              <a:rPr lang="tr-TR" sz="1800" spc="-4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kıymetler</a:t>
            </a:r>
            <a:r>
              <a:rPr lang="tr-TR" sz="1800" spc="-35" dirty="0">
                <a:latin typeface="Century Gothic" panose="020B0502020202020204" pitchFamily="34" charset="0"/>
                <a:ea typeface="Times New Roman" panose="02020603050405020304" pitchFamily="18" charset="0"/>
              </a:rPr>
              <a:t>,</a:t>
            </a:r>
          </a:p>
          <a:p>
            <a:pPr marL="103505" marR="120015" indent="0" algn="just">
              <a:lnSpc>
                <a:spcPct val="98000"/>
              </a:lnSpc>
              <a:spcBef>
                <a:spcPts val="480"/>
              </a:spcBef>
              <a:spcAft>
                <a:spcPts val="0"/>
              </a:spcAft>
              <a:buNone/>
            </a:pPr>
            <a:endParaRPr lang="tr-TR" sz="1800" spc="-35" dirty="0">
              <a:latin typeface="Century Gothic" panose="020B0502020202020204" pitchFamily="34" charset="0"/>
              <a:ea typeface="Times New Roman" panose="02020603050405020304" pitchFamily="18" charset="0"/>
            </a:endParaRPr>
          </a:p>
          <a:p>
            <a:pPr marL="103505" marR="120015" indent="325755" algn="just">
              <a:lnSpc>
                <a:spcPct val="98000"/>
              </a:lnSpc>
              <a:spcBef>
                <a:spcPts val="480"/>
              </a:spcBef>
            </a:pPr>
            <a:r>
              <a:rPr lang="tr-TR" sz="1800" spc="-60" dirty="0">
                <a:latin typeface="Century Gothic" panose="020B0502020202020204" pitchFamily="34" charset="0"/>
                <a:ea typeface="Times New Roman" panose="02020603050405020304" pitchFamily="18" charset="0"/>
              </a:rPr>
              <a:t>İ</a:t>
            </a:r>
            <a:r>
              <a:rPr lang="tr-TR" sz="1800" dirty="0">
                <a:effectLst/>
                <a:latin typeface="Century Gothic" panose="020B0502020202020204" pitchFamily="34" charset="0"/>
                <a:ea typeface="Times New Roman" panose="02020603050405020304" pitchFamily="18" charset="0"/>
              </a:rPr>
              <a:t>ktisadi kıymetlerin</a:t>
            </a:r>
            <a:r>
              <a:rPr lang="tr-TR" sz="1800" spc="2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alım,</a:t>
            </a:r>
            <a:r>
              <a:rPr lang="tr-TR" sz="1800" spc="-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satım</a:t>
            </a:r>
            <a:r>
              <a:rPr lang="tr-TR" sz="1800" spc="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ve inşa</a:t>
            </a:r>
            <a:r>
              <a:rPr lang="tr-TR" sz="1800" spc="2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işleri ile</a:t>
            </a:r>
            <a:r>
              <a:rPr lang="tr-TR" sz="1800" spc="-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devamlı</a:t>
            </a:r>
            <a:r>
              <a:rPr lang="tr-TR" sz="1800" spc="1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olarak uğraşanların</a:t>
            </a:r>
            <a:r>
              <a:rPr lang="tr-TR" sz="1800" spc="6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bu amaçla</a:t>
            </a:r>
            <a:r>
              <a:rPr lang="tr-TR" sz="1800" spc="5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aktiflerinde kayıtlı</a:t>
            </a:r>
            <a:r>
              <a:rPr lang="tr-TR" sz="1800" spc="-6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bulunan</a:t>
            </a:r>
            <a:r>
              <a:rPr lang="tr-TR" sz="1800" spc="-5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emtia</a:t>
            </a:r>
            <a:r>
              <a:rPr lang="tr-TR" sz="1800" spc="-5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niteliğindeki</a:t>
            </a:r>
            <a:r>
              <a:rPr lang="tr-TR" sz="1800" spc="-5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kıymetler,</a:t>
            </a:r>
            <a:r>
              <a:rPr lang="tr-TR" sz="1800" spc="-6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hangi</a:t>
            </a:r>
            <a:r>
              <a:rPr lang="tr-TR" sz="1800" spc="-5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hesapta</a:t>
            </a:r>
            <a:r>
              <a:rPr lang="tr-TR" sz="1800" spc="-5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kayıtlı</a:t>
            </a:r>
            <a:r>
              <a:rPr lang="tr-TR" sz="1800" spc="-5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olduğu</a:t>
            </a:r>
            <a:r>
              <a:rPr lang="tr-TR" sz="1800" spc="-6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önemli</a:t>
            </a:r>
            <a:r>
              <a:rPr lang="tr-TR" sz="1800" spc="-5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olmaksızın, 213</a:t>
            </a:r>
            <a:r>
              <a:rPr lang="tr-TR" sz="1800" spc="-6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sayılı</a:t>
            </a:r>
            <a:r>
              <a:rPr lang="tr-TR" sz="1800" spc="-3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Kanunun</a:t>
            </a:r>
            <a:r>
              <a:rPr lang="tr-TR" sz="1800" spc="-20" dirty="0">
                <a:effectLst/>
                <a:latin typeface="Century Gothic" panose="020B0502020202020204" pitchFamily="34" charset="0"/>
                <a:ea typeface="Times New Roman" panose="02020603050405020304" pitchFamily="18" charset="0"/>
              </a:rPr>
              <a:t> </a:t>
            </a:r>
            <a:r>
              <a:rPr lang="tr-TR" sz="1800" spc="-20" dirty="0">
                <a:latin typeface="Century Gothic" panose="020B0502020202020204" pitchFamily="34" charset="0"/>
                <a:ea typeface="Times New Roman" panose="02020603050405020304" pitchFamily="18" charset="0"/>
              </a:rPr>
              <a:t>Mükerrer 298. Maddenin Ç fıkrası </a:t>
            </a:r>
            <a:r>
              <a:rPr lang="tr-TR" sz="1800" dirty="0">
                <a:effectLst/>
                <a:latin typeface="Century Gothic" panose="020B0502020202020204" pitchFamily="34" charset="0"/>
                <a:ea typeface="Times New Roman" panose="02020603050405020304" pitchFamily="18" charset="0"/>
              </a:rPr>
              <a:t>kapsamında</a:t>
            </a:r>
            <a:r>
              <a:rPr lang="tr-TR" sz="1800" spc="-5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yeniden</a:t>
            </a:r>
            <a:r>
              <a:rPr lang="tr-TR" sz="1800" spc="-5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değerlemeye</a:t>
            </a:r>
            <a:r>
              <a:rPr lang="tr-TR" sz="1800" spc="-4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tabi</a:t>
            </a:r>
            <a:r>
              <a:rPr lang="tr-TR" sz="1800" spc="-4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tutulamaz.</a:t>
            </a:r>
          </a:p>
          <a:p>
            <a:pPr marL="103505" marR="120015" indent="0" algn="just">
              <a:lnSpc>
                <a:spcPct val="98000"/>
              </a:lnSpc>
              <a:spcBef>
                <a:spcPts val="480"/>
              </a:spcBef>
              <a:buNone/>
            </a:pPr>
            <a:endParaRPr lang="tr-TR" sz="1800" dirty="0">
              <a:effectLst/>
              <a:latin typeface="Century Gothic" panose="020B0502020202020204" pitchFamily="34" charset="0"/>
              <a:ea typeface="Times New Roman" panose="02020603050405020304" pitchFamily="18" charset="0"/>
            </a:endParaRPr>
          </a:p>
          <a:p>
            <a:pPr marL="103505" marR="120015" indent="325755" algn="just">
              <a:lnSpc>
                <a:spcPct val="98000"/>
              </a:lnSpc>
              <a:spcBef>
                <a:spcPts val="480"/>
              </a:spcBef>
            </a:pPr>
            <a:r>
              <a:rPr lang="tr-TR" sz="1800" dirty="0">
                <a:effectLst/>
                <a:latin typeface="Century Gothic" panose="020B0502020202020204" pitchFamily="34" charset="0"/>
                <a:ea typeface="Times New Roman" panose="02020603050405020304" pitchFamily="18" charset="0"/>
              </a:rPr>
              <a:t>Yeniden değerlemenin yapılacağı hesap döneminde aktife dahil edilen amortismana tabi</a:t>
            </a:r>
            <a:r>
              <a:rPr lang="tr-TR" sz="1800" spc="-6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iktisadi</a:t>
            </a:r>
            <a:r>
              <a:rPr lang="tr-TR" sz="1800" spc="-5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kıymetler</a:t>
            </a:r>
            <a:r>
              <a:rPr lang="tr-TR" sz="1800" spc="-5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için</a:t>
            </a:r>
            <a:r>
              <a:rPr lang="tr-TR" sz="1800" spc="-5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yeniden</a:t>
            </a:r>
            <a:r>
              <a:rPr lang="tr-TR" sz="1800" spc="-3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değerleme</a:t>
            </a:r>
            <a:r>
              <a:rPr lang="tr-TR" sz="1800" spc="-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yapılamaz.</a:t>
            </a:r>
            <a:r>
              <a:rPr lang="tr-TR" sz="1800" spc="-40" dirty="0">
                <a:effectLst/>
                <a:latin typeface="Century Gothic" panose="020B0502020202020204" pitchFamily="34" charset="0"/>
                <a:ea typeface="Times New Roman" panose="02020603050405020304" pitchFamily="18" charset="0"/>
              </a:rPr>
              <a:t> </a:t>
            </a:r>
            <a:endParaRPr lang="tr-TR" sz="1800" dirty="0">
              <a:effectLst/>
              <a:latin typeface="Century Gothic" panose="020B0502020202020204" pitchFamily="34" charset="0"/>
              <a:ea typeface="Times New Roman" panose="02020603050405020304" pitchFamily="18" charset="0"/>
            </a:endParaRPr>
          </a:p>
          <a:p>
            <a:pPr marL="103505" marR="120015" indent="325755" algn="just">
              <a:lnSpc>
                <a:spcPct val="98000"/>
              </a:lnSpc>
              <a:spcBef>
                <a:spcPts val="480"/>
              </a:spcBef>
              <a:spcAft>
                <a:spcPts val="0"/>
              </a:spcAft>
            </a:pPr>
            <a:endParaRPr lang="tr-TR" sz="1800" dirty="0">
              <a:effectLst/>
              <a:latin typeface="Times New Roman" panose="02020603050405020304" pitchFamily="18" charset="0"/>
              <a:ea typeface="Times New Roman" panose="02020603050405020304" pitchFamily="18" charset="0"/>
            </a:endParaRPr>
          </a:p>
        </p:txBody>
      </p:sp>
      <p:sp>
        <p:nvSpPr>
          <p:cNvPr id="3" name="Subtitle 2">
            <a:extLst>
              <a:ext uri="{FF2B5EF4-FFF2-40B4-BE49-F238E27FC236}">
                <a16:creationId xmlns:a16="http://schemas.microsoft.com/office/drawing/2014/main" id="{07CEE11F-812F-A722-4ACC-8D698497E021}"/>
              </a:ext>
            </a:extLst>
          </p:cNvPr>
          <p:cNvSpPr txBox="1">
            <a:spLocks/>
          </p:cNvSpPr>
          <p:nvPr/>
        </p:nvSpPr>
        <p:spPr>
          <a:xfrm>
            <a:off x="-1" y="571875"/>
            <a:ext cx="4386729" cy="507625"/>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tr-TR" sz="2000" b="1" dirty="0">
                <a:solidFill>
                  <a:schemeClr val="bg1">
                    <a:lumMod val="95000"/>
                  </a:schemeClr>
                </a:solidFill>
                <a:latin typeface="Century Gothic" panose="020B0502020202020204" pitchFamily="34" charset="0"/>
              </a:rPr>
              <a:t>Mükerrer 298-Ç Fıkrası Uygulaması</a:t>
            </a:r>
          </a:p>
        </p:txBody>
      </p:sp>
    </p:spTree>
    <p:extLst>
      <p:ext uri="{BB962C8B-B14F-4D97-AF65-F5344CB8AC3E}">
        <p14:creationId xmlns:p14="http://schemas.microsoft.com/office/powerpoint/2010/main" val="297446292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pic>
        <p:nvPicPr>
          <p:cNvPr id="4" name="Resim 3">
            <a:extLst>
              <a:ext uri="{FF2B5EF4-FFF2-40B4-BE49-F238E27FC236}">
                <a16:creationId xmlns:a16="http://schemas.microsoft.com/office/drawing/2014/main" id="{D709A00E-4437-11CB-2087-68C1B3A568CB}"/>
              </a:ext>
            </a:extLst>
          </p:cNvPr>
          <p:cNvPicPr>
            <a:picLocks noChangeAspect="1"/>
          </p:cNvPicPr>
          <p:nvPr/>
        </p:nvPicPr>
        <p:blipFill>
          <a:blip r:embed="rId4"/>
          <a:stretch>
            <a:fillRect/>
          </a:stretch>
        </p:blipFill>
        <p:spPr>
          <a:xfrm>
            <a:off x="5016340" y="6095934"/>
            <a:ext cx="4078577" cy="762066"/>
          </a:xfrm>
          <a:prstGeom prst="rect">
            <a:avLst/>
          </a:prstGeom>
        </p:spPr>
      </p:pic>
      <p:sp>
        <p:nvSpPr>
          <p:cNvPr id="5" name="Subtitle 2">
            <a:extLst>
              <a:ext uri="{FF2B5EF4-FFF2-40B4-BE49-F238E27FC236}">
                <a16:creationId xmlns:a16="http://schemas.microsoft.com/office/drawing/2014/main" id="{E8D41FE4-E7BB-2F42-6ED5-A260FAFCDB08}"/>
              </a:ext>
            </a:extLst>
          </p:cNvPr>
          <p:cNvSpPr>
            <a:spLocks noGrp="1"/>
          </p:cNvSpPr>
          <p:nvPr>
            <p:ph type="title"/>
          </p:nvPr>
        </p:nvSpPr>
        <p:spPr>
          <a:xfrm>
            <a:off x="995363" y="1217613"/>
            <a:ext cx="6792752" cy="701674"/>
          </a:xfrm>
        </p:spPr>
        <p:txBody>
          <a:bodyPr>
            <a:normAutofit/>
          </a:bodyPr>
          <a:lstStyle/>
          <a:p>
            <a:pPr marL="433070">
              <a:spcBef>
                <a:spcPts val="810"/>
              </a:spcBef>
            </a:pPr>
            <a:r>
              <a:rPr lang="tr-TR" sz="1800" b="1" dirty="0">
                <a:solidFill>
                  <a:srgbClr val="FF0000"/>
                </a:solidFill>
                <a:effectLst/>
                <a:latin typeface="Century Gothic" panose="020B0502020202020204" pitchFamily="34" charset="0"/>
                <a:ea typeface="Times New Roman" panose="02020603050405020304" pitchFamily="18" charset="0"/>
              </a:rPr>
              <a:t>YENİDEN</a:t>
            </a:r>
            <a:r>
              <a:rPr lang="tr-TR" sz="1800" b="1" spc="-20" dirty="0">
                <a:solidFill>
                  <a:srgbClr val="FF0000"/>
                </a:solidFill>
                <a:effectLst/>
                <a:latin typeface="Century Gothic" panose="020B0502020202020204" pitchFamily="34" charset="0"/>
                <a:ea typeface="Times New Roman" panose="02020603050405020304" pitchFamily="18" charset="0"/>
              </a:rPr>
              <a:t> </a:t>
            </a:r>
            <a:r>
              <a:rPr lang="tr-TR" sz="1800" b="1" dirty="0">
                <a:solidFill>
                  <a:srgbClr val="FF0000"/>
                </a:solidFill>
                <a:effectLst/>
                <a:latin typeface="Century Gothic" panose="020B0502020202020204" pitchFamily="34" charset="0"/>
                <a:ea typeface="Times New Roman" panose="02020603050405020304" pitchFamily="18" charset="0"/>
              </a:rPr>
              <a:t>DEĞERLEMEYE</a:t>
            </a:r>
            <a:r>
              <a:rPr lang="tr-TR" sz="1800" b="1" spc="35" dirty="0">
                <a:solidFill>
                  <a:srgbClr val="FF0000"/>
                </a:solidFill>
                <a:effectLst/>
                <a:latin typeface="Century Gothic" panose="020B0502020202020204" pitchFamily="34" charset="0"/>
                <a:ea typeface="Times New Roman" panose="02020603050405020304" pitchFamily="18" charset="0"/>
              </a:rPr>
              <a:t> </a:t>
            </a:r>
            <a:r>
              <a:rPr lang="tr-TR" sz="1800" b="1" dirty="0">
                <a:solidFill>
                  <a:srgbClr val="FF0000"/>
                </a:solidFill>
                <a:effectLst/>
                <a:latin typeface="Century Gothic" panose="020B0502020202020204" pitchFamily="34" charset="0"/>
                <a:ea typeface="Times New Roman" panose="02020603050405020304" pitchFamily="18" charset="0"/>
              </a:rPr>
              <a:t>ESAS</a:t>
            </a:r>
            <a:r>
              <a:rPr lang="tr-TR" sz="1800" b="1" spc="-5" dirty="0">
                <a:solidFill>
                  <a:srgbClr val="FF0000"/>
                </a:solidFill>
                <a:effectLst/>
                <a:latin typeface="Century Gothic" panose="020B0502020202020204" pitchFamily="34" charset="0"/>
                <a:ea typeface="Times New Roman" panose="02020603050405020304" pitchFamily="18" charset="0"/>
              </a:rPr>
              <a:t> </a:t>
            </a:r>
            <a:r>
              <a:rPr lang="tr-TR" sz="1800" b="1" spc="-10" dirty="0">
                <a:solidFill>
                  <a:srgbClr val="FF0000"/>
                </a:solidFill>
                <a:effectLst/>
                <a:latin typeface="Century Gothic" panose="020B0502020202020204" pitchFamily="34" charset="0"/>
                <a:ea typeface="Times New Roman" panose="02020603050405020304" pitchFamily="18" charset="0"/>
              </a:rPr>
              <a:t>DEĞER</a:t>
            </a:r>
            <a:endParaRPr lang="tr-TR" sz="1800" b="1" dirty="0">
              <a:solidFill>
                <a:srgbClr val="FF0000"/>
              </a:solidFill>
              <a:effectLst/>
              <a:latin typeface="Century Gothic" panose="020B0502020202020204" pitchFamily="34" charset="0"/>
              <a:ea typeface="Times New Roman" panose="02020603050405020304" pitchFamily="18" charset="0"/>
            </a:endParaRPr>
          </a:p>
        </p:txBody>
      </p:sp>
      <p:sp>
        <p:nvSpPr>
          <p:cNvPr id="2" name="İçerik Yer Tutucusu 1">
            <a:extLst>
              <a:ext uri="{FF2B5EF4-FFF2-40B4-BE49-F238E27FC236}">
                <a16:creationId xmlns:a16="http://schemas.microsoft.com/office/drawing/2014/main" id="{DD013AA8-A9E6-0192-20BA-486A4AC35109}"/>
              </a:ext>
            </a:extLst>
          </p:cNvPr>
          <p:cNvSpPr>
            <a:spLocks noGrp="1"/>
          </p:cNvSpPr>
          <p:nvPr>
            <p:ph idx="1"/>
          </p:nvPr>
        </p:nvSpPr>
        <p:spPr>
          <a:xfrm>
            <a:off x="457200" y="1804895"/>
            <a:ext cx="8229600" cy="4491132"/>
          </a:xfrm>
        </p:spPr>
        <p:txBody>
          <a:bodyPr>
            <a:normAutofit/>
          </a:bodyPr>
          <a:lstStyle/>
          <a:p>
            <a:pPr marL="357188" marR="113030" indent="-271463" algn="just">
              <a:lnSpc>
                <a:spcPct val="105000"/>
              </a:lnSpc>
              <a:spcBef>
                <a:spcPts val="610"/>
              </a:spcBef>
              <a:spcAft>
                <a:spcPts val="0"/>
              </a:spcAft>
            </a:pPr>
            <a:r>
              <a:rPr lang="tr-TR" sz="1800" dirty="0">
                <a:latin typeface="Century Gothic" panose="020B0502020202020204" pitchFamily="34" charset="0"/>
                <a:ea typeface="Times New Roman" panose="02020603050405020304" pitchFamily="18" charset="0"/>
              </a:rPr>
              <a:t>A</a:t>
            </a:r>
            <a:r>
              <a:rPr lang="tr-TR" sz="1800" dirty="0">
                <a:effectLst/>
                <a:latin typeface="Century Gothic" panose="020B0502020202020204" pitchFamily="34" charset="0"/>
                <a:ea typeface="Times New Roman" panose="02020603050405020304" pitchFamily="18" charset="0"/>
              </a:rPr>
              <a:t>mortismana tabi iktisadi </a:t>
            </a:r>
            <a:r>
              <a:rPr lang="tr-TR" sz="1800" dirty="0">
                <a:latin typeface="Century Gothic" panose="020B0502020202020204" pitchFamily="34" charset="0"/>
                <a:ea typeface="Times New Roman" panose="02020603050405020304" pitchFamily="18" charset="0"/>
              </a:rPr>
              <a:t>kıymetlerin </a:t>
            </a:r>
            <a:r>
              <a:rPr lang="tr-TR" sz="1800" dirty="0">
                <a:effectLst/>
                <a:latin typeface="Century Gothic" panose="020B0502020202020204" pitchFamily="34" charset="0"/>
                <a:ea typeface="Times New Roman" panose="02020603050405020304" pitchFamily="18" charset="0"/>
              </a:rPr>
              <a:t>ve bunlara ait amortismanların, değerlemenin yapılacağı dönem sonu itibarıyla </a:t>
            </a:r>
            <a:r>
              <a:rPr lang="tr-TR" sz="1800" b="1" dirty="0">
                <a:solidFill>
                  <a:srgbClr val="FF0000"/>
                </a:solidFill>
                <a:effectLst/>
                <a:latin typeface="Century Gothic" panose="020B0502020202020204" pitchFamily="34" charset="0"/>
                <a:ea typeface="Times New Roman" panose="02020603050405020304" pitchFamily="18" charset="0"/>
              </a:rPr>
              <a:t>yasal defter kayıtlarında yer alan değerleri dikkate alınır.</a:t>
            </a:r>
          </a:p>
          <a:p>
            <a:pPr marL="285750" marR="113030" indent="-285750" algn="just">
              <a:lnSpc>
                <a:spcPct val="105000"/>
              </a:lnSpc>
              <a:spcBef>
                <a:spcPts val="610"/>
              </a:spcBef>
              <a:spcAft>
                <a:spcPts val="0"/>
              </a:spcAft>
            </a:pPr>
            <a:endParaRPr lang="tr-TR" sz="1800" dirty="0">
              <a:latin typeface="Century Gothic" panose="020B0502020202020204" pitchFamily="34" charset="0"/>
              <a:ea typeface="Times New Roman" panose="02020603050405020304" pitchFamily="18" charset="0"/>
            </a:endParaRPr>
          </a:p>
          <a:p>
            <a:pPr marL="389255" marR="118110" indent="-285750" algn="just">
              <a:lnSpc>
                <a:spcPct val="105000"/>
              </a:lnSpc>
              <a:spcBef>
                <a:spcPts val="670"/>
              </a:spcBef>
            </a:pPr>
            <a:r>
              <a:rPr lang="tr-TR" sz="1800" dirty="0">
                <a:effectLst/>
                <a:latin typeface="Century Gothic" panose="020B0502020202020204" pitchFamily="34" charset="0"/>
                <a:ea typeface="Times New Roman" panose="02020603050405020304" pitchFamily="18" charset="0"/>
              </a:rPr>
              <a:t>Amortismana tabi iktisadi kıymetlerin </a:t>
            </a:r>
            <a:r>
              <a:rPr lang="tr-TR" sz="1800" dirty="0">
                <a:solidFill>
                  <a:schemeClr val="tx2">
                    <a:lumMod val="60000"/>
                    <a:lumOff val="40000"/>
                  </a:schemeClr>
                </a:solidFill>
                <a:effectLst/>
                <a:latin typeface="Century Gothic" panose="020B0502020202020204" pitchFamily="34" charset="0"/>
                <a:ea typeface="Times New Roman" panose="02020603050405020304" pitchFamily="18" charset="0"/>
              </a:rPr>
              <a:t>amortismanının herhangi bir yılda eksik ayrılması</a:t>
            </a:r>
            <a:r>
              <a:rPr lang="tr-TR" sz="1800" spc="-5" dirty="0">
                <a:solidFill>
                  <a:schemeClr val="tx2">
                    <a:lumMod val="60000"/>
                    <a:lumOff val="40000"/>
                  </a:schemeClr>
                </a:solidFill>
                <a:effectLst/>
                <a:latin typeface="Century Gothic" panose="020B0502020202020204" pitchFamily="34" charset="0"/>
                <a:ea typeface="Times New Roman" panose="02020603050405020304" pitchFamily="18" charset="0"/>
              </a:rPr>
              <a:t> </a:t>
            </a:r>
            <a:r>
              <a:rPr lang="tr-TR" sz="1800" dirty="0">
                <a:solidFill>
                  <a:schemeClr val="tx2">
                    <a:lumMod val="60000"/>
                    <a:lumOff val="40000"/>
                  </a:schemeClr>
                </a:solidFill>
                <a:effectLst/>
                <a:latin typeface="Century Gothic" panose="020B0502020202020204" pitchFamily="34" charset="0"/>
                <a:ea typeface="Times New Roman" panose="02020603050405020304" pitchFamily="18" charset="0"/>
              </a:rPr>
              <a:t>veya hiç</a:t>
            </a:r>
            <a:r>
              <a:rPr lang="tr-TR" sz="1800" spc="-25" dirty="0">
                <a:solidFill>
                  <a:schemeClr val="tx2">
                    <a:lumMod val="60000"/>
                    <a:lumOff val="40000"/>
                  </a:schemeClr>
                </a:solidFill>
                <a:effectLst/>
                <a:latin typeface="Century Gothic" panose="020B0502020202020204" pitchFamily="34" charset="0"/>
                <a:ea typeface="Times New Roman" panose="02020603050405020304" pitchFamily="18" charset="0"/>
              </a:rPr>
              <a:t> </a:t>
            </a:r>
            <a:r>
              <a:rPr lang="tr-TR" sz="1800" dirty="0">
                <a:solidFill>
                  <a:schemeClr val="tx2">
                    <a:lumMod val="60000"/>
                    <a:lumOff val="40000"/>
                  </a:schemeClr>
                </a:solidFill>
                <a:effectLst/>
                <a:latin typeface="Century Gothic" panose="020B0502020202020204" pitchFamily="34" charset="0"/>
                <a:ea typeface="Times New Roman" panose="02020603050405020304" pitchFamily="18" charset="0"/>
              </a:rPr>
              <a:t>ayrılmamış olması durumunda</a:t>
            </a:r>
            <a:r>
              <a:rPr lang="tr-TR" sz="1800" dirty="0">
                <a:effectLst/>
                <a:latin typeface="Century Gothic" panose="020B0502020202020204" pitchFamily="34" charset="0"/>
                <a:ea typeface="Times New Roman" panose="02020603050405020304" pitchFamily="18" charset="0"/>
              </a:rPr>
              <a:t>, yeniden değerlemeye esas</a:t>
            </a:r>
            <a:r>
              <a:rPr lang="tr-TR" sz="1800" spc="-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alınacak değer, </a:t>
            </a:r>
            <a:r>
              <a:rPr lang="tr-TR" sz="1800" b="1" dirty="0">
                <a:solidFill>
                  <a:srgbClr val="FF0000"/>
                </a:solidFill>
                <a:effectLst/>
                <a:latin typeface="Century Gothic" panose="020B0502020202020204" pitchFamily="34" charset="0"/>
                <a:ea typeface="Times New Roman" panose="02020603050405020304" pitchFamily="18" charset="0"/>
              </a:rPr>
              <a:t>bu amortismanlar tam</a:t>
            </a:r>
            <a:r>
              <a:rPr lang="tr-TR" sz="1800" b="1" spc="-15" dirty="0">
                <a:solidFill>
                  <a:srgbClr val="FF0000"/>
                </a:solidFill>
                <a:effectLst/>
                <a:latin typeface="Century Gothic" panose="020B0502020202020204" pitchFamily="34" charset="0"/>
                <a:ea typeface="Times New Roman" panose="02020603050405020304" pitchFamily="18" charset="0"/>
              </a:rPr>
              <a:t> </a:t>
            </a:r>
            <a:r>
              <a:rPr lang="tr-TR" sz="1800" b="1" dirty="0">
                <a:solidFill>
                  <a:srgbClr val="FF0000"/>
                </a:solidFill>
                <a:effectLst/>
                <a:latin typeface="Century Gothic" panose="020B0502020202020204" pitchFamily="34" charset="0"/>
                <a:ea typeface="Times New Roman" panose="02020603050405020304" pitchFamily="18" charset="0"/>
              </a:rPr>
              <a:t>olarak</a:t>
            </a:r>
            <a:r>
              <a:rPr lang="tr-TR" sz="1800" b="1" spc="-35" dirty="0">
                <a:solidFill>
                  <a:srgbClr val="FF0000"/>
                </a:solidFill>
                <a:effectLst/>
                <a:latin typeface="Century Gothic" panose="020B0502020202020204" pitchFamily="34" charset="0"/>
                <a:ea typeface="Times New Roman" panose="02020603050405020304" pitchFamily="18" charset="0"/>
              </a:rPr>
              <a:t> </a:t>
            </a:r>
            <a:r>
              <a:rPr lang="tr-TR" sz="1800" b="1" dirty="0">
                <a:solidFill>
                  <a:srgbClr val="FF0000"/>
                </a:solidFill>
                <a:effectLst/>
                <a:latin typeface="Century Gothic" panose="020B0502020202020204" pitchFamily="34" charset="0"/>
                <a:ea typeface="Times New Roman" panose="02020603050405020304" pitchFamily="18" charset="0"/>
              </a:rPr>
              <a:t>ayrılmış</a:t>
            </a:r>
            <a:r>
              <a:rPr lang="tr-TR" sz="1800" b="1" spc="-25" dirty="0">
                <a:solidFill>
                  <a:srgbClr val="FF0000"/>
                </a:solidFill>
                <a:effectLst/>
                <a:latin typeface="Century Gothic" panose="020B0502020202020204" pitchFamily="34" charset="0"/>
                <a:ea typeface="Times New Roman" panose="02020603050405020304" pitchFamily="18" charset="0"/>
              </a:rPr>
              <a:t> </a:t>
            </a:r>
            <a:r>
              <a:rPr lang="tr-TR" sz="1800" b="1" dirty="0">
                <a:solidFill>
                  <a:srgbClr val="FF0000"/>
                </a:solidFill>
                <a:effectLst/>
                <a:latin typeface="Century Gothic" panose="020B0502020202020204" pitchFamily="34" charset="0"/>
                <a:ea typeface="Times New Roman" panose="02020603050405020304" pitchFamily="18" charset="0"/>
              </a:rPr>
              <a:t>varsayılarak belirlenir.</a:t>
            </a:r>
          </a:p>
          <a:p>
            <a:pPr marL="389255" marR="118110" indent="-285750" algn="just">
              <a:lnSpc>
                <a:spcPct val="105000"/>
              </a:lnSpc>
              <a:spcBef>
                <a:spcPts val="670"/>
              </a:spcBef>
            </a:pPr>
            <a:endParaRPr lang="tr-TR" sz="1800" dirty="0">
              <a:latin typeface="Times New Roman" panose="02020603050405020304" pitchFamily="18" charset="0"/>
              <a:ea typeface="Times New Roman" panose="02020603050405020304" pitchFamily="18" charset="0"/>
            </a:endParaRPr>
          </a:p>
          <a:p>
            <a:pPr marL="389255" marR="118110" indent="-285750" algn="just">
              <a:lnSpc>
                <a:spcPct val="105000"/>
              </a:lnSpc>
              <a:spcBef>
                <a:spcPts val="670"/>
              </a:spcBef>
            </a:pPr>
            <a:r>
              <a:rPr lang="tr-TR" sz="1800" dirty="0">
                <a:effectLst/>
                <a:latin typeface="Century Gothic" panose="020B0502020202020204" pitchFamily="34" charset="0"/>
                <a:ea typeface="Times New Roman" panose="02020603050405020304" pitchFamily="18" charset="0"/>
              </a:rPr>
              <a:t>213 sayılı Kanun ve ilgili ikincil mevzuat uyarınca amortismana tabi iktisadi kıymetin maliyet bedeline eklenmiş (iktisadi kıymetlerin aktifleştirildiği hesap dönemine ilişkin olanlar hariç) </a:t>
            </a:r>
            <a:r>
              <a:rPr lang="tr-TR" sz="1800" b="1" dirty="0">
                <a:solidFill>
                  <a:srgbClr val="FF0000"/>
                </a:solidFill>
                <a:effectLst/>
                <a:latin typeface="Century Gothic" panose="020B0502020202020204" pitchFamily="34" charset="0"/>
                <a:ea typeface="Times New Roman" panose="02020603050405020304" pitchFamily="18" charset="0"/>
              </a:rPr>
              <a:t>kur farkları </a:t>
            </a:r>
            <a:r>
              <a:rPr lang="tr-TR" sz="1800" dirty="0">
                <a:effectLst/>
                <a:latin typeface="Century Gothic" panose="020B0502020202020204" pitchFamily="34" charset="0"/>
                <a:ea typeface="Times New Roman" panose="02020603050405020304" pitchFamily="18" charset="0"/>
              </a:rPr>
              <a:t>ve </a:t>
            </a:r>
            <a:r>
              <a:rPr lang="tr-TR" sz="1800" b="1" dirty="0">
                <a:solidFill>
                  <a:srgbClr val="FF0000"/>
                </a:solidFill>
                <a:effectLst/>
                <a:latin typeface="Century Gothic" panose="020B0502020202020204" pitchFamily="34" charset="0"/>
                <a:ea typeface="Times New Roman" panose="02020603050405020304" pitchFamily="18" charset="0"/>
              </a:rPr>
              <a:t>kredi faizleri ile bunlara isabet eden amortismanlar </a:t>
            </a:r>
            <a:r>
              <a:rPr lang="tr-TR" sz="1800" b="1" dirty="0">
                <a:solidFill>
                  <a:srgbClr val="00B050"/>
                </a:solidFill>
                <a:effectLst/>
                <a:latin typeface="Century Gothic" panose="020B0502020202020204" pitchFamily="34" charset="0"/>
                <a:ea typeface="Times New Roman" panose="02020603050405020304" pitchFamily="18" charset="0"/>
              </a:rPr>
              <a:t>yeniden değerleme</a:t>
            </a:r>
            <a:r>
              <a:rPr lang="tr-TR" sz="1800" b="1" spc="-30" dirty="0">
                <a:solidFill>
                  <a:srgbClr val="00B050"/>
                </a:solidFill>
                <a:effectLst/>
                <a:latin typeface="Century Gothic" panose="020B0502020202020204" pitchFamily="34" charset="0"/>
                <a:ea typeface="Times New Roman" panose="02020603050405020304" pitchFamily="18" charset="0"/>
              </a:rPr>
              <a:t> </a:t>
            </a:r>
            <a:r>
              <a:rPr lang="tr-TR" sz="1800" b="1" dirty="0">
                <a:solidFill>
                  <a:srgbClr val="00B050"/>
                </a:solidFill>
                <a:effectLst/>
                <a:latin typeface="Century Gothic" panose="020B0502020202020204" pitchFamily="34" charset="0"/>
                <a:ea typeface="Times New Roman" panose="02020603050405020304" pitchFamily="18" charset="0"/>
              </a:rPr>
              <a:t>kapsamına</a:t>
            </a:r>
            <a:r>
              <a:rPr lang="tr-TR" sz="1800" b="1" spc="-10" dirty="0">
                <a:solidFill>
                  <a:srgbClr val="00B050"/>
                </a:solidFill>
                <a:effectLst/>
                <a:latin typeface="Century Gothic" panose="020B0502020202020204" pitchFamily="34" charset="0"/>
                <a:ea typeface="Times New Roman" panose="02020603050405020304" pitchFamily="18" charset="0"/>
              </a:rPr>
              <a:t> </a:t>
            </a:r>
            <a:r>
              <a:rPr lang="tr-TR" sz="1800" b="1" dirty="0">
                <a:solidFill>
                  <a:srgbClr val="00B050"/>
                </a:solidFill>
                <a:effectLst/>
                <a:latin typeface="Century Gothic" panose="020B0502020202020204" pitchFamily="34" charset="0"/>
                <a:ea typeface="Times New Roman" panose="02020603050405020304" pitchFamily="18" charset="0"/>
              </a:rPr>
              <a:t>girmemektedir</a:t>
            </a:r>
            <a:r>
              <a:rPr lang="tr-TR" sz="1800" b="1" dirty="0">
                <a:solidFill>
                  <a:srgbClr val="00B050"/>
                </a:solidFill>
                <a:effectLst/>
                <a:latin typeface="Times New Roman" panose="02020603050405020304" pitchFamily="18" charset="0"/>
                <a:ea typeface="Times New Roman" panose="02020603050405020304" pitchFamily="18" charset="0"/>
              </a:rPr>
              <a:t>.</a:t>
            </a:r>
            <a:r>
              <a:rPr lang="tr-TR" sz="1800" b="1" spc="-60" dirty="0">
                <a:solidFill>
                  <a:srgbClr val="00B050"/>
                </a:solidFill>
                <a:effectLst/>
                <a:latin typeface="Times New Roman" panose="02020603050405020304" pitchFamily="18" charset="0"/>
                <a:ea typeface="Times New Roman" panose="02020603050405020304" pitchFamily="18" charset="0"/>
              </a:rPr>
              <a:t> </a:t>
            </a:r>
            <a:endParaRPr lang="tr-TR" sz="1800" b="1" dirty="0">
              <a:solidFill>
                <a:srgbClr val="00B050"/>
              </a:solidFill>
              <a:effectLst/>
              <a:latin typeface="Times New Roman" panose="02020603050405020304" pitchFamily="18" charset="0"/>
              <a:ea typeface="Times New Roman" panose="02020603050405020304" pitchFamily="18" charset="0"/>
            </a:endParaRPr>
          </a:p>
        </p:txBody>
      </p:sp>
      <p:sp>
        <p:nvSpPr>
          <p:cNvPr id="3" name="Subtitle 2">
            <a:extLst>
              <a:ext uri="{FF2B5EF4-FFF2-40B4-BE49-F238E27FC236}">
                <a16:creationId xmlns:a16="http://schemas.microsoft.com/office/drawing/2014/main" id="{07CEE11F-812F-A722-4ACC-8D698497E021}"/>
              </a:ext>
            </a:extLst>
          </p:cNvPr>
          <p:cNvSpPr txBox="1">
            <a:spLocks/>
          </p:cNvSpPr>
          <p:nvPr/>
        </p:nvSpPr>
        <p:spPr>
          <a:xfrm>
            <a:off x="-1" y="571875"/>
            <a:ext cx="4386729" cy="507625"/>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tr-TR" sz="2000" b="1" dirty="0">
                <a:solidFill>
                  <a:schemeClr val="bg1">
                    <a:lumMod val="95000"/>
                  </a:schemeClr>
                </a:solidFill>
                <a:latin typeface="Century Gothic" panose="020B0502020202020204" pitchFamily="34" charset="0"/>
              </a:rPr>
              <a:t>Mükerrer 298-Ç Fıkrası Uygulaması</a:t>
            </a:r>
          </a:p>
        </p:txBody>
      </p:sp>
    </p:spTree>
    <p:extLst>
      <p:ext uri="{BB962C8B-B14F-4D97-AF65-F5344CB8AC3E}">
        <p14:creationId xmlns:p14="http://schemas.microsoft.com/office/powerpoint/2010/main" val="375977302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pic>
        <p:nvPicPr>
          <p:cNvPr id="4" name="Resim 3">
            <a:extLst>
              <a:ext uri="{FF2B5EF4-FFF2-40B4-BE49-F238E27FC236}">
                <a16:creationId xmlns:a16="http://schemas.microsoft.com/office/drawing/2014/main" id="{D709A00E-4437-11CB-2087-68C1B3A568CB}"/>
              </a:ext>
            </a:extLst>
          </p:cNvPr>
          <p:cNvPicPr>
            <a:picLocks noChangeAspect="1"/>
          </p:cNvPicPr>
          <p:nvPr/>
        </p:nvPicPr>
        <p:blipFill>
          <a:blip r:embed="rId4"/>
          <a:stretch>
            <a:fillRect/>
          </a:stretch>
        </p:blipFill>
        <p:spPr>
          <a:xfrm>
            <a:off x="5016340" y="6095934"/>
            <a:ext cx="4078577" cy="762066"/>
          </a:xfrm>
          <a:prstGeom prst="rect">
            <a:avLst/>
          </a:prstGeom>
        </p:spPr>
      </p:pic>
      <p:sp>
        <p:nvSpPr>
          <p:cNvPr id="5" name="Subtitle 2">
            <a:extLst>
              <a:ext uri="{FF2B5EF4-FFF2-40B4-BE49-F238E27FC236}">
                <a16:creationId xmlns:a16="http://schemas.microsoft.com/office/drawing/2014/main" id="{E8D41FE4-E7BB-2F42-6ED5-A260FAFCDB08}"/>
              </a:ext>
            </a:extLst>
          </p:cNvPr>
          <p:cNvSpPr>
            <a:spLocks noGrp="1"/>
          </p:cNvSpPr>
          <p:nvPr>
            <p:ph type="title"/>
          </p:nvPr>
        </p:nvSpPr>
        <p:spPr>
          <a:xfrm>
            <a:off x="995363" y="1217613"/>
            <a:ext cx="6792752" cy="701674"/>
          </a:xfrm>
        </p:spPr>
        <p:txBody>
          <a:bodyPr>
            <a:normAutofit/>
          </a:bodyPr>
          <a:lstStyle/>
          <a:p>
            <a:pPr marL="433070">
              <a:spcBef>
                <a:spcPts val="810"/>
              </a:spcBef>
            </a:pPr>
            <a:r>
              <a:rPr lang="tr-TR" sz="1800" b="1" dirty="0">
                <a:solidFill>
                  <a:srgbClr val="FF0000"/>
                </a:solidFill>
                <a:latin typeface="Century Gothic" panose="020B0502020202020204" pitchFamily="34" charset="0"/>
              </a:rPr>
              <a:t>YENİDEN DEĞERLEME YAPILMASINDA İHTİYARİLİK</a:t>
            </a:r>
            <a:endParaRPr lang="tr-TR" sz="1800" b="1" dirty="0">
              <a:solidFill>
                <a:srgbClr val="FF0000"/>
              </a:solidFill>
              <a:effectLst/>
              <a:latin typeface="Century Gothic" panose="020B0502020202020204" pitchFamily="34" charset="0"/>
              <a:ea typeface="Times New Roman" panose="02020603050405020304" pitchFamily="18" charset="0"/>
            </a:endParaRPr>
          </a:p>
        </p:txBody>
      </p:sp>
      <p:sp>
        <p:nvSpPr>
          <p:cNvPr id="2" name="İçerik Yer Tutucusu 1">
            <a:extLst>
              <a:ext uri="{FF2B5EF4-FFF2-40B4-BE49-F238E27FC236}">
                <a16:creationId xmlns:a16="http://schemas.microsoft.com/office/drawing/2014/main" id="{DD013AA8-A9E6-0192-20BA-486A4AC35109}"/>
              </a:ext>
            </a:extLst>
          </p:cNvPr>
          <p:cNvSpPr>
            <a:spLocks noGrp="1"/>
          </p:cNvSpPr>
          <p:nvPr>
            <p:ph idx="1"/>
          </p:nvPr>
        </p:nvSpPr>
        <p:spPr>
          <a:xfrm>
            <a:off x="457200" y="1804895"/>
            <a:ext cx="8229600" cy="4491132"/>
          </a:xfrm>
        </p:spPr>
        <p:txBody>
          <a:bodyPr>
            <a:normAutofit/>
          </a:bodyPr>
          <a:lstStyle/>
          <a:p>
            <a:pPr marL="285750" marR="113030" indent="-285750" algn="just">
              <a:lnSpc>
                <a:spcPct val="105000"/>
              </a:lnSpc>
              <a:spcBef>
                <a:spcPts val="610"/>
              </a:spcBef>
            </a:pPr>
            <a:endParaRPr lang="tr-TR" sz="2000" dirty="0">
              <a:effectLst/>
              <a:latin typeface="Century Gothic" panose="020B0502020202020204" pitchFamily="34" charset="0"/>
              <a:ea typeface="Times New Roman" panose="02020603050405020304" pitchFamily="18" charset="0"/>
            </a:endParaRPr>
          </a:p>
          <a:p>
            <a:pPr marL="285750" marR="113030" indent="-285750" algn="just">
              <a:lnSpc>
                <a:spcPct val="105000"/>
              </a:lnSpc>
              <a:spcBef>
                <a:spcPts val="610"/>
              </a:spcBef>
            </a:pPr>
            <a:endParaRPr lang="tr-TR" sz="2000" dirty="0">
              <a:latin typeface="Century Gothic" panose="020B0502020202020204" pitchFamily="34" charset="0"/>
              <a:ea typeface="Times New Roman" panose="02020603050405020304" pitchFamily="18" charset="0"/>
            </a:endParaRPr>
          </a:p>
          <a:p>
            <a:pPr marL="285750" marR="113030" indent="-285750" algn="just">
              <a:lnSpc>
                <a:spcPct val="105000"/>
              </a:lnSpc>
              <a:spcBef>
                <a:spcPts val="610"/>
              </a:spcBef>
            </a:pPr>
            <a:r>
              <a:rPr lang="tr-TR" sz="2000" dirty="0">
                <a:effectLst/>
                <a:latin typeface="Century Gothic" panose="020B0502020202020204" pitchFamily="34" charset="0"/>
                <a:ea typeface="Times New Roman" panose="02020603050405020304" pitchFamily="18" charset="0"/>
              </a:rPr>
              <a:t>213 sayılı Kanunun mükerrer 298 inci maddesinin </a:t>
            </a:r>
            <a:r>
              <a:rPr lang="tr-TR" sz="2000" dirty="0">
                <a:effectLst/>
                <a:latin typeface="Century Gothic" panose="020B0502020202020204" pitchFamily="34" charset="0"/>
                <a:ea typeface="Times New Roman" panose="02020603050405020304" pitchFamily="18" charset="0"/>
                <a:cs typeface="Times New Roman" panose="02020603050405020304" pitchFamily="18" charset="0"/>
              </a:rPr>
              <a:t>(Ç) </a:t>
            </a:r>
            <a:r>
              <a:rPr lang="tr-TR" sz="2000" dirty="0" err="1">
                <a:effectLst/>
                <a:latin typeface="Century Gothic" panose="020B0502020202020204" pitchFamily="34" charset="0"/>
                <a:ea typeface="Times New Roman" panose="02020603050405020304" pitchFamily="18" charset="0"/>
              </a:rPr>
              <a:t>tikrası</a:t>
            </a:r>
            <a:r>
              <a:rPr lang="tr-TR" sz="2000" dirty="0">
                <a:effectLst/>
                <a:latin typeface="Century Gothic" panose="020B0502020202020204" pitchFamily="34" charset="0"/>
                <a:ea typeface="Times New Roman" panose="02020603050405020304" pitchFamily="18" charset="0"/>
              </a:rPr>
              <a:t> kapsamında </a:t>
            </a:r>
            <a:r>
              <a:rPr lang="tr-TR" sz="2000" dirty="0">
                <a:solidFill>
                  <a:schemeClr val="tx2">
                    <a:lumMod val="60000"/>
                    <a:lumOff val="40000"/>
                  </a:schemeClr>
                </a:solidFill>
                <a:effectLst/>
                <a:latin typeface="Century Gothic" panose="020B0502020202020204" pitchFamily="34" charset="0"/>
                <a:ea typeface="Times New Roman" panose="02020603050405020304" pitchFamily="18" charset="0"/>
              </a:rPr>
              <a:t>yeniden değerleme yapılması zorunlu</a:t>
            </a:r>
            <a:r>
              <a:rPr lang="tr-TR" sz="2000" spc="-40" dirty="0">
                <a:solidFill>
                  <a:schemeClr val="tx2">
                    <a:lumMod val="60000"/>
                    <a:lumOff val="40000"/>
                  </a:schemeClr>
                </a:solidFill>
                <a:effectLst/>
                <a:latin typeface="Century Gothic" panose="020B0502020202020204" pitchFamily="34" charset="0"/>
                <a:ea typeface="Times New Roman" panose="02020603050405020304" pitchFamily="18" charset="0"/>
              </a:rPr>
              <a:t> </a:t>
            </a:r>
            <a:r>
              <a:rPr lang="tr-TR" sz="2000" dirty="0">
                <a:solidFill>
                  <a:schemeClr val="tx2">
                    <a:lumMod val="60000"/>
                    <a:lumOff val="40000"/>
                  </a:schemeClr>
                </a:solidFill>
                <a:effectLst/>
                <a:latin typeface="Century Gothic" panose="020B0502020202020204" pitchFamily="34" charset="0"/>
                <a:ea typeface="Times New Roman" panose="02020603050405020304" pitchFamily="18" charset="0"/>
              </a:rPr>
              <a:t>olmayıp</a:t>
            </a:r>
            <a:r>
              <a:rPr lang="tr-TR" sz="2000" dirty="0">
                <a:effectLst/>
                <a:latin typeface="Century Gothic" panose="020B0502020202020204" pitchFamily="34" charset="0"/>
                <a:ea typeface="Times New Roman" panose="02020603050405020304" pitchFamily="18" charset="0"/>
              </a:rPr>
              <a:t>,</a:t>
            </a:r>
            <a:r>
              <a:rPr lang="tr-TR" sz="2000" spc="-40" dirty="0">
                <a:effectLst/>
                <a:latin typeface="Century Gothic" panose="020B0502020202020204" pitchFamily="34" charset="0"/>
                <a:ea typeface="Times New Roman" panose="02020603050405020304" pitchFamily="18" charset="0"/>
              </a:rPr>
              <a:t> </a:t>
            </a:r>
            <a:r>
              <a:rPr lang="tr-TR" sz="2000" b="1" dirty="0">
                <a:solidFill>
                  <a:srgbClr val="FF0000"/>
                </a:solidFill>
                <a:effectLst/>
                <a:latin typeface="Century Gothic" panose="020B0502020202020204" pitchFamily="34" charset="0"/>
                <a:ea typeface="Times New Roman" panose="02020603050405020304" pitchFamily="18" charset="0"/>
              </a:rPr>
              <a:t>bu</a:t>
            </a:r>
            <a:r>
              <a:rPr lang="tr-TR" sz="2000" b="1" spc="-40" dirty="0">
                <a:solidFill>
                  <a:srgbClr val="FF0000"/>
                </a:solidFill>
                <a:effectLst/>
                <a:latin typeface="Century Gothic" panose="020B0502020202020204" pitchFamily="34" charset="0"/>
                <a:ea typeface="Times New Roman" panose="02020603050405020304" pitchFamily="18" charset="0"/>
              </a:rPr>
              <a:t> </a:t>
            </a:r>
            <a:r>
              <a:rPr lang="tr-TR" sz="2000" b="1" dirty="0">
                <a:solidFill>
                  <a:srgbClr val="FF0000"/>
                </a:solidFill>
                <a:effectLst/>
                <a:latin typeface="Century Gothic" panose="020B0502020202020204" pitchFamily="34" charset="0"/>
                <a:ea typeface="Times New Roman" panose="02020603050405020304" pitchFamily="18" charset="0"/>
              </a:rPr>
              <a:t>karar</a:t>
            </a:r>
            <a:r>
              <a:rPr lang="tr-TR" sz="2000" b="1" spc="-60" dirty="0">
                <a:solidFill>
                  <a:srgbClr val="FF0000"/>
                </a:solidFill>
                <a:effectLst/>
                <a:latin typeface="Century Gothic" panose="020B0502020202020204" pitchFamily="34" charset="0"/>
                <a:ea typeface="Times New Roman" panose="02020603050405020304" pitchFamily="18" charset="0"/>
              </a:rPr>
              <a:t> </a:t>
            </a:r>
            <a:r>
              <a:rPr lang="tr-TR" sz="2000" b="1" dirty="0">
                <a:solidFill>
                  <a:srgbClr val="FF0000"/>
                </a:solidFill>
                <a:effectLst/>
                <a:latin typeface="Century Gothic" panose="020B0502020202020204" pitchFamily="34" charset="0"/>
                <a:ea typeface="Times New Roman" panose="02020603050405020304" pitchFamily="18" charset="0"/>
              </a:rPr>
              <a:t>mükelleflerin</a:t>
            </a:r>
            <a:r>
              <a:rPr lang="tr-TR" sz="2000" b="1" spc="35" dirty="0">
                <a:solidFill>
                  <a:srgbClr val="FF0000"/>
                </a:solidFill>
                <a:effectLst/>
                <a:latin typeface="Century Gothic" panose="020B0502020202020204" pitchFamily="34" charset="0"/>
                <a:ea typeface="Times New Roman" panose="02020603050405020304" pitchFamily="18" charset="0"/>
              </a:rPr>
              <a:t> </a:t>
            </a:r>
            <a:r>
              <a:rPr lang="tr-TR" sz="2000" b="1" dirty="0">
                <a:solidFill>
                  <a:srgbClr val="FF0000"/>
                </a:solidFill>
                <a:effectLst/>
                <a:latin typeface="Century Gothic" panose="020B0502020202020204" pitchFamily="34" charset="0"/>
                <a:ea typeface="Times New Roman" panose="02020603050405020304" pitchFamily="18" charset="0"/>
              </a:rPr>
              <a:t>tercihine bırakılmıştır.</a:t>
            </a:r>
          </a:p>
          <a:p>
            <a:pPr marL="285750" marR="113030" indent="-285750" algn="just">
              <a:lnSpc>
                <a:spcPct val="105000"/>
              </a:lnSpc>
              <a:spcBef>
                <a:spcPts val="610"/>
              </a:spcBef>
            </a:pPr>
            <a:endParaRPr lang="tr-TR" sz="2000" dirty="0">
              <a:latin typeface="Century Gothic" panose="020B0502020202020204" pitchFamily="34" charset="0"/>
              <a:ea typeface="Times New Roman" panose="02020603050405020304" pitchFamily="18" charset="0"/>
            </a:endParaRPr>
          </a:p>
          <a:p>
            <a:pPr marL="285750" marR="113030" indent="-285750" algn="just">
              <a:lnSpc>
                <a:spcPct val="105000"/>
              </a:lnSpc>
              <a:spcBef>
                <a:spcPts val="610"/>
              </a:spcBef>
            </a:pPr>
            <a:r>
              <a:rPr lang="tr-TR" sz="2000" dirty="0">
                <a:latin typeface="Century Gothic" panose="020B0502020202020204" pitchFamily="34" charset="0"/>
                <a:ea typeface="Times New Roman" panose="02020603050405020304" pitchFamily="18" charset="0"/>
              </a:rPr>
              <a:t>Y</a:t>
            </a:r>
            <a:r>
              <a:rPr lang="tr-TR" sz="2000" dirty="0">
                <a:effectLst/>
                <a:latin typeface="Century Gothic" panose="020B0502020202020204" pitchFamily="34" charset="0"/>
                <a:ea typeface="Times New Roman" panose="02020603050405020304" pitchFamily="18" charset="0"/>
              </a:rPr>
              <a:t>eniden değerleme yapılabilecek iktisadi </a:t>
            </a:r>
            <a:r>
              <a:rPr lang="tr-TR" sz="2000" dirty="0">
                <a:latin typeface="Century Gothic" panose="020B0502020202020204" pitchFamily="34" charset="0"/>
                <a:ea typeface="Times New Roman" panose="02020603050405020304" pitchFamily="18" charset="0"/>
              </a:rPr>
              <a:t>kıy</a:t>
            </a:r>
            <a:r>
              <a:rPr lang="tr-TR" sz="2000" dirty="0">
                <a:effectLst/>
                <a:latin typeface="Century Gothic" panose="020B0502020202020204" pitchFamily="34" charset="0"/>
                <a:ea typeface="Times New Roman" panose="02020603050405020304" pitchFamily="18" charset="0"/>
              </a:rPr>
              <a:t>metlerin </a:t>
            </a:r>
            <a:r>
              <a:rPr lang="tr-TR" sz="2000" dirty="0">
                <a:solidFill>
                  <a:srgbClr val="00B050"/>
                </a:solidFill>
                <a:effectLst/>
                <a:latin typeface="Century Gothic" panose="020B0502020202020204" pitchFamily="34" charset="0"/>
                <a:ea typeface="Times New Roman" panose="02020603050405020304" pitchFamily="18" charset="0"/>
              </a:rPr>
              <a:t>tamamı veya</a:t>
            </a:r>
            <a:r>
              <a:rPr lang="tr-TR" sz="2000" spc="-5" dirty="0">
                <a:solidFill>
                  <a:srgbClr val="00B050"/>
                </a:solidFill>
                <a:effectLst/>
                <a:latin typeface="Century Gothic" panose="020B0502020202020204" pitchFamily="34" charset="0"/>
                <a:ea typeface="Times New Roman" panose="02020603050405020304" pitchFamily="18" charset="0"/>
              </a:rPr>
              <a:t> </a:t>
            </a:r>
            <a:r>
              <a:rPr lang="tr-TR" sz="2000" dirty="0">
                <a:solidFill>
                  <a:srgbClr val="00B050"/>
                </a:solidFill>
                <a:effectLst/>
                <a:latin typeface="Century Gothic" panose="020B0502020202020204" pitchFamily="34" charset="0"/>
                <a:ea typeface="Times New Roman" panose="02020603050405020304" pitchFamily="18" charset="0"/>
              </a:rPr>
              <a:t>bir</a:t>
            </a:r>
            <a:r>
              <a:rPr lang="tr-TR" sz="2000" spc="-55" dirty="0">
                <a:solidFill>
                  <a:srgbClr val="00B050"/>
                </a:solidFill>
                <a:effectLst/>
                <a:latin typeface="Century Gothic" panose="020B0502020202020204" pitchFamily="34" charset="0"/>
                <a:ea typeface="Times New Roman" panose="02020603050405020304" pitchFamily="18" charset="0"/>
              </a:rPr>
              <a:t> </a:t>
            </a:r>
            <a:r>
              <a:rPr lang="tr-TR" sz="2000" dirty="0">
                <a:solidFill>
                  <a:srgbClr val="00B050"/>
                </a:solidFill>
                <a:effectLst/>
                <a:latin typeface="Century Gothic" panose="020B0502020202020204" pitchFamily="34" charset="0"/>
                <a:ea typeface="Times New Roman" panose="02020603050405020304" pitchFamily="18" charset="0"/>
              </a:rPr>
              <a:t>kısmı</a:t>
            </a:r>
            <a:r>
              <a:rPr lang="tr-TR" sz="2000" spc="45" dirty="0">
                <a:solidFill>
                  <a:srgbClr val="00B050"/>
                </a:solidFill>
                <a:effectLst/>
                <a:latin typeface="Century Gothic" panose="020B0502020202020204" pitchFamily="34" charset="0"/>
                <a:ea typeface="Times New Roman" panose="02020603050405020304" pitchFamily="18" charset="0"/>
              </a:rPr>
              <a:t> </a:t>
            </a:r>
            <a:r>
              <a:rPr lang="tr-TR" sz="2000" dirty="0">
                <a:effectLst/>
                <a:latin typeface="Century Gothic" panose="020B0502020202020204" pitchFamily="34" charset="0"/>
                <a:ea typeface="Times New Roman" panose="02020603050405020304" pitchFamily="18" charset="0"/>
              </a:rPr>
              <a:t>için mezkur</a:t>
            </a:r>
            <a:r>
              <a:rPr lang="tr-TR" sz="2000" spc="-40" dirty="0">
                <a:effectLst/>
                <a:latin typeface="Century Gothic" panose="020B0502020202020204" pitchFamily="34" charset="0"/>
                <a:ea typeface="Times New Roman" panose="02020603050405020304" pitchFamily="18" charset="0"/>
              </a:rPr>
              <a:t> </a:t>
            </a:r>
            <a:r>
              <a:rPr lang="tr-TR" sz="2000" dirty="0">
                <a:effectLst/>
                <a:latin typeface="Century Gothic" panose="020B0502020202020204" pitchFamily="34" charset="0"/>
                <a:ea typeface="Times New Roman" panose="02020603050405020304" pitchFamily="18" charset="0"/>
              </a:rPr>
              <a:t>(Ç)</a:t>
            </a:r>
            <a:r>
              <a:rPr lang="tr-TR" sz="2000" spc="-35" dirty="0">
                <a:effectLst/>
                <a:latin typeface="Century Gothic" panose="020B0502020202020204" pitchFamily="34" charset="0"/>
                <a:ea typeface="Times New Roman" panose="02020603050405020304" pitchFamily="18" charset="0"/>
              </a:rPr>
              <a:t> </a:t>
            </a:r>
            <a:r>
              <a:rPr lang="tr-TR" sz="2000" dirty="0">
                <a:effectLst/>
                <a:latin typeface="Century Gothic" panose="020B0502020202020204" pitchFamily="34" charset="0"/>
                <a:ea typeface="Times New Roman" panose="02020603050405020304" pitchFamily="18" charset="0"/>
              </a:rPr>
              <a:t>fıkrası uygulamasından</a:t>
            </a:r>
            <a:r>
              <a:rPr lang="tr-TR" sz="2000" spc="-60" dirty="0">
                <a:effectLst/>
                <a:latin typeface="Century Gothic" panose="020B0502020202020204" pitchFamily="34" charset="0"/>
                <a:ea typeface="Times New Roman" panose="02020603050405020304" pitchFamily="18" charset="0"/>
              </a:rPr>
              <a:t> </a:t>
            </a:r>
            <a:r>
              <a:rPr lang="tr-TR" sz="2000" dirty="0">
                <a:effectLst/>
                <a:latin typeface="Century Gothic" panose="020B0502020202020204" pitchFamily="34" charset="0"/>
                <a:ea typeface="Times New Roman" panose="02020603050405020304" pitchFamily="18" charset="0"/>
              </a:rPr>
              <a:t>yararlanılabilir.</a:t>
            </a:r>
          </a:p>
          <a:p>
            <a:pPr marL="285750" marR="113030" indent="-285750" algn="just">
              <a:lnSpc>
                <a:spcPct val="105000"/>
              </a:lnSpc>
              <a:spcBef>
                <a:spcPts val="610"/>
              </a:spcBef>
              <a:spcAft>
                <a:spcPts val="0"/>
              </a:spcAft>
            </a:pPr>
            <a:endParaRPr lang="tr-TR" sz="1800" dirty="0">
              <a:effectLst/>
              <a:latin typeface="Times New Roman" panose="02020603050405020304" pitchFamily="18" charset="0"/>
              <a:ea typeface="Times New Roman" panose="02020603050405020304" pitchFamily="18" charset="0"/>
            </a:endParaRPr>
          </a:p>
        </p:txBody>
      </p:sp>
      <p:sp>
        <p:nvSpPr>
          <p:cNvPr id="3" name="Subtitle 2">
            <a:extLst>
              <a:ext uri="{FF2B5EF4-FFF2-40B4-BE49-F238E27FC236}">
                <a16:creationId xmlns:a16="http://schemas.microsoft.com/office/drawing/2014/main" id="{07CEE11F-812F-A722-4ACC-8D698497E021}"/>
              </a:ext>
            </a:extLst>
          </p:cNvPr>
          <p:cNvSpPr txBox="1">
            <a:spLocks/>
          </p:cNvSpPr>
          <p:nvPr/>
        </p:nvSpPr>
        <p:spPr>
          <a:xfrm>
            <a:off x="-1" y="571875"/>
            <a:ext cx="4386729" cy="507625"/>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tr-TR" sz="2000" b="1" dirty="0">
                <a:solidFill>
                  <a:schemeClr val="bg1">
                    <a:lumMod val="95000"/>
                  </a:schemeClr>
                </a:solidFill>
                <a:latin typeface="Century Gothic" panose="020B0502020202020204" pitchFamily="34" charset="0"/>
              </a:rPr>
              <a:t>Mükerrer 298-Ç Fıkrası Uygulaması</a:t>
            </a:r>
          </a:p>
        </p:txBody>
      </p:sp>
    </p:spTree>
    <p:extLst>
      <p:ext uri="{BB962C8B-B14F-4D97-AF65-F5344CB8AC3E}">
        <p14:creationId xmlns:p14="http://schemas.microsoft.com/office/powerpoint/2010/main" val="34116147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pic>
        <p:nvPicPr>
          <p:cNvPr id="4" name="Resim 3">
            <a:extLst>
              <a:ext uri="{FF2B5EF4-FFF2-40B4-BE49-F238E27FC236}">
                <a16:creationId xmlns:a16="http://schemas.microsoft.com/office/drawing/2014/main" id="{D709A00E-4437-11CB-2087-68C1B3A568CB}"/>
              </a:ext>
            </a:extLst>
          </p:cNvPr>
          <p:cNvPicPr>
            <a:picLocks noChangeAspect="1"/>
          </p:cNvPicPr>
          <p:nvPr/>
        </p:nvPicPr>
        <p:blipFill>
          <a:blip r:embed="rId4"/>
          <a:stretch>
            <a:fillRect/>
          </a:stretch>
        </p:blipFill>
        <p:spPr>
          <a:xfrm>
            <a:off x="5016340" y="6095934"/>
            <a:ext cx="4078577" cy="762066"/>
          </a:xfrm>
          <a:prstGeom prst="rect">
            <a:avLst/>
          </a:prstGeom>
        </p:spPr>
      </p:pic>
      <p:sp>
        <p:nvSpPr>
          <p:cNvPr id="5" name="Subtitle 2">
            <a:extLst>
              <a:ext uri="{FF2B5EF4-FFF2-40B4-BE49-F238E27FC236}">
                <a16:creationId xmlns:a16="http://schemas.microsoft.com/office/drawing/2014/main" id="{E8D41FE4-E7BB-2F42-6ED5-A260FAFCDB08}"/>
              </a:ext>
            </a:extLst>
          </p:cNvPr>
          <p:cNvSpPr>
            <a:spLocks noGrp="1"/>
          </p:cNvSpPr>
          <p:nvPr>
            <p:ph type="title"/>
          </p:nvPr>
        </p:nvSpPr>
        <p:spPr>
          <a:xfrm>
            <a:off x="995363" y="1217613"/>
            <a:ext cx="6792752" cy="701674"/>
          </a:xfrm>
        </p:spPr>
        <p:txBody>
          <a:bodyPr>
            <a:normAutofit/>
          </a:bodyPr>
          <a:lstStyle/>
          <a:p>
            <a:pPr marL="433070">
              <a:spcBef>
                <a:spcPts val="785"/>
              </a:spcBef>
            </a:pPr>
            <a:r>
              <a:rPr lang="tr-TR" sz="1800" b="1" dirty="0">
                <a:solidFill>
                  <a:srgbClr val="FF0000"/>
                </a:solidFill>
                <a:effectLst/>
                <a:latin typeface="Century Gothic" panose="020B0502020202020204" pitchFamily="34" charset="0"/>
                <a:ea typeface="Times New Roman" panose="02020603050405020304" pitchFamily="18" charset="0"/>
              </a:rPr>
              <a:t>YENİDEN</a:t>
            </a:r>
            <a:r>
              <a:rPr lang="tr-TR" sz="1800" b="1" spc="-20" dirty="0">
                <a:solidFill>
                  <a:srgbClr val="FF0000"/>
                </a:solidFill>
                <a:effectLst/>
                <a:latin typeface="Century Gothic" panose="020B0502020202020204" pitchFamily="34" charset="0"/>
                <a:ea typeface="Times New Roman" panose="02020603050405020304" pitchFamily="18" charset="0"/>
              </a:rPr>
              <a:t> </a:t>
            </a:r>
            <a:r>
              <a:rPr lang="tr-TR" sz="1800" b="1" dirty="0">
                <a:solidFill>
                  <a:srgbClr val="FF0000"/>
                </a:solidFill>
                <a:effectLst/>
                <a:latin typeface="Century Gothic" panose="020B0502020202020204" pitchFamily="34" charset="0"/>
                <a:ea typeface="Times New Roman" panose="02020603050405020304" pitchFamily="18" charset="0"/>
              </a:rPr>
              <a:t>DEĞERLEME</a:t>
            </a:r>
            <a:r>
              <a:rPr lang="tr-TR" sz="1800" b="1" spc="45" dirty="0">
                <a:solidFill>
                  <a:srgbClr val="FF0000"/>
                </a:solidFill>
                <a:effectLst/>
                <a:latin typeface="Century Gothic" panose="020B0502020202020204" pitchFamily="34" charset="0"/>
                <a:ea typeface="Times New Roman" panose="02020603050405020304" pitchFamily="18" charset="0"/>
              </a:rPr>
              <a:t> </a:t>
            </a:r>
            <a:r>
              <a:rPr lang="tr-TR" sz="1800" b="1" dirty="0">
                <a:solidFill>
                  <a:srgbClr val="FF0000"/>
                </a:solidFill>
                <a:effectLst/>
                <a:latin typeface="Century Gothic" panose="020B0502020202020204" pitchFamily="34" charset="0"/>
                <a:ea typeface="Times New Roman" panose="02020603050405020304" pitchFamily="18" charset="0"/>
              </a:rPr>
              <a:t>YAPILABİLME</a:t>
            </a:r>
            <a:r>
              <a:rPr lang="tr-TR" sz="1800" b="1" spc="20" dirty="0">
                <a:solidFill>
                  <a:srgbClr val="FF0000"/>
                </a:solidFill>
                <a:effectLst/>
                <a:latin typeface="Century Gothic" panose="020B0502020202020204" pitchFamily="34" charset="0"/>
                <a:ea typeface="Times New Roman" panose="02020603050405020304" pitchFamily="18" charset="0"/>
              </a:rPr>
              <a:t> </a:t>
            </a:r>
            <a:r>
              <a:rPr lang="tr-TR" sz="1800" b="1" spc="-10" dirty="0">
                <a:solidFill>
                  <a:srgbClr val="FF0000"/>
                </a:solidFill>
                <a:effectLst/>
                <a:latin typeface="Century Gothic" panose="020B0502020202020204" pitchFamily="34" charset="0"/>
                <a:ea typeface="Times New Roman" panose="02020603050405020304" pitchFamily="18" charset="0"/>
              </a:rPr>
              <a:t>ZAMANI</a:t>
            </a:r>
            <a:endParaRPr lang="tr-TR" sz="1800" b="1" dirty="0">
              <a:solidFill>
                <a:srgbClr val="FF0000"/>
              </a:solidFill>
              <a:effectLst/>
              <a:latin typeface="Century Gothic" panose="020B0502020202020204" pitchFamily="34" charset="0"/>
              <a:ea typeface="Times New Roman" panose="02020603050405020304" pitchFamily="18" charset="0"/>
            </a:endParaRPr>
          </a:p>
        </p:txBody>
      </p:sp>
      <p:sp>
        <p:nvSpPr>
          <p:cNvPr id="2" name="İçerik Yer Tutucusu 1">
            <a:extLst>
              <a:ext uri="{FF2B5EF4-FFF2-40B4-BE49-F238E27FC236}">
                <a16:creationId xmlns:a16="http://schemas.microsoft.com/office/drawing/2014/main" id="{DD013AA8-A9E6-0192-20BA-486A4AC35109}"/>
              </a:ext>
            </a:extLst>
          </p:cNvPr>
          <p:cNvSpPr>
            <a:spLocks noGrp="1"/>
          </p:cNvSpPr>
          <p:nvPr>
            <p:ph idx="1"/>
          </p:nvPr>
        </p:nvSpPr>
        <p:spPr>
          <a:xfrm>
            <a:off x="457200" y="1804895"/>
            <a:ext cx="8229600" cy="4491132"/>
          </a:xfrm>
        </p:spPr>
        <p:txBody>
          <a:bodyPr>
            <a:normAutofit fontScale="92500" lnSpcReduction="20000"/>
          </a:bodyPr>
          <a:lstStyle/>
          <a:p>
            <a:pPr marL="285750" marR="113030" indent="-285750" algn="just">
              <a:lnSpc>
                <a:spcPct val="105000"/>
              </a:lnSpc>
              <a:spcBef>
                <a:spcPts val="610"/>
              </a:spcBef>
            </a:pPr>
            <a:r>
              <a:rPr lang="tr-TR" sz="1800" dirty="0">
                <a:effectLst/>
                <a:latin typeface="Century Gothic" panose="020B0502020202020204" pitchFamily="34" charset="0"/>
                <a:ea typeface="Times New Roman" panose="02020603050405020304" pitchFamily="18" charset="0"/>
              </a:rPr>
              <a:t>1/1/2022 tarihinden itibaren, enflasyon düzeltmesi yapma şartlarının gerçekleşmediği dönemlerde, değerlemenin yapılacağı dönem sonu itibarıyla, yasal defter kayıtlarında yer alan amortismana tabi iktisadi kıymetler ve bunlara ait amortismanların yeniden değerlemeye esas</a:t>
            </a:r>
            <a:r>
              <a:rPr lang="tr-TR" sz="1800" spc="-5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değerleri</a:t>
            </a:r>
            <a:r>
              <a:rPr lang="tr-TR" sz="1800" spc="7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üzerinden yapılır.</a:t>
            </a:r>
          </a:p>
          <a:p>
            <a:pPr marL="285750" marR="113030" indent="-285750" algn="just">
              <a:lnSpc>
                <a:spcPct val="105000"/>
              </a:lnSpc>
              <a:spcBef>
                <a:spcPts val="610"/>
              </a:spcBef>
            </a:pPr>
            <a:r>
              <a:rPr lang="tr-TR" sz="1800" spc="-10" dirty="0">
                <a:effectLst/>
                <a:latin typeface="Century Gothic" panose="020B0502020202020204" pitchFamily="34" charset="0"/>
                <a:ea typeface="Times New Roman" panose="02020603050405020304" pitchFamily="18" charset="0"/>
              </a:rPr>
              <a:t>Yeniden değerlemenin herhangi </a:t>
            </a:r>
            <a:r>
              <a:rPr lang="tr-TR" sz="1800" spc="-10" dirty="0">
                <a:solidFill>
                  <a:schemeClr val="tx2">
                    <a:lumMod val="60000"/>
                    <a:lumOff val="40000"/>
                  </a:schemeClr>
                </a:solidFill>
                <a:effectLst/>
                <a:latin typeface="Century Gothic" panose="020B0502020202020204" pitchFamily="34" charset="0"/>
                <a:ea typeface="Times New Roman" panose="02020603050405020304" pitchFamily="18" charset="0"/>
              </a:rPr>
              <a:t>bir</a:t>
            </a:r>
            <a:r>
              <a:rPr lang="tr-TR" sz="1800" spc="-25" dirty="0">
                <a:solidFill>
                  <a:schemeClr val="tx2">
                    <a:lumMod val="60000"/>
                    <a:lumOff val="40000"/>
                  </a:schemeClr>
                </a:solidFill>
                <a:effectLst/>
                <a:latin typeface="Century Gothic" panose="020B0502020202020204" pitchFamily="34" charset="0"/>
                <a:ea typeface="Times New Roman" panose="02020603050405020304" pitchFamily="18" charset="0"/>
              </a:rPr>
              <a:t> </a:t>
            </a:r>
            <a:r>
              <a:rPr lang="tr-TR" sz="1800" spc="-10" dirty="0">
                <a:solidFill>
                  <a:schemeClr val="tx2">
                    <a:lumMod val="60000"/>
                    <a:lumOff val="40000"/>
                  </a:schemeClr>
                </a:solidFill>
                <a:effectLst/>
                <a:latin typeface="Century Gothic" panose="020B0502020202020204" pitchFamily="34" charset="0"/>
                <a:ea typeface="Times New Roman" panose="02020603050405020304" pitchFamily="18" charset="0"/>
              </a:rPr>
              <a:t>hesap döneminde yapılmaması </a:t>
            </a:r>
            <a:r>
              <a:rPr lang="tr-TR" sz="1800" spc="-10" dirty="0">
                <a:effectLst/>
                <a:latin typeface="Century Gothic" panose="020B0502020202020204" pitchFamily="34" charset="0"/>
                <a:ea typeface="Times New Roman" panose="02020603050405020304" pitchFamily="18" charset="0"/>
              </a:rPr>
              <a:t>veya </a:t>
            </a:r>
            <a:r>
              <a:rPr lang="tr-TR" sz="1800" spc="-10" dirty="0">
                <a:solidFill>
                  <a:schemeClr val="tx2">
                    <a:lumMod val="60000"/>
                    <a:lumOff val="40000"/>
                  </a:schemeClr>
                </a:solidFill>
                <a:effectLst/>
                <a:latin typeface="Century Gothic" panose="020B0502020202020204" pitchFamily="34" charset="0"/>
                <a:ea typeface="Times New Roman" panose="02020603050405020304" pitchFamily="18" charset="0"/>
              </a:rPr>
              <a:t>değerleme </a:t>
            </a:r>
            <a:r>
              <a:rPr lang="tr-TR" sz="1800" dirty="0">
                <a:solidFill>
                  <a:schemeClr val="tx2">
                    <a:lumMod val="60000"/>
                    <a:lumOff val="40000"/>
                  </a:schemeClr>
                </a:solidFill>
                <a:effectLst/>
                <a:latin typeface="Century Gothic" panose="020B0502020202020204" pitchFamily="34" charset="0"/>
                <a:ea typeface="Times New Roman" panose="02020603050405020304" pitchFamily="18" charset="0"/>
              </a:rPr>
              <a:t>oranının düşük uygulanmasından </a:t>
            </a:r>
            <a:r>
              <a:rPr lang="tr-TR" sz="1800" dirty="0">
                <a:effectLst/>
                <a:latin typeface="Century Gothic" panose="020B0502020202020204" pitchFamily="34" charset="0"/>
                <a:ea typeface="Times New Roman" panose="02020603050405020304" pitchFamily="18" charset="0"/>
              </a:rPr>
              <a:t>dolayı, daha sonraki hesap dönemlerinde, </a:t>
            </a:r>
            <a:r>
              <a:rPr lang="tr-TR" sz="1800" b="1" dirty="0">
                <a:solidFill>
                  <a:srgbClr val="FF0000"/>
                </a:solidFill>
                <a:effectLst/>
                <a:latin typeface="Century Gothic" panose="020B0502020202020204" pitchFamily="34" charset="0"/>
                <a:ea typeface="Times New Roman" panose="02020603050405020304" pitchFamily="18" charset="0"/>
              </a:rPr>
              <a:t>geçmiş hesap dönemlerine ilişkin yeniden değerleme yapılamaz.</a:t>
            </a:r>
          </a:p>
          <a:p>
            <a:pPr marL="285750" marR="113030" indent="-285750" algn="just">
              <a:lnSpc>
                <a:spcPct val="105000"/>
              </a:lnSpc>
              <a:spcBef>
                <a:spcPts val="610"/>
              </a:spcBef>
            </a:pPr>
            <a:r>
              <a:rPr lang="tr-TR" sz="1800" dirty="0">
                <a:effectLst/>
                <a:latin typeface="Century Gothic" panose="020B0502020202020204" pitchFamily="34" charset="0"/>
                <a:ea typeface="Times New Roman" panose="02020603050405020304" pitchFamily="18" charset="0"/>
              </a:rPr>
              <a:t>Aynı</a:t>
            </a:r>
            <a:r>
              <a:rPr lang="tr-TR" sz="1800" spc="-6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hesap</a:t>
            </a:r>
            <a:r>
              <a:rPr lang="tr-TR" sz="1800" spc="-5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dönemi</a:t>
            </a:r>
            <a:r>
              <a:rPr lang="tr-TR" sz="1800" spc="-5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içerisinde;</a:t>
            </a:r>
            <a:r>
              <a:rPr lang="tr-TR" sz="1800" spc="-45" dirty="0">
                <a:effectLst/>
                <a:latin typeface="Century Gothic" panose="020B0502020202020204" pitchFamily="34" charset="0"/>
                <a:ea typeface="Times New Roman" panose="02020603050405020304" pitchFamily="18" charset="0"/>
              </a:rPr>
              <a:t> </a:t>
            </a:r>
            <a:r>
              <a:rPr lang="tr-TR" sz="1800" dirty="0">
                <a:solidFill>
                  <a:srgbClr val="FF0000"/>
                </a:solidFill>
                <a:effectLst/>
                <a:latin typeface="Century Gothic" panose="020B0502020202020204" pitchFamily="34" charset="0"/>
                <a:ea typeface="Times New Roman" panose="02020603050405020304" pitchFamily="18" charset="0"/>
              </a:rPr>
              <a:t>geçici</a:t>
            </a:r>
            <a:r>
              <a:rPr lang="tr-TR" sz="1800" spc="-50" dirty="0">
                <a:solidFill>
                  <a:srgbClr val="FF0000"/>
                </a:solidFill>
                <a:effectLst/>
                <a:latin typeface="Century Gothic" panose="020B0502020202020204" pitchFamily="34" charset="0"/>
                <a:ea typeface="Times New Roman" panose="02020603050405020304" pitchFamily="18" charset="0"/>
              </a:rPr>
              <a:t> </a:t>
            </a:r>
            <a:r>
              <a:rPr lang="tr-TR" sz="1800" dirty="0">
                <a:solidFill>
                  <a:srgbClr val="FF0000"/>
                </a:solidFill>
                <a:effectLst/>
                <a:latin typeface="Century Gothic" panose="020B0502020202020204" pitchFamily="34" charset="0"/>
                <a:ea typeface="Times New Roman" panose="02020603050405020304" pitchFamily="18" charset="0"/>
              </a:rPr>
              <a:t>vergi</a:t>
            </a:r>
            <a:r>
              <a:rPr lang="tr-TR" sz="1800" spc="-40" dirty="0">
                <a:solidFill>
                  <a:srgbClr val="FF0000"/>
                </a:solidFill>
                <a:effectLst/>
                <a:latin typeface="Century Gothic" panose="020B0502020202020204" pitchFamily="34" charset="0"/>
                <a:ea typeface="Times New Roman" panose="02020603050405020304" pitchFamily="18" charset="0"/>
              </a:rPr>
              <a:t> </a:t>
            </a:r>
            <a:r>
              <a:rPr lang="tr-TR" sz="1800" dirty="0">
                <a:solidFill>
                  <a:srgbClr val="FF0000"/>
                </a:solidFill>
                <a:effectLst/>
                <a:latin typeface="Century Gothic" panose="020B0502020202020204" pitchFamily="34" charset="0"/>
                <a:ea typeface="Times New Roman" panose="02020603050405020304" pitchFamily="18" charset="0"/>
              </a:rPr>
              <a:t>dönemlerinin</a:t>
            </a:r>
            <a:r>
              <a:rPr lang="tr-TR" sz="1800" spc="-20" dirty="0">
                <a:solidFill>
                  <a:srgbClr val="FF0000"/>
                </a:solidFill>
                <a:effectLst/>
                <a:latin typeface="Century Gothic" panose="020B0502020202020204" pitchFamily="34" charset="0"/>
                <a:ea typeface="Times New Roman" panose="02020603050405020304" pitchFamily="18" charset="0"/>
              </a:rPr>
              <a:t> </a:t>
            </a:r>
            <a:r>
              <a:rPr lang="tr-TR" sz="1800" dirty="0">
                <a:solidFill>
                  <a:srgbClr val="FF0000"/>
                </a:solidFill>
                <a:effectLst/>
                <a:latin typeface="Century Gothic" panose="020B0502020202020204" pitchFamily="34" charset="0"/>
                <a:ea typeface="Times New Roman" panose="02020603050405020304" pitchFamily="18" charset="0"/>
              </a:rPr>
              <a:t>hiçbirinde</a:t>
            </a:r>
            <a:r>
              <a:rPr lang="tr-TR" sz="1800" spc="-45" dirty="0">
                <a:solidFill>
                  <a:srgbClr val="FF0000"/>
                </a:solidFill>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ya</a:t>
            </a:r>
            <a:r>
              <a:rPr lang="tr-TR" sz="1800" spc="-6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da</a:t>
            </a:r>
            <a:r>
              <a:rPr lang="tr-TR" sz="1800" spc="-55" dirty="0">
                <a:effectLst/>
                <a:latin typeface="Century Gothic" panose="020B0502020202020204" pitchFamily="34" charset="0"/>
                <a:ea typeface="Times New Roman" panose="02020603050405020304" pitchFamily="18" charset="0"/>
              </a:rPr>
              <a:t> </a:t>
            </a:r>
            <a:r>
              <a:rPr lang="tr-TR" sz="1800" dirty="0">
                <a:solidFill>
                  <a:srgbClr val="FF0000"/>
                </a:solidFill>
                <a:effectLst/>
                <a:latin typeface="Century Gothic" panose="020B0502020202020204" pitchFamily="34" charset="0"/>
                <a:ea typeface="Times New Roman" panose="02020603050405020304" pitchFamily="18" charset="0"/>
              </a:rPr>
              <a:t>herhangi bir</a:t>
            </a:r>
            <a:r>
              <a:rPr lang="tr-TR" sz="1800" spc="-60" dirty="0">
                <a:solidFill>
                  <a:srgbClr val="FF0000"/>
                </a:solidFill>
                <a:effectLst/>
                <a:latin typeface="Century Gothic" panose="020B0502020202020204" pitchFamily="34" charset="0"/>
                <a:ea typeface="Times New Roman" panose="02020603050405020304" pitchFamily="18" charset="0"/>
              </a:rPr>
              <a:t> </a:t>
            </a:r>
            <a:r>
              <a:rPr lang="tr-TR" sz="1800" dirty="0">
                <a:solidFill>
                  <a:srgbClr val="FF0000"/>
                </a:solidFill>
                <a:effectLst/>
                <a:latin typeface="Century Gothic" panose="020B0502020202020204" pitchFamily="34" charset="0"/>
                <a:ea typeface="Times New Roman" panose="02020603050405020304" pitchFamily="18" charset="0"/>
              </a:rPr>
              <a:t>veya</a:t>
            </a:r>
            <a:r>
              <a:rPr lang="tr-TR" sz="1800" spc="-55" dirty="0">
                <a:solidFill>
                  <a:srgbClr val="FF0000"/>
                </a:solidFill>
                <a:effectLst/>
                <a:latin typeface="Century Gothic" panose="020B0502020202020204" pitchFamily="34" charset="0"/>
                <a:ea typeface="Times New Roman" panose="02020603050405020304" pitchFamily="18" charset="0"/>
              </a:rPr>
              <a:t> </a:t>
            </a:r>
            <a:r>
              <a:rPr lang="tr-TR" sz="1800" dirty="0">
                <a:solidFill>
                  <a:srgbClr val="FF0000"/>
                </a:solidFill>
                <a:effectLst/>
                <a:latin typeface="Century Gothic" panose="020B0502020202020204" pitchFamily="34" charset="0"/>
                <a:ea typeface="Times New Roman" panose="02020603050405020304" pitchFamily="18" charset="0"/>
              </a:rPr>
              <a:t>daha</a:t>
            </a:r>
            <a:r>
              <a:rPr lang="tr-TR" sz="1800" spc="-55" dirty="0">
                <a:solidFill>
                  <a:srgbClr val="FF0000"/>
                </a:solidFill>
                <a:effectLst/>
                <a:latin typeface="Century Gothic" panose="020B0502020202020204" pitchFamily="34" charset="0"/>
                <a:ea typeface="Times New Roman" panose="02020603050405020304" pitchFamily="18" charset="0"/>
              </a:rPr>
              <a:t> </a:t>
            </a:r>
            <a:r>
              <a:rPr lang="tr-TR" sz="1800" dirty="0">
                <a:solidFill>
                  <a:srgbClr val="FF0000"/>
                </a:solidFill>
                <a:effectLst/>
                <a:latin typeface="Century Gothic" panose="020B0502020202020204" pitchFamily="34" charset="0"/>
                <a:ea typeface="Times New Roman" panose="02020603050405020304" pitchFamily="18" charset="0"/>
              </a:rPr>
              <a:t>fazla</a:t>
            </a:r>
            <a:r>
              <a:rPr lang="tr-TR" sz="1800" spc="-55" dirty="0">
                <a:solidFill>
                  <a:srgbClr val="FF0000"/>
                </a:solidFill>
                <a:effectLst/>
                <a:latin typeface="Century Gothic" panose="020B0502020202020204" pitchFamily="34" charset="0"/>
                <a:ea typeface="Times New Roman" panose="02020603050405020304" pitchFamily="18" charset="0"/>
              </a:rPr>
              <a:t> </a:t>
            </a:r>
            <a:r>
              <a:rPr lang="tr-TR" sz="1800" dirty="0">
                <a:solidFill>
                  <a:srgbClr val="FF0000"/>
                </a:solidFill>
                <a:effectLst/>
                <a:latin typeface="Century Gothic" panose="020B0502020202020204" pitchFamily="34" charset="0"/>
                <a:ea typeface="Times New Roman" panose="02020603050405020304" pitchFamily="18" charset="0"/>
              </a:rPr>
              <a:t>geçici</a:t>
            </a:r>
            <a:r>
              <a:rPr lang="tr-TR" sz="1800" spc="-60" dirty="0">
                <a:solidFill>
                  <a:srgbClr val="FF0000"/>
                </a:solidFill>
                <a:effectLst/>
                <a:latin typeface="Century Gothic" panose="020B0502020202020204" pitchFamily="34" charset="0"/>
                <a:ea typeface="Times New Roman" panose="02020603050405020304" pitchFamily="18" charset="0"/>
              </a:rPr>
              <a:t> </a:t>
            </a:r>
            <a:r>
              <a:rPr lang="tr-TR" sz="1800" dirty="0">
                <a:solidFill>
                  <a:srgbClr val="FF0000"/>
                </a:solidFill>
                <a:effectLst/>
                <a:latin typeface="Century Gothic" panose="020B0502020202020204" pitchFamily="34" charset="0"/>
                <a:ea typeface="Times New Roman" panose="02020603050405020304" pitchFamily="18" charset="0"/>
              </a:rPr>
              <a:t>vergi</a:t>
            </a:r>
            <a:r>
              <a:rPr lang="tr-TR" sz="1800" spc="-55" dirty="0">
                <a:solidFill>
                  <a:srgbClr val="FF0000"/>
                </a:solidFill>
                <a:effectLst/>
                <a:latin typeface="Century Gothic" panose="020B0502020202020204" pitchFamily="34" charset="0"/>
                <a:ea typeface="Times New Roman" panose="02020603050405020304" pitchFamily="18" charset="0"/>
              </a:rPr>
              <a:t> </a:t>
            </a:r>
            <a:r>
              <a:rPr lang="tr-TR" sz="1800" dirty="0">
                <a:solidFill>
                  <a:srgbClr val="FF0000"/>
                </a:solidFill>
                <a:effectLst/>
                <a:latin typeface="Century Gothic" panose="020B0502020202020204" pitchFamily="34" charset="0"/>
                <a:ea typeface="Times New Roman" panose="02020603050405020304" pitchFamily="18" charset="0"/>
              </a:rPr>
              <a:t>dönemlerinde</a:t>
            </a:r>
            <a:r>
              <a:rPr lang="tr-TR" sz="1800" spc="-20" dirty="0">
                <a:solidFill>
                  <a:srgbClr val="FF0000"/>
                </a:solidFill>
                <a:effectLst/>
                <a:latin typeface="Century Gothic" panose="020B0502020202020204" pitchFamily="34" charset="0"/>
                <a:ea typeface="Times New Roman" panose="02020603050405020304" pitchFamily="18" charset="0"/>
              </a:rPr>
              <a:t> </a:t>
            </a:r>
            <a:r>
              <a:rPr lang="tr-TR" sz="1800" dirty="0">
                <a:solidFill>
                  <a:srgbClr val="FF0000"/>
                </a:solidFill>
                <a:effectLst/>
                <a:latin typeface="Century Gothic" panose="020B0502020202020204" pitchFamily="34" charset="0"/>
                <a:ea typeface="Times New Roman" panose="02020603050405020304" pitchFamily="18" charset="0"/>
              </a:rPr>
              <a:t>yeniden</a:t>
            </a:r>
            <a:r>
              <a:rPr lang="tr-TR" sz="1800" spc="-45" dirty="0">
                <a:solidFill>
                  <a:srgbClr val="FF0000"/>
                </a:solidFill>
                <a:effectLst/>
                <a:latin typeface="Century Gothic" panose="020B0502020202020204" pitchFamily="34" charset="0"/>
                <a:ea typeface="Times New Roman" panose="02020603050405020304" pitchFamily="18" charset="0"/>
              </a:rPr>
              <a:t> </a:t>
            </a:r>
            <a:r>
              <a:rPr lang="tr-TR" sz="1800" dirty="0">
                <a:solidFill>
                  <a:srgbClr val="FF0000"/>
                </a:solidFill>
                <a:effectLst/>
                <a:latin typeface="Century Gothic" panose="020B0502020202020204" pitchFamily="34" charset="0"/>
                <a:ea typeface="Times New Roman" panose="02020603050405020304" pitchFamily="18" charset="0"/>
              </a:rPr>
              <a:t>değerleme</a:t>
            </a:r>
            <a:r>
              <a:rPr lang="tr-TR" sz="1800" spc="-30" dirty="0">
                <a:solidFill>
                  <a:srgbClr val="FF0000"/>
                </a:solidFill>
                <a:effectLst/>
                <a:latin typeface="Century Gothic" panose="020B0502020202020204" pitchFamily="34" charset="0"/>
                <a:ea typeface="Times New Roman" panose="02020603050405020304" pitchFamily="18" charset="0"/>
              </a:rPr>
              <a:t> </a:t>
            </a:r>
            <a:r>
              <a:rPr lang="tr-TR" sz="1800" dirty="0">
                <a:solidFill>
                  <a:srgbClr val="FF0000"/>
                </a:solidFill>
                <a:effectLst/>
                <a:latin typeface="Century Gothic" panose="020B0502020202020204" pitchFamily="34" charset="0"/>
                <a:ea typeface="Times New Roman" panose="02020603050405020304" pitchFamily="18" charset="0"/>
              </a:rPr>
              <a:t>yapılmamas</a:t>
            </a:r>
            <a:r>
              <a:rPr lang="tr-TR" sz="1800" dirty="0">
                <a:effectLst/>
                <a:latin typeface="Century Gothic" panose="020B0502020202020204" pitchFamily="34" charset="0"/>
                <a:ea typeface="Times New Roman" panose="02020603050405020304" pitchFamily="18" charset="0"/>
              </a:rPr>
              <a:t>ı,</a:t>
            </a:r>
            <a:r>
              <a:rPr lang="tr-TR" sz="1800" spc="-55" dirty="0">
                <a:effectLst/>
                <a:latin typeface="Century Gothic" panose="020B0502020202020204" pitchFamily="34" charset="0"/>
                <a:ea typeface="Times New Roman" panose="02020603050405020304" pitchFamily="18" charset="0"/>
              </a:rPr>
              <a:t> </a:t>
            </a:r>
            <a:r>
              <a:rPr lang="tr-TR" sz="1800" dirty="0">
                <a:solidFill>
                  <a:srgbClr val="00B050"/>
                </a:solidFill>
                <a:effectLst/>
                <a:latin typeface="Century Gothic" panose="020B0502020202020204" pitchFamily="34" charset="0"/>
                <a:ea typeface="Times New Roman" panose="02020603050405020304" pitchFamily="18" charset="0"/>
              </a:rPr>
              <a:t>sonraki</a:t>
            </a:r>
            <a:r>
              <a:rPr lang="tr-TR" sz="1800" spc="-50" dirty="0">
                <a:solidFill>
                  <a:srgbClr val="00B050"/>
                </a:solidFill>
                <a:effectLst/>
                <a:latin typeface="Century Gothic" panose="020B0502020202020204" pitchFamily="34" charset="0"/>
                <a:ea typeface="Times New Roman" panose="02020603050405020304" pitchFamily="18" charset="0"/>
              </a:rPr>
              <a:t> </a:t>
            </a:r>
            <a:r>
              <a:rPr lang="tr-TR" sz="1800" dirty="0">
                <a:solidFill>
                  <a:srgbClr val="00B050"/>
                </a:solidFill>
                <a:effectLst/>
                <a:latin typeface="Century Gothic" panose="020B0502020202020204" pitchFamily="34" charset="0"/>
                <a:ea typeface="Times New Roman" panose="02020603050405020304" pitchFamily="18" charset="0"/>
              </a:rPr>
              <a:t>geçici vergi döneminde veya ilgili hesap dönemi sonunda </a:t>
            </a:r>
            <a:r>
              <a:rPr lang="tr-TR" sz="1800" dirty="0">
                <a:effectLst/>
                <a:latin typeface="Century Gothic" panose="020B0502020202020204" pitchFamily="34" charset="0"/>
                <a:ea typeface="Times New Roman" panose="02020603050405020304" pitchFamily="18" charset="0"/>
              </a:rPr>
              <a:t>yeniden değerleme yapılmasına </a:t>
            </a:r>
            <a:r>
              <a:rPr lang="tr-TR" sz="1800" b="1" dirty="0">
                <a:solidFill>
                  <a:schemeClr val="tx2">
                    <a:lumMod val="60000"/>
                    <a:lumOff val="40000"/>
                  </a:schemeClr>
                </a:solidFill>
                <a:effectLst/>
                <a:latin typeface="Century Gothic" panose="020B0502020202020204" pitchFamily="34" charset="0"/>
                <a:ea typeface="Times New Roman" panose="02020603050405020304" pitchFamily="18" charset="0"/>
              </a:rPr>
              <a:t>engel teşkil </a:t>
            </a:r>
            <a:r>
              <a:rPr lang="tr-TR" sz="1800" b="1" spc="-10" dirty="0">
                <a:solidFill>
                  <a:schemeClr val="tx2">
                    <a:lumMod val="60000"/>
                    <a:lumOff val="40000"/>
                  </a:schemeClr>
                </a:solidFill>
                <a:effectLst/>
                <a:latin typeface="Century Gothic" panose="020B0502020202020204" pitchFamily="34" charset="0"/>
                <a:ea typeface="Times New Roman" panose="02020603050405020304" pitchFamily="18" charset="0"/>
              </a:rPr>
              <a:t>etmez.</a:t>
            </a:r>
            <a:endParaRPr lang="tr-TR" sz="1800" b="1" dirty="0">
              <a:solidFill>
                <a:schemeClr val="tx2">
                  <a:lumMod val="60000"/>
                  <a:lumOff val="40000"/>
                </a:schemeClr>
              </a:solidFill>
              <a:effectLst/>
              <a:latin typeface="Century Gothic" panose="020B0502020202020204" pitchFamily="34" charset="0"/>
              <a:ea typeface="Times New Roman" panose="02020603050405020304" pitchFamily="18" charset="0"/>
            </a:endParaRPr>
          </a:p>
          <a:p>
            <a:pPr marL="285750" marR="113030" indent="-285750" algn="just">
              <a:lnSpc>
                <a:spcPct val="105000"/>
              </a:lnSpc>
              <a:spcBef>
                <a:spcPts val="610"/>
              </a:spcBef>
            </a:pPr>
            <a:r>
              <a:rPr lang="tr-TR" sz="1800" dirty="0">
                <a:effectLst/>
                <a:latin typeface="Century Gothic" panose="020B0502020202020204" pitchFamily="34" charset="0"/>
                <a:ea typeface="Times New Roman" panose="02020603050405020304" pitchFamily="18" charset="0"/>
              </a:rPr>
              <a:t>Ayrıca,</a:t>
            </a:r>
            <a:r>
              <a:rPr lang="tr-TR" sz="1800" spc="-2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geçici</a:t>
            </a:r>
            <a:r>
              <a:rPr lang="tr-TR" sz="1800" spc="-1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vergi</a:t>
            </a:r>
            <a:r>
              <a:rPr lang="tr-TR" sz="1800" spc="-2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dönemlerinde</a:t>
            </a:r>
            <a:r>
              <a:rPr lang="tr-TR" sz="1800" spc="-2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yapılan</a:t>
            </a:r>
            <a:r>
              <a:rPr lang="tr-TR" sz="1800" spc="-1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tercih</a:t>
            </a:r>
            <a:r>
              <a:rPr lang="tr-TR" sz="1800" spc="-5" dirty="0">
                <a:effectLst/>
                <a:latin typeface="Century Gothic" panose="020B0502020202020204" pitchFamily="34" charset="0"/>
                <a:ea typeface="Times New Roman" panose="02020603050405020304" pitchFamily="18" charset="0"/>
              </a:rPr>
              <a:t> </a:t>
            </a:r>
            <a:r>
              <a:rPr lang="tr-TR" sz="1800" b="1" dirty="0">
                <a:solidFill>
                  <a:schemeClr val="tx2">
                    <a:lumMod val="60000"/>
                    <a:lumOff val="40000"/>
                  </a:schemeClr>
                </a:solidFill>
                <a:effectLst/>
                <a:latin typeface="Century Gothic" panose="020B0502020202020204" pitchFamily="34" charset="0"/>
                <a:ea typeface="Times New Roman" panose="02020603050405020304" pitchFamily="18" charset="0"/>
              </a:rPr>
              <a:t>yıllık</a:t>
            </a:r>
            <a:r>
              <a:rPr lang="tr-TR" sz="1800" b="1" spc="-35" dirty="0">
                <a:solidFill>
                  <a:schemeClr val="tx2">
                    <a:lumMod val="60000"/>
                    <a:lumOff val="40000"/>
                  </a:schemeClr>
                </a:solidFill>
                <a:effectLst/>
                <a:latin typeface="Century Gothic" panose="020B0502020202020204" pitchFamily="34" charset="0"/>
                <a:ea typeface="Times New Roman" panose="02020603050405020304" pitchFamily="18" charset="0"/>
              </a:rPr>
              <a:t> </a:t>
            </a:r>
            <a:r>
              <a:rPr lang="tr-TR" sz="1800" b="1" dirty="0">
                <a:solidFill>
                  <a:schemeClr val="tx2">
                    <a:lumMod val="60000"/>
                    <a:lumOff val="40000"/>
                  </a:schemeClr>
                </a:solidFill>
                <a:effectLst/>
                <a:latin typeface="Century Gothic" panose="020B0502020202020204" pitchFamily="34" charset="0"/>
                <a:ea typeface="Times New Roman" panose="02020603050405020304" pitchFamily="18" charset="0"/>
              </a:rPr>
              <a:t>uygulamayı bağlamamaktadır. </a:t>
            </a:r>
            <a:r>
              <a:rPr lang="tr-TR" sz="1800" dirty="0">
                <a:effectLst/>
                <a:latin typeface="Century Gothic" panose="020B0502020202020204" pitchFamily="34" charset="0"/>
                <a:ea typeface="Times New Roman" panose="02020603050405020304" pitchFamily="18" charset="0"/>
              </a:rPr>
              <a:t>Örneğin</a:t>
            </a:r>
            <a:r>
              <a:rPr lang="tr-TR" sz="1800" spc="-1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2022</a:t>
            </a:r>
            <a:r>
              <a:rPr lang="tr-TR" sz="1800" spc="-5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yılı</a:t>
            </a:r>
            <a:r>
              <a:rPr lang="tr-TR" sz="1800" spc="-2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geçici</a:t>
            </a:r>
            <a:r>
              <a:rPr lang="tr-TR" sz="1800" spc="-1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vergi</a:t>
            </a:r>
            <a:r>
              <a:rPr lang="tr-TR" sz="1800" spc="-3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dönemleri</a:t>
            </a:r>
            <a:r>
              <a:rPr lang="tr-TR" sz="1800" spc="-2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itibarıyla</a:t>
            </a:r>
            <a:r>
              <a:rPr lang="tr-TR" sz="1800" spc="-4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yeniden</a:t>
            </a:r>
            <a:r>
              <a:rPr lang="tr-TR" sz="1800" spc="-3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değerleme</a:t>
            </a:r>
            <a:r>
              <a:rPr lang="tr-TR" sz="1800" spc="-3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yapan</a:t>
            </a:r>
            <a:r>
              <a:rPr lang="tr-TR" sz="1800" spc="-3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mükellef</a:t>
            </a:r>
            <a:r>
              <a:rPr lang="tr-TR" sz="1800" spc="-4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isterse </a:t>
            </a:r>
            <a:r>
              <a:rPr lang="tr-TR" sz="1800" i="1" dirty="0">
                <a:effectLst/>
                <a:latin typeface="Century Gothic" panose="020B0502020202020204" pitchFamily="34" charset="0"/>
                <a:ea typeface="Times New Roman" panose="02020603050405020304" pitchFamily="18" charset="0"/>
              </a:rPr>
              <a:t>2022</a:t>
            </a:r>
            <a:r>
              <a:rPr lang="tr-TR" sz="1800" i="1" spc="-1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hesap</a:t>
            </a:r>
            <a:r>
              <a:rPr lang="tr-TR" sz="1800" spc="-4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dönemi</a:t>
            </a:r>
            <a:r>
              <a:rPr lang="tr-TR" sz="1800" spc="-4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sonunda yeniden</a:t>
            </a:r>
            <a:r>
              <a:rPr lang="tr-TR" sz="1800" spc="-1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değerleme yapmayabilir.</a:t>
            </a:r>
          </a:p>
          <a:p>
            <a:pPr marL="285750" marR="113030" indent="-285750" algn="just">
              <a:lnSpc>
                <a:spcPct val="105000"/>
              </a:lnSpc>
              <a:spcBef>
                <a:spcPts val="610"/>
              </a:spcBef>
            </a:pPr>
            <a:endParaRPr lang="tr-TR" sz="2000" dirty="0">
              <a:effectLst/>
              <a:latin typeface="Century Gothic" panose="020B0502020202020204" pitchFamily="34" charset="0"/>
              <a:ea typeface="Times New Roman" panose="02020603050405020304" pitchFamily="18" charset="0"/>
            </a:endParaRPr>
          </a:p>
          <a:p>
            <a:pPr marL="285750" marR="113030" indent="-285750" algn="just">
              <a:lnSpc>
                <a:spcPct val="105000"/>
              </a:lnSpc>
              <a:spcBef>
                <a:spcPts val="610"/>
              </a:spcBef>
              <a:spcAft>
                <a:spcPts val="0"/>
              </a:spcAft>
            </a:pPr>
            <a:endParaRPr lang="tr-TR" sz="1800" dirty="0">
              <a:effectLst/>
              <a:latin typeface="Times New Roman" panose="02020603050405020304" pitchFamily="18" charset="0"/>
              <a:ea typeface="Times New Roman" panose="02020603050405020304" pitchFamily="18" charset="0"/>
            </a:endParaRPr>
          </a:p>
        </p:txBody>
      </p:sp>
      <p:sp>
        <p:nvSpPr>
          <p:cNvPr id="3" name="Subtitle 2">
            <a:extLst>
              <a:ext uri="{FF2B5EF4-FFF2-40B4-BE49-F238E27FC236}">
                <a16:creationId xmlns:a16="http://schemas.microsoft.com/office/drawing/2014/main" id="{07CEE11F-812F-A722-4ACC-8D698497E021}"/>
              </a:ext>
            </a:extLst>
          </p:cNvPr>
          <p:cNvSpPr txBox="1">
            <a:spLocks/>
          </p:cNvSpPr>
          <p:nvPr/>
        </p:nvSpPr>
        <p:spPr>
          <a:xfrm>
            <a:off x="-1" y="571875"/>
            <a:ext cx="4386729" cy="507625"/>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tr-TR" sz="2000" b="1" dirty="0">
                <a:solidFill>
                  <a:schemeClr val="bg1">
                    <a:lumMod val="95000"/>
                  </a:schemeClr>
                </a:solidFill>
                <a:latin typeface="Century Gothic" panose="020B0502020202020204" pitchFamily="34" charset="0"/>
              </a:rPr>
              <a:t>Mükerrer 298-Ç Fıkrası Uygulaması</a:t>
            </a:r>
          </a:p>
        </p:txBody>
      </p:sp>
    </p:spTree>
    <p:extLst>
      <p:ext uri="{BB962C8B-B14F-4D97-AF65-F5344CB8AC3E}">
        <p14:creationId xmlns:p14="http://schemas.microsoft.com/office/powerpoint/2010/main" val="23717308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pic>
        <p:nvPicPr>
          <p:cNvPr id="4" name="Resim 3">
            <a:extLst>
              <a:ext uri="{FF2B5EF4-FFF2-40B4-BE49-F238E27FC236}">
                <a16:creationId xmlns:a16="http://schemas.microsoft.com/office/drawing/2014/main" id="{D709A00E-4437-11CB-2087-68C1B3A568CB}"/>
              </a:ext>
            </a:extLst>
          </p:cNvPr>
          <p:cNvPicPr>
            <a:picLocks noChangeAspect="1"/>
          </p:cNvPicPr>
          <p:nvPr/>
        </p:nvPicPr>
        <p:blipFill>
          <a:blip r:embed="rId4"/>
          <a:stretch>
            <a:fillRect/>
          </a:stretch>
        </p:blipFill>
        <p:spPr>
          <a:xfrm>
            <a:off x="5016340" y="6095934"/>
            <a:ext cx="4078577" cy="762066"/>
          </a:xfrm>
          <a:prstGeom prst="rect">
            <a:avLst/>
          </a:prstGeom>
        </p:spPr>
      </p:pic>
      <p:sp>
        <p:nvSpPr>
          <p:cNvPr id="5" name="Subtitle 2">
            <a:extLst>
              <a:ext uri="{FF2B5EF4-FFF2-40B4-BE49-F238E27FC236}">
                <a16:creationId xmlns:a16="http://schemas.microsoft.com/office/drawing/2014/main" id="{E8D41FE4-E7BB-2F42-6ED5-A260FAFCDB08}"/>
              </a:ext>
            </a:extLst>
          </p:cNvPr>
          <p:cNvSpPr>
            <a:spLocks noGrp="1"/>
          </p:cNvSpPr>
          <p:nvPr>
            <p:ph type="title"/>
          </p:nvPr>
        </p:nvSpPr>
        <p:spPr>
          <a:xfrm>
            <a:off x="995363" y="1217613"/>
            <a:ext cx="6792752" cy="701674"/>
          </a:xfrm>
        </p:spPr>
        <p:txBody>
          <a:bodyPr>
            <a:normAutofit/>
          </a:bodyPr>
          <a:lstStyle/>
          <a:p>
            <a:r>
              <a:rPr lang="tr-TR" sz="2400" b="1" dirty="0">
                <a:solidFill>
                  <a:srgbClr val="FF0000"/>
                </a:solidFill>
                <a:latin typeface="Century Gothic" panose="020B0502020202020204" pitchFamily="34" charset="0"/>
              </a:rPr>
              <a:t>UYGULAMANIN GENEL HATLARI</a:t>
            </a:r>
          </a:p>
        </p:txBody>
      </p:sp>
      <p:sp>
        <p:nvSpPr>
          <p:cNvPr id="2" name="İçerik Yer Tutucusu 1">
            <a:extLst>
              <a:ext uri="{FF2B5EF4-FFF2-40B4-BE49-F238E27FC236}">
                <a16:creationId xmlns:a16="http://schemas.microsoft.com/office/drawing/2014/main" id="{DD013AA8-A9E6-0192-20BA-486A4AC35109}"/>
              </a:ext>
            </a:extLst>
          </p:cNvPr>
          <p:cNvSpPr>
            <a:spLocks noGrp="1"/>
          </p:cNvSpPr>
          <p:nvPr>
            <p:ph idx="1"/>
          </p:nvPr>
        </p:nvSpPr>
        <p:spPr>
          <a:xfrm>
            <a:off x="457200" y="2195513"/>
            <a:ext cx="8229600" cy="4100513"/>
          </a:xfrm>
        </p:spPr>
        <p:txBody>
          <a:bodyPr>
            <a:normAutofit fontScale="85000" lnSpcReduction="10000"/>
          </a:bodyPr>
          <a:lstStyle/>
          <a:p>
            <a:r>
              <a:rPr lang="tr-TR" dirty="0"/>
              <a:t>VUK Geçici Madde 32 Uygulaması;</a:t>
            </a:r>
          </a:p>
          <a:p>
            <a:pPr marL="0" indent="0">
              <a:buNone/>
            </a:pPr>
            <a:r>
              <a:rPr lang="tr-TR" dirty="0">
                <a:solidFill>
                  <a:srgbClr val="FF0000"/>
                </a:solidFill>
              </a:rPr>
              <a:t>Taşınmazların</a:t>
            </a:r>
            <a:r>
              <a:rPr lang="tr-TR" dirty="0"/>
              <a:t>  ve </a:t>
            </a:r>
            <a:r>
              <a:rPr lang="tr-TR" dirty="0">
                <a:solidFill>
                  <a:schemeClr val="tx2">
                    <a:lumMod val="60000"/>
                    <a:lumOff val="40000"/>
                  </a:schemeClr>
                </a:solidFill>
              </a:rPr>
              <a:t>Amortismana Tabi İktisadi Kıymetlerin</a:t>
            </a:r>
            <a:r>
              <a:rPr lang="tr-TR" dirty="0"/>
              <a:t> değerlerinin ve amortismanlarını </a:t>
            </a:r>
            <a:r>
              <a:rPr lang="tr-TR" dirty="0">
                <a:solidFill>
                  <a:srgbClr val="00B050"/>
                </a:solidFill>
              </a:rPr>
              <a:t>31.12.2021 </a:t>
            </a:r>
            <a:r>
              <a:rPr lang="tr-TR" dirty="0"/>
              <a:t>tarihine kadar </a:t>
            </a:r>
            <a:r>
              <a:rPr lang="tr-TR" dirty="0">
                <a:solidFill>
                  <a:srgbClr val="FF0000"/>
                </a:solidFill>
              </a:rPr>
              <a:t>Yİ-ÜFE katsayılarına </a:t>
            </a:r>
            <a:r>
              <a:rPr lang="tr-TR" dirty="0"/>
              <a:t>göre endekslenmesini sağlamakta</a:t>
            </a:r>
          </a:p>
          <a:p>
            <a:r>
              <a:rPr lang="tr-TR" dirty="0"/>
              <a:t>VUK 298 maddenin Ç bendi uygulaması;</a:t>
            </a:r>
          </a:p>
          <a:p>
            <a:pPr marL="0" indent="0">
              <a:buNone/>
            </a:pPr>
            <a:r>
              <a:rPr lang="tr-TR" dirty="0">
                <a:solidFill>
                  <a:schemeClr val="tx2">
                    <a:lumMod val="60000"/>
                    <a:lumOff val="40000"/>
                  </a:schemeClr>
                </a:solidFill>
              </a:rPr>
              <a:t>Amortismana Tabi İktisadi Kıymetlerin</a:t>
            </a:r>
            <a:r>
              <a:rPr lang="tr-TR" dirty="0"/>
              <a:t> değerlerinin ve amortismanlarının enflasyon düzeltmesi uygulanacak döneme kadar </a:t>
            </a:r>
            <a:r>
              <a:rPr lang="tr-TR" dirty="0">
                <a:solidFill>
                  <a:srgbClr val="FF0000"/>
                </a:solidFill>
              </a:rPr>
              <a:t>yeniden değerleme oranında </a:t>
            </a:r>
            <a:r>
              <a:rPr lang="tr-TR" dirty="0"/>
              <a:t>artırılmasını sağlamakta(1.1.2022 tarihinden itibaren)</a:t>
            </a:r>
          </a:p>
          <a:p>
            <a:pPr marL="0" indent="0">
              <a:buNone/>
            </a:pPr>
            <a:endParaRPr lang="tr-TR" dirty="0"/>
          </a:p>
          <a:p>
            <a:pPr marL="0" indent="0">
              <a:buNone/>
            </a:pPr>
            <a:endParaRPr lang="tr-TR" dirty="0"/>
          </a:p>
          <a:p>
            <a:pPr marL="0" indent="0">
              <a:buNone/>
            </a:pPr>
            <a:endParaRPr lang="tr-TR" dirty="0"/>
          </a:p>
        </p:txBody>
      </p:sp>
    </p:spTree>
    <p:extLst>
      <p:ext uri="{BB962C8B-B14F-4D97-AF65-F5344CB8AC3E}">
        <p14:creationId xmlns:p14="http://schemas.microsoft.com/office/powerpoint/2010/main" val="137417728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pic>
        <p:nvPicPr>
          <p:cNvPr id="4" name="Resim 3">
            <a:extLst>
              <a:ext uri="{FF2B5EF4-FFF2-40B4-BE49-F238E27FC236}">
                <a16:creationId xmlns:a16="http://schemas.microsoft.com/office/drawing/2014/main" id="{D709A00E-4437-11CB-2087-68C1B3A568CB}"/>
              </a:ext>
            </a:extLst>
          </p:cNvPr>
          <p:cNvPicPr>
            <a:picLocks noChangeAspect="1"/>
          </p:cNvPicPr>
          <p:nvPr/>
        </p:nvPicPr>
        <p:blipFill>
          <a:blip r:embed="rId4"/>
          <a:stretch>
            <a:fillRect/>
          </a:stretch>
        </p:blipFill>
        <p:spPr>
          <a:xfrm>
            <a:off x="5016340" y="6095934"/>
            <a:ext cx="4078577" cy="762066"/>
          </a:xfrm>
          <a:prstGeom prst="rect">
            <a:avLst/>
          </a:prstGeom>
        </p:spPr>
      </p:pic>
      <p:sp>
        <p:nvSpPr>
          <p:cNvPr id="5" name="Subtitle 2">
            <a:extLst>
              <a:ext uri="{FF2B5EF4-FFF2-40B4-BE49-F238E27FC236}">
                <a16:creationId xmlns:a16="http://schemas.microsoft.com/office/drawing/2014/main" id="{E8D41FE4-E7BB-2F42-6ED5-A260FAFCDB08}"/>
              </a:ext>
            </a:extLst>
          </p:cNvPr>
          <p:cNvSpPr>
            <a:spLocks noGrp="1"/>
          </p:cNvSpPr>
          <p:nvPr>
            <p:ph type="title"/>
          </p:nvPr>
        </p:nvSpPr>
        <p:spPr>
          <a:xfrm>
            <a:off x="995363" y="1217613"/>
            <a:ext cx="6792752" cy="701674"/>
          </a:xfrm>
        </p:spPr>
        <p:txBody>
          <a:bodyPr>
            <a:normAutofit/>
          </a:bodyPr>
          <a:lstStyle/>
          <a:p>
            <a:pPr marL="433070">
              <a:spcBef>
                <a:spcPts val="835"/>
              </a:spcBef>
            </a:pPr>
            <a:r>
              <a:rPr lang="tr-TR" sz="1800" b="1" dirty="0">
                <a:solidFill>
                  <a:srgbClr val="FF0000"/>
                </a:solidFill>
                <a:effectLst/>
                <a:latin typeface="Century Gothic" panose="020B0502020202020204" pitchFamily="34" charset="0"/>
                <a:ea typeface="Times New Roman" panose="02020603050405020304" pitchFamily="18" charset="0"/>
              </a:rPr>
              <a:t>YENİDEN</a:t>
            </a:r>
            <a:r>
              <a:rPr lang="tr-TR" sz="1800" b="1" spc="-30" dirty="0">
                <a:solidFill>
                  <a:srgbClr val="FF0000"/>
                </a:solidFill>
                <a:effectLst/>
                <a:latin typeface="Century Gothic" panose="020B0502020202020204" pitchFamily="34" charset="0"/>
                <a:ea typeface="Times New Roman" panose="02020603050405020304" pitchFamily="18" charset="0"/>
              </a:rPr>
              <a:t> </a:t>
            </a:r>
            <a:r>
              <a:rPr lang="tr-TR" sz="1800" b="1" dirty="0">
                <a:solidFill>
                  <a:srgbClr val="FF0000"/>
                </a:solidFill>
                <a:effectLst/>
                <a:latin typeface="Century Gothic" panose="020B0502020202020204" pitchFamily="34" charset="0"/>
                <a:ea typeface="Times New Roman" panose="02020603050405020304" pitchFamily="18" charset="0"/>
              </a:rPr>
              <a:t>DEĞERLEME</a:t>
            </a:r>
            <a:r>
              <a:rPr lang="tr-TR" sz="1800" b="1" spc="10" dirty="0">
                <a:solidFill>
                  <a:srgbClr val="FF0000"/>
                </a:solidFill>
                <a:effectLst/>
                <a:latin typeface="Century Gothic" panose="020B0502020202020204" pitchFamily="34" charset="0"/>
                <a:ea typeface="Times New Roman" panose="02020603050405020304" pitchFamily="18" charset="0"/>
              </a:rPr>
              <a:t> </a:t>
            </a:r>
            <a:r>
              <a:rPr lang="tr-TR" sz="1800" b="1" spc="-10" dirty="0">
                <a:solidFill>
                  <a:srgbClr val="FF0000"/>
                </a:solidFill>
                <a:effectLst/>
                <a:latin typeface="Century Gothic" panose="020B0502020202020204" pitchFamily="34" charset="0"/>
                <a:ea typeface="Times New Roman" panose="02020603050405020304" pitchFamily="18" charset="0"/>
              </a:rPr>
              <a:t>ORANI</a:t>
            </a:r>
            <a:endParaRPr lang="tr-TR" sz="1800" b="1" dirty="0">
              <a:solidFill>
                <a:srgbClr val="FF0000"/>
              </a:solidFill>
              <a:effectLst/>
              <a:latin typeface="Century Gothic" panose="020B0502020202020204" pitchFamily="34" charset="0"/>
              <a:ea typeface="Times New Roman" panose="02020603050405020304" pitchFamily="18" charset="0"/>
            </a:endParaRPr>
          </a:p>
        </p:txBody>
      </p:sp>
      <p:sp>
        <p:nvSpPr>
          <p:cNvPr id="2" name="İçerik Yer Tutucusu 1">
            <a:extLst>
              <a:ext uri="{FF2B5EF4-FFF2-40B4-BE49-F238E27FC236}">
                <a16:creationId xmlns:a16="http://schemas.microsoft.com/office/drawing/2014/main" id="{DD013AA8-A9E6-0192-20BA-486A4AC35109}"/>
              </a:ext>
            </a:extLst>
          </p:cNvPr>
          <p:cNvSpPr>
            <a:spLocks noGrp="1"/>
          </p:cNvSpPr>
          <p:nvPr>
            <p:ph idx="1"/>
          </p:nvPr>
        </p:nvSpPr>
        <p:spPr>
          <a:xfrm>
            <a:off x="457200" y="1762045"/>
            <a:ext cx="8229600" cy="4491132"/>
          </a:xfrm>
        </p:spPr>
        <p:txBody>
          <a:bodyPr>
            <a:normAutofit/>
          </a:bodyPr>
          <a:lstStyle/>
          <a:p>
            <a:pPr marL="103505" marR="119380" indent="325755" algn="just">
              <a:spcBef>
                <a:spcPts val="565"/>
              </a:spcBef>
              <a:spcAft>
                <a:spcPts val="0"/>
              </a:spcAft>
            </a:pPr>
            <a:endParaRPr lang="tr-TR" sz="1800" dirty="0">
              <a:effectLst/>
              <a:latin typeface="Century Gothic" panose="020B0502020202020204" pitchFamily="34" charset="0"/>
              <a:ea typeface="Times New Roman" panose="02020603050405020304" pitchFamily="18" charset="0"/>
            </a:endParaRPr>
          </a:p>
          <a:p>
            <a:pPr marL="103505" marR="119380" indent="325755" algn="just">
              <a:spcBef>
                <a:spcPts val="565"/>
              </a:spcBef>
              <a:spcAft>
                <a:spcPts val="0"/>
              </a:spcAft>
            </a:pPr>
            <a:r>
              <a:rPr lang="tr-TR" sz="1800" dirty="0">
                <a:effectLst/>
                <a:latin typeface="Century Gothic" panose="020B0502020202020204" pitchFamily="34" charset="0"/>
                <a:ea typeface="Times New Roman" panose="02020603050405020304" pitchFamily="18" charset="0"/>
              </a:rPr>
              <a:t>213 sayılı Kanunun mükerrer 298 inci maddesinin </a:t>
            </a:r>
            <a:r>
              <a:rPr lang="tr-TR" sz="1800" dirty="0">
                <a:effectLst/>
                <a:latin typeface="Century Gothic" panose="020B0502020202020204" pitchFamily="34" charset="0"/>
                <a:ea typeface="Times New Roman" panose="02020603050405020304" pitchFamily="18" charset="0"/>
                <a:cs typeface="Times New Roman" panose="02020603050405020304" pitchFamily="18" charset="0"/>
              </a:rPr>
              <a:t>(Ç) </a:t>
            </a:r>
            <a:r>
              <a:rPr lang="tr-TR" sz="1800" dirty="0">
                <a:effectLst/>
                <a:latin typeface="Century Gothic" panose="020B0502020202020204" pitchFamily="34" charset="0"/>
                <a:ea typeface="Times New Roman" panose="02020603050405020304" pitchFamily="18" charset="0"/>
              </a:rPr>
              <a:t>fıkrası kapsamında;</a:t>
            </a:r>
            <a:r>
              <a:rPr lang="tr-TR" sz="1800" spc="-5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amortismana</a:t>
            </a:r>
            <a:r>
              <a:rPr lang="tr-TR" sz="1800" spc="-4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tabi</a:t>
            </a:r>
            <a:r>
              <a:rPr lang="tr-TR" sz="1800" spc="-5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iktisadi</a:t>
            </a:r>
            <a:r>
              <a:rPr lang="tr-TR" sz="1800" spc="-3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kıymetlerin</a:t>
            </a:r>
            <a:r>
              <a:rPr lang="tr-TR" sz="1800" spc="-1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değerleri </a:t>
            </a:r>
            <a:r>
              <a:rPr lang="tr-TR" sz="1800" spc="-10" dirty="0">
                <a:effectLst/>
                <a:latin typeface="Century Gothic" panose="020B0502020202020204" pitchFamily="34" charset="0"/>
                <a:ea typeface="Times New Roman" panose="02020603050405020304" pitchFamily="18" charset="0"/>
              </a:rPr>
              <a:t>ve bunlara ilişkin amortismanların,</a:t>
            </a:r>
            <a:r>
              <a:rPr lang="tr-TR" sz="1800" spc="-20" dirty="0">
                <a:effectLst/>
                <a:latin typeface="Century Gothic" panose="020B0502020202020204" pitchFamily="34" charset="0"/>
                <a:ea typeface="Times New Roman" panose="02020603050405020304" pitchFamily="18" charset="0"/>
              </a:rPr>
              <a:t> </a:t>
            </a:r>
            <a:r>
              <a:rPr lang="tr-TR" sz="1800" b="1" spc="-10" dirty="0">
                <a:solidFill>
                  <a:schemeClr val="tx2">
                    <a:lumMod val="60000"/>
                    <a:lumOff val="40000"/>
                  </a:schemeClr>
                </a:solidFill>
                <a:effectLst/>
                <a:latin typeface="Century Gothic" panose="020B0502020202020204" pitchFamily="34" charset="0"/>
                <a:ea typeface="Times New Roman" panose="02020603050405020304" pitchFamily="18" charset="0"/>
              </a:rPr>
              <a:t>yeniden</a:t>
            </a:r>
            <a:r>
              <a:rPr lang="tr-TR" sz="1800" b="1" spc="-20" dirty="0">
                <a:solidFill>
                  <a:schemeClr val="tx2">
                    <a:lumMod val="60000"/>
                    <a:lumOff val="40000"/>
                  </a:schemeClr>
                </a:solidFill>
                <a:effectLst/>
                <a:latin typeface="Century Gothic" panose="020B0502020202020204" pitchFamily="34" charset="0"/>
                <a:ea typeface="Times New Roman" panose="02020603050405020304" pitchFamily="18" charset="0"/>
              </a:rPr>
              <a:t> </a:t>
            </a:r>
            <a:r>
              <a:rPr lang="tr-TR" sz="1800" b="1" spc="-10" dirty="0">
                <a:solidFill>
                  <a:schemeClr val="tx2">
                    <a:lumMod val="60000"/>
                    <a:lumOff val="40000"/>
                  </a:schemeClr>
                </a:solidFill>
                <a:effectLst/>
                <a:latin typeface="Century Gothic" panose="020B0502020202020204" pitchFamily="34" charset="0"/>
                <a:ea typeface="Times New Roman" panose="02020603050405020304" pitchFamily="18" charset="0"/>
              </a:rPr>
              <a:t>değerlemenin yapılacağı yıla</a:t>
            </a:r>
            <a:r>
              <a:rPr lang="tr-TR" sz="1800" b="1" spc="-15" dirty="0">
                <a:solidFill>
                  <a:schemeClr val="tx2">
                    <a:lumMod val="60000"/>
                    <a:lumOff val="40000"/>
                  </a:schemeClr>
                </a:solidFill>
                <a:effectLst/>
                <a:latin typeface="Century Gothic" panose="020B0502020202020204" pitchFamily="34" charset="0"/>
                <a:ea typeface="Times New Roman" panose="02020603050405020304" pitchFamily="18" charset="0"/>
              </a:rPr>
              <a:t> </a:t>
            </a:r>
            <a:r>
              <a:rPr lang="tr-TR" sz="1800" b="1" spc="-10" dirty="0">
                <a:solidFill>
                  <a:schemeClr val="tx2">
                    <a:lumMod val="60000"/>
                    <a:lumOff val="40000"/>
                  </a:schemeClr>
                </a:solidFill>
                <a:effectLst/>
                <a:latin typeface="Century Gothic" panose="020B0502020202020204" pitchFamily="34" charset="0"/>
                <a:ea typeface="Times New Roman" panose="02020603050405020304" pitchFamily="18" charset="0"/>
              </a:rPr>
              <a:t>ait</a:t>
            </a:r>
            <a:r>
              <a:rPr lang="tr-TR" sz="1800" b="1" spc="-25" dirty="0">
                <a:solidFill>
                  <a:schemeClr val="tx2">
                    <a:lumMod val="60000"/>
                    <a:lumOff val="40000"/>
                  </a:schemeClr>
                </a:solidFill>
                <a:effectLst/>
                <a:latin typeface="Century Gothic" panose="020B0502020202020204" pitchFamily="34" charset="0"/>
                <a:ea typeface="Times New Roman" panose="02020603050405020304" pitchFamily="18" charset="0"/>
              </a:rPr>
              <a:t> </a:t>
            </a:r>
            <a:r>
              <a:rPr lang="tr-TR" sz="1800" b="1" spc="-10" dirty="0">
                <a:solidFill>
                  <a:schemeClr val="tx2">
                    <a:lumMod val="60000"/>
                    <a:lumOff val="40000"/>
                  </a:schemeClr>
                </a:solidFill>
                <a:effectLst/>
                <a:latin typeface="Century Gothic" panose="020B0502020202020204" pitchFamily="34" charset="0"/>
                <a:ea typeface="Times New Roman" panose="02020603050405020304" pitchFamily="18" charset="0"/>
              </a:rPr>
              <a:t>olan yeniden </a:t>
            </a:r>
            <a:r>
              <a:rPr lang="tr-TR" sz="1800" b="1" dirty="0">
                <a:solidFill>
                  <a:schemeClr val="tx2">
                    <a:lumMod val="60000"/>
                    <a:lumOff val="40000"/>
                  </a:schemeClr>
                </a:solidFill>
                <a:effectLst/>
                <a:latin typeface="Century Gothic" panose="020B0502020202020204" pitchFamily="34" charset="0"/>
                <a:ea typeface="Times New Roman" panose="02020603050405020304" pitchFamily="18" charset="0"/>
              </a:rPr>
              <a:t>değerleme</a:t>
            </a:r>
            <a:r>
              <a:rPr lang="tr-TR" sz="1800" b="1" spc="-50" dirty="0">
                <a:solidFill>
                  <a:schemeClr val="tx2">
                    <a:lumMod val="60000"/>
                    <a:lumOff val="40000"/>
                  </a:schemeClr>
                </a:solidFill>
                <a:effectLst/>
                <a:latin typeface="Century Gothic" panose="020B0502020202020204" pitchFamily="34" charset="0"/>
                <a:ea typeface="Times New Roman" panose="02020603050405020304" pitchFamily="18" charset="0"/>
              </a:rPr>
              <a:t> </a:t>
            </a:r>
            <a:r>
              <a:rPr lang="tr-TR" sz="1800" b="1" dirty="0">
                <a:solidFill>
                  <a:schemeClr val="tx2">
                    <a:lumMod val="60000"/>
                    <a:lumOff val="40000"/>
                  </a:schemeClr>
                </a:solidFill>
                <a:effectLst/>
                <a:latin typeface="Century Gothic" panose="020B0502020202020204" pitchFamily="34" charset="0"/>
                <a:ea typeface="Times New Roman" panose="02020603050405020304" pitchFamily="18" charset="0"/>
              </a:rPr>
              <a:t>oranı</a:t>
            </a:r>
            <a:r>
              <a:rPr lang="tr-TR" sz="1800" b="1" spc="-45" dirty="0">
                <a:solidFill>
                  <a:schemeClr val="tx2">
                    <a:lumMod val="60000"/>
                    <a:lumOff val="40000"/>
                  </a:schemeClr>
                </a:solidFill>
                <a:effectLst/>
                <a:latin typeface="Century Gothic" panose="020B0502020202020204" pitchFamily="34" charset="0"/>
                <a:ea typeface="Times New Roman" panose="02020603050405020304" pitchFamily="18" charset="0"/>
              </a:rPr>
              <a:t> </a:t>
            </a:r>
            <a:r>
              <a:rPr lang="tr-TR" sz="1800" b="1" dirty="0">
                <a:solidFill>
                  <a:schemeClr val="tx2">
                    <a:lumMod val="60000"/>
                    <a:lumOff val="40000"/>
                  </a:schemeClr>
                </a:solidFill>
                <a:effectLst/>
                <a:latin typeface="Century Gothic" panose="020B0502020202020204" pitchFamily="34" charset="0"/>
                <a:ea typeface="Times New Roman" panose="02020603050405020304" pitchFamily="18" charset="0"/>
              </a:rPr>
              <a:t>ile</a:t>
            </a:r>
            <a:r>
              <a:rPr lang="tr-TR" sz="1800" b="1" spc="-50" dirty="0">
                <a:solidFill>
                  <a:schemeClr val="tx2">
                    <a:lumMod val="60000"/>
                    <a:lumOff val="40000"/>
                  </a:schemeClr>
                </a:solidFill>
                <a:effectLst/>
                <a:latin typeface="Century Gothic" panose="020B0502020202020204" pitchFamily="34" charset="0"/>
                <a:ea typeface="Times New Roman" panose="02020603050405020304" pitchFamily="18" charset="0"/>
              </a:rPr>
              <a:t> </a:t>
            </a:r>
            <a:r>
              <a:rPr lang="tr-TR" sz="1800" b="1" dirty="0">
                <a:solidFill>
                  <a:schemeClr val="tx2">
                    <a:lumMod val="60000"/>
                    <a:lumOff val="40000"/>
                  </a:schemeClr>
                </a:solidFill>
                <a:effectLst/>
                <a:latin typeface="Century Gothic" panose="020B0502020202020204" pitchFamily="34" charset="0"/>
                <a:ea typeface="Times New Roman" panose="02020603050405020304" pitchFamily="18" charset="0"/>
              </a:rPr>
              <a:t>çarpılması</a:t>
            </a:r>
            <a:r>
              <a:rPr lang="tr-TR" sz="1800" b="1" spc="-45" dirty="0">
                <a:solidFill>
                  <a:schemeClr val="tx2">
                    <a:lumMod val="60000"/>
                    <a:lumOff val="40000"/>
                  </a:schemeClr>
                </a:solidFill>
                <a:effectLst/>
                <a:latin typeface="Century Gothic" panose="020B0502020202020204" pitchFamily="34" charset="0"/>
                <a:ea typeface="Times New Roman" panose="02020603050405020304" pitchFamily="18" charset="0"/>
              </a:rPr>
              <a:t> </a:t>
            </a:r>
            <a:r>
              <a:rPr lang="tr-TR" sz="1800" b="1" dirty="0">
                <a:solidFill>
                  <a:schemeClr val="tx2">
                    <a:lumMod val="60000"/>
                    <a:lumOff val="40000"/>
                  </a:schemeClr>
                </a:solidFill>
                <a:effectLst/>
                <a:latin typeface="Century Gothic" panose="020B0502020202020204" pitchFamily="34" charset="0"/>
                <a:ea typeface="Times New Roman" panose="02020603050405020304" pitchFamily="18" charset="0"/>
              </a:rPr>
              <a:t>suretiyle</a:t>
            </a:r>
            <a:r>
              <a:rPr lang="tr-TR" sz="1800" b="1" spc="-40" dirty="0">
                <a:solidFill>
                  <a:schemeClr val="tx2">
                    <a:lumMod val="60000"/>
                    <a:lumOff val="40000"/>
                  </a:schemeClr>
                </a:solidFill>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yeniden</a:t>
            </a:r>
            <a:r>
              <a:rPr lang="tr-TR" sz="1800" spc="-4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değerleme</a:t>
            </a:r>
            <a:r>
              <a:rPr lang="tr-TR" sz="1800" spc="-5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sonrası</a:t>
            </a:r>
            <a:r>
              <a:rPr lang="tr-TR" sz="1800" spc="-4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değerleri</a:t>
            </a:r>
            <a:r>
              <a:rPr lang="tr-TR" sz="1800" spc="-5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bulunur.</a:t>
            </a:r>
          </a:p>
          <a:p>
            <a:pPr marL="103505" marR="119380" indent="325755" algn="just">
              <a:spcBef>
                <a:spcPts val="565"/>
              </a:spcBef>
              <a:spcAft>
                <a:spcPts val="0"/>
              </a:spcAft>
            </a:pPr>
            <a:endParaRPr lang="tr-TR" sz="1800" dirty="0">
              <a:effectLst/>
              <a:latin typeface="Century Gothic" panose="020B0502020202020204" pitchFamily="34" charset="0"/>
              <a:ea typeface="Times New Roman" panose="02020603050405020304" pitchFamily="18" charset="0"/>
            </a:endParaRPr>
          </a:p>
          <a:p>
            <a:pPr marL="285750" marR="113030" indent="-285750" algn="just">
              <a:lnSpc>
                <a:spcPct val="105000"/>
              </a:lnSpc>
              <a:spcBef>
                <a:spcPts val="610"/>
              </a:spcBef>
            </a:pPr>
            <a:r>
              <a:rPr lang="tr-TR" sz="2000" dirty="0">
                <a:effectLst/>
                <a:latin typeface="Century Gothic" panose="020B0502020202020204" pitchFamily="34" charset="0"/>
                <a:ea typeface="Times New Roman" panose="02020603050405020304" pitchFamily="18" charset="0"/>
              </a:rPr>
              <a:t>2022 2. Geçici vergi </a:t>
            </a:r>
            <a:r>
              <a:rPr lang="tr-TR" sz="2000" b="1" dirty="0">
                <a:solidFill>
                  <a:srgbClr val="FF0000"/>
                </a:solidFill>
                <a:effectLst/>
                <a:latin typeface="Century Gothic" panose="020B0502020202020204" pitchFamily="34" charset="0"/>
                <a:ea typeface="Times New Roman" panose="02020603050405020304" pitchFamily="18" charset="0"/>
              </a:rPr>
              <a:t>Yeniden Değerleme Oranı % 61,12</a:t>
            </a:r>
          </a:p>
          <a:p>
            <a:pPr marL="285750" marR="113030" indent="-285750" algn="just">
              <a:lnSpc>
                <a:spcPct val="105000"/>
              </a:lnSpc>
              <a:spcBef>
                <a:spcPts val="610"/>
              </a:spcBef>
            </a:pPr>
            <a:endParaRPr lang="tr-TR" sz="2000" b="1" dirty="0">
              <a:solidFill>
                <a:srgbClr val="FF0000"/>
              </a:solidFill>
              <a:effectLst/>
              <a:latin typeface="Century Gothic" panose="020B0502020202020204" pitchFamily="34" charset="0"/>
              <a:ea typeface="Times New Roman" panose="02020603050405020304" pitchFamily="18" charset="0"/>
            </a:endParaRPr>
          </a:p>
          <a:p>
            <a:pPr marL="285750" marR="113030" indent="-285750" algn="just">
              <a:lnSpc>
                <a:spcPct val="105000"/>
              </a:lnSpc>
              <a:spcBef>
                <a:spcPts val="610"/>
              </a:spcBef>
            </a:pPr>
            <a:r>
              <a:rPr lang="tr-TR" sz="1800" dirty="0">
                <a:effectLst/>
                <a:latin typeface="Century Gothic" panose="020B0502020202020204" pitchFamily="34" charset="0"/>
                <a:ea typeface="Times New Roman" panose="02020603050405020304" pitchFamily="18" charset="0"/>
              </a:rPr>
              <a:t>Geçici</a:t>
            </a:r>
            <a:r>
              <a:rPr lang="tr-TR" sz="1800" spc="-7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vergi</a:t>
            </a:r>
            <a:r>
              <a:rPr lang="tr-TR" sz="1800" spc="-6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dönemleri</a:t>
            </a:r>
            <a:r>
              <a:rPr lang="tr-TR" sz="1800" spc="-6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itibarıyla</a:t>
            </a:r>
            <a:r>
              <a:rPr lang="tr-TR" sz="1800" spc="-6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yapılacak</a:t>
            </a:r>
            <a:r>
              <a:rPr lang="tr-TR" sz="1800" spc="-6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değerlemede</a:t>
            </a:r>
            <a:r>
              <a:rPr lang="tr-TR" sz="1800" spc="-6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esas</a:t>
            </a:r>
            <a:r>
              <a:rPr lang="tr-TR" sz="1800" spc="-6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alınacak</a:t>
            </a:r>
            <a:r>
              <a:rPr lang="tr-TR" sz="1800" spc="-5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yeniden değerleme oranı, bir</a:t>
            </a:r>
            <a:r>
              <a:rPr lang="tr-TR" sz="1800" spc="-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önceki yılın Kasım ayından başlamak üzere; 3,</a:t>
            </a:r>
            <a:r>
              <a:rPr lang="tr-TR" sz="1800" spc="-1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6 ve</a:t>
            </a:r>
            <a:r>
              <a:rPr lang="tr-TR" sz="1800" spc="-1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9</a:t>
            </a:r>
            <a:r>
              <a:rPr lang="tr-TR" sz="1800" spc="-1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uncu aylarda bir önceki 3,</a:t>
            </a:r>
            <a:r>
              <a:rPr lang="tr-TR" sz="1800" spc="-1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6</a:t>
            </a:r>
            <a:r>
              <a:rPr lang="tr-TR" sz="1800" spc="-4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ve</a:t>
            </a:r>
            <a:r>
              <a:rPr lang="tr-TR" sz="1800" spc="-3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9</a:t>
            </a:r>
            <a:r>
              <a:rPr lang="tr-TR" sz="1800" spc="-4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aylık dönemlere göre Yİ-ÜFE</a:t>
            </a:r>
            <a:r>
              <a:rPr lang="tr-TR" sz="1800" spc="-1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değerinde meydana gelen</a:t>
            </a:r>
            <a:r>
              <a:rPr lang="tr-TR" sz="1800" spc="-1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ortalama fiyat</a:t>
            </a:r>
            <a:r>
              <a:rPr lang="tr-TR" sz="1800" spc="-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artış oranı esas</a:t>
            </a:r>
            <a:r>
              <a:rPr lang="tr-TR" sz="1800" spc="-1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alınmak suretiyle belirlenecektir.</a:t>
            </a:r>
          </a:p>
          <a:p>
            <a:pPr marL="285750" marR="113030" indent="-285750" algn="just">
              <a:lnSpc>
                <a:spcPct val="105000"/>
              </a:lnSpc>
              <a:spcBef>
                <a:spcPts val="610"/>
              </a:spcBef>
            </a:pPr>
            <a:endParaRPr lang="tr-TR" sz="2000" b="1" dirty="0">
              <a:solidFill>
                <a:srgbClr val="FF0000"/>
              </a:solidFill>
              <a:effectLst/>
              <a:latin typeface="Century Gothic" panose="020B0502020202020204" pitchFamily="34" charset="0"/>
              <a:ea typeface="Times New Roman" panose="02020603050405020304" pitchFamily="18" charset="0"/>
            </a:endParaRPr>
          </a:p>
          <a:p>
            <a:pPr marL="285750" marR="113030" indent="-285750" algn="just">
              <a:lnSpc>
                <a:spcPct val="105000"/>
              </a:lnSpc>
              <a:spcBef>
                <a:spcPts val="610"/>
              </a:spcBef>
              <a:spcAft>
                <a:spcPts val="0"/>
              </a:spcAft>
            </a:pPr>
            <a:endParaRPr lang="tr-TR" sz="1800" dirty="0">
              <a:effectLst/>
              <a:latin typeface="Times New Roman" panose="02020603050405020304" pitchFamily="18" charset="0"/>
              <a:ea typeface="Times New Roman" panose="02020603050405020304" pitchFamily="18" charset="0"/>
            </a:endParaRPr>
          </a:p>
        </p:txBody>
      </p:sp>
      <p:sp>
        <p:nvSpPr>
          <p:cNvPr id="3" name="Subtitle 2">
            <a:extLst>
              <a:ext uri="{FF2B5EF4-FFF2-40B4-BE49-F238E27FC236}">
                <a16:creationId xmlns:a16="http://schemas.microsoft.com/office/drawing/2014/main" id="{07CEE11F-812F-A722-4ACC-8D698497E021}"/>
              </a:ext>
            </a:extLst>
          </p:cNvPr>
          <p:cNvSpPr txBox="1">
            <a:spLocks/>
          </p:cNvSpPr>
          <p:nvPr/>
        </p:nvSpPr>
        <p:spPr>
          <a:xfrm>
            <a:off x="-1" y="571875"/>
            <a:ext cx="4386729" cy="507625"/>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tr-TR" sz="2000" b="1" dirty="0">
                <a:solidFill>
                  <a:schemeClr val="bg1">
                    <a:lumMod val="95000"/>
                  </a:schemeClr>
                </a:solidFill>
                <a:latin typeface="Century Gothic" panose="020B0502020202020204" pitchFamily="34" charset="0"/>
              </a:rPr>
              <a:t>Mükerrer 298-Ç Fıkrası Uygulaması</a:t>
            </a:r>
          </a:p>
        </p:txBody>
      </p:sp>
    </p:spTree>
    <p:extLst>
      <p:ext uri="{BB962C8B-B14F-4D97-AF65-F5344CB8AC3E}">
        <p14:creationId xmlns:p14="http://schemas.microsoft.com/office/powerpoint/2010/main" val="175147854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pic>
        <p:nvPicPr>
          <p:cNvPr id="4" name="Resim 3">
            <a:extLst>
              <a:ext uri="{FF2B5EF4-FFF2-40B4-BE49-F238E27FC236}">
                <a16:creationId xmlns:a16="http://schemas.microsoft.com/office/drawing/2014/main" id="{D709A00E-4437-11CB-2087-68C1B3A568CB}"/>
              </a:ext>
            </a:extLst>
          </p:cNvPr>
          <p:cNvPicPr>
            <a:picLocks noChangeAspect="1"/>
          </p:cNvPicPr>
          <p:nvPr/>
        </p:nvPicPr>
        <p:blipFill>
          <a:blip r:embed="rId4"/>
          <a:stretch>
            <a:fillRect/>
          </a:stretch>
        </p:blipFill>
        <p:spPr>
          <a:xfrm>
            <a:off x="5016340" y="6095934"/>
            <a:ext cx="4078577" cy="762066"/>
          </a:xfrm>
          <a:prstGeom prst="rect">
            <a:avLst/>
          </a:prstGeom>
        </p:spPr>
      </p:pic>
      <p:sp>
        <p:nvSpPr>
          <p:cNvPr id="5" name="Subtitle 2">
            <a:extLst>
              <a:ext uri="{FF2B5EF4-FFF2-40B4-BE49-F238E27FC236}">
                <a16:creationId xmlns:a16="http://schemas.microsoft.com/office/drawing/2014/main" id="{E8D41FE4-E7BB-2F42-6ED5-A260FAFCDB08}"/>
              </a:ext>
            </a:extLst>
          </p:cNvPr>
          <p:cNvSpPr>
            <a:spLocks noGrp="1"/>
          </p:cNvSpPr>
          <p:nvPr>
            <p:ph type="title"/>
          </p:nvPr>
        </p:nvSpPr>
        <p:spPr>
          <a:xfrm>
            <a:off x="995363" y="1217613"/>
            <a:ext cx="6792752" cy="701674"/>
          </a:xfrm>
        </p:spPr>
        <p:txBody>
          <a:bodyPr>
            <a:normAutofit/>
          </a:bodyPr>
          <a:lstStyle/>
          <a:p>
            <a:r>
              <a:rPr lang="tr-TR" sz="2000" b="1" dirty="0">
                <a:solidFill>
                  <a:srgbClr val="FF0000"/>
                </a:solidFill>
                <a:latin typeface="Century Gothic" panose="020B0502020202020204" pitchFamily="34" charset="0"/>
              </a:rPr>
              <a:t>YENİDEN DEĞERLEME UYGULAMASI</a:t>
            </a:r>
          </a:p>
        </p:txBody>
      </p:sp>
      <p:sp>
        <p:nvSpPr>
          <p:cNvPr id="2" name="İçerik Yer Tutucusu 1">
            <a:extLst>
              <a:ext uri="{FF2B5EF4-FFF2-40B4-BE49-F238E27FC236}">
                <a16:creationId xmlns:a16="http://schemas.microsoft.com/office/drawing/2014/main" id="{DD013AA8-A9E6-0192-20BA-486A4AC35109}"/>
              </a:ext>
            </a:extLst>
          </p:cNvPr>
          <p:cNvSpPr>
            <a:spLocks noGrp="1"/>
          </p:cNvSpPr>
          <p:nvPr>
            <p:ph idx="1"/>
          </p:nvPr>
        </p:nvSpPr>
        <p:spPr>
          <a:xfrm>
            <a:off x="457200" y="1667435"/>
            <a:ext cx="8229600" cy="4628592"/>
          </a:xfrm>
        </p:spPr>
        <p:txBody>
          <a:bodyPr>
            <a:normAutofit/>
          </a:bodyPr>
          <a:lstStyle/>
          <a:p>
            <a:pPr marL="103505" marR="120015" indent="0" algn="just">
              <a:lnSpc>
                <a:spcPct val="98000"/>
              </a:lnSpc>
              <a:spcBef>
                <a:spcPts val="480"/>
              </a:spcBef>
              <a:spcAft>
                <a:spcPts val="0"/>
              </a:spcAft>
              <a:buNone/>
            </a:pPr>
            <a:r>
              <a:rPr lang="tr-TR" sz="1400" dirty="0">
                <a:latin typeface="Times New Roman" panose="02020603050405020304" pitchFamily="18" charset="0"/>
                <a:ea typeface="Times New Roman" panose="02020603050405020304" pitchFamily="18" charset="0"/>
              </a:rPr>
              <a:t>Örnek: Şubat 2020 döneminde 2.000.000 TL sına iktisap edilen ve faydalı ömrü 5 yıl olan B makinasının  31.12.2021 yılı itibariyle defter değeri aynı olup,  ayrılan amortismanı 800.000 TL </a:t>
            </a:r>
            <a:r>
              <a:rPr lang="tr-TR" sz="1400" dirty="0" err="1">
                <a:latin typeface="Times New Roman" panose="02020603050405020304" pitchFamily="18" charset="0"/>
                <a:ea typeface="Times New Roman" panose="02020603050405020304" pitchFamily="18" charset="0"/>
              </a:rPr>
              <a:t>dir</a:t>
            </a:r>
            <a:r>
              <a:rPr lang="tr-TR" sz="1400" dirty="0">
                <a:latin typeface="Times New Roman" panose="02020603050405020304" pitchFamily="18" charset="0"/>
                <a:ea typeface="Times New Roman" panose="02020603050405020304" pitchFamily="18" charset="0"/>
              </a:rPr>
              <a:t>.  Bu iktisadi kıymet için bu firma </a:t>
            </a:r>
            <a:r>
              <a:rPr lang="tr-TR" sz="1400" dirty="0">
                <a:solidFill>
                  <a:srgbClr val="FF0000"/>
                </a:solidFill>
                <a:latin typeface="Times New Roman" panose="02020603050405020304" pitchFamily="18" charset="0"/>
                <a:ea typeface="Times New Roman" panose="02020603050405020304" pitchFamily="18" charset="0"/>
              </a:rPr>
              <a:t>Geçici 32. madde hükümlerinden faydalanmamış olup</a:t>
            </a:r>
            <a:r>
              <a:rPr lang="tr-TR" sz="1400" dirty="0">
                <a:latin typeface="Times New Roman" panose="02020603050405020304" pitchFamily="18" charset="0"/>
                <a:ea typeface="Times New Roman" panose="02020603050405020304" pitchFamily="18" charset="0"/>
              </a:rPr>
              <a:t>, 2. geçici vergi döneminde </a:t>
            </a:r>
            <a:r>
              <a:rPr lang="tr-TR" sz="1400" b="1" dirty="0" err="1">
                <a:solidFill>
                  <a:srgbClr val="FF0000"/>
                </a:solidFill>
                <a:latin typeface="Times New Roman" panose="02020603050405020304" pitchFamily="18" charset="0"/>
                <a:ea typeface="Times New Roman" panose="02020603050405020304" pitchFamily="18" charset="0"/>
              </a:rPr>
              <a:t>Mük</a:t>
            </a:r>
            <a:r>
              <a:rPr lang="tr-TR" sz="1400" b="1" dirty="0">
                <a:solidFill>
                  <a:srgbClr val="FF0000"/>
                </a:solidFill>
                <a:latin typeface="Times New Roman" panose="02020603050405020304" pitchFamily="18" charset="0"/>
                <a:ea typeface="Times New Roman" panose="02020603050405020304" pitchFamily="18" charset="0"/>
              </a:rPr>
              <a:t>. Madde 298-Ç fıkra hükümlerini </a:t>
            </a:r>
            <a:r>
              <a:rPr lang="tr-TR" sz="1400" dirty="0">
                <a:latin typeface="Times New Roman" panose="02020603050405020304" pitchFamily="18" charset="0"/>
                <a:ea typeface="Times New Roman" panose="02020603050405020304" pitchFamily="18" charset="0"/>
              </a:rPr>
              <a:t>uygulamıştır.  </a:t>
            </a:r>
            <a:endParaRPr lang="tr-TR" sz="1800" dirty="0">
              <a:latin typeface="Times New Roman" panose="02020603050405020304" pitchFamily="18" charset="0"/>
              <a:ea typeface="Times New Roman" panose="02020603050405020304" pitchFamily="18" charset="0"/>
            </a:endParaRPr>
          </a:p>
          <a:p>
            <a:pPr marL="103505" marR="120015" indent="0" algn="just">
              <a:lnSpc>
                <a:spcPct val="98000"/>
              </a:lnSpc>
              <a:spcBef>
                <a:spcPts val="480"/>
              </a:spcBef>
              <a:spcAft>
                <a:spcPts val="0"/>
              </a:spcAft>
              <a:buNone/>
            </a:pPr>
            <a:endParaRPr lang="tr-TR" sz="1800" dirty="0">
              <a:latin typeface="Times New Roman" panose="02020603050405020304" pitchFamily="18" charset="0"/>
              <a:ea typeface="Times New Roman" panose="02020603050405020304" pitchFamily="18" charset="0"/>
            </a:endParaRPr>
          </a:p>
          <a:p>
            <a:pPr marL="103505" marR="120015" indent="0" algn="just">
              <a:lnSpc>
                <a:spcPct val="98000"/>
              </a:lnSpc>
              <a:spcBef>
                <a:spcPts val="480"/>
              </a:spcBef>
              <a:spcAft>
                <a:spcPts val="0"/>
              </a:spcAft>
              <a:buNone/>
            </a:pPr>
            <a:endParaRPr lang="tr-TR" sz="1800" dirty="0">
              <a:latin typeface="Times New Roman" panose="02020603050405020304" pitchFamily="18" charset="0"/>
              <a:ea typeface="Times New Roman" panose="02020603050405020304" pitchFamily="18" charset="0"/>
            </a:endParaRPr>
          </a:p>
          <a:p>
            <a:pPr marL="103505" marR="120015" indent="0" algn="just">
              <a:lnSpc>
                <a:spcPct val="98000"/>
              </a:lnSpc>
              <a:spcBef>
                <a:spcPts val="480"/>
              </a:spcBef>
              <a:spcAft>
                <a:spcPts val="0"/>
              </a:spcAft>
              <a:buNone/>
            </a:pPr>
            <a:endParaRPr lang="tr-TR" sz="1800" dirty="0">
              <a:latin typeface="Times New Roman" panose="02020603050405020304" pitchFamily="18" charset="0"/>
              <a:ea typeface="Times New Roman" panose="02020603050405020304" pitchFamily="18" charset="0"/>
            </a:endParaRPr>
          </a:p>
          <a:p>
            <a:pPr marL="103505" marR="120015" indent="0" algn="just">
              <a:lnSpc>
                <a:spcPct val="98000"/>
              </a:lnSpc>
              <a:spcBef>
                <a:spcPts val="480"/>
              </a:spcBef>
              <a:spcAft>
                <a:spcPts val="0"/>
              </a:spcAft>
              <a:buNone/>
            </a:pPr>
            <a:endParaRPr lang="tr-TR" sz="1800" dirty="0">
              <a:latin typeface="Times New Roman" panose="02020603050405020304" pitchFamily="18" charset="0"/>
              <a:ea typeface="Times New Roman" panose="02020603050405020304" pitchFamily="18" charset="0"/>
            </a:endParaRPr>
          </a:p>
          <a:p>
            <a:pPr marL="103505" marR="120015" indent="0" algn="just">
              <a:lnSpc>
                <a:spcPct val="98000"/>
              </a:lnSpc>
              <a:spcBef>
                <a:spcPts val="480"/>
              </a:spcBef>
              <a:spcAft>
                <a:spcPts val="0"/>
              </a:spcAft>
              <a:buNone/>
            </a:pPr>
            <a:endParaRPr lang="tr-TR" sz="1800" dirty="0">
              <a:latin typeface="Times New Roman" panose="02020603050405020304" pitchFamily="18" charset="0"/>
              <a:ea typeface="Times New Roman" panose="02020603050405020304" pitchFamily="18" charset="0"/>
            </a:endParaRPr>
          </a:p>
          <a:p>
            <a:pPr marL="103505" marR="120015" indent="0" algn="just">
              <a:lnSpc>
                <a:spcPct val="98000"/>
              </a:lnSpc>
              <a:spcBef>
                <a:spcPts val="480"/>
              </a:spcBef>
              <a:spcAft>
                <a:spcPts val="0"/>
              </a:spcAft>
              <a:buNone/>
            </a:pPr>
            <a:endParaRPr lang="tr-TR" sz="1800" dirty="0">
              <a:latin typeface="Times New Roman" panose="02020603050405020304" pitchFamily="18" charset="0"/>
              <a:ea typeface="Times New Roman" panose="02020603050405020304" pitchFamily="18" charset="0"/>
            </a:endParaRPr>
          </a:p>
          <a:p>
            <a:pPr marL="103505" marR="120015" indent="0" algn="just">
              <a:lnSpc>
                <a:spcPct val="98000"/>
              </a:lnSpc>
              <a:spcBef>
                <a:spcPts val="480"/>
              </a:spcBef>
              <a:spcAft>
                <a:spcPts val="0"/>
              </a:spcAft>
              <a:buNone/>
            </a:pPr>
            <a:endParaRPr lang="tr-TR" sz="1400" dirty="0">
              <a:latin typeface="Times New Roman" panose="02020603050405020304" pitchFamily="18" charset="0"/>
              <a:ea typeface="Times New Roman" panose="02020603050405020304" pitchFamily="18" charset="0"/>
            </a:endParaRPr>
          </a:p>
          <a:p>
            <a:pPr marL="103505" marR="120015" indent="0" algn="just">
              <a:lnSpc>
                <a:spcPct val="98000"/>
              </a:lnSpc>
              <a:spcBef>
                <a:spcPts val="480"/>
              </a:spcBef>
              <a:spcAft>
                <a:spcPts val="0"/>
              </a:spcAft>
              <a:buNone/>
            </a:pPr>
            <a:endParaRPr lang="tr-TR" sz="1400" dirty="0">
              <a:latin typeface="Times New Roman" panose="02020603050405020304" pitchFamily="18" charset="0"/>
              <a:ea typeface="Times New Roman" panose="02020603050405020304" pitchFamily="18" charset="0"/>
            </a:endParaRPr>
          </a:p>
          <a:p>
            <a:pPr marL="103505" marR="120015" indent="0" algn="just">
              <a:lnSpc>
                <a:spcPct val="98000"/>
              </a:lnSpc>
              <a:spcBef>
                <a:spcPts val="480"/>
              </a:spcBef>
              <a:spcAft>
                <a:spcPts val="0"/>
              </a:spcAft>
              <a:buNone/>
            </a:pPr>
            <a:endParaRPr lang="tr-TR" sz="1400" dirty="0">
              <a:latin typeface="Times New Roman" panose="02020603050405020304" pitchFamily="18" charset="0"/>
              <a:ea typeface="Times New Roman" panose="02020603050405020304" pitchFamily="18" charset="0"/>
            </a:endParaRPr>
          </a:p>
          <a:p>
            <a:pPr marL="103505" marR="120015" indent="0" algn="just">
              <a:lnSpc>
                <a:spcPct val="98000"/>
              </a:lnSpc>
              <a:spcBef>
                <a:spcPts val="480"/>
              </a:spcBef>
              <a:spcAft>
                <a:spcPts val="0"/>
              </a:spcAft>
              <a:buNone/>
            </a:pPr>
            <a:r>
              <a:rPr lang="tr-TR" sz="1400" dirty="0">
                <a:latin typeface="Times New Roman" panose="02020603050405020304" pitchFamily="18" charset="0"/>
                <a:ea typeface="Times New Roman" panose="02020603050405020304" pitchFamily="18" charset="0"/>
              </a:rPr>
              <a:t>Bu değerleme işlemi sonucunda yeniden değerleme tutarı üzerinden herhangi bir vergi ödenmeyecektir. Yeniden değerleme sonucunda </a:t>
            </a:r>
            <a:r>
              <a:rPr lang="tr-TR" sz="1400" b="1" dirty="0">
                <a:solidFill>
                  <a:srgbClr val="FF0000"/>
                </a:solidFill>
                <a:latin typeface="Times New Roman" panose="02020603050405020304" pitchFamily="18" charset="0"/>
                <a:ea typeface="Times New Roman" panose="02020603050405020304" pitchFamily="18" charset="0"/>
              </a:rPr>
              <a:t>2. geçici vergi dönemi vergi avantajı </a:t>
            </a:r>
            <a:r>
              <a:rPr lang="tr-TR" sz="1400" dirty="0">
                <a:latin typeface="Times New Roman" panose="02020603050405020304" pitchFamily="18" charset="0"/>
                <a:ea typeface="Times New Roman" panose="02020603050405020304" pitchFamily="18" charset="0"/>
              </a:rPr>
              <a:t>28.092,20 TL olmaktadır.</a:t>
            </a:r>
          </a:p>
          <a:p>
            <a:pPr marL="103505" marR="120015" indent="0" algn="just">
              <a:lnSpc>
                <a:spcPct val="98000"/>
              </a:lnSpc>
              <a:spcBef>
                <a:spcPts val="480"/>
              </a:spcBef>
              <a:spcAft>
                <a:spcPts val="0"/>
              </a:spcAft>
              <a:buNone/>
            </a:pPr>
            <a:endParaRPr lang="tr-TR" sz="1800" dirty="0">
              <a:latin typeface="Times New Roman" panose="02020603050405020304" pitchFamily="18" charset="0"/>
              <a:ea typeface="Times New Roman" panose="02020603050405020304" pitchFamily="18" charset="0"/>
            </a:endParaRPr>
          </a:p>
        </p:txBody>
      </p:sp>
      <p:sp>
        <p:nvSpPr>
          <p:cNvPr id="3" name="Subtitle 2">
            <a:extLst>
              <a:ext uri="{FF2B5EF4-FFF2-40B4-BE49-F238E27FC236}">
                <a16:creationId xmlns:a16="http://schemas.microsoft.com/office/drawing/2014/main" id="{07CEE11F-812F-A722-4ACC-8D698497E021}"/>
              </a:ext>
            </a:extLst>
          </p:cNvPr>
          <p:cNvSpPr txBox="1">
            <a:spLocks/>
          </p:cNvSpPr>
          <p:nvPr/>
        </p:nvSpPr>
        <p:spPr>
          <a:xfrm>
            <a:off x="-1" y="571875"/>
            <a:ext cx="4386729" cy="507625"/>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tr-TR" sz="2000" b="1" dirty="0">
                <a:solidFill>
                  <a:schemeClr val="bg1">
                    <a:lumMod val="95000"/>
                  </a:schemeClr>
                </a:solidFill>
                <a:latin typeface="Century Gothic" panose="020B0502020202020204" pitchFamily="34" charset="0"/>
              </a:rPr>
              <a:t>Mükerrer 298-Ç Fıkrası Uygulaması</a:t>
            </a:r>
          </a:p>
        </p:txBody>
      </p:sp>
      <p:graphicFrame>
        <p:nvGraphicFramePr>
          <p:cNvPr id="6" name="Tablo 5">
            <a:extLst>
              <a:ext uri="{FF2B5EF4-FFF2-40B4-BE49-F238E27FC236}">
                <a16:creationId xmlns:a16="http://schemas.microsoft.com/office/drawing/2014/main" id="{588AD6CD-4DE6-B1FD-A4EA-CFF0E7D1E194}"/>
              </a:ext>
            </a:extLst>
          </p:cNvPr>
          <p:cNvGraphicFramePr>
            <a:graphicFrameLocks noGrp="1"/>
          </p:cNvGraphicFramePr>
          <p:nvPr>
            <p:extLst>
              <p:ext uri="{D42A27DB-BD31-4B8C-83A1-F6EECF244321}">
                <p14:modId xmlns:p14="http://schemas.microsoft.com/office/powerpoint/2010/main" val="3770346793"/>
              </p:ext>
            </p:extLst>
          </p:nvPr>
        </p:nvGraphicFramePr>
        <p:xfrm>
          <a:off x="536996" y="2600500"/>
          <a:ext cx="7959398" cy="1381231"/>
        </p:xfrm>
        <a:graphic>
          <a:graphicData uri="http://schemas.openxmlformats.org/drawingml/2006/table">
            <a:tbl>
              <a:tblPr>
                <a:tableStyleId>{5C22544A-7EE6-4342-B048-85BDC9FD1C3A}</a:tableStyleId>
              </a:tblPr>
              <a:tblGrid>
                <a:gridCol w="2081683">
                  <a:extLst>
                    <a:ext uri="{9D8B030D-6E8A-4147-A177-3AD203B41FA5}">
                      <a16:colId xmlns:a16="http://schemas.microsoft.com/office/drawing/2014/main" val="595063081"/>
                    </a:ext>
                  </a:extLst>
                </a:gridCol>
                <a:gridCol w="1612901">
                  <a:extLst>
                    <a:ext uri="{9D8B030D-6E8A-4147-A177-3AD203B41FA5}">
                      <a16:colId xmlns:a16="http://schemas.microsoft.com/office/drawing/2014/main" val="605612622"/>
                    </a:ext>
                  </a:extLst>
                </a:gridCol>
                <a:gridCol w="1318215">
                  <a:extLst>
                    <a:ext uri="{9D8B030D-6E8A-4147-A177-3AD203B41FA5}">
                      <a16:colId xmlns:a16="http://schemas.microsoft.com/office/drawing/2014/main" val="2900370954"/>
                    </a:ext>
                  </a:extLst>
                </a:gridCol>
                <a:gridCol w="1535333">
                  <a:extLst>
                    <a:ext uri="{9D8B030D-6E8A-4147-A177-3AD203B41FA5}">
                      <a16:colId xmlns:a16="http://schemas.microsoft.com/office/drawing/2014/main" val="2147011632"/>
                    </a:ext>
                  </a:extLst>
                </a:gridCol>
                <a:gridCol w="1411266">
                  <a:extLst>
                    <a:ext uri="{9D8B030D-6E8A-4147-A177-3AD203B41FA5}">
                      <a16:colId xmlns:a16="http://schemas.microsoft.com/office/drawing/2014/main" val="2766481949"/>
                    </a:ext>
                  </a:extLst>
                </a:gridCol>
              </a:tblGrid>
              <a:tr h="270295">
                <a:tc>
                  <a:txBody>
                    <a:bodyPr/>
                    <a:lstStyle/>
                    <a:p>
                      <a:pPr algn="l" fontAlgn="b"/>
                      <a:r>
                        <a:rPr lang="tr-TR" sz="1100" b="1" u="none" strike="noStrike" dirty="0">
                          <a:effectLst/>
                          <a:latin typeface="Century Gothic" panose="020B0502020202020204" pitchFamily="34" charset="0"/>
                        </a:rPr>
                        <a:t>Hesap</a:t>
                      </a:r>
                      <a:endParaRPr lang="tr-TR" sz="1100" b="1" i="0" u="none" strike="noStrike" dirty="0">
                        <a:solidFill>
                          <a:srgbClr val="000000"/>
                        </a:solidFill>
                        <a:effectLst/>
                        <a:latin typeface="Century Gothic" panose="020B0502020202020204" pitchFamily="34" charset="0"/>
                      </a:endParaRPr>
                    </a:p>
                  </a:txBody>
                  <a:tcPr marL="4763" marR="4763" marT="4763" marB="0" anchor="b"/>
                </a:tc>
                <a:tc>
                  <a:txBody>
                    <a:bodyPr/>
                    <a:lstStyle/>
                    <a:p>
                      <a:pPr algn="l" fontAlgn="b"/>
                      <a:r>
                        <a:rPr lang="es-ES" sz="1100" b="1" u="none" strike="noStrike" dirty="0" err="1">
                          <a:effectLst/>
                          <a:latin typeface="Century Gothic" panose="020B0502020202020204" pitchFamily="34" charset="0"/>
                        </a:rPr>
                        <a:t>Yeniden</a:t>
                      </a:r>
                      <a:r>
                        <a:rPr lang="es-ES" sz="1100" b="1" u="none" strike="noStrike" dirty="0">
                          <a:effectLst/>
                          <a:latin typeface="Century Gothic" panose="020B0502020202020204" pitchFamily="34" charset="0"/>
                        </a:rPr>
                        <a:t> </a:t>
                      </a:r>
                      <a:r>
                        <a:rPr lang="es-ES" sz="1100" b="1" u="none" strike="noStrike" dirty="0" err="1">
                          <a:effectLst/>
                          <a:latin typeface="Century Gothic" panose="020B0502020202020204" pitchFamily="34" charset="0"/>
                        </a:rPr>
                        <a:t>Değerlemeye</a:t>
                      </a:r>
                      <a:r>
                        <a:rPr lang="es-ES" sz="1100" b="1" u="none" strike="noStrike" dirty="0">
                          <a:effectLst/>
                          <a:latin typeface="Century Gothic" panose="020B0502020202020204" pitchFamily="34" charset="0"/>
                        </a:rPr>
                        <a:t> </a:t>
                      </a:r>
                      <a:br>
                        <a:rPr lang="es-ES" sz="1100" b="1" u="none" strike="noStrike" dirty="0">
                          <a:effectLst/>
                          <a:latin typeface="Century Gothic" panose="020B0502020202020204" pitchFamily="34" charset="0"/>
                        </a:rPr>
                      </a:br>
                      <a:r>
                        <a:rPr lang="es-ES" sz="1100" b="1" u="none" strike="noStrike" dirty="0">
                          <a:effectLst/>
                          <a:latin typeface="Century Gothic" panose="020B0502020202020204" pitchFamily="34" charset="0"/>
                        </a:rPr>
                        <a:t>Esas </a:t>
                      </a:r>
                      <a:r>
                        <a:rPr lang="es-ES" sz="1100" b="1" u="none" strike="noStrike" dirty="0" err="1">
                          <a:effectLst/>
                          <a:latin typeface="Century Gothic" panose="020B0502020202020204" pitchFamily="34" charset="0"/>
                        </a:rPr>
                        <a:t>Tutar</a:t>
                      </a:r>
                      <a:r>
                        <a:rPr lang="es-ES" sz="1100" b="1" u="none" strike="noStrike" dirty="0">
                          <a:effectLst/>
                          <a:latin typeface="Century Gothic" panose="020B0502020202020204" pitchFamily="34" charset="0"/>
                        </a:rPr>
                        <a:t>(A)</a:t>
                      </a:r>
                      <a:endParaRPr lang="es-ES" sz="1100" b="1" i="0" u="none" strike="noStrike" dirty="0">
                        <a:solidFill>
                          <a:srgbClr val="000000"/>
                        </a:solidFill>
                        <a:effectLst/>
                        <a:latin typeface="Century Gothic" panose="020B0502020202020204" pitchFamily="34" charset="0"/>
                      </a:endParaRPr>
                    </a:p>
                  </a:txBody>
                  <a:tcPr marL="4763" marR="4763" marT="4763" marB="0" anchor="b"/>
                </a:tc>
                <a:tc>
                  <a:txBody>
                    <a:bodyPr/>
                    <a:lstStyle/>
                    <a:p>
                      <a:pPr algn="l" fontAlgn="b"/>
                      <a:r>
                        <a:rPr lang="tr-TR" sz="1100" b="1" u="none" strike="noStrike" dirty="0">
                          <a:effectLst/>
                          <a:latin typeface="Century Gothic" panose="020B0502020202020204" pitchFamily="34" charset="0"/>
                        </a:rPr>
                        <a:t>Yeniden Değerleme </a:t>
                      </a:r>
                      <a:br>
                        <a:rPr lang="tr-TR" sz="1100" b="1" u="none" strike="noStrike" dirty="0">
                          <a:effectLst/>
                          <a:latin typeface="Century Gothic" panose="020B0502020202020204" pitchFamily="34" charset="0"/>
                        </a:rPr>
                      </a:br>
                      <a:r>
                        <a:rPr lang="tr-TR" sz="1100" b="1" u="none" strike="noStrike" dirty="0">
                          <a:effectLst/>
                          <a:latin typeface="Century Gothic" panose="020B0502020202020204" pitchFamily="34" charset="0"/>
                        </a:rPr>
                        <a:t>Oranı(B)</a:t>
                      </a:r>
                      <a:endParaRPr lang="tr-TR" sz="1100" b="1" i="0" u="none" strike="noStrike" dirty="0">
                        <a:solidFill>
                          <a:srgbClr val="000000"/>
                        </a:solidFill>
                        <a:effectLst/>
                        <a:latin typeface="Century Gothic" panose="020B0502020202020204" pitchFamily="34" charset="0"/>
                      </a:endParaRPr>
                    </a:p>
                  </a:txBody>
                  <a:tcPr marL="4763" marR="4763" marT="4763" marB="0" anchor="b"/>
                </a:tc>
                <a:tc>
                  <a:txBody>
                    <a:bodyPr/>
                    <a:lstStyle/>
                    <a:p>
                      <a:pPr algn="l" fontAlgn="b"/>
                      <a:r>
                        <a:rPr lang="es-ES" sz="1100" b="1" u="none" strike="noStrike" dirty="0" err="1">
                          <a:effectLst/>
                          <a:latin typeface="Century Gothic" panose="020B0502020202020204" pitchFamily="34" charset="0"/>
                        </a:rPr>
                        <a:t>Yeniden</a:t>
                      </a:r>
                      <a:r>
                        <a:rPr lang="es-ES" sz="1100" b="1" u="none" strike="noStrike" dirty="0">
                          <a:effectLst/>
                          <a:latin typeface="Century Gothic" panose="020B0502020202020204" pitchFamily="34" charset="0"/>
                        </a:rPr>
                        <a:t> </a:t>
                      </a:r>
                      <a:r>
                        <a:rPr lang="es-ES" sz="1100" b="1" u="none" strike="noStrike" dirty="0" err="1">
                          <a:effectLst/>
                          <a:latin typeface="Century Gothic" panose="020B0502020202020204" pitchFamily="34" charset="0"/>
                        </a:rPr>
                        <a:t>Değerleme</a:t>
                      </a:r>
                      <a:br>
                        <a:rPr lang="es-ES" sz="1100" b="1" u="none" strike="noStrike" dirty="0">
                          <a:effectLst/>
                          <a:latin typeface="Century Gothic" panose="020B0502020202020204" pitchFamily="34" charset="0"/>
                        </a:rPr>
                      </a:br>
                      <a:r>
                        <a:rPr lang="es-ES" sz="1100" b="1" u="none" strike="noStrike" dirty="0">
                          <a:effectLst/>
                          <a:latin typeface="Century Gothic" panose="020B0502020202020204" pitchFamily="34" charset="0"/>
                        </a:rPr>
                        <a:t> </a:t>
                      </a:r>
                      <a:r>
                        <a:rPr lang="es-ES" sz="1100" b="1" u="none" strike="noStrike" dirty="0" err="1">
                          <a:effectLst/>
                          <a:latin typeface="Century Gothic" panose="020B0502020202020204" pitchFamily="34" charset="0"/>
                        </a:rPr>
                        <a:t>Artış</a:t>
                      </a:r>
                      <a:r>
                        <a:rPr lang="es-ES" sz="1100" b="1" u="none" strike="noStrike" dirty="0">
                          <a:effectLst/>
                          <a:latin typeface="Century Gothic" panose="020B0502020202020204" pitchFamily="34" charset="0"/>
                        </a:rPr>
                        <a:t> </a:t>
                      </a:r>
                      <a:r>
                        <a:rPr lang="es-ES" sz="1100" b="1" u="none" strike="noStrike" dirty="0" err="1">
                          <a:effectLst/>
                          <a:latin typeface="Century Gothic" panose="020B0502020202020204" pitchFamily="34" charset="0"/>
                        </a:rPr>
                        <a:t>Tutarı</a:t>
                      </a:r>
                      <a:r>
                        <a:rPr lang="es-ES" sz="1100" b="1" u="none" strike="noStrike" dirty="0">
                          <a:effectLst/>
                          <a:latin typeface="Century Gothic" panose="020B0502020202020204" pitchFamily="34" charset="0"/>
                        </a:rPr>
                        <a:t>(</a:t>
                      </a:r>
                      <a:r>
                        <a:rPr lang="tr-TR" sz="1100" b="1" u="none" strike="noStrike" dirty="0" err="1">
                          <a:effectLst/>
                          <a:latin typeface="Century Gothic" panose="020B0502020202020204" pitchFamily="34" charset="0"/>
                        </a:rPr>
                        <a:t>AxB</a:t>
                      </a:r>
                      <a:r>
                        <a:rPr lang="tr-TR" sz="1100" b="1" u="none" strike="noStrike" dirty="0">
                          <a:effectLst/>
                          <a:latin typeface="Century Gothic" panose="020B0502020202020204" pitchFamily="34" charset="0"/>
                        </a:rPr>
                        <a:t>=C</a:t>
                      </a:r>
                      <a:r>
                        <a:rPr lang="es-ES" sz="1100" b="1" u="none" strike="noStrike" dirty="0">
                          <a:effectLst/>
                          <a:latin typeface="Century Gothic" panose="020B0502020202020204" pitchFamily="34" charset="0"/>
                        </a:rPr>
                        <a:t>)</a:t>
                      </a:r>
                      <a:endParaRPr lang="es-ES" sz="1100" b="1" i="0" u="none" strike="noStrike" dirty="0">
                        <a:solidFill>
                          <a:srgbClr val="000000"/>
                        </a:solidFill>
                        <a:effectLst/>
                        <a:latin typeface="Century Gothic" panose="020B0502020202020204" pitchFamily="34" charset="0"/>
                      </a:endParaRPr>
                    </a:p>
                  </a:txBody>
                  <a:tcPr marL="4763" marR="4763" marT="4763" marB="0" anchor="b"/>
                </a:tc>
                <a:tc>
                  <a:txBody>
                    <a:bodyPr/>
                    <a:lstStyle/>
                    <a:p>
                      <a:pPr marL="0" marR="0" lvl="0" indent="0" algn="l" defTabSz="457200" rtl="0" eaLnBrk="1" fontAlgn="b" latinLnBrk="0" hangingPunct="1">
                        <a:lnSpc>
                          <a:spcPct val="100000"/>
                        </a:lnSpc>
                        <a:spcBef>
                          <a:spcPts val="0"/>
                        </a:spcBef>
                        <a:spcAft>
                          <a:spcPts val="0"/>
                        </a:spcAft>
                        <a:buClrTx/>
                        <a:buSzTx/>
                        <a:buFontTx/>
                        <a:buNone/>
                        <a:tabLst/>
                        <a:defRPr/>
                      </a:pPr>
                      <a:r>
                        <a:rPr lang="tr-TR" sz="1100" b="1" u="none" strike="noStrike" dirty="0">
                          <a:effectLst/>
                          <a:latin typeface="Century Gothic" panose="020B0502020202020204" pitchFamily="34" charset="0"/>
                        </a:rPr>
                        <a:t>Yeniden Değerlenmiş </a:t>
                      </a:r>
                      <a:br>
                        <a:rPr lang="tr-TR" sz="1100" b="1" u="none" strike="noStrike" dirty="0">
                          <a:effectLst/>
                          <a:latin typeface="Century Gothic" panose="020B0502020202020204" pitchFamily="34" charset="0"/>
                        </a:rPr>
                      </a:br>
                      <a:r>
                        <a:rPr lang="tr-TR" sz="1100" b="1" u="none" strike="noStrike" dirty="0">
                          <a:effectLst/>
                          <a:latin typeface="Century Gothic" panose="020B0502020202020204" pitchFamily="34" charset="0"/>
                        </a:rPr>
                        <a:t>Tutar (</a:t>
                      </a:r>
                      <a:r>
                        <a:rPr lang="es-ES" sz="1100" b="1" u="none" strike="noStrike" dirty="0">
                          <a:effectLst/>
                          <a:latin typeface="Century Gothic" panose="020B0502020202020204" pitchFamily="34" charset="0"/>
                        </a:rPr>
                        <a:t>C</a:t>
                      </a:r>
                      <a:r>
                        <a:rPr lang="tr-TR" sz="1100" b="1" u="none" strike="noStrike" dirty="0">
                          <a:effectLst/>
                          <a:latin typeface="Century Gothic" panose="020B0502020202020204" pitchFamily="34" charset="0"/>
                        </a:rPr>
                        <a:t>+</a:t>
                      </a:r>
                      <a:r>
                        <a:rPr lang="es-ES" sz="1100" b="1" u="none" strike="noStrike" dirty="0">
                          <a:effectLst/>
                          <a:latin typeface="Century Gothic" panose="020B0502020202020204" pitchFamily="34" charset="0"/>
                        </a:rPr>
                        <a:t>A</a:t>
                      </a:r>
                      <a:r>
                        <a:rPr lang="tr-TR" sz="1100" b="1" u="none" strike="noStrike" dirty="0">
                          <a:effectLst/>
                          <a:latin typeface="Century Gothic" panose="020B0502020202020204" pitchFamily="34" charset="0"/>
                        </a:rPr>
                        <a:t>)</a:t>
                      </a:r>
                      <a:endParaRPr lang="tr-TR" sz="1100" b="1" i="0" u="none" strike="noStrike" dirty="0">
                        <a:solidFill>
                          <a:srgbClr val="000000"/>
                        </a:solidFill>
                        <a:effectLst/>
                        <a:latin typeface="Century Gothic" panose="020B0502020202020204" pitchFamily="34" charset="0"/>
                      </a:endParaRPr>
                    </a:p>
                  </a:txBody>
                  <a:tcPr marL="4763" marR="4763" marT="4763" marB="0" anchor="b"/>
                </a:tc>
                <a:extLst>
                  <a:ext uri="{0D108BD9-81ED-4DB2-BD59-A6C34878D82A}">
                    <a16:rowId xmlns:a16="http://schemas.microsoft.com/office/drawing/2014/main" val="3713951543"/>
                  </a:ext>
                </a:extLst>
              </a:tr>
              <a:tr h="208685">
                <a:tc>
                  <a:txBody>
                    <a:bodyPr/>
                    <a:lstStyle/>
                    <a:p>
                      <a:pPr algn="l" fontAlgn="b"/>
                      <a:r>
                        <a:rPr lang="tr-TR" sz="1100" b="0" i="0" u="none" strike="noStrike" dirty="0">
                          <a:solidFill>
                            <a:srgbClr val="000000"/>
                          </a:solidFill>
                          <a:effectLst/>
                          <a:latin typeface="Century Gothic" panose="020B0502020202020204" pitchFamily="34" charset="0"/>
                        </a:rPr>
                        <a:t>B Makinası</a:t>
                      </a:r>
                    </a:p>
                  </a:txBody>
                  <a:tcPr marL="4763" marR="4763" marT="4763" marB="0" anchor="b"/>
                </a:tc>
                <a:tc>
                  <a:txBody>
                    <a:bodyPr/>
                    <a:lstStyle/>
                    <a:p>
                      <a:pPr algn="r" fontAlgn="b"/>
                      <a:r>
                        <a:rPr lang="tr-TR" sz="1100" u="none" strike="noStrike" dirty="0">
                          <a:effectLst/>
                          <a:latin typeface="Century Gothic" panose="020B0502020202020204" pitchFamily="34" charset="0"/>
                        </a:rPr>
                        <a:t>2.000.000</a:t>
                      </a:r>
                      <a:endParaRPr lang="tr-TR" sz="1100" b="0" i="0" u="none" strike="noStrike" dirty="0">
                        <a:solidFill>
                          <a:srgbClr val="000000"/>
                        </a:solidFill>
                        <a:effectLst/>
                        <a:latin typeface="Century Gothic" panose="020B0502020202020204" pitchFamily="34" charset="0"/>
                      </a:endParaRPr>
                    </a:p>
                  </a:txBody>
                  <a:tcPr marL="4763" marR="4763" marT="4763" marB="0" anchor="b"/>
                </a:tc>
                <a:tc rowSpan="2">
                  <a:txBody>
                    <a:bodyPr/>
                    <a:lstStyle/>
                    <a:p>
                      <a:pPr algn="ctr" fontAlgn="ctr"/>
                      <a:r>
                        <a:rPr lang="tr-TR" sz="1100" b="0" i="0" u="none" strike="noStrike" dirty="0">
                          <a:solidFill>
                            <a:srgbClr val="000000"/>
                          </a:solidFill>
                          <a:effectLst/>
                          <a:latin typeface="Century Gothic" panose="020B0502020202020204" pitchFamily="34" charset="0"/>
                        </a:rPr>
                        <a:t>0,6112</a:t>
                      </a:r>
                    </a:p>
                  </a:txBody>
                  <a:tcPr marL="4763" marR="4763" marT="4763" marB="0" anchor="ctr"/>
                </a:tc>
                <a:tc>
                  <a:txBody>
                    <a:bodyPr/>
                    <a:lstStyle/>
                    <a:p>
                      <a:pPr algn="r" fontAlgn="b"/>
                      <a:r>
                        <a:rPr lang="tr-TR" sz="1100" b="0" i="0" u="none" strike="noStrike" dirty="0">
                          <a:solidFill>
                            <a:srgbClr val="000000"/>
                          </a:solidFill>
                          <a:effectLst/>
                          <a:latin typeface="Century Gothic" panose="020B0502020202020204" pitchFamily="34" charset="0"/>
                        </a:rPr>
                        <a:t>1.222.400</a:t>
                      </a:r>
                    </a:p>
                  </a:txBody>
                  <a:tcPr marL="4763" marR="4763" marT="4763" marB="0" anchor="b"/>
                </a:tc>
                <a:tc>
                  <a:txBody>
                    <a:bodyPr/>
                    <a:lstStyle/>
                    <a:p>
                      <a:pPr algn="r" fontAlgn="b"/>
                      <a:r>
                        <a:rPr lang="tr-TR" sz="1100" b="0" i="0" u="none" strike="noStrike" dirty="0">
                          <a:solidFill>
                            <a:srgbClr val="000000"/>
                          </a:solidFill>
                          <a:effectLst/>
                          <a:latin typeface="Century Gothic" panose="020B0502020202020204" pitchFamily="34" charset="0"/>
                        </a:rPr>
                        <a:t>3.222.400,00</a:t>
                      </a:r>
                    </a:p>
                  </a:txBody>
                  <a:tcPr marL="4763" marR="4763" marT="4763" marB="0" anchor="b"/>
                </a:tc>
                <a:extLst>
                  <a:ext uri="{0D108BD9-81ED-4DB2-BD59-A6C34878D82A}">
                    <a16:rowId xmlns:a16="http://schemas.microsoft.com/office/drawing/2014/main" val="1559465493"/>
                  </a:ext>
                </a:extLst>
              </a:tr>
              <a:tr h="208685">
                <a:tc>
                  <a:txBody>
                    <a:bodyPr/>
                    <a:lstStyle/>
                    <a:p>
                      <a:pPr algn="l" fontAlgn="ctr"/>
                      <a:r>
                        <a:rPr lang="tr-TR" sz="1100" u="none" strike="noStrike" dirty="0">
                          <a:effectLst/>
                          <a:latin typeface="Century Gothic" panose="020B0502020202020204" pitchFamily="34" charset="0"/>
                        </a:rPr>
                        <a:t>Birikmiş Amortisman</a:t>
                      </a:r>
                      <a:endParaRPr lang="tr-TR" sz="1100" b="0" i="0" u="none" strike="noStrike" dirty="0">
                        <a:solidFill>
                          <a:srgbClr val="000000"/>
                        </a:solidFill>
                        <a:effectLst/>
                        <a:latin typeface="Century Gothic" panose="020B0502020202020204" pitchFamily="34" charset="0"/>
                      </a:endParaRPr>
                    </a:p>
                  </a:txBody>
                  <a:tcPr marL="4763" marR="4763" marT="4763" marB="0" anchor="ctr"/>
                </a:tc>
                <a:tc>
                  <a:txBody>
                    <a:bodyPr/>
                    <a:lstStyle/>
                    <a:p>
                      <a:pPr algn="r" fontAlgn="b"/>
                      <a:r>
                        <a:rPr lang="tr-TR" sz="1100" u="none" strike="noStrike" dirty="0">
                          <a:effectLst/>
                          <a:latin typeface="Century Gothic" panose="020B0502020202020204" pitchFamily="34" charset="0"/>
                        </a:rPr>
                        <a:t>800.000</a:t>
                      </a:r>
                      <a:endParaRPr lang="tr-TR" sz="1100" b="0" i="0" u="none" strike="noStrike" dirty="0">
                        <a:solidFill>
                          <a:srgbClr val="000000"/>
                        </a:solidFill>
                        <a:effectLst/>
                        <a:latin typeface="Century Gothic" panose="020B0502020202020204" pitchFamily="34" charset="0"/>
                      </a:endParaRPr>
                    </a:p>
                  </a:txBody>
                  <a:tcPr marL="4763" marR="4763" marT="4763" marB="0" anchor="b"/>
                </a:tc>
                <a:tc vMerge="1">
                  <a:txBody>
                    <a:bodyPr/>
                    <a:lstStyle/>
                    <a:p>
                      <a:endParaRPr lang="tr-TR"/>
                    </a:p>
                  </a:txBody>
                  <a:tcPr/>
                </a:tc>
                <a:tc>
                  <a:txBody>
                    <a:bodyPr/>
                    <a:lstStyle/>
                    <a:p>
                      <a:pPr algn="r" fontAlgn="b"/>
                      <a:r>
                        <a:rPr lang="tr-TR" sz="1100" b="0" i="0" u="none" strike="noStrike" dirty="0">
                          <a:solidFill>
                            <a:srgbClr val="000000"/>
                          </a:solidFill>
                          <a:effectLst/>
                          <a:latin typeface="Century Gothic" panose="020B0502020202020204" pitchFamily="34" charset="0"/>
                        </a:rPr>
                        <a:t>488.960</a:t>
                      </a:r>
                    </a:p>
                  </a:txBody>
                  <a:tcPr marL="4763" marR="4763" marT="4763" marB="0" anchor="b"/>
                </a:tc>
                <a:tc>
                  <a:txBody>
                    <a:bodyPr/>
                    <a:lstStyle/>
                    <a:p>
                      <a:pPr algn="r" fontAlgn="b"/>
                      <a:r>
                        <a:rPr lang="tr-TR" sz="1100" b="0" i="0" u="none" strike="noStrike" dirty="0">
                          <a:solidFill>
                            <a:srgbClr val="000000"/>
                          </a:solidFill>
                          <a:effectLst/>
                          <a:latin typeface="Century Gothic" panose="020B0502020202020204" pitchFamily="34" charset="0"/>
                        </a:rPr>
                        <a:t>1.288.960,00</a:t>
                      </a:r>
                    </a:p>
                  </a:txBody>
                  <a:tcPr marL="4763" marR="4763" marT="4763" marB="0" anchor="b"/>
                </a:tc>
                <a:extLst>
                  <a:ext uri="{0D108BD9-81ED-4DB2-BD59-A6C34878D82A}">
                    <a16:rowId xmlns:a16="http://schemas.microsoft.com/office/drawing/2014/main" val="1852758002"/>
                  </a:ext>
                </a:extLst>
              </a:tr>
              <a:tr h="456178">
                <a:tc>
                  <a:txBody>
                    <a:bodyPr/>
                    <a:lstStyle/>
                    <a:p>
                      <a:pPr algn="l" fontAlgn="b"/>
                      <a:r>
                        <a:rPr lang="tr-TR" sz="1100" u="none" strike="noStrike" dirty="0">
                          <a:effectLst/>
                          <a:latin typeface="Century Gothic" panose="020B0502020202020204" pitchFamily="34" charset="0"/>
                        </a:rPr>
                        <a:t>Net Bilanço Aktif Değeri/</a:t>
                      </a:r>
                      <a:br>
                        <a:rPr lang="tr-TR" sz="1100" u="none" strike="noStrike" dirty="0">
                          <a:effectLst/>
                          <a:latin typeface="Century Gothic" panose="020B0502020202020204" pitchFamily="34" charset="0"/>
                        </a:rPr>
                      </a:br>
                      <a:r>
                        <a:rPr lang="tr-TR" sz="1100" u="none" strike="noStrike" dirty="0">
                          <a:effectLst/>
                          <a:latin typeface="Century Gothic" panose="020B0502020202020204" pitchFamily="34" charset="0"/>
                        </a:rPr>
                        <a:t>Net Yeniden Değerleme Artışı</a:t>
                      </a:r>
                      <a:endParaRPr lang="tr-TR" sz="1100" b="0" i="0" u="none" strike="noStrike" dirty="0">
                        <a:solidFill>
                          <a:srgbClr val="000000"/>
                        </a:solidFill>
                        <a:effectLst/>
                        <a:latin typeface="Century Gothic" panose="020B0502020202020204" pitchFamily="34" charset="0"/>
                      </a:endParaRPr>
                    </a:p>
                  </a:txBody>
                  <a:tcPr marL="4763" marR="4763" marT="4763" marB="0" anchor="b"/>
                </a:tc>
                <a:tc>
                  <a:txBody>
                    <a:bodyPr/>
                    <a:lstStyle/>
                    <a:p>
                      <a:pPr algn="r" fontAlgn="b"/>
                      <a:r>
                        <a:rPr lang="tr-TR" sz="1100" u="none" strike="noStrike" dirty="0">
                          <a:effectLst/>
                          <a:latin typeface="Century Gothic" panose="020B0502020202020204" pitchFamily="34" charset="0"/>
                        </a:rPr>
                        <a:t>1.200.000</a:t>
                      </a:r>
                      <a:endParaRPr lang="tr-TR" sz="1100" b="0" i="0" u="none" strike="noStrike" dirty="0">
                        <a:solidFill>
                          <a:srgbClr val="000000"/>
                        </a:solidFill>
                        <a:effectLst/>
                        <a:latin typeface="Century Gothic" panose="020B0502020202020204" pitchFamily="34" charset="0"/>
                      </a:endParaRPr>
                    </a:p>
                  </a:txBody>
                  <a:tcPr marL="4763" marR="4763" marT="4763" marB="0" anchor="b"/>
                </a:tc>
                <a:tc>
                  <a:txBody>
                    <a:bodyPr/>
                    <a:lstStyle/>
                    <a:p>
                      <a:pPr algn="l" fontAlgn="b"/>
                      <a:r>
                        <a:rPr lang="tr-TR" sz="1100" u="none" strike="noStrike" dirty="0">
                          <a:effectLst/>
                          <a:latin typeface="Century Gothic" panose="020B0502020202020204" pitchFamily="34" charset="0"/>
                        </a:rPr>
                        <a:t> </a:t>
                      </a:r>
                      <a:endParaRPr lang="tr-TR" sz="1100" b="0" i="0" u="none" strike="noStrike" dirty="0">
                        <a:solidFill>
                          <a:srgbClr val="000000"/>
                        </a:solidFill>
                        <a:effectLst/>
                        <a:latin typeface="Century Gothic" panose="020B0502020202020204" pitchFamily="34" charset="0"/>
                      </a:endParaRPr>
                    </a:p>
                  </a:txBody>
                  <a:tcPr marL="4763" marR="4763" marT="4763" marB="0" anchor="b"/>
                </a:tc>
                <a:tc>
                  <a:txBody>
                    <a:bodyPr/>
                    <a:lstStyle/>
                    <a:p>
                      <a:pPr algn="r" fontAlgn="b"/>
                      <a:r>
                        <a:rPr lang="tr-TR" sz="1100" b="0" i="0" u="none" strike="noStrike" dirty="0">
                          <a:solidFill>
                            <a:srgbClr val="000000"/>
                          </a:solidFill>
                          <a:effectLst/>
                          <a:latin typeface="Century Gothic" panose="020B0502020202020204" pitchFamily="34" charset="0"/>
                        </a:rPr>
                        <a:t>733.440</a:t>
                      </a:r>
                    </a:p>
                  </a:txBody>
                  <a:tcPr marL="4763" marR="4763" marT="4763" marB="0" anchor="b"/>
                </a:tc>
                <a:tc>
                  <a:txBody>
                    <a:bodyPr/>
                    <a:lstStyle/>
                    <a:p>
                      <a:pPr algn="r" fontAlgn="b"/>
                      <a:r>
                        <a:rPr lang="tr-TR" sz="1100" b="0" i="0" u="none" strike="noStrike" dirty="0">
                          <a:solidFill>
                            <a:srgbClr val="000000"/>
                          </a:solidFill>
                          <a:effectLst/>
                          <a:latin typeface="Century Gothic" panose="020B0502020202020204" pitchFamily="34" charset="0"/>
                        </a:rPr>
                        <a:t>1.933.440,00</a:t>
                      </a:r>
                    </a:p>
                  </a:txBody>
                  <a:tcPr marL="4763" marR="4763" marT="4763" marB="0" anchor="b"/>
                </a:tc>
                <a:extLst>
                  <a:ext uri="{0D108BD9-81ED-4DB2-BD59-A6C34878D82A}">
                    <a16:rowId xmlns:a16="http://schemas.microsoft.com/office/drawing/2014/main" val="2159988524"/>
                  </a:ext>
                </a:extLst>
              </a:tr>
            </a:tbl>
          </a:graphicData>
        </a:graphic>
      </p:graphicFrame>
      <p:graphicFrame>
        <p:nvGraphicFramePr>
          <p:cNvPr id="7" name="Tablo 6">
            <a:extLst>
              <a:ext uri="{FF2B5EF4-FFF2-40B4-BE49-F238E27FC236}">
                <a16:creationId xmlns:a16="http://schemas.microsoft.com/office/drawing/2014/main" id="{833863C1-3AC1-E7C9-C94A-1A021FE7A446}"/>
              </a:ext>
            </a:extLst>
          </p:cNvPr>
          <p:cNvGraphicFramePr>
            <a:graphicFrameLocks noGrp="1"/>
          </p:cNvGraphicFramePr>
          <p:nvPr>
            <p:extLst>
              <p:ext uri="{D42A27DB-BD31-4B8C-83A1-F6EECF244321}">
                <p14:modId xmlns:p14="http://schemas.microsoft.com/office/powerpoint/2010/main" val="2599407651"/>
              </p:ext>
            </p:extLst>
          </p:nvPr>
        </p:nvGraphicFramePr>
        <p:xfrm>
          <a:off x="1250158" y="4045787"/>
          <a:ext cx="6743700" cy="1057170"/>
        </p:xfrm>
        <a:graphic>
          <a:graphicData uri="http://schemas.openxmlformats.org/drawingml/2006/table">
            <a:tbl>
              <a:tblPr>
                <a:tableStyleId>{5C22544A-7EE6-4342-B048-85BDC9FD1C3A}</a:tableStyleId>
              </a:tblPr>
              <a:tblGrid>
                <a:gridCol w="380523">
                  <a:extLst>
                    <a:ext uri="{9D8B030D-6E8A-4147-A177-3AD203B41FA5}">
                      <a16:colId xmlns:a16="http://schemas.microsoft.com/office/drawing/2014/main" val="1087497753"/>
                    </a:ext>
                  </a:extLst>
                </a:gridCol>
                <a:gridCol w="1893550">
                  <a:extLst>
                    <a:ext uri="{9D8B030D-6E8A-4147-A177-3AD203B41FA5}">
                      <a16:colId xmlns:a16="http://schemas.microsoft.com/office/drawing/2014/main" val="2595649645"/>
                    </a:ext>
                  </a:extLst>
                </a:gridCol>
                <a:gridCol w="1183847">
                  <a:extLst>
                    <a:ext uri="{9D8B030D-6E8A-4147-A177-3AD203B41FA5}">
                      <a16:colId xmlns:a16="http://schemas.microsoft.com/office/drawing/2014/main" val="1338749718"/>
                    </a:ext>
                  </a:extLst>
                </a:gridCol>
                <a:gridCol w="1642890">
                  <a:extLst>
                    <a:ext uri="{9D8B030D-6E8A-4147-A177-3AD203B41FA5}">
                      <a16:colId xmlns:a16="http://schemas.microsoft.com/office/drawing/2014/main" val="55871073"/>
                    </a:ext>
                  </a:extLst>
                </a:gridCol>
                <a:gridCol w="1642890">
                  <a:extLst>
                    <a:ext uri="{9D8B030D-6E8A-4147-A177-3AD203B41FA5}">
                      <a16:colId xmlns:a16="http://schemas.microsoft.com/office/drawing/2014/main" val="2208225881"/>
                    </a:ext>
                  </a:extLst>
                </a:gridCol>
              </a:tblGrid>
              <a:tr h="177775">
                <a:tc gridSpan="2">
                  <a:txBody>
                    <a:bodyPr/>
                    <a:lstStyle/>
                    <a:p>
                      <a:pPr algn="l" fontAlgn="b"/>
                      <a:r>
                        <a:rPr lang="tr-TR" sz="1100" u="none" strike="noStrike" dirty="0">
                          <a:effectLst/>
                          <a:latin typeface="Century Gothic" panose="020B0502020202020204" pitchFamily="34" charset="0"/>
                        </a:rPr>
                        <a:t>253 TESİS MAKİNA VE CİHAZLAR</a:t>
                      </a:r>
                      <a:endParaRPr lang="tr-TR" sz="1100" b="0" i="0" u="none" strike="noStrike" dirty="0">
                        <a:solidFill>
                          <a:srgbClr val="000000"/>
                        </a:solidFill>
                        <a:effectLst/>
                        <a:latin typeface="Century Gothic" panose="020B0502020202020204" pitchFamily="34" charset="0"/>
                      </a:endParaRPr>
                    </a:p>
                  </a:txBody>
                  <a:tcPr marL="4763" marR="4763" marT="4763"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hMerge="1">
                  <a:txBody>
                    <a:bodyPr/>
                    <a:lstStyle/>
                    <a:p>
                      <a:endParaRPr lang="tr-TR"/>
                    </a:p>
                  </a:txBody>
                  <a:tcPr/>
                </a:tc>
                <a:tc>
                  <a:txBody>
                    <a:bodyPr/>
                    <a:lstStyle/>
                    <a:p>
                      <a:pPr algn="l" fontAlgn="b"/>
                      <a:endParaRPr lang="tr-TR" sz="1100" b="0" i="0" u="none" strike="noStrike" dirty="0">
                        <a:solidFill>
                          <a:srgbClr val="000000"/>
                        </a:solidFill>
                        <a:effectLst/>
                        <a:latin typeface="Century Gothic" panose="020B0502020202020204" pitchFamily="34" charset="0"/>
                      </a:endParaRPr>
                    </a:p>
                  </a:txBody>
                  <a:tcPr marL="4763" marR="4763" marT="4763"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marL="0" marR="0" lvl="0" indent="0" algn="r" defTabSz="457200" rtl="0" eaLnBrk="1" fontAlgn="b" latinLnBrk="0" hangingPunct="1">
                        <a:lnSpc>
                          <a:spcPct val="100000"/>
                        </a:lnSpc>
                        <a:spcBef>
                          <a:spcPts val="0"/>
                        </a:spcBef>
                        <a:spcAft>
                          <a:spcPts val="0"/>
                        </a:spcAft>
                        <a:buClrTx/>
                        <a:buSzTx/>
                        <a:buFontTx/>
                        <a:buNone/>
                        <a:tabLst/>
                        <a:defRPr/>
                      </a:pPr>
                      <a:r>
                        <a:rPr lang="tr-TR" sz="1100" b="0" i="0" u="none" strike="noStrike" dirty="0">
                          <a:solidFill>
                            <a:srgbClr val="000000"/>
                          </a:solidFill>
                          <a:effectLst/>
                          <a:latin typeface="Century Gothic" panose="020B0502020202020204" pitchFamily="34" charset="0"/>
                        </a:rPr>
                        <a:t>1.222.400,00</a:t>
                      </a:r>
                    </a:p>
                  </a:txBody>
                  <a:tcPr marL="4763" marR="4763" marT="4763"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l" fontAlgn="b"/>
                      <a:r>
                        <a:rPr lang="tr-TR" sz="1100" u="none" strike="noStrike" dirty="0">
                          <a:effectLst/>
                          <a:latin typeface="Century Gothic" panose="020B0502020202020204" pitchFamily="34" charset="0"/>
                        </a:rPr>
                        <a:t> </a:t>
                      </a:r>
                      <a:endParaRPr lang="tr-TR" sz="1100" b="0" i="0" u="none" strike="noStrike" dirty="0">
                        <a:solidFill>
                          <a:srgbClr val="000000"/>
                        </a:solidFill>
                        <a:effectLst/>
                        <a:latin typeface="Century Gothic" panose="020B0502020202020204" pitchFamily="34" charset="0"/>
                      </a:endParaRPr>
                    </a:p>
                  </a:txBody>
                  <a:tcPr marL="4763" marR="4763" marT="4763"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442911167"/>
                  </a:ext>
                </a:extLst>
              </a:tr>
              <a:tr h="199310">
                <a:tc>
                  <a:txBody>
                    <a:bodyPr/>
                    <a:lstStyle/>
                    <a:p>
                      <a:pPr algn="l" fontAlgn="b"/>
                      <a:endParaRPr lang="tr-TR" sz="1100" b="0" i="0" u="none" strike="noStrike">
                        <a:solidFill>
                          <a:srgbClr val="000000"/>
                        </a:solidFill>
                        <a:effectLst/>
                        <a:latin typeface="Century Gothic" panose="020B0502020202020204" pitchFamily="34" charset="0"/>
                      </a:endParaRPr>
                    </a:p>
                  </a:txBody>
                  <a:tcPr marL="4763" marR="4763" marT="4763"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gridSpan="2">
                  <a:txBody>
                    <a:bodyPr/>
                    <a:lstStyle/>
                    <a:p>
                      <a:pPr algn="l" fontAlgn="b"/>
                      <a:r>
                        <a:rPr lang="tr-TR" sz="1100" u="none" strike="noStrike" dirty="0">
                          <a:effectLst/>
                          <a:latin typeface="Century Gothic" panose="020B0502020202020204" pitchFamily="34" charset="0"/>
                        </a:rPr>
                        <a:t>257 BİRİKMİ AMORTİSMANLAR</a:t>
                      </a:r>
                      <a:endParaRPr lang="tr-TR" sz="1100" b="0" i="0" u="none" strike="noStrike" dirty="0">
                        <a:solidFill>
                          <a:srgbClr val="000000"/>
                        </a:solidFill>
                        <a:effectLst/>
                        <a:latin typeface="Century Gothic" panose="020B0502020202020204" pitchFamily="34" charset="0"/>
                      </a:endParaRPr>
                    </a:p>
                  </a:txBody>
                  <a:tcPr marL="4763" marR="4763" marT="4763"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endParaRPr lang="tr-TR"/>
                    </a:p>
                  </a:txBody>
                  <a:tcPr>
                    <a:lnL w="12700" cmpd="sng">
                      <a:noFill/>
                    </a:lnL>
                    <a:lnT w="12700" cmpd="sng">
                      <a:noFill/>
                    </a:lnT>
                  </a:tcPr>
                </a:tc>
                <a:tc>
                  <a:txBody>
                    <a:bodyPr/>
                    <a:lstStyle/>
                    <a:p>
                      <a:pPr algn="l" fontAlgn="b"/>
                      <a:endParaRPr lang="tr-TR" sz="1100" b="0" i="0" u="none" strike="noStrike" dirty="0">
                        <a:solidFill>
                          <a:srgbClr val="000000"/>
                        </a:solidFill>
                        <a:effectLst/>
                        <a:latin typeface="Century Gothic" panose="020B0502020202020204" pitchFamily="34" charset="0"/>
                      </a:endParaRPr>
                    </a:p>
                  </a:txBody>
                  <a:tcPr marL="4763" marR="4763" marT="4763"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b"/>
                      <a:r>
                        <a:rPr lang="tr-TR" sz="1100" b="0" i="0" u="none" strike="noStrike" dirty="0">
                          <a:solidFill>
                            <a:srgbClr val="000000"/>
                          </a:solidFill>
                          <a:effectLst/>
                          <a:latin typeface="Century Gothic" panose="020B0502020202020204" pitchFamily="34" charset="0"/>
                        </a:rPr>
                        <a:t>488.960,00</a:t>
                      </a:r>
                    </a:p>
                  </a:txBody>
                  <a:tcPr marL="4763" marR="4763" marT="4763"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297409643"/>
                  </a:ext>
                </a:extLst>
              </a:tr>
              <a:tr h="680085">
                <a:tc>
                  <a:txBody>
                    <a:bodyPr/>
                    <a:lstStyle/>
                    <a:p>
                      <a:pPr algn="l" fontAlgn="b"/>
                      <a:endParaRPr lang="tr-TR" sz="1100" b="0" i="0" u="none" strike="noStrike">
                        <a:solidFill>
                          <a:srgbClr val="000000"/>
                        </a:solidFill>
                        <a:effectLst/>
                        <a:latin typeface="Century Gothic" panose="020B0502020202020204" pitchFamily="34" charset="0"/>
                      </a:endParaRPr>
                    </a:p>
                  </a:txBody>
                  <a:tcPr marL="4763" marR="4763" marT="4763"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gridSpan="2">
                  <a:txBody>
                    <a:bodyPr/>
                    <a:lstStyle/>
                    <a:p>
                      <a:pPr algn="l" fontAlgn="b"/>
                      <a:r>
                        <a:rPr lang="tr-TR" sz="1100" u="none" strike="noStrike" dirty="0">
                          <a:effectLst/>
                          <a:latin typeface="Century Gothic" panose="020B0502020202020204" pitchFamily="34" charset="0"/>
                        </a:rPr>
                        <a:t>522 MDV YENİDEN DEĞERLEME ARTIŞLARI</a:t>
                      </a:r>
                    </a:p>
                    <a:p>
                      <a:pPr algn="l" fontAlgn="b"/>
                      <a:r>
                        <a:rPr lang="tr-TR" sz="1100" b="0" i="0" u="none" strike="noStrike" dirty="0">
                          <a:solidFill>
                            <a:srgbClr val="000000"/>
                          </a:solidFill>
                          <a:effectLst/>
                          <a:latin typeface="Century Gothic" panose="020B0502020202020204" pitchFamily="34" charset="0"/>
                        </a:rPr>
                        <a:t>  (522.01 </a:t>
                      </a:r>
                      <a:r>
                        <a:rPr lang="tr-TR" sz="1100" b="0" i="0" u="none" strike="noStrike" dirty="0" err="1">
                          <a:solidFill>
                            <a:srgbClr val="000000"/>
                          </a:solidFill>
                          <a:effectLst/>
                          <a:latin typeface="Century Gothic" panose="020B0502020202020204" pitchFamily="34" charset="0"/>
                        </a:rPr>
                        <a:t>Mük</a:t>
                      </a:r>
                      <a:r>
                        <a:rPr lang="tr-TR" sz="1100" b="0" i="0" u="none" strike="noStrike" dirty="0">
                          <a:solidFill>
                            <a:srgbClr val="000000"/>
                          </a:solidFill>
                          <a:effectLst/>
                          <a:latin typeface="Century Gothic" panose="020B0502020202020204" pitchFamily="34" charset="0"/>
                        </a:rPr>
                        <a:t>. Madde 298-Ç B makinası değerlemesi)</a:t>
                      </a:r>
                    </a:p>
                    <a:p>
                      <a:pPr algn="l" fontAlgn="b"/>
                      <a:endParaRPr lang="tr-TR" sz="1100" b="0" i="0" u="none" strike="noStrike" dirty="0">
                        <a:solidFill>
                          <a:srgbClr val="000000"/>
                        </a:solidFill>
                        <a:effectLst/>
                        <a:latin typeface="Century Gothic" panose="020B0502020202020204" pitchFamily="34" charset="0"/>
                      </a:endParaRPr>
                    </a:p>
                  </a:txBody>
                  <a:tcPr marL="4763" marR="4763" marT="4763"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tr-TR"/>
                    </a:p>
                  </a:txBody>
                  <a:tcPr/>
                </a:tc>
                <a:tc>
                  <a:txBody>
                    <a:bodyPr/>
                    <a:lstStyle/>
                    <a:p>
                      <a:pPr algn="l" fontAlgn="b"/>
                      <a:endParaRPr lang="tr-TR" sz="1100" b="0" i="0" u="none" strike="noStrike" dirty="0">
                        <a:solidFill>
                          <a:srgbClr val="000000"/>
                        </a:solidFill>
                        <a:effectLst/>
                        <a:latin typeface="Century Gothic" panose="020B0502020202020204" pitchFamily="34" charset="0"/>
                      </a:endParaRPr>
                    </a:p>
                  </a:txBody>
                  <a:tcPr marL="4763" marR="4763" marT="4763"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tr-TR" sz="1100" b="0" i="0" u="none" strike="noStrike" dirty="0">
                          <a:solidFill>
                            <a:srgbClr val="000000"/>
                          </a:solidFill>
                          <a:effectLst/>
                          <a:latin typeface="Century Gothic" panose="020B0502020202020204" pitchFamily="34" charset="0"/>
                        </a:rPr>
                        <a:t>733.440,00</a:t>
                      </a:r>
                    </a:p>
                  </a:txBody>
                  <a:tcPr marL="4763" marR="4763" marT="4763"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035670195"/>
                  </a:ext>
                </a:extLst>
              </a:tr>
            </a:tbl>
          </a:graphicData>
        </a:graphic>
      </p:graphicFrame>
    </p:spTree>
    <p:extLst>
      <p:ext uri="{BB962C8B-B14F-4D97-AF65-F5344CB8AC3E}">
        <p14:creationId xmlns:p14="http://schemas.microsoft.com/office/powerpoint/2010/main" val="202516023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pic>
        <p:nvPicPr>
          <p:cNvPr id="4" name="Resim 3">
            <a:extLst>
              <a:ext uri="{FF2B5EF4-FFF2-40B4-BE49-F238E27FC236}">
                <a16:creationId xmlns:a16="http://schemas.microsoft.com/office/drawing/2014/main" id="{D709A00E-4437-11CB-2087-68C1B3A568CB}"/>
              </a:ext>
            </a:extLst>
          </p:cNvPr>
          <p:cNvPicPr>
            <a:picLocks noChangeAspect="1"/>
          </p:cNvPicPr>
          <p:nvPr/>
        </p:nvPicPr>
        <p:blipFill>
          <a:blip r:embed="rId4"/>
          <a:stretch>
            <a:fillRect/>
          </a:stretch>
        </p:blipFill>
        <p:spPr>
          <a:xfrm>
            <a:off x="5016340" y="6095934"/>
            <a:ext cx="4078577" cy="762066"/>
          </a:xfrm>
          <a:prstGeom prst="rect">
            <a:avLst/>
          </a:prstGeom>
        </p:spPr>
      </p:pic>
      <p:sp>
        <p:nvSpPr>
          <p:cNvPr id="5" name="Subtitle 2">
            <a:extLst>
              <a:ext uri="{FF2B5EF4-FFF2-40B4-BE49-F238E27FC236}">
                <a16:creationId xmlns:a16="http://schemas.microsoft.com/office/drawing/2014/main" id="{E8D41FE4-E7BB-2F42-6ED5-A260FAFCDB08}"/>
              </a:ext>
            </a:extLst>
          </p:cNvPr>
          <p:cNvSpPr>
            <a:spLocks noGrp="1"/>
          </p:cNvSpPr>
          <p:nvPr>
            <p:ph type="title"/>
          </p:nvPr>
        </p:nvSpPr>
        <p:spPr>
          <a:xfrm>
            <a:off x="995363" y="1040094"/>
            <a:ext cx="6792752" cy="701674"/>
          </a:xfrm>
        </p:spPr>
        <p:txBody>
          <a:bodyPr>
            <a:normAutofit/>
          </a:bodyPr>
          <a:lstStyle/>
          <a:p>
            <a:r>
              <a:rPr lang="tr-TR" sz="2000" b="1" dirty="0">
                <a:solidFill>
                  <a:srgbClr val="FF0000"/>
                </a:solidFill>
                <a:latin typeface="Century Gothic" panose="020B0502020202020204" pitchFamily="34" charset="0"/>
              </a:rPr>
              <a:t>YENİDEN DEĞERLEME UYGULAMASI</a:t>
            </a:r>
          </a:p>
        </p:txBody>
      </p:sp>
      <p:sp>
        <p:nvSpPr>
          <p:cNvPr id="2" name="İçerik Yer Tutucusu 1">
            <a:extLst>
              <a:ext uri="{FF2B5EF4-FFF2-40B4-BE49-F238E27FC236}">
                <a16:creationId xmlns:a16="http://schemas.microsoft.com/office/drawing/2014/main" id="{DD013AA8-A9E6-0192-20BA-486A4AC35109}"/>
              </a:ext>
            </a:extLst>
          </p:cNvPr>
          <p:cNvSpPr>
            <a:spLocks noGrp="1"/>
          </p:cNvSpPr>
          <p:nvPr>
            <p:ph idx="1"/>
          </p:nvPr>
        </p:nvSpPr>
        <p:spPr>
          <a:xfrm>
            <a:off x="457199" y="1547719"/>
            <a:ext cx="8551069" cy="4748308"/>
          </a:xfrm>
        </p:spPr>
        <p:txBody>
          <a:bodyPr>
            <a:normAutofit/>
          </a:bodyPr>
          <a:lstStyle/>
          <a:p>
            <a:pPr marL="103505" marR="120015" indent="0" algn="just">
              <a:lnSpc>
                <a:spcPct val="98000"/>
              </a:lnSpc>
              <a:spcBef>
                <a:spcPts val="480"/>
              </a:spcBef>
              <a:spcAft>
                <a:spcPts val="0"/>
              </a:spcAft>
              <a:buNone/>
            </a:pPr>
            <a:r>
              <a:rPr lang="tr-TR" sz="1300" dirty="0">
                <a:latin typeface="Century Gothic" panose="020B0502020202020204" pitchFamily="34" charset="0"/>
                <a:ea typeface="Times New Roman" panose="02020603050405020304" pitchFamily="18" charset="0"/>
              </a:rPr>
              <a:t>Örnek: Şubat 2020 döneminde 2.000.000 TL sına iktisap edilen ve faydalı ömrü 5 yıl olan B makinasının  31.12.2021 yılı itibariyle defter değeri aynı olup,  ayrılan amortismanı 800.000 TL </a:t>
            </a:r>
            <a:r>
              <a:rPr lang="tr-TR" sz="1300" dirty="0" err="1">
                <a:latin typeface="Century Gothic" panose="020B0502020202020204" pitchFamily="34" charset="0"/>
                <a:ea typeface="Times New Roman" panose="02020603050405020304" pitchFamily="18" charset="0"/>
              </a:rPr>
              <a:t>dir</a:t>
            </a:r>
            <a:r>
              <a:rPr lang="tr-TR" sz="1300" dirty="0">
                <a:latin typeface="Century Gothic" panose="020B0502020202020204" pitchFamily="34" charset="0"/>
                <a:ea typeface="Times New Roman" panose="02020603050405020304" pitchFamily="18" charset="0"/>
              </a:rPr>
              <a:t>.  Bu iktisadi kıymet için </a:t>
            </a:r>
            <a:r>
              <a:rPr lang="tr-TR" sz="1300" b="1" dirty="0">
                <a:solidFill>
                  <a:srgbClr val="FF0000"/>
                </a:solidFill>
                <a:latin typeface="Century Gothic" panose="020B0502020202020204" pitchFamily="34" charset="0"/>
                <a:ea typeface="Times New Roman" panose="02020603050405020304" pitchFamily="18" charset="0"/>
              </a:rPr>
              <a:t>hem Geçici 32 madde hem de </a:t>
            </a:r>
            <a:r>
              <a:rPr lang="tr-TR" sz="1300" b="1" dirty="0" err="1">
                <a:solidFill>
                  <a:srgbClr val="FF0000"/>
                </a:solidFill>
                <a:latin typeface="Century Gothic" panose="020B0502020202020204" pitchFamily="34" charset="0"/>
                <a:ea typeface="Times New Roman" panose="02020603050405020304" pitchFamily="18" charset="0"/>
              </a:rPr>
              <a:t>Mük</a:t>
            </a:r>
            <a:r>
              <a:rPr lang="tr-TR" sz="1300" b="1" dirty="0">
                <a:solidFill>
                  <a:srgbClr val="FF0000"/>
                </a:solidFill>
                <a:latin typeface="Century Gothic" panose="020B0502020202020204" pitchFamily="34" charset="0"/>
                <a:ea typeface="Times New Roman" panose="02020603050405020304" pitchFamily="18" charset="0"/>
              </a:rPr>
              <a:t>. Madde 298-Ç fıkra hükümlerini uygulanması halinde</a:t>
            </a:r>
            <a:r>
              <a:rPr lang="tr-TR" sz="1300" dirty="0">
                <a:latin typeface="Century Gothic" panose="020B0502020202020204" pitchFamily="34" charset="0"/>
                <a:ea typeface="Times New Roman" panose="02020603050405020304" pitchFamily="18" charset="0"/>
              </a:rPr>
              <a:t>; </a:t>
            </a:r>
          </a:p>
          <a:p>
            <a:pPr marL="103505" marR="120015" indent="0" algn="just">
              <a:lnSpc>
                <a:spcPct val="98000"/>
              </a:lnSpc>
              <a:spcBef>
                <a:spcPts val="480"/>
              </a:spcBef>
              <a:spcAft>
                <a:spcPts val="0"/>
              </a:spcAft>
              <a:buNone/>
            </a:pPr>
            <a:r>
              <a:rPr lang="tr-TR" sz="1300" dirty="0">
                <a:latin typeface="Century Gothic" panose="020B0502020202020204" pitchFamily="34" charset="0"/>
                <a:ea typeface="Times New Roman" panose="02020603050405020304" pitchFamily="18" charset="0"/>
              </a:rPr>
              <a:t>Mart  2020 Yİ-ÜFE katsayısı 468,69 -Aralık 2021 Yİ-ÜFE katsayısı1022,25</a:t>
            </a:r>
          </a:p>
          <a:p>
            <a:pPr marL="103505" marR="120015" indent="0" algn="just">
              <a:lnSpc>
                <a:spcPct val="98000"/>
              </a:lnSpc>
              <a:spcBef>
                <a:spcPts val="480"/>
              </a:spcBef>
              <a:spcAft>
                <a:spcPts val="0"/>
              </a:spcAft>
              <a:buNone/>
            </a:pPr>
            <a:r>
              <a:rPr lang="tr-TR" sz="1300" dirty="0">
                <a:latin typeface="Century Gothic" panose="020B0502020202020204" pitchFamily="34" charset="0"/>
                <a:ea typeface="Times New Roman" panose="02020603050405020304" pitchFamily="18" charset="0"/>
              </a:rPr>
              <a:t>Geçici 32. Madde Yeniden Değerleme Oranı: 1.022,25/468,69=2,18108</a:t>
            </a:r>
          </a:p>
          <a:p>
            <a:pPr marL="103505" marR="120015" indent="0" algn="just">
              <a:lnSpc>
                <a:spcPct val="98000"/>
              </a:lnSpc>
              <a:spcBef>
                <a:spcPts val="480"/>
              </a:spcBef>
              <a:spcAft>
                <a:spcPts val="0"/>
              </a:spcAft>
              <a:buNone/>
            </a:pPr>
            <a:r>
              <a:rPr lang="tr-TR" sz="1300" dirty="0" err="1">
                <a:latin typeface="Century Gothic" panose="020B0502020202020204" pitchFamily="34" charset="0"/>
                <a:ea typeface="Times New Roman" panose="02020603050405020304" pitchFamily="18" charset="0"/>
              </a:rPr>
              <a:t>Mük</a:t>
            </a:r>
            <a:r>
              <a:rPr lang="tr-TR" sz="1300" dirty="0">
                <a:latin typeface="Century Gothic" panose="020B0502020202020204" pitchFamily="34" charset="0"/>
                <a:ea typeface="Times New Roman" panose="02020603050405020304" pitchFamily="18" charset="0"/>
              </a:rPr>
              <a:t> 298-Ç Yeniden Değerleme Oranı: % 61,12</a:t>
            </a:r>
          </a:p>
          <a:p>
            <a:pPr marL="103505" marR="120015" indent="0" algn="just">
              <a:lnSpc>
                <a:spcPct val="98000"/>
              </a:lnSpc>
              <a:spcBef>
                <a:spcPts val="480"/>
              </a:spcBef>
              <a:spcAft>
                <a:spcPts val="0"/>
              </a:spcAft>
              <a:buNone/>
            </a:pPr>
            <a:endParaRPr lang="tr-TR" sz="1800" dirty="0">
              <a:latin typeface="Times New Roman" panose="02020603050405020304" pitchFamily="18" charset="0"/>
              <a:ea typeface="Times New Roman" panose="02020603050405020304" pitchFamily="18" charset="0"/>
            </a:endParaRPr>
          </a:p>
          <a:p>
            <a:pPr marL="103505" marR="120015" indent="0" algn="just">
              <a:lnSpc>
                <a:spcPct val="98000"/>
              </a:lnSpc>
              <a:spcBef>
                <a:spcPts val="480"/>
              </a:spcBef>
              <a:spcAft>
                <a:spcPts val="0"/>
              </a:spcAft>
              <a:buNone/>
            </a:pPr>
            <a:endParaRPr lang="tr-TR" sz="1800" dirty="0">
              <a:latin typeface="Times New Roman" panose="02020603050405020304" pitchFamily="18" charset="0"/>
              <a:ea typeface="Times New Roman" panose="02020603050405020304" pitchFamily="18" charset="0"/>
            </a:endParaRPr>
          </a:p>
          <a:p>
            <a:pPr marL="103505" marR="120015" indent="0" algn="just">
              <a:lnSpc>
                <a:spcPct val="98000"/>
              </a:lnSpc>
              <a:spcBef>
                <a:spcPts val="480"/>
              </a:spcBef>
              <a:spcAft>
                <a:spcPts val="0"/>
              </a:spcAft>
              <a:buNone/>
            </a:pPr>
            <a:endParaRPr lang="tr-TR" sz="1800" dirty="0">
              <a:latin typeface="Times New Roman" panose="02020603050405020304" pitchFamily="18" charset="0"/>
              <a:ea typeface="Times New Roman" panose="02020603050405020304" pitchFamily="18" charset="0"/>
            </a:endParaRPr>
          </a:p>
          <a:p>
            <a:pPr marL="103505" marR="120015" indent="0" algn="just">
              <a:lnSpc>
                <a:spcPct val="98000"/>
              </a:lnSpc>
              <a:spcBef>
                <a:spcPts val="480"/>
              </a:spcBef>
              <a:spcAft>
                <a:spcPts val="0"/>
              </a:spcAft>
              <a:buNone/>
            </a:pPr>
            <a:endParaRPr lang="tr-TR" sz="1800" dirty="0">
              <a:latin typeface="Times New Roman" panose="02020603050405020304" pitchFamily="18" charset="0"/>
              <a:ea typeface="Times New Roman" panose="02020603050405020304" pitchFamily="18" charset="0"/>
            </a:endParaRPr>
          </a:p>
          <a:p>
            <a:pPr marL="103505" marR="120015" indent="0" algn="just">
              <a:lnSpc>
                <a:spcPct val="98000"/>
              </a:lnSpc>
              <a:spcBef>
                <a:spcPts val="480"/>
              </a:spcBef>
              <a:spcAft>
                <a:spcPts val="0"/>
              </a:spcAft>
              <a:buNone/>
            </a:pPr>
            <a:endParaRPr lang="tr-TR" sz="1800" dirty="0">
              <a:latin typeface="Times New Roman" panose="02020603050405020304" pitchFamily="18" charset="0"/>
              <a:ea typeface="Times New Roman" panose="02020603050405020304" pitchFamily="18" charset="0"/>
            </a:endParaRPr>
          </a:p>
          <a:p>
            <a:pPr marL="103505" marR="120015" indent="0" algn="just">
              <a:lnSpc>
                <a:spcPct val="98000"/>
              </a:lnSpc>
              <a:spcBef>
                <a:spcPts val="480"/>
              </a:spcBef>
              <a:spcAft>
                <a:spcPts val="0"/>
              </a:spcAft>
              <a:buNone/>
            </a:pPr>
            <a:endParaRPr lang="tr-TR" sz="1800" dirty="0">
              <a:latin typeface="Times New Roman" panose="02020603050405020304" pitchFamily="18" charset="0"/>
              <a:ea typeface="Times New Roman" panose="02020603050405020304" pitchFamily="18" charset="0"/>
            </a:endParaRPr>
          </a:p>
          <a:p>
            <a:pPr marL="103505" marR="120015" indent="0" algn="just">
              <a:lnSpc>
                <a:spcPct val="98000"/>
              </a:lnSpc>
              <a:spcBef>
                <a:spcPts val="480"/>
              </a:spcBef>
              <a:spcAft>
                <a:spcPts val="0"/>
              </a:spcAft>
              <a:buNone/>
            </a:pPr>
            <a:endParaRPr lang="tr-TR" sz="1800" dirty="0">
              <a:latin typeface="Times New Roman" panose="02020603050405020304" pitchFamily="18" charset="0"/>
              <a:ea typeface="Times New Roman" panose="02020603050405020304" pitchFamily="18" charset="0"/>
            </a:endParaRPr>
          </a:p>
          <a:p>
            <a:pPr marL="103505" marR="120015" indent="0" algn="just">
              <a:lnSpc>
                <a:spcPct val="98000"/>
              </a:lnSpc>
              <a:spcBef>
                <a:spcPts val="480"/>
              </a:spcBef>
              <a:spcAft>
                <a:spcPts val="0"/>
              </a:spcAft>
              <a:buNone/>
            </a:pPr>
            <a:endParaRPr lang="tr-TR" sz="1400" dirty="0">
              <a:latin typeface="Times New Roman" panose="02020603050405020304" pitchFamily="18" charset="0"/>
              <a:ea typeface="Times New Roman" panose="02020603050405020304" pitchFamily="18" charset="0"/>
            </a:endParaRPr>
          </a:p>
          <a:p>
            <a:pPr marL="103505" marR="120015" indent="0" algn="just">
              <a:lnSpc>
                <a:spcPct val="98000"/>
              </a:lnSpc>
              <a:spcBef>
                <a:spcPts val="480"/>
              </a:spcBef>
              <a:spcAft>
                <a:spcPts val="0"/>
              </a:spcAft>
              <a:buNone/>
            </a:pPr>
            <a:endParaRPr lang="tr-TR" sz="1400" dirty="0">
              <a:latin typeface="Times New Roman" panose="02020603050405020304" pitchFamily="18" charset="0"/>
              <a:ea typeface="Times New Roman" panose="02020603050405020304" pitchFamily="18" charset="0"/>
            </a:endParaRPr>
          </a:p>
          <a:p>
            <a:pPr marL="103505" marR="120015" indent="0" algn="just">
              <a:lnSpc>
                <a:spcPct val="98000"/>
              </a:lnSpc>
              <a:spcBef>
                <a:spcPts val="480"/>
              </a:spcBef>
              <a:spcAft>
                <a:spcPts val="0"/>
              </a:spcAft>
              <a:buNone/>
            </a:pPr>
            <a:endParaRPr lang="tr-TR" sz="1400" dirty="0">
              <a:latin typeface="Times New Roman" panose="02020603050405020304" pitchFamily="18" charset="0"/>
              <a:ea typeface="Times New Roman" panose="02020603050405020304" pitchFamily="18" charset="0"/>
            </a:endParaRPr>
          </a:p>
          <a:p>
            <a:pPr marL="103505" marR="120015" indent="0" algn="just">
              <a:lnSpc>
                <a:spcPct val="98000"/>
              </a:lnSpc>
              <a:spcBef>
                <a:spcPts val="480"/>
              </a:spcBef>
              <a:spcAft>
                <a:spcPts val="0"/>
              </a:spcAft>
              <a:buNone/>
            </a:pPr>
            <a:endParaRPr lang="tr-TR" sz="1800" dirty="0">
              <a:latin typeface="Times New Roman" panose="02020603050405020304" pitchFamily="18" charset="0"/>
              <a:ea typeface="Times New Roman" panose="02020603050405020304" pitchFamily="18" charset="0"/>
            </a:endParaRPr>
          </a:p>
        </p:txBody>
      </p:sp>
      <p:sp>
        <p:nvSpPr>
          <p:cNvPr id="3" name="Subtitle 2">
            <a:extLst>
              <a:ext uri="{FF2B5EF4-FFF2-40B4-BE49-F238E27FC236}">
                <a16:creationId xmlns:a16="http://schemas.microsoft.com/office/drawing/2014/main" id="{07CEE11F-812F-A722-4ACC-8D698497E021}"/>
              </a:ext>
            </a:extLst>
          </p:cNvPr>
          <p:cNvSpPr txBox="1">
            <a:spLocks/>
          </p:cNvSpPr>
          <p:nvPr/>
        </p:nvSpPr>
        <p:spPr>
          <a:xfrm>
            <a:off x="-1" y="571875"/>
            <a:ext cx="4386729" cy="507625"/>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tr-TR" sz="2000" b="1" dirty="0">
                <a:solidFill>
                  <a:schemeClr val="bg1">
                    <a:lumMod val="95000"/>
                  </a:schemeClr>
                </a:solidFill>
                <a:latin typeface="Century Gothic" panose="020B0502020202020204" pitchFamily="34" charset="0"/>
              </a:rPr>
              <a:t>Mükerrer 298-Ç Fıkrası Uygulaması</a:t>
            </a:r>
          </a:p>
        </p:txBody>
      </p:sp>
      <p:graphicFrame>
        <p:nvGraphicFramePr>
          <p:cNvPr id="11" name="Tablo 10">
            <a:extLst>
              <a:ext uri="{FF2B5EF4-FFF2-40B4-BE49-F238E27FC236}">
                <a16:creationId xmlns:a16="http://schemas.microsoft.com/office/drawing/2014/main" id="{548F8A70-303F-E866-8697-9647F2678CC6}"/>
              </a:ext>
            </a:extLst>
          </p:cNvPr>
          <p:cNvGraphicFramePr>
            <a:graphicFrameLocks noGrp="1"/>
          </p:cNvGraphicFramePr>
          <p:nvPr>
            <p:extLst>
              <p:ext uri="{D42A27DB-BD31-4B8C-83A1-F6EECF244321}">
                <p14:modId xmlns:p14="http://schemas.microsoft.com/office/powerpoint/2010/main" val="707547724"/>
              </p:ext>
            </p:extLst>
          </p:nvPr>
        </p:nvGraphicFramePr>
        <p:xfrm>
          <a:off x="457199" y="3621650"/>
          <a:ext cx="8379621" cy="2067772"/>
        </p:xfrm>
        <a:graphic>
          <a:graphicData uri="http://schemas.openxmlformats.org/drawingml/2006/table">
            <a:tbl>
              <a:tblPr>
                <a:tableStyleId>{5C22544A-7EE6-4342-B048-85BDC9FD1C3A}</a:tableStyleId>
              </a:tblPr>
              <a:tblGrid>
                <a:gridCol w="1498441">
                  <a:extLst>
                    <a:ext uri="{9D8B030D-6E8A-4147-A177-3AD203B41FA5}">
                      <a16:colId xmlns:a16="http://schemas.microsoft.com/office/drawing/2014/main" val="3058110215"/>
                    </a:ext>
                  </a:extLst>
                </a:gridCol>
                <a:gridCol w="851054">
                  <a:extLst>
                    <a:ext uri="{9D8B030D-6E8A-4147-A177-3AD203B41FA5}">
                      <a16:colId xmlns:a16="http://schemas.microsoft.com/office/drawing/2014/main" val="3355118187"/>
                    </a:ext>
                  </a:extLst>
                </a:gridCol>
                <a:gridCol w="698302">
                  <a:extLst>
                    <a:ext uri="{9D8B030D-6E8A-4147-A177-3AD203B41FA5}">
                      <a16:colId xmlns:a16="http://schemas.microsoft.com/office/drawing/2014/main" val="651084918"/>
                    </a:ext>
                  </a:extLst>
                </a:gridCol>
                <a:gridCol w="858330">
                  <a:extLst>
                    <a:ext uri="{9D8B030D-6E8A-4147-A177-3AD203B41FA5}">
                      <a16:colId xmlns:a16="http://schemas.microsoft.com/office/drawing/2014/main" val="425101692"/>
                    </a:ext>
                  </a:extLst>
                </a:gridCol>
                <a:gridCol w="909247">
                  <a:extLst>
                    <a:ext uri="{9D8B030D-6E8A-4147-A177-3AD203B41FA5}">
                      <a16:colId xmlns:a16="http://schemas.microsoft.com/office/drawing/2014/main" val="4176545031"/>
                    </a:ext>
                  </a:extLst>
                </a:gridCol>
                <a:gridCol w="878636">
                  <a:extLst>
                    <a:ext uri="{9D8B030D-6E8A-4147-A177-3AD203B41FA5}">
                      <a16:colId xmlns:a16="http://schemas.microsoft.com/office/drawing/2014/main" val="2495290161"/>
                    </a:ext>
                  </a:extLst>
                </a:gridCol>
                <a:gridCol w="916723">
                  <a:extLst>
                    <a:ext uri="{9D8B030D-6E8A-4147-A177-3AD203B41FA5}">
                      <a16:colId xmlns:a16="http://schemas.microsoft.com/office/drawing/2014/main" val="599853649"/>
                    </a:ext>
                  </a:extLst>
                </a:gridCol>
                <a:gridCol w="877988">
                  <a:extLst>
                    <a:ext uri="{9D8B030D-6E8A-4147-A177-3AD203B41FA5}">
                      <a16:colId xmlns:a16="http://schemas.microsoft.com/office/drawing/2014/main" val="2908039042"/>
                    </a:ext>
                  </a:extLst>
                </a:gridCol>
                <a:gridCol w="890900">
                  <a:extLst>
                    <a:ext uri="{9D8B030D-6E8A-4147-A177-3AD203B41FA5}">
                      <a16:colId xmlns:a16="http://schemas.microsoft.com/office/drawing/2014/main" val="1039845741"/>
                    </a:ext>
                  </a:extLst>
                </a:gridCol>
              </a:tblGrid>
              <a:tr h="180696">
                <a:tc>
                  <a:txBody>
                    <a:bodyPr/>
                    <a:lstStyle/>
                    <a:p>
                      <a:pPr algn="l" fontAlgn="b"/>
                      <a:endParaRPr lang="tr-TR" sz="1100" b="0" i="0" u="none" strike="noStrike">
                        <a:solidFill>
                          <a:srgbClr val="000000"/>
                        </a:solidFill>
                        <a:effectLst/>
                        <a:latin typeface="Calibri" panose="020F0502020204030204" pitchFamily="34" charset="0"/>
                      </a:endParaRPr>
                    </a:p>
                  </a:txBody>
                  <a:tcPr marL="4756" marR="4756" marT="4756" marB="0" anchor="b"/>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4756" marR="4756" marT="4756" marB="0" anchor="b"/>
                </a:tc>
                <a:tc gridSpan="3">
                  <a:txBody>
                    <a:bodyPr/>
                    <a:lstStyle/>
                    <a:p>
                      <a:pPr algn="ctr" fontAlgn="b"/>
                      <a:r>
                        <a:rPr lang="tr-TR" sz="1100" b="1" u="none" strike="noStrike" dirty="0">
                          <a:effectLst/>
                        </a:rPr>
                        <a:t>GEÇİCİ 32 MADDE</a:t>
                      </a:r>
                      <a:endParaRPr lang="tr-TR" sz="1100" b="1" i="0" u="none" strike="noStrike" dirty="0">
                        <a:solidFill>
                          <a:srgbClr val="000000"/>
                        </a:solidFill>
                        <a:effectLst/>
                        <a:latin typeface="Calibri" panose="020F0502020204030204" pitchFamily="34" charset="0"/>
                      </a:endParaRPr>
                    </a:p>
                  </a:txBody>
                  <a:tcPr marL="4756" marR="4756" marT="4756" marB="0" anchor="b"/>
                </a:tc>
                <a:tc hMerge="1">
                  <a:txBody>
                    <a:bodyPr/>
                    <a:lstStyle/>
                    <a:p>
                      <a:endParaRPr lang="tr-TR"/>
                    </a:p>
                  </a:txBody>
                  <a:tcPr/>
                </a:tc>
                <a:tc hMerge="1">
                  <a:txBody>
                    <a:bodyPr/>
                    <a:lstStyle/>
                    <a:p>
                      <a:endParaRPr lang="tr-TR"/>
                    </a:p>
                  </a:txBody>
                  <a:tcPr/>
                </a:tc>
                <a:tc gridSpan="3">
                  <a:txBody>
                    <a:bodyPr/>
                    <a:lstStyle/>
                    <a:p>
                      <a:pPr algn="ctr" fontAlgn="b"/>
                      <a:r>
                        <a:rPr lang="tr-TR" sz="1100" b="1" u="none" strike="noStrike">
                          <a:effectLst/>
                        </a:rPr>
                        <a:t>Mük. Madde 298-Ç</a:t>
                      </a:r>
                      <a:endParaRPr lang="tr-TR" sz="1100" b="1" i="0" u="none" strike="noStrike">
                        <a:solidFill>
                          <a:srgbClr val="000000"/>
                        </a:solidFill>
                        <a:effectLst/>
                        <a:latin typeface="Calibri" panose="020F0502020204030204" pitchFamily="34" charset="0"/>
                      </a:endParaRPr>
                    </a:p>
                  </a:txBody>
                  <a:tcPr marL="4756" marR="4756" marT="4756" marB="0" anchor="b"/>
                </a:tc>
                <a:tc hMerge="1">
                  <a:txBody>
                    <a:bodyPr/>
                    <a:lstStyle/>
                    <a:p>
                      <a:endParaRPr lang="tr-TR"/>
                    </a:p>
                  </a:txBody>
                  <a:tcPr/>
                </a:tc>
                <a:tc hMerge="1">
                  <a:txBody>
                    <a:bodyPr/>
                    <a:lstStyle/>
                    <a:p>
                      <a:endParaRPr lang="tr-TR"/>
                    </a:p>
                  </a:txBody>
                  <a:tcPr/>
                </a:tc>
                <a:tc>
                  <a:txBody>
                    <a:bodyPr/>
                    <a:lstStyle/>
                    <a:p>
                      <a:pPr algn="l" fontAlgn="b"/>
                      <a:endParaRPr lang="tr-TR" sz="1100" b="1" i="0" u="none" strike="noStrike">
                        <a:solidFill>
                          <a:srgbClr val="000000"/>
                        </a:solidFill>
                        <a:effectLst/>
                        <a:latin typeface="Calibri" panose="020F0502020204030204" pitchFamily="34" charset="0"/>
                      </a:endParaRPr>
                    </a:p>
                  </a:txBody>
                  <a:tcPr marL="4756" marR="4756" marT="4756" marB="0" anchor="b"/>
                </a:tc>
                <a:extLst>
                  <a:ext uri="{0D108BD9-81ED-4DB2-BD59-A6C34878D82A}">
                    <a16:rowId xmlns:a16="http://schemas.microsoft.com/office/drawing/2014/main" val="128956817"/>
                  </a:ext>
                </a:extLst>
              </a:tr>
              <a:tr h="898242">
                <a:tc>
                  <a:txBody>
                    <a:bodyPr/>
                    <a:lstStyle/>
                    <a:p>
                      <a:pPr algn="l" fontAlgn="b"/>
                      <a:r>
                        <a:rPr lang="tr-TR" sz="1100" b="1" u="none" strike="noStrike" dirty="0">
                          <a:effectLst/>
                        </a:rPr>
                        <a:t>Hesap</a:t>
                      </a:r>
                      <a:endParaRPr lang="tr-TR" sz="1100" b="1" i="0" u="none" strike="noStrike" dirty="0">
                        <a:solidFill>
                          <a:srgbClr val="000000"/>
                        </a:solidFill>
                        <a:effectLst/>
                        <a:latin typeface="Calibri" panose="020F0502020204030204" pitchFamily="34" charset="0"/>
                      </a:endParaRPr>
                    </a:p>
                  </a:txBody>
                  <a:tcPr marL="4756" marR="4756" marT="4756" marB="0" anchor="b"/>
                </a:tc>
                <a:tc>
                  <a:txBody>
                    <a:bodyPr/>
                    <a:lstStyle/>
                    <a:p>
                      <a:pPr algn="l" fontAlgn="b"/>
                      <a:r>
                        <a:rPr lang="es-ES" sz="1100" b="1" u="none" strike="noStrike" dirty="0" err="1">
                          <a:effectLst/>
                        </a:rPr>
                        <a:t>Yeniden</a:t>
                      </a:r>
                      <a:r>
                        <a:rPr lang="es-ES" sz="1100" b="1" u="none" strike="noStrike" dirty="0">
                          <a:effectLst/>
                        </a:rPr>
                        <a:t> </a:t>
                      </a:r>
                      <a:r>
                        <a:rPr lang="es-ES" sz="1100" b="1" u="none" strike="noStrike" dirty="0" err="1">
                          <a:effectLst/>
                        </a:rPr>
                        <a:t>Değerlemeye</a:t>
                      </a:r>
                      <a:r>
                        <a:rPr lang="es-ES" sz="1100" b="1" u="none" strike="noStrike" dirty="0">
                          <a:effectLst/>
                        </a:rPr>
                        <a:t> </a:t>
                      </a:r>
                      <a:br>
                        <a:rPr lang="es-ES" sz="1100" b="1" u="none" strike="noStrike" dirty="0">
                          <a:effectLst/>
                        </a:rPr>
                      </a:br>
                      <a:r>
                        <a:rPr lang="es-ES" sz="1100" b="1" u="none" strike="noStrike" dirty="0">
                          <a:effectLst/>
                        </a:rPr>
                        <a:t>Esas </a:t>
                      </a:r>
                      <a:r>
                        <a:rPr lang="es-ES" sz="1100" b="1" u="none" strike="noStrike" dirty="0" err="1">
                          <a:effectLst/>
                        </a:rPr>
                        <a:t>Tutar</a:t>
                      </a:r>
                      <a:r>
                        <a:rPr lang="es-ES" sz="1100" b="1" u="none" strike="noStrike" dirty="0">
                          <a:effectLst/>
                        </a:rPr>
                        <a:t>(A)</a:t>
                      </a:r>
                      <a:endParaRPr lang="es-ES" sz="1100" b="1" i="0" u="none" strike="noStrike" dirty="0">
                        <a:solidFill>
                          <a:srgbClr val="000000"/>
                        </a:solidFill>
                        <a:effectLst/>
                        <a:latin typeface="Calibri" panose="020F0502020204030204" pitchFamily="34" charset="0"/>
                      </a:endParaRPr>
                    </a:p>
                  </a:txBody>
                  <a:tcPr marL="4756" marR="4756" marT="4756" marB="0" anchor="b"/>
                </a:tc>
                <a:tc>
                  <a:txBody>
                    <a:bodyPr/>
                    <a:lstStyle/>
                    <a:p>
                      <a:pPr algn="l" fontAlgn="b"/>
                      <a:r>
                        <a:rPr lang="tr-TR" sz="1100" b="1" u="none" strike="noStrike" dirty="0">
                          <a:effectLst/>
                        </a:rPr>
                        <a:t>Yeniden Değerleme </a:t>
                      </a:r>
                      <a:br>
                        <a:rPr lang="tr-TR" sz="1100" b="1" u="none" strike="noStrike" dirty="0">
                          <a:effectLst/>
                        </a:rPr>
                      </a:br>
                      <a:r>
                        <a:rPr lang="tr-TR" sz="1100" b="1" u="none" strike="noStrike" dirty="0">
                          <a:effectLst/>
                        </a:rPr>
                        <a:t>Oranı(B)</a:t>
                      </a:r>
                      <a:endParaRPr lang="tr-TR" sz="1100" b="1" i="0" u="none" strike="noStrike" dirty="0">
                        <a:solidFill>
                          <a:srgbClr val="000000"/>
                        </a:solidFill>
                        <a:effectLst/>
                        <a:latin typeface="Calibri" panose="020F0502020204030204" pitchFamily="34" charset="0"/>
                      </a:endParaRPr>
                    </a:p>
                  </a:txBody>
                  <a:tcPr marL="4756" marR="4756" marT="4756" marB="0" anchor="b"/>
                </a:tc>
                <a:tc>
                  <a:txBody>
                    <a:bodyPr/>
                    <a:lstStyle/>
                    <a:p>
                      <a:pPr algn="l" fontAlgn="b"/>
                      <a:r>
                        <a:rPr lang="tr-TR" sz="1100" b="1" u="none" strike="noStrike" dirty="0">
                          <a:effectLst/>
                        </a:rPr>
                        <a:t>Yeniden Değerlenmiş </a:t>
                      </a:r>
                      <a:br>
                        <a:rPr lang="tr-TR" sz="1100" b="1" u="none" strike="noStrike" dirty="0">
                          <a:effectLst/>
                        </a:rPr>
                      </a:br>
                      <a:r>
                        <a:rPr lang="tr-TR" sz="1100" b="1" u="none" strike="noStrike" dirty="0">
                          <a:effectLst/>
                        </a:rPr>
                        <a:t>Tutar (</a:t>
                      </a:r>
                      <a:r>
                        <a:rPr lang="tr-TR" sz="1100" b="1" u="none" strike="noStrike" dirty="0" err="1">
                          <a:effectLst/>
                        </a:rPr>
                        <a:t>AxB</a:t>
                      </a:r>
                      <a:r>
                        <a:rPr lang="tr-TR" sz="1100" b="1" u="none" strike="noStrike" dirty="0">
                          <a:effectLst/>
                        </a:rPr>
                        <a:t>=C)</a:t>
                      </a:r>
                      <a:endParaRPr lang="tr-TR" sz="1100" b="1" i="0" u="none" strike="noStrike" dirty="0">
                        <a:solidFill>
                          <a:srgbClr val="000000"/>
                        </a:solidFill>
                        <a:effectLst/>
                        <a:latin typeface="Calibri" panose="020F0502020204030204" pitchFamily="34" charset="0"/>
                      </a:endParaRPr>
                    </a:p>
                  </a:txBody>
                  <a:tcPr marL="4756" marR="4756" marT="4756" marB="0" anchor="b"/>
                </a:tc>
                <a:tc>
                  <a:txBody>
                    <a:bodyPr/>
                    <a:lstStyle/>
                    <a:p>
                      <a:pPr algn="l" fontAlgn="b"/>
                      <a:r>
                        <a:rPr lang="es-ES" sz="1100" b="1" u="none" strike="noStrike" dirty="0" err="1">
                          <a:effectLst/>
                        </a:rPr>
                        <a:t>Yeniden</a:t>
                      </a:r>
                      <a:r>
                        <a:rPr lang="es-ES" sz="1100" b="1" u="none" strike="noStrike" dirty="0">
                          <a:effectLst/>
                        </a:rPr>
                        <a:t> </a:t>
                      </a:r>
                      <a:r>
                        <a:rPr lang="es-ES" sz="1100" b="1" u="none" strike="noStrike" dirty="0" err="1">
                          <a:effectLst/>
                        </a:rPr>
                        <a:t>Değerleme</a:t>
                      </a:r>
                      <a:br>
                        <a:rPr lang="es-ES" sz="1100" b="1" u="none" strike="noStrike" dirty="0">
                          <a:effectLst/>
                        </a:rPr>
                      </a:br>
                      <a:r>
                        <a:rPr lang="es-ES" sz="1100" b="1" u="none" strike="noStrike" dirty="0">
                          <a:effectLst/>
                        </a:rPr>
                        <a:t> </a:t>
                      </a:r>
                      <a:r>
                        <a:rPr lang="es-ES" sz="1100" b="1" u="none" strike="noStrike" dirty="0" err="1">
                          <a:effectLst/>
                        </a:rPr>
                        <a:t>Artış</a:t>
                      </a:r>
                      <a:r>
                        <a:rPr lang="es-ES" sz="1100" b="1" u="none" strike="noStrike" dirty="0">
                          <a:effectLst/>
                        </a:rPr>
                        <a:t> </a:t>
                      </a:r>
                      <a:r>
                        <a:rPr lang="es-ES" sz="1100" b="1" u="none" strike="noStrike" dirty="0" err="1">
                          <a:effectLst/>
                        </a:rPr>
                        <a:t>Tutarı</a:t>
                      </a:r>
                      <a:r>
                        <a:rPr lang="es-ES" sz="1100" b="1" u="none" strike="noStrike" dirty="0">
                          <a:effectLst/>
                        </a:rPr>
                        <a:t>(C-A)</a:t>
                      </a:r>
                      <a:endParaRPr lang="es-ES" sz="1100" b="1" i="0" u="none" strike="noStrike" dirty="0">
                        <a:solidFill>
                          <a:srgbClr val="000000"/>
                        </a:solidFill>
                        <a:effectLst/>
                        <a:latin typeface="Calibri" panose="020F0502020204030204" pitchFamily="34" charset="0"/>
                      </a:endParaRPr>
                    </a:p>
                  </a:txBody>
                  <a:tcPr marL="4756" marR="4756" marT="4756" marB="0" anchor="b"/>
                </a:tc>
                <a:tc>
                  <a:txBody>
                    <a:bodyPr/>
                    <a:lstStyle/>
                    <a:p>
                      <a:pPr algn="l" fontAlgn="b"/>
                      <a:r>
                        <a:rPr lang="tr-TR" sz="1100" b="1" u="none" strike="noStrike" dirty="0">
                          <a:effectLst/>
                        </a:rPr>
                        <a:t>Yeniden Değerleme </a:t>
                      </a:r>
                      <a:br>
                        <a:rPr lang="tr-TR" sz="1100" b="1" u="none" strike="noStrike" dirty="0">
                          <a:effectLst/>
                        </a:rPr>
                      </a:br>
                      <a:r>
                        <a:rPr lang="tr-TR" sz="1100" b="1" u="none" strike="noStrike" dirty="0">
                          <a:effectLst/>
                        </a:rPr>
                        <a:t>Oranı(D)</a:t>
                      </a:r>
                      <a:endParaRPr lang="tr-TR" sz="1100" b="1" i="0" u="none" strike="noStrike" dirty="0">
                        <a:solidFill>
                          <a:srgbClr val="000000"/>
                        </a:solidFill>
                        <a:effectLst/>
                        <a:latin typeface="Calibri" panose="020F0502020204030204" pitchFamily="34" charset="0"/>
                      </a:endParaRPr>
                    </a:p>
                  </a:txBody>
                  <a:tcPr marL="4756" marR="4756" marT="4756" marB="0" anchor="b"/>
                </a:tc>
                <a:tc>
                  <a:txBody>
                    <a:bodyPr/>
                    <a:lstStyle/>
                    <a:p>
                      <a:pPr algn="l" fontAlgn="b"/>
                      <a:r>
                        <a:rPr lang="tr-TR" sz="1100" b="1" u="none" strike="noStrike" dirty="0">
                          <a:effectLst/>
                        </a:rPr>
                        <a:t>Yeniden Değerleme</a:t>
                      </a:r>
                      <a:br>
                        <a:rPr lang="tr-TR" sz="1100" b="1" u="none" strike="noStrike" dirty="0">
                          <a:effectLst/>
                        </a:rPr>
                      </a:br>
                      <a:r>
                        <a:rPr lang="tr-TR" sz="1100" b="1" u="none" strike="noStrike" dirty="0">
                          <a:effectLst/>
                        </a:rPr>
                        <a:t> Artış Tutarı(</a:t>
                      </a:r>
                      <a:r>
                        <a:rPr lang="tr-TR" sz="1100" b="1" u="none" strike="noStrike" dirty="0" err="1">
                          <a:effectLst/>
                        </a:rPr>
                        <a:t>CxD</a:t>
                      </a:r>
                      <a:r>
                        <a:rPr lang="tr-TR" sz="1100" b="1" u="none" strike="noStrike" dirty="0">
                          <a:effectLst/>
                        </a:rPr>
                        <a:t>=E)</a:t>
                      </a:r>
                      <a:endParaRPr lang="tr-TR" sz="1100" b="1" i="0" u="none" strike="noStrike" dirty="0">
                        <a:solidFill>
                          <a:srgbClr val="000000"/>
                        </a:solidFill>
                        <a:effectLst/>
                        <a:latin typeface="Calibri" panose="020F0502020204030204" pitchFamily="34" charset="0"/>
                      </a:endParaRPr>
                    </a:p>
                  </a:txBody>
                  <a:tcPr marL="4756" marR="4756" marT="4756" marB="0" anchor="b"/>
                </a:tc>
                <a:tc>
                  <a:txBody>
                    <a:bodyPr/>
                    <a:lstStyle/>
                    <a:p>
                      <a:pPr algn="l" fontAlgn="b"/>
                      <a:r>
                        <a:rPr lang="tr-TR" sz="1100" b="1" u="none" strike="noStrike" dirty="0">
                          <a:effectLst/>
                        </a:rPr>
                        <a:t>Yeniden Değerlenmiş Tutar(C+E)</a:t>
                      </a:r>
                      <a:endParaRPr lang="tr-TR" sz="1100" b="1" i="0" u="none" strike="noStrike" dirty="0">
                        <a:solidFill>
                          <a:srgbClr val="000000"/>
                        </a:solidFill>
                        <a:effectLst/>
                        <a:latin typeface="Calibri" panose="020F0502020204030204" pitchFamily="34" charset="0"/>
                      </a:endParaRPr>
                    </a:p>
                  </a:txBody>
                  <a:tcPr marL="4756" marR="4756" marT="4756" marB="0" anchor="b"/>
                </a:tc>
                <a:tc>
                  <a:txBody>
                    <a:bodyPr/>
                    <a:lstStyle/>
                    <a:p>
                      <a:pPr algn="l" fontAlgn="b"/>
                      <a:r>
                        <a:rPr lang="tr-TR" sz="1100" b="1" u="none" strike="noStrike" dirty="0">
                          <a:effectLst/>
                        </a:rPr>
                        <a:t>Yeniden </a:t>
                      </a:r>
                      <a:br>
                        <a:rPr lang="tr-TR" sz="1100" b="1" u="none" strike="noStrike" dirty="0">
                          <a:effectLst/>
                        </a:rPr>
                      </a:br>
                      <a:r>
                        <a:rPr lang="tr-TR" sz="1100" b="1" u="none" strike="noStrike" dirty="0">
                          <a:effectLst/>
                        </a:rPr>
                        <a:t>Değerleme Toplamı</a:t>
                      </a:r>
                      <a:endParaRPr lang="tr-TR" sz="1100" b="1" i="0" u="none" strike="noStrike" dirty="0">
                        <a:solidFill>
                          <a:srgbClr val="000000"/>
                        </a:solidFill>
                        <a:effectLst/>
                        <a:latin typeface="Calibri" panose="020F0502020204030204" pitchFamily="34" charset="0"/>
                      </a:endParaRPr>
                    </a:p>
                  </a:txBody>
                  <a:tcPr marL="4756" marR="4756" marT="4756" marB="0" anchor="b"/>
                </a:tc>
                <a:extLst>
                  <a:ext uri="{0D108BD9-81ED-4DB2-BD59-A6C34878D82A}">
                    <a16:rowId xmlns:a16="http://schemas.microsoft.com/office/drawing/2014/main" val="3819882544"/>
                  </a:ext>
                </a:extLst>
              </a:tr>
              <a:tr h="180696">
                <a:tc>
                  <a:txBody>
                    <a:bodyPr/>
                    <a:lstStyle/>
                    <a:p>
                      <a:pPr algn="l" fontAlgn="b"/>
                      <a:r>
                        <a:rPr lang="tr-TR" sz="1100" b="1" i="0" u="none" strike="noStrike" dirty="0">
                          <a:solidFill>
                            <a:srgbClr val="000000"/>
                          </a:solidFill>
                          <a:effectLst/>
                          <a:latin typeface="Calibri" panose="020F0502020204030204" pitchFamily="34" charset="0"/>
                        </a:rPr>
                        <a:t>Makina</a:t>
                      </a:r>
                    </a:p>
                  </a:txBody>
                  <a:tcPr marL="4756" marR="4756" marT="4756" marB="0" anchor="b"/>
                </a:tc>
                <a:tc>
                  <a:txBody>
                    <a:bodyPr/>
                    <a:lstStyle/>
                    <a:p>
                      <a:pPr algn="r" fontAlgn="b"/>
                      <a:r>
                        <a:rPr lang="tr-TR" sz="1100" u="none" strike="noStrike">
                          <a:effectLst/>
                        </a:rPr>
                        <a:t>2.000.000</a:t>
                      </a:r>
                      <a:endParaRPr lang="tr-TR" sz="1100" b="0" i="0" u="none" strike="noStrike">
                        <a:solidFill>
                          <a:srgbClr val="000000"/>
                        </a:solidFill>
                        <a:effectLst/>
                        <a:latin typeface="Calibri" panose="020F0502020204030204" pitchFamily="34" charset="0"/>
                      </a:endParaRPr>
                    </a:p>
                  </a:txBody>
                  <a:tcPr marL="4756" marR="4756" marT="4756" marB="0" anchor="b"/>
                </a:tc>
                <a:tc rowSpan="4">
                  <a:txBody>
                    <a:bodyPr/>
                    <a:lstStyle/>
                    <a:p>
                      <a:pPr algn="ctr" fontAlgn="ctr"/>
                      <a:r>
                        <a:rPr lang="tr-TR" sz="1100" u="none" strike="noStrike" dirty="0">
                          <a:effectLst/>
                        </a:rPr>
                        <a:t>2,18108</a:t>
                      </a:r>
                      <a:endParaRPr lang="tr-TR" sz="1100" b="0" i="0" u="none" strike="noStrike" dirty="0">
                        <a:solidFill>
                          <a:srgbClr val="000000"/>
                        </a:solidFill>
                        <a:effectLst/>
                        <a:latin typeface="Calibri" panose="020F0502020204030204" pitchFamily="34" charset="0"/>
                      </a:endParaRPr>
                    </a:p>
                  </a:txBody>
                  <a:tcPr marL="4756" marR="4756" marT="4756" marB="0" anchor="ctr"/>
                </a:tc>
                <a:tc rowSpan="2">
                  <a:txBody>
                    <a:bodyPr/>
                    <a:lstStyle/>
                    <a:p>
                      <a:pPr algn="r" fontAlgn="b"/>
                      <a:r>
                        <a:rPr lang="tr-TR" sz="1100" u="none" strike="noStrike">
                          <a:effectLst/>
                        </a:rPr>
                        <a:t>4.362.160,00</a:t>
                      </a:r>
                      <a:endParaRPr lang="tr-TR" sz="1100" b="0" i="0" u="none" strike="noStrike">
                        <a:solidFill>
                          <a:srgbClr val="000000"/>
                        </a:solidFill>
                        <a:effectLst/>
                        <a:latin typeface="Calibri" panose="020F0502020204030204" pitchFamily="34" charset="0"/>
                      </a:endParaRPr>
                    </a:p>
                  </a:txBody>
                  <a:tcPr marL="4756" marR="4756" marT="4756" marB="0" anchor="b"/>
                </a:tc>
                <a:tc rowSpan="2">
                  <a:txBody>
                    <a:bodyPr/>
                    <a:lstStyle/>
                    <a:p>
                      <a:pPr algn="r" fontAlgn="b"/>
                      <a:r>
                        <a:rPr lang="tr-TR" sz="1100" u="none" strike="noStrike" dirty="0">
                          <a:effectLst/>
                        </a:rPr>
                        <a:t>2.362.160,00</a:t>
                      </a:r>
                      <a:endParaRPr lang="tr-TR" sz="1100" b="0" i="0" u="none" strike="noStrike" dirty="0">
                        <a:solidFill>
                          <a:srgbClr val="000000"/>
                        </a:solidFill>
                        <a:effectLst/>
                        <a:latin typeface="Calibri" panose="020F0502020204030204" pitchFamily="34" charset="0"/>
                      </a:endParaRPr>
                    </a:p>
                  </a:txBody>
                  <a:tcPr marL="4756" marR="4756" marT="4756" marB="0" anchor="b"/>
                </a:tc>
                <a:tc rowSpan="4">
                  <a:txBody>
                    <a:bodyPr/>
                    <a:lstStyle/>
                    <a:p>
                      <a:pPr algn="ctr" fontAlgn="b"/>
                      <a:r>
                        <a:rPr lang="tr-TR" sz="1100" u="none" strike="noStrike">
                          <a:effectLst/>
                        </a:rPr>
                        <a:t>0,6112</a:t>
                      </a:r>
                      <a:endParaRPr lang="tr-TR" sz="1100" b="0" i="0" u="none" strike="noStrike">
                        <a:solidFill>
                          <a:srgbClr val="000000"/>
                        </a:solidFill>
                        <a:effectLst/>
                        <a:latin typeface="Calibri" panose="020F0502020204030204" pitchFamily="34" charset="0"/>
                      </a:endParaRPr>
                    </a:p>
                  </a:txBody>
                  <a:tcPr marL="4756" marR="4756" marT="4756" marB="0" anchor="b"/>
                </a:tc>
                <a:tc rowSpan="3">
                  <a:txBody>
                    <a:bodyPr/>
                    <a:lstStyle/>
                    <a:p>
                      <a:pPr algn="r" fontAlgn="b"/>
                      <a:r>
                        <a:rPr lang="tr-TR" sz="1100" u="none" strike="noStrike" dirty="0">
                          <a:effectLst/>
                        </a:rPr>
                        <a:t>2.666.152,19</a:t>
                      </a:r>
                      <a:endParaRPr lang="tr-TR" sz="1100" b="0" i="0" u="none" strike="noStrike" dirty="0">
                        <a:solidFill>
                          <a:srgbClr val="000000"/>
                        </a:solidFill>
                        <a:effectLst/>
                        <a:latin typeface="Calibri" panose="020F0502020204030204" pitchFamily="34" charset="0"/>
                      </a:endParaRPr>
                    </a:p>
                  </a:txBody>
                  <a:tcPr marL="4756" marR="4756" marT="4756" marB="0" anchor="b"/>
                </a:tc>
                <a:tc rowSpan="3">
                  <a:txBody>
                    <a:bodyPr/>
                    <a:lstStyle/>
                    <a:p>
                      <a:pPr algn="r" fontAlgn="b"/>
                      <a:r>
                        <a:rPr lang="tr-TR" sz="1100" u="none" strike="noStrike">
                          <a:effectLst/>
                        </a:rPr>
                        <a:t>7.028.312,19</a:t>
                      </a:r>
                      <a:endParaRPr lang="tr-TR" sz="1100" b="0" i="0" u="none" strike="noStrike">
                        <a:solidFill>
                          <a:srgbClr val="000000"/>
                        </a:solidFill>
                        <a:effectLst/>
                        <a:latin typeface="Calibri" panose="020F0502020204030204" pitchFamily="34" charset="0"/>
                      </a:endParaRPr>
                    </a:p>
                  </a:txBody>
                  <a:tcPr marL="4756" marR="4756" marT="4756" marB="0" anchor="b"/>
                </a:tc>
                <a:tc rowSpan="3">
                  <a:txBody>
                    <a:bodyPr/>
                    <a:lstStyle/>
                    <a:p>
                      <a:pPr algn="r" fontAlgn="b"/>
                      <a:r>
                        <a:rPr lang="tr-TR" sz="1100" u="none" strike="noStrike" dirty="0">
                          <a:effectLst/>
                        </a:rPr>
                        <a:t>5.028.312,19</a:t>
                      </a:r>
                      <a:endParaRPr lang="tr-TR" sz="1100" b="0" i="0" u="none" strike="noStrike" dirty="0">
                        <a:solidFill>
                          <a:srgbClr val="000000"/>
                        </a:solidFill>
                        <a:effectLst/>
                        <a:latin typeface="Calibri" panose="020F0502020204030204" pitchFamily="34" charset="0"/>
                      </a:endParaRPr>
                    </a:p>
                  </a:txBody>
                  <a:tcPr marL="4756" marR="4756" marT="4756" marB="0" anchor="b"/>
                </a:tc>
                <a:extLst>
                  <a:ext uri="{0D108BD9-81ED-4DB2-BD59-A6C34878D82A}">
                    <a16:rowId xmlns:a16="http://schemas.microsoft.com/office/drawing/2014/main" val="730555175"/>
                  </a:ext>
                </a:extLst>
              </a:tr>
              <a:tr h="97910">
                <a:tc rowSpan="3">
                  <a:txBody>
                    <a:bodyPr/>
                    <a:lstStyle/>
                    <a:p>
                      <a:pPr algn="l" fontAlgn="ctr"/>
                      <a:r>
                        <a:rPr lang="tr-TR" sz="1100" b="1" u="none" strike="noStrike">
                          <a:effectLst/>
                        </a:rPr>
                        <a:t>Birikmiş Amortisman</a:t>
                      </a:r>
                      <a:endParaRPr lang="tr-TR" sz="1100" b="1" i="0" u="none" strike="noStrike">
                        <a:solidFill>
                          <a:srgbClr val="000000"/>
                        </a:solidFill>
                        <a:effectLst/>
                        <a:latin typeface="Calibri" panose="020F0502020204030204" pitchFamily="34" charset="0"/>
                      </a:endParaRPr>
                    </a:p>
                  </a:txBody>
                  <a:tcPr marL="4756" marR="4756" marT="4756" marB="0" anchor="ctr"/>
                </a:tc>
                <a:tc rowSpan="3">
                  <a:txBody>
                    <a:bodyPr/>
                    <a:lstStyle/>
                    <a:p>
                      <a:pPr algn="r" fontAlgn="b"/>
                      <a:r>
                        <a:rPr lang="tr-TR" sz="1100" u="none" strike="noStrike">
                          <a:effectLst/>
                        </a:rPr>
                        <a:t>800.000</a:t>
                      </a:r>
                      <a:endParaRPr lang="tr-TR" sz="1100" b="0" i="0" u="none" strike="noStrike">
                        <a:solidFill>
                          <a:srgbClr val="000000"/>
                        </a:solidFill>
                        <a:effectLst/>
                        <a:latin typeface="Calibri" panose="020F0502020204030204" pitchFamily="34" charset="0"/>
                      </a:endParaRPr>
                    </a:p>
                  </a:txBody>
                  <a:tcPr marL="4756" marR="4756" marT="4756" marB="0" anchor="b"/>
                </a:tc>
                <a:tc vMerge="1">
                  <a:txBody>
                    <a:bodyPr/>
                    <a:lstStyle/>
                    <a:p>
                      <a:endParaRPr lang="tr-TR"/>
                    </a:p>
                  </a:txBody>
                  <a:tcPr/>
                </a:tc>
                <a:tc vMerge="1">
                  <a:txBody>
                    <a:bodyPr/>
                    <a:lstStyle/>
                    <a:p>
                      <a:pPr algn="r" fontAlgn="b"/>
                      <a:r>
                        <a:rPr lang="tr-TR" sz="1100" u="none" strike="noStrike">
                          <a:effectLst/>
                        </a:rPr>
                        <a:t>1.744.864,00</a:t>
                      </a:r>
                      <a:endParaRPr lang="tr-TR" sz="1100" b="0" i="0" u="none" strike="noStrike">
                        <a:solidFill>
                          <a:srgbClr val="000000"/>
                        </a:solidFill>
                        <a:effectLst/>
                        <a:latin typeface="Calibri" panose="020F0502020204030204" pitchFamily="34" charset="0"/>
                      </a:endParaRPr>
                    </a:p>
                  </a:txBody>
                  <a:tcPr marL="4756" marR="4756" marT="4756" marB="0" anchor="b"/>
                </a:tc>
                <a:tc vMerge="1">
                  <a:txBody>
                    <a:bodyPr/>
                    <a:lstStyle/>
                    <a:p>
                      <a:pPr algn="r" fontAlgn="b"/>
                      <a:r>
                        <a:rPr lang="tr-TR" sz="1100" u="none" strike="noStrike" dirty="0">
                          <a:effectLst/>
                        </a:rPr>
                        <a:t>944.864,00</a:t>
                      </a:r>
                      <a:endParaRPr lang="tr-TR" sz="1100" b="0" i="0" u="none" strike="noStrike" dirty="0">
                        <a:solidFill>
                          <a:srgbClr val="000000"/>
                        </a:solidFill>
                        <a:effectLst/>
                        <a:latin typeface="Calibri" panose="020F0502020204030204" pitchFamily="34" charset="0"/>
                      </a:endParaRPr>
                    </a:p>
                  </a:txBody>
                  <a:tcPr marL="4756" marR="4756" marT="4756" marB="0" anchor="b"/>
                </a:tc>
                <a:tc vMerge="1">
                  <a:txBody>
                    <a:bodyPr/>
                    <a:lstStyle/>
                    <a:p>
                      <a:endParaRPr lang="tr-TR"/>
                    </a:p>
                  </a:txBody>
                  <a:tcPr/>
                </a:tc>
                <a:tc vMerge="1">
                  <a:txBody>
                    <a:bodyPr/>
                    <a:lstStyle/>
                    <a:p>
                      <a:pPr algn="r" fontAlgn="b"/>
                      <a:r>
                        <a:rPr lang="tr-TR" sz="1100" u="none" strike="noStrike">
                          <a:effectLst/>
                        </a:rPr>
                        <a:t>1.066.460,88</a:t>
                      </a:r>
                      <a:endParaRPr lang="tr-TR" sz="1100" b="0" i="0" u="none" strike="noStrike">
                        <a:solidFill>
                          <a:srgbClr val="000000"/>
                        </a:solidFill>
                        <a:effectLst/>
                        <a:latin typeface="Calibri" panose="020F0502020204030204" pitchFamily="34" charset="0"/>
                      </a:endParaRPr>
                    </a:p>
                  </a:txBody>
                  <a:tcPr marL="4756" marR="4756" marT="4756" marB="0" anchor="b"/>
                </a:tc>
                <a:tc vMerge="1">
                  <a:txBody>
                    <a:bodyPr/>
                    <a:lstStyle/>
                    <a:p>
                      <a:pPr algn="r" fontAlgn="b"/>
                      <a:r>
                        <a:rPr lang="tr-TR" sz="1100" u="none" strike="noStrike">
                          <a:effectLst/>
                        </a:rPr>
                        <a:t>2.811.324,88</a:t>
                      </a:r>
                      <a:endParaRPr lang="tr-TR" sz="1100" b="0" i="0" u="none" strike="noStrike">
                        <a:solidFill>
                          <a:srgbClr val="000000"/>
                        </a:solidFill>
                        <a:effectLst/>
                        <a:latin typeface="Calibri" panose="020F0502020204030204" pitchFamily="34" charset="0"/>
                      </a:endParaRPr>
                    </a:p>
                  </a:txBody>
                  <a:tcPr marL="4756" marR="4756" marT="4756" marB="0" anchor="b"/>
                </a:tc>
                <a:tc vMerge="1">
                  <a:txBody>
                    <a:bodyPr/>
                    <a:lstStyle/>
                    <a:p>
                      <a:pPr algn="r" fontAlgn="b"/>
                      <a:r>
                        <a:rPr lang="tr-TR" sz="1100" u="none" strike="noStrike" dirty="0">
                          <a:effectLst/>
                        </a:rPr>
                        <a:t>2.011.324,88</a:t>
                      </a:r>
                      <a:endParaRPr lang="tr-TR" sz="1100" b="0" i="0" u="none" strike="noStrike" dirty="0">
                        <a:solidFill>
                          <a:srgbClr val="000000"/>
                        </a:solidFill>
                        <a:effectLst/>
                        <a:latin typeface="Calibri" panose="020F0502020204030204" pitchFamily="34" charset="0"/>
                      </a:endParaRPr>
                    </a:p>
                  </a:txBody>
                  <a:tcPr marL="4756" marR="4756" marT="4756" marB="0" anchor="b"/>
                </a:tc>
                <a:extLst>
                  <a:ext uri="{0D108BD9-81ED-4DB2-BD59-A6C34878D82A}">
                    <a16:rowId xmlns:a16="http://schemas.microsoft.com/office/drawing/2014/main" val="403895630"/>
                  </a:ext>
                </a:extLst>
              </a:tr>
              <a:tr h="0">
                <a:tc vMerge="1">
                  <a:txBody>
                    <a:bodyPr/>
                    <a:lstStyle/>
                    <a:p>
                      <a:pPr algn="l" fontAlgn="ctr"/>
                      <a:endParaRPr lang="tr-TR" sz="1100" b="1" i="0" u="none" strike="noStrike">
                        <a:solidFill>
                          <a:srgbClr val="000000"/>
                        </a:solidFill>
                        <a:effectLst/>
                        <a:latin typeface="Calibri" panose="020F0502020204030204" pitchFamily="34" charset="0"/>
                      </a:endParaRPr>
                    </a:p>
                  </a:txBody>
                  <a:tcPr marL="4756" marR="4756" marT="4756" marB="0" anchor="ctr"/>
                </a:tc>
                <a:tc vMerge="1">
                  <a:txBody>
                    <a:bodyPr/>
                    <a:lstStyle/>
                    <a:p>
                      <a:pPr algn="r" fontAlgn="b"/>
                      <a:endParaRPr lang="tr-TR" sz="1100" b="0" i="0" u="none" strike="noStrike">
                        <a:solidFill>
                          <a:srgbClr val="000000"/>
                        </a:solidFill>
                        <a:effectLst/>
                        <a:latin typeface="Calibri" panose="020F0502020204030204" pitchFamily="34" charset="0"/>
                      </a:endParaRPr>
                    </a:p>
                  </a:txBody>
                  <a:tcPr marL="4756" marR="4756" marT="4756" marB="0" anchor="b"/>
                </a:tc>
                <a:tc vMerge="1">
                  <a:txBody>
                    <a:bodyPr/>
                    <a:lstStyle/>
                    <a:p>
                      <a:pPr algn="ctr" fontAlgn="ctr"/>
                      <a:endParaRPr lang="tr-TR" sz="1100" b="0" i="0" u="none" strike="noStrike" dirty="0">
                        <a:solidFill>
                          <a:srgbClr val="000000"/>
                        </a:solidFill>
                        <a:effectLst/>
                        <a:latin typeface="Calibri" panose="020F0502020204030204" pitchFamily="34" charset="0"/>
                      </a:endParaRPr>
                    </a:p>
                  </a:txBody>
                  <a:tcPr marL="4756" marR="4756" marT="4756" marB="0" anchor="ctr"/>
                </a:tc>
                <a:tc rowSpan="2">
                  <a:txBody>
                    <a:bodyPr/>
                    <a:lstStyle/>
                    <a:p>
                      <a:pPr algn="r" fontAlgn="b"/>
                      <a:r>
                        <a:rPr lang="tr-TR" sz="1100" u="none" strike="noStrike">
                          <a:effectLst/>
                        </a:rPr>
                        <a:t>1.744.864,00</a:t>
                      </a:r>
                      <a:endParaRPr lang="tr-TR" sz="1100" b="0" i="0" u="none" strike="noStrike">
                        <a:solidFill>
                          <a:srgbClr val="000000"/>
                        </a:solidFill>
                        <a:effectLst/>
                        <a:latin typeface="Calibri" panose="020F0502020204030204" pitchFamily="34" charset="0"/>
                      </a:endParaRPr>
                    </a:p>
                  </a:txBody>
                  <a:tcPr marL="4756" marR="4756" marT="4756" marB="0" anchor="b"/>
                </a:tc>
                <a:tc rowSpan="2">
                  <a:txBody>
                    <a:bodyPr/>
                    <a:lstStyle/>
                    <a:p>
                      <a:pPr algn="r" fontAlgn="b"/>
                      <a:r>
                        <a:rPr lang="tr-TR" sz="1100" u="none" strike="noStrike" dirty="0">
                          <a:effectLst/>
                        </a:rPr>
                        <a:t>944.864,00</a:t>
                      </a:r>
                      <a:endParaRPr lang="tr-TR" sz="1100" b="0" i="0" u="none" strike="noStrike" dirty="0">
                        <a:solidFill>
                          <a:srgbClr val="000000"/>
                        </a:solidFill>
                        <a:effectLst/>
                        <a:latin typeface="Calibri" panose="020F0502020204030204" pitchFamily="34" charset="0"/>
                      </a:endParaRPr>
                    </a:p>
                  </a:txBody>
                  <a:tcPr marL="4756" marR="4756" marT="4756" marB="0" anchor="b"/>
                </a:tc>
                <a:tc vMerge="1">
                  <a:txBody>
                    <a:bodyPr/>
                    <a:lstStyle/>
                    <a:p>
                      <a:pPr algn="ctr" fontAlgn="b"/>
                      <a:endParaRPr lang="tr-TR" sz="1100" b="0" i="0" u="none" strike="noStrike">
                        <a:solidFill>
                          <a:srgbClr val="000000"/>
                        </a:solidFill>
                        <a:effectLst/>
                        <a:latin typeface="Calibri" panose="020F0502020204030204" pitchFamily="34" charset="0"/>
                      </a:endParaRPr>
                    </a:p>
                  </a:txBody>
                  <a:tcPr marL="4756" marR="4756" marT="4756" marB="0" anchor="b"/>
                </a:tc>
                <a:tc vMerge="1">
                  <a:txBody>
                    <a:bodyPr/>
                    <a:lstStyle/>
                    <a:p>
                      <a:pPr algn="r" fontAlgn="b"/>
                      <a:endParaRPr lang="tr-TR" sz="1100" b="0" i="0" u="none" strike="noStrike">
                        <a:solidFill>
                          <a:srgbClr val="000000"/>
                        </a:solidFill>
                        <a:effectLst/>
                        <a:latin typeface="Calibri" panose="020F0502020204030204" pitchFamily="34" charset="0"/>
                      </a:endParaRPr>
                    </a:p>
                  </a:txBody>
                  <a:tcPr marL="4756" marR="4756" marT="4756" marB="0" anchor="b"/>
                </a:tc>
                <a:tc vMerge="1">
                  <a:txBody>
                    <a:bodyPr/>
                    <a:lstStyle/>
                    <a:p>
                      <a:pPr algn="r" fontAlgn="b"/>
                      <a:endParaRPr lang="tr-TR" sz="1100" b="0" i="0" u="none" strike="noStrike">
                        <a:solidFill>
                          <a:srgbClr val="000000"/>
                        </a:solidFill>
                        <a:effectLst/>
                        <a:latin typeface="Calibri" panose="020F0502020204030204" pitchFamily="34" charset="0"/>
                      </a:endParaRPr>
                    </a:p>
                  </a:txBody>
                  <a:tcPr marL="4756" marR="4756" marT="4756" marB="0" anchor="b"/>
                </a:tc>
                <a:tc vMerge="1">
                  <a:txBody>
                    <a:bodyPr/>
                    <a:lstStyle/>
                    <a:p>
                      <a:pPr algn="r" fontAlgn="b"/>
                      <a:endParaRPr lang="tr-TR" sz="1100" b="0" i="0" u="none" strike="noStrike" dirty="0">
                        <a:solidFill>
                          <a:srgbClr val="000000"/>
                        </a:solidFill>
                        <a:effectLst/>
                        <a:latin typeface="Calibri" panose="020F0502020204030204" pitchFamily="34" charset="0"/>
                      </a:endParaRPr>
                    </a:p>
                  </a:txBody>
                  <a:tcPr marL="4756" marR="4756" marT="4756" marB="0" anchor="b"/>
                </a:tc>
                <a:extLst>
                  <a:ext uri="{0D108BD9-81ED-4DB2-BD59-A6C34878D82A}">
                    <a16:rowId xmlns:a16="http://schemas.microsoft.com/office/drawing/2014/main" val="3451454790"/>
                  </a:ext>
                </a:extLst>
              </a:tr>
              <a:tr h="165253">
                <a:tc vMerge="1">
                  <a:txBody>
                    <a:bodyPr/>
                    <a:lstStyle/>
                    <a:p>
                      <a:pPr algn="l" fontAlgn="ctr"/>
                      <a:endParaRPr lang="tr-TR" sz="1100" b="1" i="0" u="none" strike="noStrike">
                        <a:solidFill>
                          <a:srgbClr val="000000"/>
                        </a:solidFill>
                        <a:effectLst/>
                        <a:latin typeface="Calibri" panose="020F0502020204030204" pitchFamily="34" charset="0"/>
                      </a:endParaRPr>
                    </a:p>
                  </a:txBody>
                  <a:tcPr marL="4756" marR="4756" marT="4756" marB="0" anchor="ctr"/>
                </a:tc>
                <a:tc vMerge="1">
                  <a:txBody>
                    <a:bodyPr/>
                    <a:lstStyle/>
                    <a:p>
                      <a:pPr algn="r" fontAlgn="b"/>
                      <a:endParaRPr lang="tr-TR" sz="1100" b="0" i="0" u="none" strike="noStrike">
                        <a:solidFill>
                          <a:srgbClr val="000000"/>
                        </a:solidFill>
                        <a:effectLst/>
                        <a:latin typeface="Calibri" panose="020F0502020204030204" pitchFamily="34" charset="0"/>
                      </a:endParaRPr>
                    </a:p>
                  </a:txBody>
                  <a:tcPr marL="4756" marR="4756" marT="4756" marB="0" anchor="b"/>
                </a:tc>
                <a:tc vMerge="1">
                  <a:txBody>
                    <a:bodyPr/>
                    <a:lstStyle/>
                    <a:p>
                      <a:pPr algn="ctr" fontAlgn="ctr"/>
                      <a:endParaRPr lang="tr-TR" sz="1100" b="0" i="0" u="none" strike="noStrike" dirty="0">
                        <a:solidFill>
                          <a:srgbClr val="000000"/>
                        </a:solidFill>
                        <a:effectLst/>
                        <a:latin typeface="Calibri" panose="020F0502020204030204" pitchFamily="34" charset="0"/>
                      </a:endParaRPr>
                    </a:p>
                  </a:txBody>
                  <a:tcPr marL="4756" marR="4756" marT="4756" marB="0" anchor="ctr"/>
                </a:tc>
                <a:tc vMerge="1">
                  <a:txBody>
                    <a:bodyPr/>
                    <a:lstStyle/>
                    <a:p>
                      <a:pPr algn="r" fontAlgn="b"/>
                      <a:endParaRPr lang="tr-TR" sz="1100" b="0" i="0" u="none" strike="noStrike">
                        <a:solidFill>
                          <a:srgbClr val="000000"/>
                        </a:solidFill>
                        <a:effectLst/>
                        <a:latin typeface="Calibri" panose="020F0502020204030204" pitchFamily="34" charset="0"/>
                      </a:endParaRPr>
                    </a:p>
                  </a:txBody>
                  <a:tcPr marL="4756" marR="4756" marT="4756" marB="0" anchor="b"/>
                </a:tc>
                <a:tc vMerge="1">
                  <a:txBody>
                    <a:bodyPr/>
                    <a:lstStyle/>
                    <a:p>
                      <a:pPr algn="r" fontAlgn="b"/>
                      <a:endParaRPr lang="tr-TR" sz="1100" b="0" i="0" u="none" strike="noStrike" dirty="0">
                        <a:solidFill>
                          <a:srgbClr val="000000"/>
                        </a:solidFill>
                        <a:effectLst/>
                        <a:latin typeface="Calibri" panose="020F0502020204030204" pitchFamily="34" charset="0"/>
                      </a:endParaRPr>
                    </a:p>
                  </a:txBody>
                  <a:tcPr marL="4756" marR="4756" marT="4756" marB="0" anchor="b"/>
                </a:tc>
                <a:tc vMerge="1">
                  <a:txBody>
                    <a:bodyPr/>
                    <a:lstStyle/>
                    <a:p>
                      <a:pPr algn="ctr" fontAlgn="b"/>
                      <a:endParaRPr lang="tr-TR" sz="1100" b="0" i="0" u="none" strike="noStrike">
                        <a:solidFill>
                          <a:srgbClr val="000000"/>
                        </a:solidFill>
                        <a:effectLst/>
                        <a:latin typeface="Calibri" panose="020F0502020204030204" pitchFamily="34" charset="0"/>
                      </a:endParaRPr>
                    </a:p>
                  </a:txBody>
                  <a:tcPr marL="4756" marR="4756" marT="4756" marB="0" anchor="b"/>
                </a:tc>
                <a:tc>
                  <a:txBody>
                    <a:bodyPr/>
                    <a:lstStyle/>
                    <a:p>
                      <a:pPr algn="r" fontAlgn="b"/>
                      <a:r>
                        <a:rPr lang="tr-TR" sz="1100" u="none" strike="noStrike" dirty="0">
                          <a:effectLst/>
                        </a:rPr>
                        <a:t>1.066.460,88</a:t>
                      </a:r>
                      <a:endParaRPr lang="tr-TR" sz="1100" b="0" i="0" u="none" strike="noStrike" dirty="0">
                        <a:solidFill>
                          <a:srgbClr val="000000"/>
                        </a:solidFill>
                        <a:effectLst/>
                        <a:latin typeface="Calibri" panose="020F0502020204030204" pitchFamily="34" charset="0"/>
                      </a:endParaRPr>
                    </a:p>
                  </a:txBody>
                  <a:tcPr marL="4756" marR="4756" marT="4756" marB="0" anchor="b"/>
                </a:tc>
                <a:tc>
                  <a:txBody>
                    <a:bodyPr/>
                    <a:lstStyle/>
                    <a:p>
                      <a:pPr algn="r" fontAlgn="b"/>
                      <a:r>
                        <a:rPr lang="tr-TR" sz="1100" u="none" strike="noStrike">
                          <a:effectLst/>
                        </a:rPr>
                        <a:t>2.811.324,88</a:t>
                      </a:r>
                      <a:endParaRPr lang="tr-TR" sz="1100" b="0" i="0" u="none" strike="noStrike">
                        <a:solidFill>
                          <a:srgbClr val="000000"/>
                        </a:solidFill>
                        <a:effectLst/>
                        <a:latin typeface="Calibri" panose="020F0502020204030204" pitchFamily="34" charset="0"/>
                      </a:endParaRPr>
                    </a:p>
                  </a:txBody>
                  <a:tcPr marL="4756" marR="4756" marT="4756" marB="0" anchor="b"/>
                </a:tc>
                <a:tc>
                  <a:txBody>
                    <a:bodyPr/>
                    <a:lstStyle/>
                    <a:p>
                      <a:pPr algn="r" fontAlgn="b"/>
                      <a:r>
                        <a:rPr lang="tr-TR" sz="1100" u="none" strike="noStrike" dirty="0">
                          <a:effectLst/>
                        </a:rPr>
                        <a:t>2.011.324,88</a:t>
                      </a:r>
                      <a:endParaRPr lang="tr-TR" sz="1100" b="0" i="0" u="none" strike="noStrike" dirty="0">
                        <a:solidFill>
                          <a:srgbClr val="000000"/>
                        </a:solidFill>
                        <a:effectLst/>
                        <a:latin typeface="Calibri" panose="020F0502020204030204" pitchFamily="34" charset="0"/>
                      </a:endParaRPr>
                    </a:p>
                  </a:txBody>
                  <a:tcPr marL="4756" marR="4756" marT="4756" marB="0" anchor="b"/>
                </a:tc>
                <a:extLst>
                  <a:ext uri="{0D108BD9-81ED-4DB2-BD59-A6C34878D82A}">
                    <a16:rowId xmlns:a16="http://schemas.microsoft.com/office/drawing/2014/main" val="995027623"/>
                  </a:ext>
                </a:extLst>
              </a:tr>
              <a:tr h="497535">
                <a:tc>
                  <a:txBody>
                    <a:bodyPr/>
                    <a:lstStyle/>
                    <a:p>
                      <a:pPr algn="l" fontAlgn="b"/>
                      <a:r>
                        <a:rPr lang="tr-TR" sz="1100" b="1" u="none" strike="noStrike" dirty="0">
                          <a:effectLst/>
                        </a:rPr>
                        <a:t>Net Bilanço Aktif Değeri/</a:t>
                      </a:r>
                      <a:br>
                        <a:rPr lang="tr-TR" sz="1100" b="1" u="none" strike="noStrike" dirty="0">
                          <a:effectLst/>
                        </a:rPr>
                      </a:br>
                      <a:r>
                        <a:rPr lang="tr-TR" sz="1100" b="1" u="none" strike="noStrike" dirty="0">
                          <a:effectLst/>
                        </a:rPr>
                        <a:t>Net Yeniden Değerleme Artışı</a:t>
                      </a:r>
                      <a:endParaRPr lang="tr-TR" sz="1100" b="1" i="0" u="none" strike="noStrike" dirty="0">
                        <a:solidFill>
                          <a:srgbClr val="000000"/>
                        </a:solidFill>
                        <a:effectLst/>
                        <a:latin typeface="Calibri" panose="020F0502020204030204" pitchFamily="34" charset="0"/>
                      </a:endParaRPr>
                    </a:p>
                  </a:txBody>
                  <a:tcPr marL="4756" marR="4756" marT="4756" marB="0" anchor="b"/>
                </a:tc>
                <a:tc>
                  <a:txBody>
                    <a:bodyPr/>
                    <a:lstStyle/>
                    <a:p>
                      <a:pPr algn="r" fontAlgn="b"/>
                      <a:r>
                        <a:rPr lang="tr-TR" sz="1100" u="none" strike="noStrike">
                          <a:effectLst/>
                        </a:rPr>
                        <a:t>1.200.000</a:t>
                      </a:r>
                      <a:endParaRPr lang="tr-TR" sz="1100" b="0" i="0" u="none" strike="noStrike">
                        <a:solidFill>
                          <a:srgbClr val="000000"/>
                        </a:solidFill>
                        <a:effectLst/>
                        <a:latin typeface="Calibri" panose="020F0502020204030204" pitchFamily="34" charset="0"/>
                      </a:endParaRPr>
                    </a:p>
                  </a:txBody>
                  <a:tcPr marL="4756" marR="4756" marT="4756" marB="0" anchor="b"/>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4756" marR="4756" marT="4756" marB="0" anchor="b"/>
                </a:tc>
                <a:tc>
                  <a:txBody>
                    <a:bodyPr/>
                    <a:lstStyle/>
                    <a:p>
                      <a:pPr algn="r" fontAlgn="b"/>
                      <a:r>
                        <a:rPr lang="tr-TR" sz="1100" u="none" strike="noStrike">
                          <a:effectLst/>
                        </a:rPr>
                        <a:t>2.617.296,00</a:t>
                      </a:r>
                      <a:endParaRPr lang="tr-TR" sz="1100" b="0" i="0" u="none" strike="noStrike">
                        <a:solidFill>
                          <a:srgbClr val="000000"/>
                        </a:solidFill>
                        <a:effectLst/>
                        <a:latin typeface="Calibri" panose="020F0502020204030204" pitchFamily="34" charset="0"/>
                      </a:endParaRPr>
                    </a:p>
                  </a:txBody>
                  <a:tcPr marL="4756" marR="4756" marT="4756" marB="0" anchor="b"/>
                </a:tc>
                <a:tc>
                  <a:txBody>
                    <a:bodyPr/>
                    <a:lstStyle/>
                    <a:p>
                      <a:pPr algn="r" fontAlgn="b"/>
                      <a:r>
                        <a:rPr lang="tr-TR" sz="1100" u="none" strike="noStrike" dirty="0">
                          <a:effectLst/>
                        </a:rPr>
                        <a:t>1.417.296,00</a:t>
                      </a:r>
                      <a:endParaRPr lang="tr-TR" sz="1100" b="0" i="0" u="none" strike="noStrike" dirty="0">
                        <a:solidFill>
                          <a:srgbClr val="000000"/>
                        </a:solidFill>
                        <a:effectLst/>
                        <a:latin typeface="Calibri" panose="020F0502020204030204" pitchFamily="34" charset="0"/>
                      </a:endParaRPr>
                    </a:p>
                  </a:txBody>
                  <a:tcPr marL="4756" marR="4756" marT="4756" marB="0" anchor="b"/>
                </a:tc>
                <a:tc>
                  <a:txBody>
                    <a:bodyPr/>
                    <a:lstStyle/>
                    <a:p>
                      <a:pPr algn="l" fontAlgn="b"/>
                      <a:r>
                        <a:rPr lang="tr-TR" sz="1100" u="none" strike="noStrike">
                          <a:effectLst/>
                        </a:rPr>
                        <a:t> </a:t>
                      </a:r>
                      <a:endParaRPr lang="tr-TR" sz="1100" b="0" i="0" u="none" strike="noStrike">
                        <a:solidFill>
                          <a:srgbClr val="000000"/>
                        </a:solidFill>
                        <a:effectLst/>
                        <a:latin typeface="Calibri" panose="020F0502020204030204" pitchFamily="34" charset="0"/>
                      </a:endParaRPr>
                    </a:p>
                  </a:txBody>
                  <a:tcPr marL="4756" marR="4756" marT="4756" marB="0" anchor="b"/>
                </a:tc>
                <a:tc>
                  <a:txBody>
                    <a:bodyPr/>
                    <a:lstStyle/>
                    <a:p>
                      <a:pPr algn="r" fontAlgn="b"/>
                      <a:r>
                        <a:rPr lang="tr-TR" sz="1100" u="none" strike="noStrike" dirty="0">
                          <a:effectLst/>
                        </a:rPr>
                        <a:t>1.599.691,32</a:t>
                      </a:r>
                      <a:endParaRPr lang="tr-TR" sz="1100" b="0" i="0" u="none" strike="noStrike" dirty="0">
                        <a:solidFill>
                          <a:srgbClr val="000000"/>
                        </a:solidFill>
                        <a:effectLst/>
                        <a:latin typeface="Calibri" panose="020F0502020204030204" pitchFamily="34" charset="0"/>
                      </a:endParaRPr>
                    </a:p>
                  </a:txBody>
                  <a:tcPr marL="4756" marR="4756" marT="4756" marB="0" anchor="b"/>
                </a:tc>
                <a:tc>
                  <a:txBody>
                    <a:bodyPr/>
                    <a:lstStyle/>
                    <a:p>
                      <a:pPr algn="r" fontAlgn="b"/>
                      <a:r>
                        <a:rPr lang="tr-TR" sz="1100" u="none" strike="noStrike" dirty="0">
                          <a:effectLst/>
                        </a:rPr>
                        <a:t>4.216.987,32</a:t>
                      </a:r>
                      <a:endParaRPr lang="tr-TR" sz="1100" b="0" i="0" u="none" strike="noStrike" dirty="0">
                        <a:solidFill>
                          <a:srgbClr val="000000"/>
                        </a:solidFill>
                        <a:effectLst/>
                        <a:latin typeface="Calibri" panose="020F0502020204030204" pitchFamily="34" charset="0"/>
                      </a:endParaRPr>
                    </a:p>
                  </a:txBody>
                  <a:tcPr marL="4756" marR="4756" marT="4756" marB="0" anchor="b"/>
                </a:tc>
                <a:tc>
                  <a:txBody>
                    <a:bodyPr/>
                    <a:lstStyle/>
                    <a:p>
                      <a:pPr algn="r" fontAlgn="b"/>
                      <a:r>
                        <a:rPr lang="tr-TR" sz="1100" u="none" strike="noStrike" dirty="0">
                          <a:effectLst/>
                        </a:rPr>
                        <a:t>3.016.987,32</a:t>
                      </a:r>
                      <a:endParaRPr lang="tr-TR" sz="1100" b="0" i="0" u="none" strike="noStrike" dirty="0">
                        <a:solidFill>
                          <a:srgbClr val="000000"/>
                        </a:solidFill>
                        <a:effectLst/>
                        <a:latin typeface="Calibri" panose="020F0502020204030204" pitchFamily="34" charset="0"/>
                      </a:endParaRPr>
                    </a:p>
                  </a:txBody>
                  <a:tcPr marL="4756" marR="4756" marT="4756" marB="0" anchor="b"/>
                </a:tc>
                <a:extLst>
                  <a:ext uri="{0D108BD9-81ED-4DB2-BD59-A6C34878D82A}">
                    <a16:rowId xmlns:a16="http://schemas.microsoft.com/office/drawing/2014/main" val="647848361"/>
                  </a:ext>
                </a:extLst>
              </a:tr>
            </a:tbl>
          </a:graphicData>
        </a:graphic>
      </p:graphicFrame>
    </p:spTree>
    <p:extLst>
      <p:ext uri="{BB962C8B-B14F-4D97-AF65-F5344CB8AC3E}">
        <p14:creationId xmlns:p14="http://schemas.microsoft.com/office/powerpoint/2010/main" val="196354226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pic>
        <p:nvPicPr>
          <p:cNvPr id="4" name="Resim 3">
            <a:extLst>
              <a:ext uri="{FF2B5EF4-FFF2-40B4-BE49-F238E27FC236}">
                <a16:creationId xmlns:a16="http://schemas.microsoft.com/office/drawing/2014/main" id="{D709A00E-4437-11CB-2087-68C1B3A568CB}"/>
              </a:ext>
            </a:extLst>
          </p:cNvPr>
          <p:cNvPicPr>
            <a:picLocks noChangeAspect="1"/>
          </p:cNvPicPr>
          <p:nvPr/>
        </p:nvPicPr>
        <p:blipFill>
          <a:blip r:embed="rId4"/>
          <a:stretch>
            <a:fillRect/>
          </a:stretch>
        </p:blipFill>
        <p:spPr>
          <a:xfrm>
            <a:off x="5016340" y="6095934"/>
            <a:ext cx="4078577" cy="762066"/>
          </a:xfrm>
          <a:prstGeom prst="rect">
            <a:avLst/>
          </a:prstGeom>
        </p:spPr>
      </p:pic>
      <p:sp>
        <p:nvSpPr>
          <p:cNvPr id="5" name="Subtitle 2">
            <a:extLst>
              <a:ext uri="{FF2B5EF4-FFF2-40B4-BE49-F238E27FC236}">
                <a16:creationId xmlns:a16="http://schemas.microsoft.com/office/drawing/2014/main" id="{E8D41FE4-E7BB-2F42-6ED5-A260FAFCDB08}"/>
              </a:ext>
            </a:extLst>
          </p:cNvPr>
          <p:cNvSpPr>
            <a:spLocks noGrp="1"/>
          </p:cNvSpPr>
          <p:nvPr>
            <p:ph type="title"/>
          </p:nvPr>
        </p:nvSpPr>
        <p:spPr>
          <a:xfrm>
            <a:off x="995363" y="1040094"/>
            <a:ext cx="6792752" cy="701674"/>
          </a:xfrm>
        </p:spPr>
        <p:txBody>
          <a:bodyPr>
            <a:normAutofit/>
          </a:bodyPr>
          <a:lstStyle/>
          <a:p>
            <a:r>
              <a:rPr lang="tr-TR" sz="2000" b="1" dirty="0">
                <a:solidFill>
                  <a:srgbClr val="FF0000"/>
                </a:solidFill>
                <a:latin typeface="Century Gothic" panose="020B0502020202020204" pitchFamily="34" charset="0"/>
              </a:rPr>
              <a:t>YENİDEN DEĞERLEME UYGULAMASI</a:t>
            </a:r>
          </a:p>
        </p:txBody>
      </p:sp>
      <p:sp>
        <p:nvSpPr>
          <p:cNvPr id="2" name="İçerik Yer Tutucusu 1">
            <a:extLst>
              <a:ext uri="{FF2B5EF4-FFF2-40B4-BE49-F238E27FC236}">
                <a16:creationId xmlns:a16="http://schemas.microsoft.com/office/drawing/2014/main" id="{DD013AA8-A9E6-0192-20BA-486A4AC35109}"/>
              </a:ext>
            </a:extLst>
          </p:cNvPr>
          <p:cNvSpPr>
            <a:spLocks noGrp="1"/>
          </p:cNvSpPr>
          <p:nvPr>
            <p:ph idx="1"/>
          </p:nvPr>
        </p:nvSpPr>
        <p:spPr>
          <a:xfrm>
            <a:off x="457199" y="1547719"/>
            <a:ext cx="8551069" cy="4748308"/>
          </a:xfrm>
        </p:spPr>
        <p:txBody>
          <a:bodyPr>
            <a:normAutofit/>
          </a:bodyPr>
          <a:lstStyle/>
          <a:p>
            <a:pPr marL="103505" marR="120015" indent="0" algn="just">
              <a:lnSpc>
                <a:spcPct val="98000"/>
              </a:lnSpc>
              <a:spcBef>
                <a:spcPts val="480"/>
              </a:spcBef>
              <a:spcAft>
                <a:spcPts val="0"/>
              </a:spcAft>
              <a:buNone/>
            </a:pPr>
            <a:endParaRPr lang="tr-TR" sz="1800" dirty="0">
              <a:latin typeface="Times New Roman" panose="02020603050405020304" pitchFamily="18" charset="0"/>
              <a:ea typeface="Times New Roman" panose="02020603050405020304" pitchFamily="18" charset="0"/>
            </a:endParaRPr>
          </a:p>
          <a:p>
            <a:pPr marL="103505" marR="120015" indent="0" algn="just">
              <a:lnSpc>
                <a:spcPct val="98000"/>
              </a:lnSpc>
              <a:spcBef>
                <a:spcPts val="480"/>
              </a:spcBef>
              <a:spcAft>
                <a:spcPts val="0"/>
              </a:spcAft>
              <a:buNone/>
            </a:pPr>
            <a:endParaRPr lang="tr-TR" sz="1800" dirty="0">
              <a:latin typeface="Times New Roman" panose="02020603050405020304" pitchFamily="18" charset="0"/>
              <a:ea typeface="Times New Roman" panose="02020603050405020304" pitchFamily="18" charset="0"/>
            </a:endParaRPr>
          </a:p>
          <a:p>
            <a:pPr marL="103505" marR="120015" indent="0" algn="just">
              <a:lnSpc>
                <a:spcPct val="98000"/>
              </a:lnSpc>
              <a:spcBef>
                <a:spcPts val="480"/>
              </a:spcBef>
              <a:spcAft>
                <a:spcPts val="0"/>
              </a:spcAft>
              <a:buNone/>
            </a:pPr>
            <a:endParaRPr lang="tr-TR" sz="1800" dirty="0">
              <a:latin typeface="Times New Roman" panose="02020603050405020304" pitchFamily="18" charset="0"/>
              <a:ea typeface="Times New Roman" panose="02020603050405020304" pitchFamily="18" charset="0"/>
            </a:endParaRPr>
          </a:p>
          <a:p>
            <a:pPr marL="103505" marR="120015" indent="0" algn="just">
              <a:lnSpc>
                <a:spcPct val="98000"/>
              </a:lnSpc>
              <a:spcBef>
                <a:spcPts val="480"/>
              </a:spcBef>
              <a:spcAft>
                <a:spcPts val="0"/>
              </a:spcAft>
              <a:buNone/>
            </a:pPr>
            <a:endParaRPr lang="tr-TR" sz="1800" dirty="0">
              <a:latin typeface="Times New Roman" panose="02020603050405020304" pitchFamily="18" charset="0"/>
              <a:ea typeface="Times New Roman" panose="02020603050405020304" pitchFamily="18" charset="0"/>
            </a:endParaRPr>
          </a:p>
          <a:p>
            <a:pPr marL="103505" marR="120015" indent="0" algn="just">
              <a:lnSpc>
                <a:spcPct val="98000"/>
              </a:lnSpc>
              <a:spcBef>
                <a:spcPts val="480"/>
              </a:spcBef>
              <a:spcAft>
                <a:spcPts val="0"/>
              </a:spcAft>
              <a:buNone/>
            </a:pPr>
            <a:endParaRPr lang="tr-TR" sz="1800" dirty="0">
              <a:latin typeface="Times New Roman" panose="02020603050405020304" pitchFamily="18" charset="0"/>
              <a:ea typeface="Times New Roman" panose="02020603050405020304" pitchFamily="18" charset="0"/>
            </a:endParaRPr>
          </a:p>
          <a:p>
            <a:pPr marL="103505" marR="120015" indent="0" algn="just">
              <a:lnSpc>
                <a:spcPct val="98000"/>
              </a:lnSpc>
              <a:spcBef>
                <a:spcPts val="480"/>
              </a:spcBef>
              <a:spcAft>
                <a:spcPts val="0"/>
              </a:spcAft>
              <a:buNone/>
            </a:pPr>
            <a:endParaRPr lang="tr-TR" sz="1800" dirty="0">
              <a:latin typeface="Times New Roman" panose="02020603050405020304" pitchFamily="18" charset="0"/>
              <a:ea typeface="Times New Roman" panose="02020603050405020304" pitchFamily="18" charset="0"/>
            </a:endParaRPr>
          </a:p>
          <a:p>
            <a:pPr marL="103505" marR="120015" indent="0" algn="just">
              <a:lnSpc>
                <a:spcPct val="98000"/>
              </a:lnSpc>
              <a:spcBef>
                <a:spcPts val="480"/>
              </a:spcBef>
              <a:spcAft>
                <a:spcPts val="0"/>
              </a:spcAft>
              <a:buNone/>
            </a:pPr>
            <a:r>
              <a:rPr lang="tr-TR" sz="1400" dirty="0">
                <a:latin typeface="Times New Roman" panose="02020603050405020304" pitchFamily="18" charset="0"/>
                <a:ea typeface="Times New Roman" panose="02020603050405020304" pitchFamily="18" charset="0"/>
              </a:rPr>
              <a:t>Bu değerleme işlemler sonucunda, Geçici 32. Madde kapsamında yapılan  yeniden değerleme tutarı üzerinden % 2 vergi ödenecektir.(1.417.296,00*0,02=28.245,92TL) Mükerrer madde 298 Ç kapsamında yapılan değerleme işlemi için bir vergi ödeme yükümlülüğü bulunmamaktadır. Değerleme İşlemleri sonucunda;</a:t>
            </a:r>
          </a:p>
          <a:p>
            <a:pPr marL="103505" marR="120015" indent="0" algn="just">
              <a:lnSpc>
                <a:spcPct val="98000"/>
              </a:lnSpc>
              <a:spcBef>
                <a:spcPts val="480"/>
              </a:spcBef>
              <a:spcAft>
                <a:spcPts val="0"/>
              </a:spcAft>
              <a:buNone/>
            </a:pPr>
            <a:r>
              <a:rPr lang="tr-TR" sz="1400" dirty="0">
                <a:latin typeface="Times New Roman" panose="02020603050405020304" pitchFamily="18" charset="0"/>
                <a:ea typeface="Times New Roman" panose="02020603050405020304" pitchFamily="18" charset="0"/>
              </a:rPr>
              <a:t>1- Varlığın değeri 5.028.312,19 TL yükselmiştir.</a:t>
            </a:r>
          </a:p>
          <a:p>
            <a:pPr marL="103505" marR="120015" indent="0" algn="just">
              <a:lnSpc>
                <a:spcPct val="98000"/>
              </a:lnSpc>
              <a:spcBef>
                <a:spcPts val="480"/>
              </a:spcBef>
              <a:spcAft>
                <a:spcPts val="0"/>
              </a:spcAft>
              <a:buNone/>
            </a:pPr>
            <a:r>
              <a:rPr lang="tr-TR" sz="1400" dirty="0">
                <a:latin typeface="Times New Roman" panose="02020603050405020304" pitchFamily="18" charset="0"/>
                <a:ea typeface="Times New Roman" panose="02020603050405020304" pitchFamily="18" charset="0"/>
              </a:rPr>
              <a:t>2- 2. Geçici Vergi dönemi itibariyle yeniden değerleme farkı nedeniyle amortisman giderinin yarattığı </a:t>
            </a:r>
            <a:r>
              <a:rPr lang="tr-TR" sz="1400" b="1" dirty="0">
                <a:solidFill>
                  <a:srgbClr val="FF0000"/>
                </a:solidFill>
                <a:latin typeface="Times New Roman" panose="02020603050405020304" pitchFamily="18" charset="0"/>
                <a:ea typeface="Times New Roman" panose="02020603050405020304" pitchFamily="18" charset="0"/>
              </a:rPr>
              <a:t>vergi avantajı 115.651 TL </a:t>
            </a:r>
            <a:r>
              <a:rPr lang="tr-TR" sz="1400" dirty="0">
                <a:latin typeface="Times New Roman" panose="02020603050405020304" pitchFamily="18" charset="0"/>
                <a:ea typeface="Times New Roman" panose="02020603050405020304" pitchFamily="18" charset="0"/>
              </a:rPr>
              <a:t>olmaktadır. Toplamda 3 yıllık yürürlükteki vergi mevzuatı yönünden sağlanan </a:t>
            </a:r>
            <a:r>
              <a:rPr lang="tr-TR" sz="1400" b="1" dirty="0">
                <a:solidFill>
                  <a:srgbClr val="FF0000"/>
                </a:solidFill>
                <a:latin typeface="Times New Roman" panose="02020603050405020304" pitchFamily="18" charset="0"/>
                <a:ea typeface="Times New Roman" panose="02020603050405020304" pitchFamily="18" charset="0"/>
              </a:rPr>
              <a:t>vergi avantajı 653.680 TL</a:t>
            </a:r>
            <a:r>
              <a:rPr lang="tr-TR" sz="1400" dirty="0">
                <a:latin typeface="Times New Roman" panose="02020603050405020304" pitchFamily="18" charset="0"/>
                <a:ea typeface="Times New Roman" panose="02020603050405020304" pitchFamily="18" charset="0"/>
              </a:rPr>
              <a:t> olmaktadır.</a:t>
            </a:r>
          </a:p>
          <a:p>
            <a:pPr marL="103505" marR="120015" indent="0" algn="just">
              <a:lnSpc>
                <a:spcPct val="98000"/>
              </a:lnSpc>
              <a:spcBef>
                <a:spcPts val="480"/>
              </a:spcBef>
              <a:spcAft>
                <a:spcPts val="0"/>
              </a:spcAft>
              <a:buNone/>
            </a:pPr>
            <a:r>
              <a:rPr lang="tr-TR" sz="1400" dirty="0">
                <a:latin typeface="Times New Roman" panose="02020603050405020304" pitchFamily="18" charset="0"/>
                <a:ea typeface="Times New Roman" panose="02020603050405020304" pitchFamily="18" charset="0"/>
              </a:rPr>
              <a:t>3- Şirketin </a:t>
            </a:r>
            <a:r>
              <a:rPr lang="tr-TR" sz="1400" b="1" dirty="0">
                <a:solidFill>
                  <a:srgbClr val="FF0000"/>
                </a:solidFill>
                <a:latin typeface="Times New Roman" panose="02020603050405020304" pitchFamily="18" charset="0"/>
                <a:ea typeface="Times New Roman" panose="02020603050405020304" pitchFamily="18" charset="0"/>
              </a:rPr>
              <a:t>özkaynağı 3.016.987,32 TL </a:t>
            </a:r>
            <a:r>
              <a:rPr lang="tr-TR" sz="1400" dirty="0">
                <a:latin typeface="Times New Roman" panose="02020603050405020304" pitchFamily="18" charset="0"/>
                <a:ea typeface="Times New Roman" panose="02020603050405020304" pitchFamily="18" charset="0"/>
              </a:rPr>
              <a:t>yükselmiştir. Bu suretle, </a:t>
            </a:r>
            <a:r>
              <a:rPr lang="tr-TR" sz="1400" b="1" dirty="0">
                <a:solidFill>
                  <a:srgbClr val="FF0000"/>
                </a:solidFill>
                <a:latin typeface="Times New Roman" panose="02020603050405020304" pitchFamily="18" charset="0"/>
                <a:ea typeface="Times New Roman" panose="02020603050405020304" pitchFamily="18" charset="0"/>
              </a:rPr>
              <a:t>teknik iflasta</a:t>
            </a:r>
            <a:r>
              <a:rPr lang="tr-TR" sz="1400" dirty="0">
                <a:latin typeface="Times New Roman" panose="02020603050405020304" pitchFamily="18" charset="0"/>
                <a:ea typeface="Times New Roman" panose="02020603050405020304" pitchFamily="18" charset="0"/>
              </a:rPr>
              <a:t>, </a:t>
            </a:r>
            <a:r>
              <a:rPr lang="tr-TR" sz="1400" b="1" dirty="0">
                <a:solidFill>
                  <a:schemeClr val="tx2">
                    <a:lumMod val="60000"/>
                    <a:lumOff val="40000"/>
                  </a:schemeClr>
                </a:solidFill>
                <a:latin typeface="Times New Roman" panose="02020603050405020304" pitchFamily="18" charset="0"/>
                <a:ea typeface="Times New Roman" panose="02020603050405020304" pitchFamily="18" charset="0"/>
              </a:rPr>
              <a:t>finansal gider kısıtlamasında </a:t>
            </a:r>
            <a:r>
              <a:rPr lang="tr-TR" sz="1400" dirty="0">
                <a:latin typeface="Times New Roman" panose="02020603050405020304" pitchFamily="18" charset="0"/>
                <a:ea typeface="Times New Roman" panose="02020603050405020304" pitchFamily="18" charset="0"/>
              </a:rPr>
              <a:t>ve </a:t>
            </a:r>
            <a:r>
              <a:rPr lang="tr-TR" sz="1400" b="1" dirty="0">
                <a:solidFill>
                  <a:srgbClr val="00B050"/>
                </a:solidFill>
                <a:latin typeface="Times New Roman" panose="02020603050405020304" pitchFamily="18" charset="0"/>
                <a:ea typeface="Times New Roman" panose="02020603050405020304" pitchFamily="18" charset="0"/>
              </a:rPr>
              <a:t>örtülü sermayede</a:t>
            </a:r>
            <a:r>
              <a:rPr lang="tr-TR" sz="1400" dirty="0">
                <a:latin typeface="Times New Roman" panose="02020603050405020304" pitchFamily="18" charset="0"/>
                <a:ea typeface="Times New Roman" panose="02020603050405020304" pitchFamily="18" charset="0"/>
              </a:rPr>
              <a:t> katkı sağlamaktadır.</a:t>
            </a:r>
          </a:p>
          <a:p>
            <a:pPr marL="103505" marR="120015" indent="0" algn="just">
              <a:lnSpc>
                <a:spcPct val="98000"/>
              </a:lnSpc>
              <a:spcBef>
                <a:spcPts val="480"/>
              </a:spcBef>
              <a:spcAft>
                <a:spcPts val="0"/>
              </a:spcAft>
              <a:buNone/>
            </a:pPr>
            <a:endParaRPr lang="tr-TR" sz="1400" dirty="0">
              <a:latin typeface="Times New Roman" panose="02020603050405020304" pitchFamily="18" charset="0"/>
              <a:ea typeface="Times New Roman" panose="02020603050405020304" pitchFamily="18" charset="0"/>
            </a:endParaRPr>
          </a:p>
          <a:p>
            <a:pPr marL="103505" marR="120015" indent="0" algn="just">
              <a:lnSpc>
                <a:spcPct val="98000"/>
              </a:lnSpc>
              <a:spcBef>
                <a:spcPts val="480"/>
              </a:spcBef>
              <a:spcAft>
                <a:spcPts val="0"/>
              </a:spcAft>
              <a:buNone/>
            </a:pPr>
            <a:endParaRPr lang="tr-TR" sz="1800" dirty="0">
              <a:latin typeface="Times New Roman" panose="02020603050405020304" pitchFamily="18" charset="0"/>
              <a:ea typeface="Times New Roman" panose="02020603050405020304" pitchFamily="18" charset="0"/>
            </a:endParaRPr>
          </a:p>
        </p:txBody>
      </p:sp>
      <p:sp>
        <p:nvSpPr>
          <p:cNvPr id="3" name="Subtitle 2">
            <a:extLst>
              <a:ext uri="{FF2B5EF4-FFF2-40B4-BE49-F238E27FC236}">
                <a16:creationId xmlns:a16="http://schemas.microsoft.com/office/drawing/2014/main" id="{07CEE11F-812F-A722-4ACC-8D698497E021}"/>
              </a:ext>
            </a:extLst>
          </p:cNvPr>
          <p:cNvSpPr txBox="1">
            <a:spLocks/>
          </p:cNvSpPr>
          <p:nvPr/>
        </p:nvSpPr>
        <p:spPr>
          <a:xfrm>
            <a:off x="-1" y="571875"/>
            <a:ext cx="4386729" cy="507625"/>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tr-TR" sz="2000" b="1" dirty="0">
                <a:solidFill>
                  <a:schemeClr val="bg1">
                    <a:lumMod val="95000"/>
                  </a:schemeClr>
                </a:solidFill>
                <a:latin typeface="Century Gothic" panose="020B0502020202020204" pitchFamily="34" charset="0"/>
              </a:rPr>
              <a:t>Mükerrer 298-Ç Fıkrası Uygulaması</a:t>
            </a:r>
          </a:p>
        </p:txBody>
      </p:sp>
      <p:graphicFrame>
        <p:nvGraphicFramePr>
          <p:cNvPr id="7" name="Tablo 6">
            <a:extLst>
              <a:ext uri="{FF2B5EF4-FFF2-40B4-BE49-F238E27FC236}">
                <a16:creationId xmlns:a16="http://schemas.microsoft.com/office/drawing/2014/main" id="{833863C1-3AC1-E7C9-C94A-1A021FE7A446}"/>
              </a:ext>
            </a:extLst>
          </p:cNvPr>
          <p:cNvGraphicFramePr>
            <a:graphicFrameLocks noGrp="1"/>
          </p:cNvGraphicFramePr>
          <p:nvPr>
            <p:extLst>
              <p:ext uri="{D42A27DB-BD31-4B8C-83A1-F6EECF244321}">
                <p14:modId xmlns:p14="http://schemas.microsoft.com/office/powerpoint/2010/main" val="855863626"/>
              </p:ext>
            </p:extLst>
          </p:nvPr>
        </p:nvGraphicFramePr>
        <p:xfrm>
          <a:off x="546496" y="1657349"/>
          <a:ext cx="8051008" cy="1771651"/>
        </p:xfrm>
        <a:graphic>
          <a:graphicData uri="http://schemas.openxmlformats.org/drawingml/2006/table">
            <a:tbl>
              <a:tblPr>
                <a:tableStyleId>{5C22544A-7EE6-4342-B048-85BDC9FD1C3A}</a:tableStyleId>
              </a:tblPr>
              <a:tblGrid>
                <a:gridCol w="454290">
                  <a:extLst>
                    <a:ext uri="{9D8B030D-6E8A-4147-A177-3AD203B41FA5}">
                      <a16:colId xmlns:a16="http://schemas.microsoft.com/office/drawing/2014/main" val="1087497753"/>
                    </a:ext>
                  </a:extLst>
                </a:gridCol>
                <a:gridCol w="3757488">
                  <a:extLst>
                    <a:ext uri="{9D8B030D-6E8A-4147-A177-3AD203B41FA5}">
                      <a16:colId xmlns:a16="http://schemas.microsoft.com/office/drawing/2014/main" val="2595649645"/>
                    </a:ext>
                  </a:extLst>
                </a:gridCol>
                <a:gridCol w="491087">
                  <a:extLst>
                    <a:ext uri="{9D8B030D-6E8A-4147-A177-3AD203B41FA5}">
                      <a16:colId xmlns:a16="http://schemas.microsoft.com/office/drawing/2014/main" val="1338749718"/>
                    </a:ext>
                  </a:extLst>
                </a:gridCol>
                <a:gridCol w="1386768">
                  <a:extLst>
                    <a:ext uri="{9D8B030D-6E8A-4147-A177-3AD203B41FA5}">
                      <a16:colId xmlns:a16="http://schemas.microsoft.com/office/drawing/2014/main" val="55871073"/>
                    </a:ext>
                  </a:extLst>
                </a:gridCol>
                <a:gridCol w="1961375">
                  <a:extLst>
                    <a:ext uri="{9D8B030D-6E8A-4147-A177-3AD203B41FA5}">
                      <a16:colId xmlns:a16="http://schemas.microsoft.com/office/drawing/2014/main" val="2208225881"/>
                    </a:ext>
                  </a:extLst>
                </a:gridCol>
              </a:tblGrid>
              <a:tr h="513239">
                <a:tc gridSpan="2">
                  <a:txBody>
                    <a:bodyPr/>
                    <a:lstStyle/>
                    <a:p>
                      <a:pPr algn="l" fontAlgn="b"/>
                      <a:r>
                        <a:rPr lang="tr-TR" sz="1100" b="1" u="none" strike="noStrike" dirty="0">
                          <a:effectLst/>
                          <a:latin typeface="Century Gothic" panose="020B0502020202020204" pitchFamily="34" charset="0"/>
                        </a:rPr>
                        <a:t>253 TESİS MAKİNA VE CİHAZLAR</a:t>
                      </a:r>
                    </a:p>
                    <a:p>
                      <a:pPr marL="0" marR="0" lvl="0" indent="0" algn="l" defTabSz="457200" rtl="0" eaLnBrk="1" fontAlgn="b" latinLnBrk="0" hangingPunct="1">
                        <a:lnSpc>
                          <a:spcPct val="100000"/>
                        </a:lnSpc>
                        <a:spcBef>
                          <a:spcPts val="0"/>
                        </a:spcBef>
                        <a:spcAft>
                          <a:spcPts val="0"/>
                        </a:spcAft>
                        <a:buClrTx/>
                        <a:buSzTx/>
                        <a:buFontTx/>
                        <a:buNone/>
                        <a:tabLst/>
                        <a:defRPr/>
                      </a:pPr>
                      <a:r>
                        <a:rPr lang="tr-TR" sz="1100" b="0" i="0" u="none" strike="noStrike" dirty="0">
                          <a:solidFill>
                            <a:srgbClr val="000000"/>
                          </a:solidFill>
                          <a:effectLst/>
                          <a:latin typeface="Century Gothic" panose="020B0502020202020204" pitchFamily="34" charset="0"/>
                        </a:rPr>
                        <a:t>     </a:t>
                      </a:r>
                      <a:r>
                        <a:rPr lang="tr-TR" sz="1100" b="0" i="1" u="none" strike="noStrike" dirty="0">
                          <a:solidFill>
                            <a:srgbClr val="000000"/>
                          </a:solidFill>
                          <a:effectLst/>
                          <a:latin typeface="Century Gothic" panose="020B0502020202020204" pitchFamily="34" charset="0"/>
                        </a:rPr>
                        <a:t> 253.01 Geçici Madde 32      </a:t>
                      </a:r>
                      <a:r>
                        <a:rPr lang="tr-TR" sz="1100" i="1" u="none" strike="noStrike" dirty="0">
                          <a:effectLst/>
                        </a:rPr>
                        <a:t>2.362.160,00</a:t>
                      </a:r>
                      <a:r>
                        <a:rPr lang="tr-TR" sz="1100" b="0" i="1" u="none" strike="noStrike" dirty="0">
                          <a:solidFill>
                            <a:srgbClr val="000000"/>
                          </a:solidFill>
                          <a:effectLst/>
                          <a:latin typeface="Century Gothic" panose="020B0502020202020204" pitchFamily="34" charset="0"/>
                        </a:rPr>
                        <a:t>     </a:t>
                      </a:r>
                    </a:p>
                    <a:p>
                      <a:pPr marL="0" marR="0" lvl="0" indent="0" algn="l" defTabSz="457200" rtl="0" eaLnBrk="1" fontAlgn="b" latinLnBrk="0" hangingPunct="1">
                        <a:lnSpc>
                          <a:spcPct val="100000"/>
                        </a:lnSpc>
                        <a:spcBef>
                          <a:spcPts val="0"/>
                        </a:spcBef>
                        <a:spcAft>
                          <a:spcPts val="0"/>
                        </a:spcAft>
                        <a:buClrTx/>
                        <a:buSzTx/>
                        <a:buFontTx/>
                        <a:buNone/>
                        <a:tabLst/>
                        <a:defRPr/>
                      </a:pPr>
                      <a:r>
                        <a:rPr lang="tr-TR" sz="1100" b="0" i="1" u="none" strike="noStrike" dirty="0">
                          <a:solidFill>
                            <a:srgbClr val="000000"/>
                          </a:solidFill>
                          <a:effectLst/>
                          <a:latin typeface="Century Gothic" panose="020B0502020202020204" pitchFamily="34" charset="0"/>
                        </a:rPr>
                        <a:t>      253.02 </a:t>
                      </a:r>
                      <a:r>
                        <a:rPr lang="tr-TR" sz="1100" b="0" i="1" u="none" strike="noStrike" dirty="0" err="1">
                          <a:solidFill>
                            <a:srgbClr val="000000"/>
                          </a:solidFill>
                          <a:effectLst/>
                          <a:latin typeface="Century Gothic" panose="020B0502020202020204" pitchFamily="34" charset="0"/>
                        </a:rPr>
                        <a:t>Mük</a:t>
                      </a:r>
                      <a:r>
                        <a:rPr lang="tr-TR" sz="1100" b="0" i="1" u="none" strike="noStrike" dirty="0">
                          <a:solidFill>
                            <a:srgbClr val="000000"/>
                          </a:solidFill>
                          <a:effectLst/>
                          <a:latin typeface="Century Gothic" panose="020B0502020202020204" pitchFamily="34" charset="0"/>
                        </a:rPr>
                        <a:t>.  Madde 298-Ç  </a:t>
                      </a:r>
                      <a:r>
                        <a:rPr lang="tr-TR" sz="1100" i="1" u="none" strike="noStrike" dirty="0">
                          <a:effectLst/>
                        </a:rPr>
                        <a:t>2.666.152,19</a:t>
                      </a:r>
                      <a:endParaRPr lang="tr-TR" sz="1100" b="0" i="1" u="none" strike="noStrike" dirty="0">
                        <a:solidFill>
                          <a:srgbClr val="000000"/>
                        </a:solidFill>
                        <a:effectLst/>
                        <a:latin typeface="Calibri" panose="020F0502020204030204" pitchFamily="34" charset="0"/>
                      </a:endParaRPr>
                    </a:p>
                  </a:txBody>
                  <a:tcPr marL="4763" marR="4763" marT="4763"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hMerge="1">
                  <a:txBody>
                    <a:bodyPr/>
                    <a:lstStyle/>
                    <a:p>
                      <a:endParaRPr lang="tr-TR"/>
                    </a:p>
                  </a:txBody>
                  <a:tcPr/>
                </a:tc>
                <a:tc>
                  <a:txBody>
                    <a:bodyPr/>
                    <a:lstStyle/>
                    <a:p>
                      <a:pPr algn="l" fontAlgn="b"/>
                      <a:endParaRPr lang="tr-TR" sz="1100" b="0" i="0" u="none" strike="noStrike" dirty="0">
                        <a:solidFill>
                          <a:srgbClr val="000000"/>
                        </a:solidFill>
                        <a:effectLst/>
                        <a:latin typeface="Century Gothic" panose="020B0502020202020204" pitchFamily="34" charset="0"/>
                      </a:endParaRPr>
                    </a:p>
                  </a:txBody>
                  <a:tcPr marL="4763" marR="4763" marT="4763"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r" fontAlgn="b"/>
                      <a:r>
                        <a:rPr lang="tr-TR" sz="1100" b="1" u="none" strike="noStrike" dirty="0">
                          <a:effectLst/>
                        </a:rPr>
                        <a:t>5.028.312,19</a:t>
                      </a:r>
                      <a:endParaRPr lang="tr-TR" sz="1100" b="1" i="0" u="none" strike="noStrike" dirty="0">
                        <a:solidFill>
                          <a:srgbClr val="000000"/>
                        </a:solidFill>
                        <a:effectLst/>
                        <a:latin typeface="Calibri" panose="020F0502020204030204" pitchFamily="34" charset="0"/>
                      </a:endParaRPr>
                    </a:p>
                  </a:txBody>
                  <a:tcPr marL="4763" marR="4763" marT="4763" marB="0">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l" fontAlgn="b"/>
                      <a:r>
                        <a:rPr lang="tr-TR" sz="1100" u="none" strike="noStrike" dirty="0">
                          <a:effectLst/>
                          <a:latin typeface="Century Gothic" panose="020B0502020202020204" pitchFamily="34" charset="0"/>
                        </a:rPr>
                        <a:t> </a:t>
                      </a:r>
                      <a:endParaRPr lang="tr-TR" sz="1100" b="0" i="0" u="none" strike="noStrike" dirty="0">
                        <a:solidFill>
                          <a:srgbClr val="000000"/>
                        </a:solidFill>
                        <a:effectLst/>
                        <a:latin typeface="Century Gothic" panose="020B0502020202020204" pitchFamily="34" charset="0"/>
                      </a:endParaRPr>
                    </a:p>
                  </a:txBody>
                  <a:tcPr marL="4763" marR="4763" marT="4763"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442911167"/>
                  </a:ext>
                </a:extLst>
              </a:tr>
              <a:tr h="540044">
                <a:tc>
                  <a:txBody>
                    <a:bodyPr/>
                    <a:lstStyle/>
                    <a:p>
                      <a:pPr algn="l" fontAlgn="b"/>
                      <a:endParaRPr lang="tr-TR" sz="1100" b="0" i="0" u="none" strike="noStrike">
                        <a:solidFill>
                          <a:srgbClr val="000000"/>
                        </a:solidFill>
                        <a:effectLst/>
                        <a:latin typeface="Century Gothic" panose="020B0502020202020204" pitchFamily="34" charset="0"/>
                      </a:endParaRPr>
                    </a:p>
                  </a:txBody>
                  <a:tcPr marL="4763" marR="4763" marT="4763"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gridSpan="2">
                  <a:txBody>
                    <a:bodyPr/>
                    <a:lstStyle/>
                    <a:p>
                      <a:pPr algn="l" fontAlgn="b"/>
                      <a:r>
                        <a:rPr lang="tr-TR" sz="1100" b="1" u="none" strike="noStrike" dirty="0">
                          <a:effectLst/>
                          <a:latin typeface="Century Gothic" panose="020B0502020202020204" pitchFamily="34" charset="0"/>
                        </a:rPr>
                        <a:t>257 BİRİKMİŞ AMORTİSMANLAR</a:t>
                      </a:r>
                    </a:p>
                    <a:p>
                      <a:pPr marL="0" marR="0" lvl="0" indent="0" algn="l" defTabSz="457200" rtl="0" eaLnBrk="1" fontAlgn="b" latinLnBrk="0" hangingPunct="1">
                        <a:lnSpc>
                          <a:spcPct val="100000"/>
                        </a:lnSpc>
                        <a:spcBef>
                          <a:spcPts val="0"/>
                        </a:spcBef>
                        <a:spcAft>
                          <a:spcPts val="0"/>
                        </a:spcAft>
                        <a:buClrTx/>
                        <a:buSzTx/>
                        <a:buFontTx/>
                        <a:buNone/>
                        <a:tabLst/>
                        <a:defRPr/>
                      </a:pPr>
                      <a:r>
                        <a:rPr lang="tr-TR" sz="1100" b="0" i="0" u="none" strike="noStrike" dirty="0">
                          <a:solidFill>
                            <a:srgbClr val="000000"/>
                          </a:solidFill>
                          <a:effectLst/>
                          <a:latin typeface="Century Gothic" panose="020B0502020202020204" pitchFamily="34" charset="0"/>
                        </a:rPr>
                        <a:t>     </a:t>
                      </a:r>
                      <a:r>
                        <a:rPr lang="tr-TR" sz="1100" b="0" i="1" u="none" strike="noStrike" dirty="0">
                          <a:solidFill>
                            <a:srgbClr val="000000"/>
                          </a:solidFill>
                          <a:effectLst/>
                          <a:latin typeface="Century Gothic" panose="020B0502020202020204" pitchFamily="34" charset="0"/>
                        </a:rPr>
                        <a:t>257.01 Geçici Madde 32          </a:t>
                      </a:r>
                      <a:r>
                        <a:rPr lang="tr-TR" sz="1100" i="1" u="none" strike="noStrike" dirty="0">
                          <a:effectLst/>
                          <a:latin typeface="Century Gothic" panose="020B0502020202020204" pitchFamily="34" charset="0"/>
                        </a:rPr>
                        <a:t>944.864,00</a:t>
                      </a:r>
                    </a:p>
                    <a:p>
                      <a:pPr marL="0" marR="0" lvl="0" indent="0" algn="l" defTabSz="457200" rtl="0" eaLnBrk="1" fontAlgn="b" latinLnBrk="0" hangingPunct="1">
                        <a:lnSpc>
                          <a:spcPct val="100000"/>
                        </a:lnSpc>
                        <a:spcBef>
                          <a:spcPts val="0"/>
                        </a:spcBef>
                        <a:spcAft>
                          <a:spcPts val="0"/>
                        </a:spcAft>
                        <a:buClrTx/>
                        <a:buSzTx/>
                        <a:buFontTx/>
                        <a:buNone/>
                        <a:tabLst/>
                        <a:defRPr/>
                      </a:pPr>
                      <a:r>
                        <a:rPr lang="tr-TR" sz="1100" b="0" i="1" u="none" strike="noStrike" dirty="0">
                          <a:solidFill>
                            <a:srgbClr val="000000"/>
                          </a:solidFill>
                          <a:effectLst/>
                          <a:latin typeface="Century Gothic" panose="020B0502020202020204" pitchFamily="34" charset="0"/>
                        </a:rPr>
                        <a:t>      257.022 </a:t>
                      </a:r>
                      <a:r>
                        <a:rPr lang="tr-TR" sz="1100" b="0" i="1" u="none" strike="noStrike" dirty="0" err="1">
                          <a:solidFill>
                            <a:srgbClr val="000000"/>
                          </a:solidFill>
                          <a:effectLst/>
                          <a:latin typeface="Century Gothic" panose="020B0502020202020204" pitchFamily="34" charset="0"/>
                        </a:rPr>
                        <a:t>Mük</a:t>
                      </a:r>
                      <a:r>
                        <a:rPr lang="tr-TR" sz="1100" b="0" i="1" u="none" strike="noStrike" dirty="0">
                          <a:solidFill>
                            <a:srgbClr val="000000"/>
                          </a:solidFill>
                          <a:effectLst/>
                          <a:latin typeface="Century Gothic" panose="020B0502020202020204" pitchFamily="34" charset="0"/>
                        </a:rPr>
                        <a:t>.  Madde 298-Ç  </a:t>
                      </a:r>
                      <a:r>
                        <a:rPr lang="tr-TR" sz="1100" u="none" strike="noStrike" dirty="0">
                          <a:effectLst/>
                        </a:rPr>
                        <a:t>1.066.460,88</a:t>
                      </a:r>
                      <a:endParaRPr lang="tr-TR" sz="1100" b="0" i="0" u="none" strike="noStrike" dirty="0">
                        <a:solidFill>
                          <a:srgbClr val="000000"/>
                        </a:solidFill>
                        <a:effectLst/>
                        <a:latin typeface="Calibri" panose="020F0502020204030204" pitchFamily="34" charset="0"/>
                      </a:endParaRPr>
                    </a:p>
                  </a:txBody>
                  <a:tcPr marL="4763" marR="4763" marT="4763"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endParaRPr lang="tr-TR"/>
                    </a:p>
                  </a:txBody>
                  <a:tcPr>
                    <a:lnL w="12700" cmpd="sng">
                      <a:noFill/>
                    </a:lnL>
                    <a:lnT w="12700" cmpd="sng">
                      <a:noFill/>
                    </a:lnT>
                  </a:tcPr>
                </a:tc>
                <a:tc>
                  <a:txBody>
                    <a:bodyPr/>
                    <a:lstStyle/>
                    <a:p>
                      <a:pPr algn="l" fontAlgn="b"/>
                      <a:endParaRPr lang="tr-TR" sz="1100" b="0" i="0" u="none" strike="noStrike" dirty="0">
                        <a:solidFill>
                          <a:srgbClr val="000000"/>
                        </a:solidFill>
                        <a:effectLst/>
                        <a:latin typeface="Century Gothic" panose="020B0502020202020204" pitchFamily="34" charset="0"/>
                      </a:endParaRPr>
                    </a:p>
                  </a:txBody>
                  <a:tcPr marL="4763" marR="4763" marT="4763"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b"/>
                      <a:r>
                        <a:rPr lang="tr-TR" sz="1100" b="1" u="none" strike="noStrike" dirty="0">
                          <a:effectLst/>
                        </a:rPr>
                        <a:t>2.011.324,88</a:t>
                      </a:r>
                      <a:endParaRPr lang="tr-TR" sz="1100" b="1" i="0" u="none" strike="noStrike" dirty="0">
                        <a:solidFill>
                          <a:srgbClr val="000000"/>
                        </a:solidFill>
                        <a:effectLst/>
                        <a:latin typeface="Calibri" panose="020F0502020204030204" pitchFamily="34" charset="0"/>
                      </a:endParaRPr>
                    </a:p>
                  </a:txBody>
                  <a:tcPr marL="4763" marR="4763" marT="4763" marB="0">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297409643"/>
                  </a:ext>
                </a:extLst>
              </a:tr>
              <a:tr h="718368">
                <a:tc>
                  <a:txBody>
                    <a:bodyPr/>
                    <a:lstStyle/>
                    <a:p>
                      <a:pPr algn="l" fontAlgn="b"/>
                      <a:endParaRPr lang="tr-TR" sz="1100" b="0" i="0" u="none" strike="noStrike">
                        <a:solidFill>
                          <a:srgbClr val="000000"/>
                        </a:solidFill>
                        <a:effectLst/>
                        <a:latin typeface="Century Gothic" panose="020B0502020202020204" pitchFamily="34" charset="0"/>
                      </a:endParaRPr>
                    </a:p>
                  </a:txBody>
                  <a:tcPr marL="4763" marR="4763" marT="4763"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gridSpan="2">
                  <a:txBody>
                    <a:bodyPr/>
                    <a:lstStyle/>
                    <a:p>
                      <a:pPr algn="l" fontAlgn="b"/>
                      <a:r>
                        <a:rPr lang="tr-TR" sz="1100" b="1" u="none" strike="noStrike" dirty="0">
                          <a:effectLst/>
                          <a:latin typeface="Century Gothic" panose="020B0502020202020204" pitchFamily="34" charset="0"/>
                        </a:rPr>
                        <a:t>522 MDV YENİDEN DEĞERLEME ARTIŞLARI</a:t>
                      </a:r>
                    </a:p>
                    <a:p>
                      <a:pPr marL="0" marR="0" lvl="0" indent="0" algn="l" defTabSz="457200" rtl="0" eaLnBrk="1" fontAlgn="b" latinLnBrk="0" hangingPunct="1">
                        <a:lnSpc>
                          <a:spcPct val="100000"/>
                        </a:lnSpc>
                        <a:spcBef>
                          <a:spcPts val="0"/>
                        </a:spcBef>
                        <a:spcAft>
                          <a:spcPts val="0"/>
                        </a:spcAft>
                        <a:buClrTx/>
                        <a:buSzTx/>
                        <a:buFontTx/>
                        <a:buNone/>
                        <a:tabLst/>
                        <a:defRPr/>
                      </a:pPr>
                      <a:r>
                        <a:rPr lang="tr-TR" sz="1100" b="0" i="0" u="none" strike="noStrike" dirty="0">
                          <a:solidFill>
                            <a:srgbClr val="000000"/>
                          </a:solidFill>
                          <a:effectLst/>
                          <a:latin typeface="Century Gothic" panose="020B0502020202020204" pitchFamily="34" charset="0"/>
                        </a:rPr>
                        <a:t>     522.01 Geçici Madde 32       </a:t>
                      </a:r>
                      <a:r>
                        <a:rPr lang="tr-TR" sz="1100" u="none" strike="noStrike" dirty="0">
                          <a:effectLst/>
                        </a:rPr>
                        <a:t>1.417.296,00</a:t>
                      </a:r>
                      <a:endParaRPr lang="tr-TR" sz="1100" b="0" i="0" u="none" strike="noStrike" dirty="0">
                        <a:solidFill>
                          <a:srgbClr val="000000"/>
                        </a:solidFill>
                        <a:effectLst/>
                        <a:latin typeface="Calibri" panose="020F0502020204030204" pitchFamily="34" charset="0"/>
                      </a:endParaRPr>
                    </a:p>
                    <a:p>
                      <a:pPr marL="0" marR="0" lvl="0" indent="0" algn="l" defTabSz="457200" rtl="0" eaLnBrk="1" fontAlgn="b" latinLnBrk="0" hangingPunct="1">
                        <a:lnSpc>
                          <a:spcPct val="100000"/>
                        </a:lnSpc>
                        <a:spcBef>
                          <a:spcPts val="0"/>
                        </a:spcBef>
                        <a:spcAft>
                          <a:spcPts val="0"/>
                        </a:spcAft>
                        <a:buClrTx/>
                        <a:buSzTx/>
                        <a:buFontTx/>
                        <a:buNone/>
                        <a:tabLst/>
                        <a:defRPr/>
                      </a:pPr>
                      <a:r>
                        <a:rPr lang="tr-TR" sz="1100" b="0" i="0" u="none" strike="noStrike" dirty="0">
                          <a:solidFill>
                            <a:srgbClr val="000000"/>
                          </a:solidFill>
                          <a:effectLst/>
                          <a:latin typeface="Century Gothic" panose="020B0502020202020204" pitchFamily="34" charset="0"/>
                        </a:rPr>
                        <a:t>     522.02 </a:t>
                      </a:r>
                      <a:r>
                        <a:rPr lang="tr-TR" sz="1100" b="0" i="0" u="none" strike="noStrike" dirty="0" err="1">
                          <a:solidFill>
                            <a:srgbClr val="000000"/>
                          </a:solidFill>
                          <a:effectLst/>
                          <a:latin typeface="Century Gothic" panose="020B0502020202020204" pitchFamily="34" charset="0"/>
                        </a:rPr>
                        <a:t>Mük</a:t>
                      </a:r>
                      <a:r>
                        <a:rPr lang="tr-TR" sz="1100" b="0" i="0" u="none" strike="noStrike" dirty="0">
                          <a:solidFill>
                            <a:srgbClr val="000000"/>
                          </a:solidFill>
                          <a:effectLst/>
                          <a:latin typeface="Century Gothic" panose="020B0502020202020204" pitchFamily="34" charset="0"/>
                        </a:rPr>
                        <a:t>. Madde 298-Ç    </a:t>
                      </a:r>
                      <a:r>
                        <a:rPr lang="tr-TR" sz="1100" u="none" strike="noStrike" dirty="0">
                          <a:effectLst/>
                        </a:rPr>
                        <a:t>1.599.691,32</a:t>
                      </a:r>
                      <a:endParaRPr lang="tr-TR" sz="1100" b="0" i="0" u="none" strike="noStrike" dirty="0">
                        <a:solidFill>
                          <a:srgbClr val="000000"/>
                        </a:solidFill>
                        <a:effectLst/>
                        <a:latin typeface="Calibri" panose="020F0502020204030204" pitchFamily="34" charset="0"/>
                      </a:endParaRPr>
                    </a:p>
                  </a:txBody>
                  <a:tcPr marL="4763" marR="4763" marT="4763" marB="0">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tr-TR"/>
                    </a:p>
                  </a:txBody>
                  <a:tcPr/>
                </a:tc>
                <a:tc>
                  <a:txBody>
                    <a:bodyPr/>
                    <a:lstStyle/>
                    <a:p>
                      <a:pPr algn="l" fontAlgn="b"/>
                      <a:endParaRPr lang="tr-TR" sz="1100" b="0" i="0" u="none" strike="noStrike" dirty="0">
                        <a:solidFill>
                          <a:srgbClr val="000000"/>
                        </a:solidFill>
                        <a:effectLst/>
                        <a:latin typeface="Century Gothic" panose="020B0502020202020204" pitchFamily="34" charset="0"/>
                      </a:endParaRPr>
                    </a:p>
                  </a:txBody>
                  <a:tcPr marL="4763" marR="4763" marT="4763"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tr-TR" sz="1100" b="1" u="none" strike="noStrike" dirty="0">
                          <a:effectLst/>
                        </a:rPr>
                        <a:t>3.016.987,32</a:t>
                      </a:r>
                      <a:endParaRPr lang="tr-TR" sz="1100" b="1" i="0" u="none" strike="noStrike" dirty="0">
                        <a:solidFill>
                          <a:srgbClr val="000000"/>
                        </a:solidFill>
                        <a:effectLst/>
                        <a:latin typeface="Calibri" panose="020F0502020204030204" pitchFamily="34" charset="0"/>
                      </a:endParaRPr>
                    </a:p>
                  </a:txBody>
                  <a:tcPr marL="4763" marR="4763" marT="4763" marB="0">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035670195"/>
                  </a:ext>
                </a:extLst>
              </a:tr>
            </a:tbl>
          </a:graphicData>
        </a:graphic>
      </p:graphicFrame>
    </p:spTree>
    <p:extLst>
      <p:ext uri="{BB962C8B-B14F-4D97-AF65-F5344CB8AC3E}">
        <p14:creationId xmlns:p14="http://schemas.microsoft.com/office/powerpoint/2010/main" val="279885712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pic>
        <p:nvPicPr>
          <p:cNvPr id="4" name="Resim 3">
            <a:extLst>
              <a:ext uri="{FF2B5EF4-FFF2-40B4-BE49-F238E27FC236}">
                <a16:creationId xmlns:a16="http://schemas.microsoft.com/office/drawing/2014/main" id="{D709A00E-4437-11CB-2087-68C1B3A568CB}"/>
              </a:ext>
            </a:extLst>
          </p:cNvPr>
          <p:cNvPicPr>
            <a:picLocks noChangeAspect="1"/>
          </p:cNvPicPr>
          <p:nvPr/>
        </p:nvPicPr>
        <p:blipFill>
          <a:blip r:embed="rId4"/>
          <a:stretch>
            <a:fillRect/>
          </a:stretch>
        </p:blipFill>
        <p:spPr>
          <a:xfrm>
            <a:off x="5016340" y="6095934"/>
            <a:ext cx="4078577" cy="762066"/>
          </a:xfrm>
          <a:prstGeom prst="rect">
            <a:avLst/>
          </a:prstGeom>
        </p:spPr>
      </p:pic>
      <p:sp>
        <p:nvSpPr>
          <p:cNvPr id="5" name="Subtitle 2">
            <a:extLst>
              <a:ext uri="{FF2B5EF4-FFF2-40B4-BE49-F238E27FC236}">
                <a16:creationId xmlns:a16="http://schemas.microsoft.com/office/drawing/2014/main" id="{E8D41FE4-E7BB-2F42-6ED5-A260FAFCDB08}"/>
              </a:ext>
            </a:extLst>
          </p:cNvPr>
          <p:cNvSpPr>
            <a:spLocks noGrp="1"/>
          </p:cNvSpPr>
          <p:nvPr>
            <p:ph type="title"/>
          </p:nvPr>
        </p:nvSpPr>
        <p:spPr>
          <a:xfrm>
            <a:off x="995363" y="1217613"/>
            <a:ext cx="6792752" cy="701674"/>
          </a:xfrm>
        </p:spPr>
        <p:txBody>
          <a:bodyPr>
            <a:normAutofit/>
          </a:bodyPr>
          <a:lstStyle/>
          <a:p>
            <a:pPr marL="433070">
              <a:spcBef>
                <a:spcPts val="835"/>
              </a:spcBef>
            </a:pPr>
            <a:r>
              <a:rPr lang="tr-TR" sz="1800" b="1" dirty="0">
                <a:solidFill>
                  <a:srgbClr val="FF0000"/>
                </a:solidFill>
                <a:latin typeface="Century Gothic" panose="020B0502020202020204" pitchFamily="34" charset="0"/>
              </a:rPr>
              <a:t>YENİDEN DEĞERLEME UYGULAMASI</a:t>
            </a:r>
            <a:endParaRPr lang="tr-TR" sz="1800" b="1" dirty="0">
              <a:solidFill>
                <a:srgbClr val="FF0000"/>
              </a:solidFill>
              <a:effectLst/>
              <a:latin typeface="Century Gothic" panose="020B0502020202020204" pitchFamily="34" charset="0"/>
              <a:ea typeface="Times New Roman" panose="02020603050405020304" pitchFamily="18" charset="0"/>
            </a:endParaRPr>
          </a:p>
        </p:txBody>
      </p:sp>
      <p:sp>
        <p:nvSpPr>
          <p:cNvPr id="2" name="İçerik Yer Tutucusu 1">
            <a:extLst>
              <a:ext uri="{FF2B5EF4-FFF2-40B4-BE49-F238E27FC236}">
                <a16:creationId xmlns:a16="http://schemas.microsoft.com/office/drawing/2014/main" id="{DD013AA8-A9E6-0192-20BA-486A4AC35109}"/>
              </a:ext>
            </a:extLst>
          </p:cNvPr>
          <p:cNvSpPr>
            <a:spLocks noGrp="1"/>
          </p:cNvSpPr>
          <p:nvPr>
            <p:ph idx="1"/>
          </p:nvPr>
        </p:nvSpPr>
        <p:spPr>
          <a:xfrm>
            <a:off x="457200" y="1804895"/>
            <a:ext cx="8229600" cy="4491132"/>
          </a:xfrm>
        </p:spPr>
        <p:txBody>
          <a:bodyPr>
            <a:normAutofit lnSpcReduction="10000"/>
          </a:bodyPr>
          <a:lstStyle/>
          <a:p>
            <a:pPr marL="103505" marR="119380" indent="325755" algn="just">
              <a:spcBef>
                <a:spcPts val="565"/>
              </a:spcBef>
              <a:spcAft>
                <a:spcPts val="0"/>
              </a:spcAft>
            </a:pPr>
            <a:endParaRPr lang="tr-TR" sz="1800" dirty="0">
              <a:effectLst/>
              <a:latin typeface="Century Gothic" panose="020B0502020202020204" pitchFamily="34" charset="0"/>
              <a:ea typeface="Times New Roman" panose="02020603050405020304" pitchFamily="18" charset="0"/>
            </a:endParaRPr>
          </a:p>
          <a:p>
            <a:pPr marL="285750" marR="119380" indent="-285750" algn="just">
              <a:spcBef>
                <a:spcPts val="565"/>
              </a:spcBef>
            </a:pPr>
            <a:r>
              <a:rPr lang="tr-TR" sz="1800" dirty="0">
                <a:effectLst/>
                <a:latin typeface="Century Gothic" panose="020B0502020202020204" pitchFamily="34" charset="0"/>
                <a:ea typeface="Times New Roman" panose="02020603050405020304" pitchFamily="18" charset="0"/>
              </a:rPr>
              <a:t>Yeniden değerleme neticesinde hesaplanan değer artışı, yeniden</a:t>
            </a:r>
            <a:r>
              <a:rPr lang="tr-TR" sz="1800" spc="-5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değerlemeye</a:t>
            </a:r>
            <a:r>
              <a:rPr lang="tr-TR" sz="1800" spc="-4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tabi</a:t>
            </a:r>
            <a:r>
              <a:rPr lang="tr-TR" sz="1800" spc="-5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tutulan</a:t>
            </a:r>
            <a:r>
              <a:rPr lang="tr-TR" sz="1800" spc="-3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amortismana</a:t>
            </a:r>
            <a:r>
              <a:rPr lang="tr-TR" sz="1800" spc="-2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tabi</a:t>
            </a:r>
            <a:r>
              <a:rPr lang="tr-TR" sz="1800" spc="-5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iktisadi</a:t>
            </a:r>
            <a:r>
              <a:rPr lang="tr-TR" sz="1800" spc="-3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kıymetlerin</a:t>
            </a:r>
            <a:r>
              <a:rPr lang="tr-TR" sz="1800" spc="-30" dirty="0">
                <a:effectLst/>
                <a:latin typeface="Century Gothic" panose="020B0502020202020204" pitchFamily="34" charset="0"/>
                <a:ea typeface="Times New Roman" panose="02020603050405020304" pitchFamily="18" charset="0"/>
              </a:rPr>
              <a:t> </a:t>
            </a:r>
            <a:r>
              <a:rPr lang="tr-TR" sz="1800" dirty="0">
                <a:solidFill>
                  <a:srgbClr val="00B050"/>
                </a:solidFill>
                <a:effectLst/>
                <a:latin typeface="Century Gothic" panose="020B0502020202020204" pitchFamily="34" charset="0"/>
                <a:ea typeface="Times New Roman" panose="02020603050405020304" pitchFamily="18" charset="0"/>
              </a:rPr>
              <a:t>her</a:t>
            </a:r>
            <a:r>
              <a:rPr lang="tr-TR" sz="1800" spc="-50" dirty="0">
                <a:solidFill>
                  <a:srgbClr val="00B050"/>
                </a:solidFill>
                <a:effectLst/>
                <a:latin typeface="Century Gothic" panose="020B0502020202020204" pitchFamily="34" charset="0"/>
                <a:ea typeface="Times New Roman" panose="02020603050405020304" pitchFamily="18" charset="0"/>
              </a:rPr>
              <a:t> </a:t>
            </a:r>
            <a:r>
              <a:rPr lang="tr-TR" sz="1800" dirty="0">
                <a:solidFill>
                  <a:srgbClr val="00B050"/>
                </a:solidFill>
                <a:effectLst/>
                <a:latin typeface="Century Gothic" panose="020B0502020202020204" pitchFamily="34" charset="0"/>
                <a:ea typeface="Times New Roman" panose="02020603050405020304" pitchFamily="18" charset="0"/>
              </a:rPr>
              <a:t>birine</a:t>
            </a:r>
            <a:r>
              <a:rPr lang="tr-TR" sz="1800" spc="-45" dirty="0">
                <a:solidFill>
                  <a:srgbClr val="00B050"/>
                </a:solidFill>
                <a:effectLst/>
                <a:latin typeface="Century Gothic" panose="020B0502020202020204" pitchFamily="34" charset="0"/>
                <a:ea typeface="Times New Roman" panose="02020603050405020304" pitchFamily="18" charset="0"/>
              </a:rPr>
              <a:t> </a:t>
            </a:r>
            <a:r>
              <a:rPr lang="tr-TR" sz="1800" dirty="0">
                <a:solidFill>
                  <a:srgbClr val="00B050"/>
                </a:solidFill>
                <a:effectLst/>
                <a:latin typeface="Century Gothic" panose="020B0502020202020204" pitchFamily="34" charset="0"/>
                <a:ea typeface="Times New Roman" panose="02020603050405020304" pitchFamily="18" charset="0"/>
              </a:rPr>
              <a:t>isabet</a:t>
            </a:r>
            <a:r>
              <a:rPr lang="tr-TR" sz="1800" spc="-45" dirty="0">
                <a:solidFill>
                  <a:srgbClr val="00B050"/>
                </a:solidFill>
                <a:effectLst/>
                <a:latin typeface="Century Gothic" panose="020B0502020202020204" pitchFamily="34" charset="0"/>
                <a:ea typeface="Times New Roman" panose="02020603050405020304" pitchFamily="18" charset="0"/>
              </a:rPr>
              <a:t> </a:t>
            </a:r>
            <a:r>
              <a:rPr lang="tr-TR" sz="1800" dirty="0">
                <a:solidFill>
                  <a:srgbClr val="00B050"/>
                </a:solidFill>
                <a:effectLst/>
                <a:latin typeface="Century Gothic" panose="020B0502020202020204" pitchFamily="34" charset="0"/>
                <a:ea typeface="Times New Roman" panose="02020603050405020304" pitchFamily="18" charset="0"/>
              </a:rPr>
              <a:t>eden değer</a:t>
            </a:r>
            <a:r>
              <a:rPr lang="tr-TR" sz="1800" spc="-50" dirty="0">
                <a:solidFill>
                  <a:srgbClr val="00B050"/>
                </a:solidFill>
                <a:effectLst/>
                <a:latin typeface="Century Gothic" panose="020B0502020202020204" pitchFamily="34" charset="0"/>
                <a:ea typeface="Times New Roman" panose="02020603050405020304" pitchFamily="18" charset="0"/>
              </a:rPr>
              <a:t> </a:t>
            </a:r>
            <a:r>
              <a:rPr lang="tr-TR" sz="1800" dirty="0">
                <a:solidFill>
                  <a:srgbClr val="00B050"/>
                </a:solidFill>
                <a:effectLst/>
                <a:latin typeface="Century Gothic" panose="020B0502020202020204" pitchFamily="34" charset="0"/>
                <a:ea typeface="Times New Roman" panose="02020603050405020304" pitchFamily="18" charset="0"/>
              </a:rPr>
              <a:t>artışları</a:t>
            </a:r>
            <a:r>
              <a:rPr lang="tr-TR" sz="1800" spc="-45" dirty="0">
                <a:effectLst/>
                <a:latin typeface="Century Gothic" panose="020B0502020202020204" pitchFamily="34" charset="0"/>
                <a:ea typeface="Times New Roman" panose="02020603050405020304" pitchFamily="18" charset="0"/>
              </a:rPr>
              <a:t> </a:t>
            </a:r>
            <a:r>
              <a:rPr lang="tr-TR" sz="1800" dirty="0">
                <a:solidFill>
                  <a:srgbClr val="FF0000"/>
                </a:solidFill>
                <a:effectLst/>
                <a:latin typeface="Century Gothic" panose="020B0502020202020204" pitchFamily="34" charset="0"/>
                <a:ea typeface="Times New Roman" panose="02020603050405020304" pitchFamily="18" charset="0"/>
              </a:rPr>
              <a:t>ayrıntılı</a:t>
            </a:r>
            <a:r>
              <a:rPr lang="tr-TR" sz="1800" spc="-30" dirty="0">
                <a:solidFill>
                  <a:srgbClr val="FF0000"/>
                </a:solidFill>
                <a:effectLst/>
                <a:latin typeface="Century Gothic" panose="020B0502020202020204" pitchFamily="34" charset="0"/>
                <a:ea typeface="Times New Roman" panose="02020603050405020304" pitchFamily="18" charset="0"/>
              </a:rPr>
              <a:t> </a:t>
            </a:r>
            <a:r>
              <a:rPr lang="tr-TR" sz="1800" dirty="0">
                <a:solidFill>
                  <a:srgbClr val="FF0000"/>
                </a:solidFill>
                <a:effectLst/>
                <a:latin typeface="Century Gothic" panose="020B0502020202020204" pitchFamily="34" charset="0"/>
                <a:ea typeface="Times New Roman" panose="02020603050405020304" pitchFamily="18" charset="0"/>
              </a:rPr>
              <a:t>olarak</a:t>
            </a:r>
            <a:r>
              <a:rPr lang="tr-TR" sz="1800" spc="-45" dirty="0">
                <a:solidFill>
                  <a:srgbClr val="FF0000"/>
                </a:solidFill>
                <a:effectLst/>
                <a:latin typeface="Century Gothic" panose="020B0502020202020204" pitchFamily="34" charset="0"/>
                <a:ea typeface="Times New Roman" panose="02020603050405020304" pitchFamily="18" charset="0"/>
              </a:rPr>
              <a:t> </a:t>
            </a:r>
            <a:r>
              <a:rPr lang="tr-TR" sz="1800" dirty="0">
                <a:solidFill>
                  <a:srgbClr val="FF0000"/>
                </a:solidFill>
                <a:effectLst/>
                <a:latin typeface="Century Gothic" panose="020B0502020202020204" pitchFamily="34" charset="0"/>
                <a:ea typeface="Times New Roman" panose="02020603050405020304" pitchFamily="18" charset="0"/>
              </a:rPr>
              <a:t>gösterilecek</a:t>
            </a:r>
            <a:r>
              <a:rPr lang="tr-TR" sz="1800" spc="-40" dirty="0">
                <a:solidFill>
                  <a:srgbClr val="FF0000"/>
                </a:solidFill>
                <a:effectLst/>
                <a:latin typeface="Century Gothic" panose="020B0502020202020204" pitchFamily="34" charset="0"/>
                <a:ea typeface="Times New Roman" panose="02020603050405020304" pitchFamily="18" charset="0"/>
              </a:rPr>
              <a:t> </a:t>
            </a:r>
            <a:r>
              <a:rPr lang="tr-TR" sz="1800" dirty="0">
                <a:solidFill>
                  <a:srgbClr val="FF0000"/>
                </a:solidFill>
                <a:effectLst/>
                <a:latin typeface="Century Gothic" panose="020B0502020202020204" pitchFamily="34" charset="0"/>
                <a:ea typeface="Times New Roman" panose="02020603050405020304" pitchFamily="18" charset="0"/>
              </a:rPr>
              <a:t>şekilde</a:t>
            </a:r>
            <a:r>
              <a:rPr lang="tr-TR" sz="1800" dirty="0">
                <a:effectLst/>
                <a:latin typeface="Century Gothic" panose="020B0502020202020204" pitchFamily="34" charset="0"/>
                <a:ea typeface="Times New Roman" panose="02020603050405020304" pitchFamily="18" charset="0"/>
              </a:rPr>
              <a:t>,</a:t>
            </a:r>
            <a:r>
              <a:rPr lang="tr-TR" sz="1800" spc="-35" dirty="0">
                <a:effectLst/>
                <a:latin typeface="Century Gothic" panose="020B0502020202020204" pitchFamily="34" charset="0"/>
                <a:ea typeface="Times New Roman" panose="02020603050405020304" pitchFamily="18" charset="0"/>
              </a:rPr>
              <a:t> </a:t>
            </a:r>
            <a:r>
              <a:rPr lang="tr-TR" sz="1800" b="1" dirty="0">
                <a:solidFill>
                  <a:schemeClr val="tx2">
                    <a:lumMod val="60000"/>
                    <a:lumOff val="40000"/>
                  </a:schemeClr>
                </a:solidFill>
                <a:effectLst/>
                <a:latin typeface="Century Gothic" panose="020B0502020202020204" pitchFamily="34" charset="0"/>
                <a:ea typeface="Times New Roman" panose="02020603050405020304" pitchFamily="18" charset="0"/>
              </a:rPr>
              <a:t>bilançonun</a:t>
            </a:r>
            <a:r>
              <a:rPr lang="tr-TR" sz="1800" b="1" spc="-5" dirty="0">
                <a:solidFill>
                  <a:schemeClr val="tx2">
                    <a:lumMod val="60000"/>
                    <a:lumOff val="40000"/>
                  </a:schemeClr>
                </a:solidFill>
                <a:effectLst/>
                <a:latin typeface="Century Gothic" panose="020B0502020202020204" pitchFamily="34" charset="0"/>
                <a:ea typeface="Times New Roman" panose="02020603050405020304" pitchFamily="18" charset="0"/>
              </a:rPr>
              <a:t> </a:t>
            </a:r>
            <a:r>
              <a:rPr lang="tr-TR" sz="1800" b="1" dirty="0">
                <a:solidFill>
                  <a:schemeClr val="tx2">
                    <a:lumMod val="60000"/>
                    <a:lumOff val="40000"/>
                  </a:schemeClr>
                </a:solidFill>
                <a:effectLst/>
                <a:latin typeface="Century Gothic" panose="020B0502020202020204" pitchFamily="34" charset="0"/>
                <a:ea typeface="Times New Roman" panose="02020603050405020304" pitchFamily="18" charset="0"/>
              </a:rPr>
              <a:t>pasifinde</a:t>
            </a:r>
            <a:r>
              <a:rPr lang="tr-TR" sz="1800" b="1" spc="-50" dirty="0">
                <a:solidFill>
                  <a:schemeClr val="tx2">
                    <a:lumMod val="60000"/>
                    <a:lumOff val="40000"/>
                  </a:schemeClr>
                </a:solidFill>
                <a:effectLst/>
                <a:latin typeface="Century Gothic" panose="020B0502020202020204" pitchFamily="34" charset="0"/>
                <a:ea typeface="Times New Roman" panose="02020603050405020304" pitchFamily="18" charset="0"/>
              </a:rPr>
              <a:t> </a:t>
            </a:r>
            <a:r>
              <a:rPr lang="tr-TR" sz="1800" b="1" dirty="0">
                <a:solidFill>
                  <a:schemeClr val="tx2">
                    <a:lumMod val="60000"/>
                    <a:lumOff val="40000"/>
                  </a:schemeClr>
                </a:solidFill>
                <a:effectLst/>
                <a:latin typeface="Century Gothic" panose="020B0502020202020204" pitchFamily="34" charset="0"/>
                <a:ea typeface="Times New Roman" panose="02020603050405020304" pitchFamily="18" charset="0"/>
              </a:rPr>
              <a:t>özel</a:t>
            </a:r>
            <a:r>
              <a:rPr lang="tr-TR" sz="1800" b="1" spc="-40" dirty="0">
                <a:solidFill>
                  <a:schemeClr val="tx2">
                    <a:lumMod val="60000"/>
                    <a:lumOff val="40000"/>
                  </a:schemeClr>
                </a:solidFill>
                <a:effectLst/>
                <a:latin typeface="Century Gothic" panose="020B0502020202020204" pitchFamily="34" charset="0"/>
                <a:ea typeface="Times New Roman" panose="02020603050405020304" pitchFamily="18" charset="0"/>
              </a:rPr>
              <a:t> </a:t>
            </a:r>
            <a:r>
              <a:rPr lang="tr-TR" sz="1800" b="1" dirty="0">
                <a:solidFill>
                  <a:schemeClr val="tx2">
                    <a:lumMod val="60000"/>
                    <a:lumOff val="40000"/>
                  </a:schemeClr>
                </a:solidFill>
                <a:effectLst/>
                <a:latin typeface="Century Gothic" panose="020B0502020202020204" pitchFamily="34" charset="0"/>
                <a:ea typeface="Times New Roman" panose="02020603050405020304" pitchFamily="18" charset="0"/>
              </a:rPr>
              <a:t>bir</a:t>
            </a:r>
            <a:r>
              <a:rPr lang="tr-TR" sz="1800" b="1" spc="-50" dirty="0">
                <a:solidFill>
                  <a:schemeClr val="tx2">
                    <a:lumMod val="60000"/>
                    <a:lumOff val="40000"/>
                  </a:schemeClr>
                </a:solidFill>
                <a:effectLst/>
                <a:latin typeface="Century Gothic" panose="020B0502020202020204" pitchFamily="34" charset="0"/>
                <a:ea typeface="Times New Roman" panose="02020603050405020304" pitchFamily="18" charset="0"/>
              </a:rPr>
              <a:t> </a:t>
            </a:r>
            <a:r>
              <a:rPr lang="tr-TR" sz="1800" b="1" dirty="0">
                <a:solidFill>
                  <a:schemeClr val="tx2">
                    <a:lumMod val="60000"/>
                    <a:lumOff val="40000"/>
                  </a:schemeClr>
                </a:solidFill>
                <a:effectLst/>
                <a:latin typeface="Century Gothic" panose="020B0502020202020204" pitchFamily="34" charset="0"/>
                <a:ea typeface="Times New Roman" panose="02020603050405020304" pitchFamily="18" charset="0"/>
              </a:rPr>
              <a:t>fon</a:t>
            </a:r>
            <a:r>
              <a:rPr lang="tr-TR" sz="1800" b="1" spc="-40" dirty="0">
                <a:solidFill>
                  <a:schemeClr val="tx2">
                    <a:lumMod val="60000"/>
                    <a:lumOff val="40000"/>
                  </a:schemeClr>
                </a:solidFill>
                <a:effectLst/>
                <a:latin typeface="Century Gothic" panose="020B0502020202020204" pitchFamily="34" charset="0"/>
                <a:ea typeface="Times New Roman" panose="02020603050405020304" pitchFamily="18" charset="0"/>
              </a:rPr>
              <a:t> </a:t>
            </a:r>
            <a:r>
              <a:rPr lang="tr-TR" sz="1800" b="1" dirty="0">
                <a:solidFill>
                  <a:schemeClr val="tx2">
                    <a:lumMod val="60000"/>
                    <a:lumOff val="40000"/>
                  </a:schemeClr>
                </a:solidFill>
                <a:effectLst/>
                <a:latin typeface="Century Gothic" panose="020B0502020202020204" pitchFamily="34" charset="0"/>
                <a:ea typeface="Times New Roman" panose="02020603050405020304" pitchFamily="18" charset="0"/>
              </a:rPr>
              <a:t>hesabına </a:t>
            </a:r>
            <a:r>
              <a:rPr lang="tr-TR" sz="1800" b="1" spc="-10" dirty="0">
                <a:solidFill>
                  <a:schemeClr val="tx2">
                    <a:lumMod val="60000"/>
                    <a:lumOff val="40000"/>
                  </a:schemeClr>
                </a:solidFill>
                <a:effectLst/>
                <a:latin typeface="Century Gothic" panose="020B0502020202020204" pitchFamily="34" charset="0"/>
                <a:ea typeface="Times New Roman" panose="02020603050405020304" pitchFamily="18" charset="0"/>
              </a:rPr>
              <a:t>alınır.</a:t>
            </a:r>
            <a:endParaRPr lang="tr-TR" sz="1800" b="1" dirty="0">
              <a:solidFill>
                <a:schemeClr val="tx2">
                  <a:lumMod val="60000"/>
                  <a:lumOff val="40000"/>
                </a:schemeClr>
              </a:solidFill>
              <a:effectLst/>
              <a:latin typeface="Century Gothic" panose="020B0502020202020204" pitchFamily="34" charset="0"/>
              <a:ea typeface="Times New Roman" panose="02020603050405020304" pitchFamily="18" charset="0"/>
            </a:endParaRPr>
          </a:p>
          <a:p>
            <a:pPr marL="285750" marR="119380" indent="-285750" algn="just">
              <a:spcBef>
                <a:spcPts val="565"/>
              </a:spcBef>
              <a:spcAft>
                <a:spcPts val="0"/>
              </a:spcAft>
            </a:pPr>
            <a:endParaRPr lang="tr-TR" sz="1800" dirty="0">
              <a:latin typeface="Century Gothic" panose="020B0502020202020204" pitchFamily="34" charset="0"/>
              <a:ea typeface="Times New Roman" panose="02020603050405020304" pitchFamily="18" charset="0"/>
            </a:endParaRPr>
          </a:p>
          <a:p>
            <a:pPr marL="285750" marR="119380" indent="-285750" algn="just">
              <a:spcBef>
                <a:spcPts val="565"/>
              </a:spcBef>
            </a:pPr>
            <a:r>
              <a:rPr lang="tr-TR" sz="1800" dirty="0">
                <a:latin typeface="Century Gothic" panose="020B0502020202020204" pitchFamily="34" charset="0"/>
                <a:ea typeface="Times New Roman" panose="02020603050405020304" pitchFamily="18" charset="0"/>
              </a:rPr>
              <a:t>F</a:t>
            </a:r>
            <a:r>
              <a:rPr lang="tr-TR" sz="1800" dirty="0">
                <a:effectLst/>
                <a:latin typeface="Century Gothic" panose="020B0502020202020204" pitchFamily="34" charset="0"/>
                <a:ea typeface="Times New Roman" panose="02020603050405020304" pitchFamily="18" charset="0"/>
              </a:rPr>
              <a:t>aydalı ömür süresi tamamlanmamış amortismana tabi iktisadi kıymetlerin yeniden değerleme sonrasında</a:t>
            </a:r>
            <a:r>
              <a:rPr lang="tr-TR" sz="1800" spc="-4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bulunan</a:t>
            </a:r>
            <a:r>
              <a:rPr lang="tr-TR" sz="1800" spc="-4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değerleri</a:t>
            </a:r>
            <a:r>
              <a:rPr lang="tr-TR" sz="1800" spc="-5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üzerinden</a:t>
            </a:r>
            <a:r>
              <a:rPr lang="tr-TR" sz="1800" spc="-4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amortisman</a:t>
            </a:r>
            <a:r>
              <a:rPr lang="tr-TR" sz="1800" spc="-4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ayrılmaya</a:t>
            </a:r>
            <a:r>
              <a:rPr lang="tr-TR" sz="1800" spc="-5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devam</a:t>
            </a:r>
            <a:r>
              <a:rPr lang="tr-TR" sz="1800" spc="-4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edilir.</a:t>
            </a:r>
          </a:p>
          <a:p>
            <a:pPr marL="285750" marR="119380" indent="-285750" algn="just">
              <a:spcBef>
                <a:spcPts val="565"/>
              </a:spcBef>
              <a:spcAft>
                <a:spcPts val="0"/>
              </a:spcAft>
            </a:pPr>
            <a:endParaRPr lang="tr-TR" sz="1800" dirty="0">
              <a:effectLst/>
              <a:latin typeface="Century Gothic" panose="020B0502020202020204" pitchFamily="34" charset="0"/>
              <a:ea typeface="Times New Roman" panose="02020603050405020304" pitchFamily="18" charset="0"/>
            </a:endParaRPr>
          </a:p>
          <a:p>
            <a:pPr marL="285750" marR="113030" indent="-285750" algn="just">
              <a:lnSpc>
                <a:spcPct val="105000"/>
              </a:lnSpc>
              <a:spcBef>
                <a:spcPts val="610"/>
              </a:spcBef>
            </a:pPr>
            <a:r>
              <a:rPr lang="tr-TR" sz="1800" dirty="0">
                <a:effectLst/>
                <a:latin typeface="Century Gothic" panose="020B0502020202020204" pitchFamily="34" charset="0"/>
                <a:ea typeface="Times New Roman" panose="02020603050405020304" pitchFamily="18" charset="0"/>
              </a:rPr>
              <a:t>213</a:t>
            </a:r>
            <a:r>
              <a:rPr lang="tr-TR" sz="1800" spc="-5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sayılı</a:t>
            </a:r>
            <a:r>
              <a:rPr lang="tr-TR" sz="1800" spc="-4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Kanunun</a:t>
            </a:r>
            <a:r>
              <a:rPr lang="tr-TR" sz="1800" spc="-35" dirty="0">
                <a:effectLst/>
                <a:latin typeface="Century Gothic" panose="020B0502020202020204" pitchFamily="34" charset="0"/>
                <a:ea typeface="Times New Roman" panose="02020603050405020304" pitchFamily="18" charset="0"/>
              </a:rPr>
              <a:t> </a:t>
            </a:r>
            <a:r>
              <a:rPr lang="tr-TR" sz="1800" spc="-35" dirty="0">
                <a:latin typeface="Century Gothic" panose="020B0502020202020204" pitchFamily="34" charset="0"/>
                <a:ea typeface="Times New Roman" panose="02020603050405020304" pitchFamily="18" charset="0"/>
              </a:rPr>
              <a:t>mükerrer</a:t>
            </a:r>
            <a:r>
              <a:rPr lang="tr-TR" sz="1800" spc="-3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298</a:t>
            </a:r>
            <a:r>
              <a:rPr lang="tr-TR" sz="1800" spc="-5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inci</a:t>
            </a:r>
            <a:r>
              <a:rPr lang="tr-TR" sz="1800" spc="-4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maddesinin (Ç)</a:t>
            </a:r>
            <a:r>
              <a:rPr lang="tr-TR" sz="1800" spc="-4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fıkrası</a:t>
            </a:r>
            <a:r>
              <a:rPr lang="tr-TR" sz="1800" spc="-3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kapsamında</a:t>
            </a:r>
            <a:r>
              <a:rPr lang="tr-TR" sz="1800" spc="-2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yeniden değerleme yapılabilmesinin mümkün olduğu herhangi bir hesap döneminde yeniden değerlemenin yapılmaması,</a:t>
            </a:r>
            <a:r>
              <a:rPr lang="tr-TR" sz="1800" spc="-1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sonraki</a:t>
            </a:r>
            <a:r>
              <a:rPr lang="tr-TR" sz="1800" spc="-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hesap</a:t>
            </a:r>
            <a:r>
              <a:rPr lang="tr-TR" sz="1800" spc="-2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dönemlerinde</a:t>
            </a:r>
            <a:r>
              <a:rPr lang="tr-TR" sz="1800" spc="-1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aynı fıkra</a:t>
            </a:r>
            <a:r>
              <a:rPr lang="tr-TR" sz="1800" spc="-3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kapsamında yeniden değerleme yapılabilmesine</a:t>
            </a:r>
            <a:r>
              <a:rPr lang="tr-TR" sz="1800" spc="-6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engel teşkil etmez.</a:t>
            </a:r>
          </a:p>
          <a:p>
            <a:pPr marL="285750" marR="113030" indent="-285750" algn="just">
              <a:lnSpc>
                <a:spcPct val="105000"/>
              </a:lnSpc>
              <a:spcBef>
                <a:spcPts val="610"/>
              </a:spcBef>
              <a:spcAft>
                <a:spcPts val="0"/>
              </a:spcAft>
            </a:pPr>
            <a:endParaRPr lang="tr-TR" sz="1800" dirty="0">
              <a:effectLst/>
              <a:latin typeface="Times New Roman" panose="02020603050405020304" pitchFamily="18" charset="0"/>
              <a:ea typeface="Times New Roman" panose="02020603050405020304" pitchFamily="18" charset="0"/>
            </a:endParaRPr>
          </a:p>
        </p:txBody>
      </p:sp>
      <p:sp>
        <p:nvSpPr>
          <p:cNvPr id="3" name="Subtitle 2">
            <a:extLst>
              <a:ext uri="{FF2B5EF4-FFF2-40B4-BE49-F238E27FC236}">
                <a16:creationId xmlns:a16="http://schemas.microsoft.com/office/drawing/2014/main" id="{07CEE11F-812F-A722-4ACC-8D698497E021}"/>
              </a:ext>
            </a:extLst>
          </p:cNvPr>
          <p:cNvSpPr txBox="1">
            <a:spLocks/>
          </p:cNvSpPr>
          <p:nvPr/>
        </p:nvSpPr>
        <p:spPr>
          <a:xfrm>
            <a:off x="-1" y="571875"/>
            <a:ext cx="4386729" cy="507625"/>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tr-TR" sz="2000" b="1" dirty="0">
                <a:solidFill>
                  <a:schemeClr val="bg1">
                    <a:lumMod val="95000"/>
                  </a:schemeClr>
                </a:solidFill>
                <a:latin typeface="Century Gothic" panose="020B0502020202020204" pitchFamily="34" charset="0"/>
              </a:rPr>
              <a:t>Mükerrer 298-Ç Fıkrası Uygulaması</a:t>
            </a:r>
          </a:p>
        </p:txBody>
      </p:sp>
    </p:spTree>
    <p:extLst>
      <p:ext uri="{BB962C8B-B14F-4D97-AF65-F5344CB8AC3E}">
        <p14:creationId xmlns:p14="http://schemas.microsoft.com/office/powerpoint/2010/main" val="59209755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pic>
        <p:nvPicPr>
          <p:cNvPr id="4" name="Resim 3">
            <a:extLst>
              <a:ext uri="{FF2B5EF4-FFF2-40B4-BE49-F238E27FC236}">
                <a16:creationId xmlns:a16="http://schemas.microsoft.com/office/drawing/2014/main" id="{D709A00E-4437-11CB-2087-68C1B3A568CB}"/>
              </a:ext>
            </a:extLst>
          </p:cNvPr>
          <p:cNvPicPr>
            <a:picLocks noChangeAspect="1"/>
          </p:cNvPicPr>
          <p:nvPr/>
        </p:nvPicPr>
        <p:blipFill>
          <a:blip r:embed="rId4"/>
          <a:stretch>
            <a:fillRect/>
          </a:stretch>
        </p:blipFill>
        <p:spPr>
          <a:xfrm>
            <a:off x="5016340" y="6095934"/>
            <a:ext cx="4078577" cy="762066"/>
          </a:xfrm>
          <a:prstGeom prst="rect">
            <a:avLst/>
          </a:prstGeom>
        </p:spPr>
      </p:pic>
      <p:sp>
        <p:nvSpPr>
          <p:cNvPr id="5" name="Subtitle 2">
            <a:extLst>
              <a:ext uri="{FF2B5EF4-FFF2-40B4-BE49-F238E27FC236}">
                <a16:creationId xmlns:a16="http://schemas.microsoft.com/office/drawing/2014/main" id="{E8D41FE4-E7BB-2F42-6ED5-A260FAFCDB08}"/>
              </a:ext>
            </a:extLst>
          </p:cNvPr>
          <p:cNvSpPr>
            <a:spLocks noGrp="1"/>
          </p:cNvSpPr>
          <p:nvPr>
            <p:ph type="title"/>
          </p:nvPr>
        </p:nvSpPr>
        <p:spPr>
          <a:xfrm>
            <a:off x="995363" y="1217613"/>
            <a:ext cx="6792752" cy="701674"/>
          </a:xfrm>
        </p:spPr>
        <p:txBody>
          <a:bodyPr>
            <a:normAutofit/>
          </a:bodyPr>
          <a:lstStyle/>
          <a:p>
            <a:pPr marL="433070">
              <a:spcBef>
                <a:spcPts val="850"/>
              </a:spcBef>
            </a:pPr>
            <a:r>
              <a:rPr lang="tr-TR" sz="1800" b="1" dirty="0">
                <a:solidFill>
                  <a:srgbClr val="FF0000"/>
                </a:solidFill>
                <a:effectLst/>
                <a:latin typeface="Century Gothic" panose="020B0502020202020204" pitchFamily="34" charset="0"/>
                <a:ea typeface="Times New Roman" panose="02020603050405020304" pitchFamily="18" charset="0"/>
              </a:rPr>
              <a:t>YENİDEN</a:t>
            </a:r>
            <a:r>
              <a:rPr lang="tr-TR" sz="1800" b="1" spc="-20" dirty="0">
                <a:solidFill>
                  <a:srgbClr val="FF0000"/>
                </a:solidFill>
                <a:effectLst/>
                <a:latin typeface="Century Gothic" panose="020B0502020202020204" pitchFamily="34" charset="0"/>
                <a:ea typeface="Times New Roman" panose="02020603050405020304" pitchFamily="18" charset="0"/>
              </a:rPr>
              <a:t> </a:t>
            </a:r>
            <a:r>
              <a:rPr lang="tr-TR" sz="1800" b="1" dirty="0">
                <a:solidFill>
                  <a:srgbClr val="FF0000"/>
                </a:solidFill>
                <a:effectLst/>
                <a:latin typeface="Century Gothic" panose="020B0502020202020204" pitchFamily="34" charset="0"/>
                <a:ea typeface="Times New Roman" panose="02020603050405020304" pitchFamily="18" charset="0"/>
              </a:rPr>
              <a:t>DEĞERLEMEYE</a:t>
            </a:r>
            <a:r>
              <a:rPr lang="tr-TR" sz="1800" b="1" spc="65" dirty="0">
                <a:solidFill>
                  <a:srgbClr val="FF0000"/>
                </a:solidFill>
                <a:effectLst/>
                <a:latin typeface="Century Gothic" panose="020B0502020202020204" pitchFamily="34" charset="0"/>
                <a:ea typeface="Times New Roman" panose="02020603050405020304" pitchFamily="18" charset="0"/>
              </a:rPr>
              <a:t> </a:t>
            </a:r>
            <a:r>
              <a:rPr lang="tr-TR" sz="1800" b="1" dirty="0">
                <a:solidFill>
                  <a:srgbClr val="FF0000"/>
                </a:solidFill>
                <a:effectLst/>
                <a:latin typeface="Century Gothic" panose="020B0502020202020204" pitchFamily="34" charset="0"/>
                <a:ea typeface="Times New Roman" panose="02020603050405020304" pitchFamily="18" charset="0"/>
              </a:rPr>
              <a:t>TABİ</a:t>
            </a:r>
            <a:r>
              <a:rPr lang="tr-TR" sz="1800" b="1" spc="-10" dirty="0">
                <a:solidFill>
                  <a:srgbClr val="FF0000"/>
                </a:solidFill>
                <a:effectLst/>
                <a:latin typeface="Century Gothic" panose="020B0502020202020204" pitchFamily="34" charset="0"/>
                <a:ea typeface="Times New Roman" panose="02020603050405020304" pitchFamily="18" charset="0"/>
              </a:rPr>
              <a:t> </a:t>
            </a:r>
            <a:r>
              <a:rPr lang="tr-TR" sz="1800" b="1" dirty="0">
                <a:solidFill>
                  <a:srgbClr val="FF0000"/>
                </a:solidFill>
                <a:effectLst/>
                <a:latin typeface="Century Gothic" panose="020B0502020202020204" pitchFamily="34" charset="0"/>
                <a:ea typeface="Times New Roman" panose="02020603050405020304" pitchFamily="18" charset="0"/>
              </a:rPr>
              <a:t>TUTULAN</a:t>
            </a:r>
            <a:r>
              <a:rPr lang="tr-TR" sz="1800" b="1" spc="-15" dirty="0">
                <a:solidFill>
                  <a:srgbClr val="FF0000"/>
                </a:solidFill>
                <a:effectLst/>
                <a:latin typeface="Century Gothic" panose="020B0502020202020204" pitchFamily="34" charset="0"/>
                <a:ea typeface="Times New Roman" panose="02020603050405020304" pitchFamily="18" charset="0"/>
              </a:rPr>
              <a:t> </a:t>
            </a:r>
            <a:r>
              <a:rPr lang="tr-TR" sz="1800" b="1" dirty="0">
                <a:solidFill>
                  <a:srgbClr val="FF0000"/>
                </a:solidFill>
                <a:effectLst/>
                <a:latin typeface="Century Gothic" panose="020B0502020202020204" pitchFamily="34" charset="0"/>
                <a:ea typeface="Times New Roman" panose="02020603050405020304" pitchFamily="18" charset="0"/>
              </a:rPr>
              <a:t>İKTİSADİ KIYMETLERİN</a:t>
            </a:r>
            <a:r>
              <a:rPr lang="tr-TR" sz="1800" b="1" spc="15" dirty="0">
                <a:solidFill>
                  <a:srgbClr val="FF0000"/>
                </a:solidFill>
                <a:effectLst/>
                <a:latin typeface="Century Gothic" panose="020B0502020202020204" pitchFamily="34" charset="0"/>
                <a:ea typeface="Times New Roman" panose="02020603050405020304" pitchFamily="18" charset="0"/>
              </a:rPr>
              <a:t> </a:t>
            </a:r>
            <a:r>
              <a:rPr lang="tr-TR" sz="1800" b="1" dirty="0">
                <a:solidFill>
                  <a:srgbClr val="FF0000"/>
                </a:solidFill>
                <a:effectLst/>
                <a:latin typeface="Century Gothic" panose="020B0502020202020204" pitchFamily="34" charset="0"/>
                <a:ea typeface="Times New Roman" panose="02020603050405020304" pitchFamily="18" charset="0"/>
              </a:rPr>
              <a:t>ELDEN</a:t>
            </a:r>
            <a:r>
              <a:rPr lang="tr-TR" sz="1800" b="1" spc="-15" dirty="0">
                <a:solidFill>
                  <a:srgbClr val="FF0000"/>
                </a:solidFill>
                <a:effectLst/>
                <a:latin typeface="Century Gothic" panose="020B0502020202020204" pitchFamily="34" charset="0"/>
                <a:ea typeface="Times New Roman" panose="02020603050405020304" pitchFamily="18" charset="0"/>
              </a:rPr>
              <a:t> </a:t>
            </a:r>
            <a:r>
              <a:rPr lang="tr-TR" sz="1800" b="1" spc="-10" dirty="0">
                <a:solidFill>
                  <a:srgbClr val="FF0000"/>
                </a:solidFill>
                <a:effectLst/>
                <a:latin typeface="Century Gothic" panose="020B0502020202020204" pitchFamily="34" charset="0"/>
                <a:ea typeface="Times New Roman" panose="02020603050405020304" pitchFamily="18" charset="0"/>
              </a:rPr>
              <a:t>ÇIKARILMASI</a:t>
            </a:r>
            <a:endParaRPr lang="tr-TR" sz="1800" b="1" dirty="0">
              <a:solidFill>
                <a:srgbClr val="FF0000"/>
              </a:solidFill>
              <a:effectLst/>
              <a:latin typeface="Century Gothic" panose="020B0502020202020204" pitchFamily="34" charset="0"/>
              <a:ea typeface="Times New Roman" panose="02020603050405020304" pitchFamily="18" charset="0"/>
            </a:endParaRPr>
          </a:p>
        </p:txBody>
      </p:sp>
      <p:sp>
        <p:nvSpPr>
          <p:cNvPr id="2" name="İçerik Yer Tutucusu 1">
            <a:extLst>
              <a:ext uri="{FF2B5EF4-FFF2-40B4-BE49-F238E27FC236}">
                <a16:creationId xmlns:a16="http://schemas.microsoft.com/office/drawing/2014/main" id="{DD013AA8-A9E6-0192-20BA-486A4AC35109}"/>
              </a:ext>
            </a:extLst>
          </p:cNvPr>
          <p:cNvSpPr>
            <a:spLocks noGrp="1"/>
          </p:cNvSpPr>
          <p:nvPr>
            <p:ph idx="1"/>
          </p:nvPr>
        </p:nvSpPr>
        <p:spPr>
          <a:xfrm>
            <a:off x="457200" y="1804895"/>
            <a:ext cx="8229600" cy="4491132"/>
          </a:xfrm>
        </p:spPr>
        <p:txBody>
          <a:bodyPr>
            <a:normAutofit/>
          </a:bodyPr>
          <a:lstStyle/>
          <a:p>
            <a:pPr marL="103505" marR="119380" indent="325755" algn="just">
              <a:spcBef>
                <a:spcPts val="565"/>
              </a:spcBef>
              <a:spcAft>
                <a:spcPts val="0"/>
              </a:spcAft>
            </a:pPr>
            <a:endParaRPr lang="tr-TR" sz="1800" dirty="0">
              <a:effectLst/>
              <a:latin typeface="Century Gothic" panose="020B0502020202020204" pitchFamily="34" charset="0"/>
              <a:ea typeface="Times New Roman" panose="02020603050405020304" pitchFamily="18" charset="0"/>
            </a:endParaRPr>
          </a:p>
          <a:p>
            <a:pPr marL="285750" marR="113030" indent="-285750" algn="just">
              <a:lnSpc>
                <a:spcPct val="105000"/>
              </a:lnSpc>
              <a:spcBef>
                <a:spcPts val="610"/>
              </a:spcBef>
            </a:pPr>
            <a:r>
              <a:rPr lang="tr-TR" sz="2000" dirty="0">
                <a:effectLst/>
                <a:latin typeface="Century Gothic" panose="020B0502020202020204" pitchFamily="34" charset="0"/>
                <a:ea typeface="Times New Roman" panose="02020603050405020304" pitchFamily="18" charset="0"/>
              </a:rPr>
              <a:t>Yeniden değerlemeye tabi tutulan iktisadi kıymetlerin satış, devir (193 sayılı</a:t>
            </a:r>
            <a:r>
              <a:rPr lang="tr-TR" sz="2000" spc="-15" dirty="0">
                <a:effectLst/>
                <a:latin typeface="Century Gothic" panose="020B0502020202020204" pitchFamily="34" charset="0"/>
                <a:ea typeface="Times New Roman" panose="02020603050405020304" pitchFamily="18" charset="0"/>
              </a:rPr>
              <a:t> </a:t>
            </a:r>
            <a:r>
              <a:rPr lang="tr-TR" sz="2000" dirty="0">
                <a:effectLst/>
                <a:latin typeface="Century Gothic" panose="020B0502020202020204" pitchFamily="34" charset="0"/>
                <a:ea typeface="Times New Roman" panose="02020603050405020304" pitchFamily="18" charset="0"/>
              </a:rPr>
              <a:t>Kanunun 81</a:t>
            </a:r>
            <a:r>
              <a:rPr lang="tr-TR" sz="2000" spc="-50" dirty="0">
                <a:effectLst/>
                <a:latin typeface="Century Gothic" panose="020B0502020202020204" pitchFamily="34" charset="0"/>
                <a:ea typeface="Times New Roman" panose="02020603050405020304" pitchFamily="18" charset="0"/>
              </a:rPr>
              <a:t> </a:t>
            </a:r>
            <a:r>
              <a:rPr lang="tr-TR" sz="2000" dirty="0">
                <a:effectLst/>
                <a:latin typeface="Century Gothic" panose="020B0502020202020204" pitchFamily="34" charset="0"/>
                <a:ea typeface="Times New Roman" panose="02020603050405020304" pitchFamily="18" charset="0"/>
              </a:rPr>
              <a:t>inci</a:t>
            </a:r>
            <a:r>
              <a:rPr lang="tr-TR" sz="2000" spc="-15" dirty="0">
                <a:effectLst/>
                <a:latin typeface="Century Gothic" panose="020B0502020202020204" pitchFamily="34" charset="0"/>
                <a:ea typeface="Times New Roman" panose="02020603050405020304" pitchFamily="18" charset="0"/>
              </a:rPr>
              <a:t> </a:t>
            </a:r>
            <a:r>
              <a:rPr lang="tr-TR" sz="2000" dirty="0">
                <a:effectLst/>
                <a:latin typeface="Century Gothic" panose="020B0502020202020204" pitchFamily="34" charset="0"/>
                <a:ea typeface="Times New Roman" panose="02020603050405020304" pitchFamily="18" charset="0"/>
              </a:rPr>
              <a:t>maddesinde sayılan</a:t>
            </a:r>
            <a:r>
              <a:rPr lang="tr-TR" sz="2000" spc="-25" dirty="0">
                <a:effectLst/>
                <a:latin typeface="Century Gothic" panose="020B0502020202020204" pitchFamily="34" charset="0"/>
                <a:ea typeface="Times New Roman" panose="02020603050405020304" pitchFamily="18" charset="0"/>
              </a:rPr>
              <a:t> </a:t>
            </a:r>
            <a:r>
              <a:rPr lang="tr-TR" sz="2000" dirty="0">
                <a:effectLst/>
                <a:latin typeface="Century Gothic" panose="020B0502020202020204" pitchFamily="34" charset="0"/>
                <a:ea typeface="Times New Roman" panose="02020603050405020304" pitchFamily="18" charset="0"/>
              </a:rPr>
              <a:t>devir</a:t>
            </a:r>
            <a:r>
              <a:rPr lang="tr-TR" sz="2000" spc="-15" dirty="0">
                <a:effectLst/>
                <a:latin typeface="Century Gothic" panose="020B0502020202020204" pitchFamily="34" charset="0"/>
                <a:ea typeface="Times New Roman" panose="02020603050405020304" pitchFamily="18" charset="0"/>
              </a:rPr>
              <a:t> </a:t>
            </a:r>
            <a:r>
              <a:rPr lang="tr-TR" sz="2000" dirty="0">
                <a:effectLst/>
                <a:latin typeface="Century Gothic" panose="020B0502020202020204" pitchFamily="34" charset="0"/>
                <a:ea typeface="Times New Roman" panose="02020603050405020304" pitchFamily="18" charset="0"/>
              </a:rPr>
              <a:t>ve</a:t>
            </a:r>
            <a:r>
              <a:rPr lang="tr-TR" sz="2000" spc="-30" dirty="0">
                <a:effectLst/>
                <a:latin typeface="Century Gothic" panose="020B0502020202020204" pitchFamily="34" charset="0"/>
                <a:ea typeface="Times New Roman" panose="02020603050405020304" pitchFamily="18" charset="0"/>
              </a:rPr>
              <a:t> </a:t>
            </a:r>
            <a:r>
              <a:rPr lang="tr-TR" sz="2000" dirty="0">
                <a:effectLst/>
                <a:latin typeface="Century Gothic" panose="020B0502020202020204" pitchFamily="34" charset="0"/>
                <a:ea typeface="Times New Roman" panose="02020603050405020304" pitchFamily="18" charset="0"/>
              </a:rPr>
              <a:t>tür</a:t>
            </a:r>
            <a:r>
              <a:rPr lang="tr-TR" sz="2000" spc="-35" dirty="0">
                <a:effectLst/>
                <a:latin typeface="Century Gothic" panose="020B0502020202020204" pitchFamily="34" charset="0"/>
                <a:ea typeface="Times New Roman" panose="02020603050405020304" pitchFamily="18" charset="0"/>
              </a:rPr>
              <a:t> </a:t>
            </a:r>
            <a:r>
              <a:rPr lang="tr-TR" sz="2000" dirty="0">
                <a:effectLst/>
                <a:latin typeface="Century Gothic" panose="020B0502020202020204" pitchFamily="34" charset="0"/>
                <a:ea typeface="Times New Roman" panose="02020603050405020304" pitchFamily="18" charset="0"/>
              </a:rPr>
              <a:t>değiştirme halleri</a:t>
            </a:r>
            <a:r>
              <a:rPr lang="tr-TR" sz="2000" spc="-15" dirty="0">
                <a:effectLst/>
                <a:latin typeface="Century Gothic" panose="020B0502020202020204" pitchFamily="34" charset="0"/>
                <a:ea typeface="Times New Roman" panose="02020603050405020304" pitchFamily="18" charset="0"/>
              </a:rPr>
              <a:t> </a:t>
            </a:r>
            <a:r>
              <a:rPr lang="tr-TR" sz="2000" dirty="0">
                <a:effectLst/>
                <a:latin typeface="Century Gothic" panose="020B0502020202020204" pitchFamily="34" charset="0"/>
                <a:ea typeface="Times New Roman" panose="02020603050405020304" pitchFamily="18" charset="0"/>
              </a:rPr>
              <a:t>ile</a:t>
            </a:r>
            <a:r>
              <a:rPr lang="tr-TR" sz="2000" spc="-35" dirty="0">
                <a:effectLst/>
                <a:latin typeface="Century Gothic" panose="020B0502020202020204" pitchFamily="34" charset="0"/>
                <a:ea typeface="Times New Roman" panose="02020603050405020304" pitchFamily="18" charset="0"/>
              </a:rPr>
              <a:t> </a:t>
            </a:r>
            <a:r>
              <a:rPr lang="tr-TR" sz="2000" dirty="0">
                <a:effectLst/>
                <a:latin typeface="Century Gothic" panose="020B0502020202020204" pitchFamily="34" charset="0"/>
                <a:ea typeface="Times New Roman" panose="02020603050405020304" pitchFamily="18" charset="0"/>
              </a:rPr>
              <a:t>5520</a:t>
            </a:r>
            <a:r>
              <a:rPr lang="tr-TR" sz="2000" spc="-10" dirty="0">
                <a:effectLst/>
                <a:latin typeface="Century Gothic" panose="020B0502020202020204" pitchFamily="34" charset="0"/>
                <a:ea typeface="Times New Roman" panose="02020603050405020304" pitchFamily="18" charset="0"/>
              </a:rPr>
              <a:t> </a:t>
            </a:r>
            <a:r>
              <a:rPr lang="tr-TR" sz="2000" dirty="0">
                <a:effectLst/>
                <a:latin typeface="Century Gothic" panose="020B0502020202020204" pitchFamily="34" charset="0"/>
                <a:ea typeface="Times New Roman" panose="02020603050405020304" pitchFamily="18" charset="0"/>
              </a:rPr>
              <a:t>sayılı Kanuna</a:t>
            </a:r>
            <a:r>
              <a:rPr lang="tr-TR" sz="2000" spc="-50" dirty="0">
                <a:effectLst/>
                <a:latin typeface="Century Gothic" panose="020B0502020202020204" pitchFamily="34" charset="0"/>
                <a:ea typeface="Times New Roman" panose="02020603050405020304" pitchFamily="18" charset="0"/>
              </a:rPr>
              <a:t> </a:t>
            </a:r>
            <a:r>
              <a:rPr lang="tr-TR" sz="2000" dirty="0">
                <a:effectLst/>
                <a:latin typeface="Century Gothic" panose="020B0502020202020204" pitchFamily="34" charset="0"/>
                <a:ea typeface="Times New Roman" panose="02020603050405020304" pitchFamily="18" charset="0"/>
              </a:rPr>
              <a:t>göre</a:t>
            </a:r>
            <a:r>
              <a:rPr lang="tr-TR" sz="2000" spc="-45" dirty="0">
                <a:effectLst/>
                <a:latin typeface="Century Gothic" panose="020B0502020202020204" pitchFamily="34" charset="0"/>
                <a:ea typeface="Times New Roman" panose="02020603050405020304" pitchFamily="18" charset="0"/>
              </a:rPr>
              <a:t> </a:t>
            </a:r>
            <a:r>
              <a:rPr lang="tr-TR" sz="2000" dirty="0">
                <a:effectLst/>
                <a:latin typeface="Century Gothic" panose="020B0502020202020204" pitchFamily="34" charset="0"/>
                <a:ea typeface="Times New Roman" panose="02020603050405020304" pitchFamily="18" charset="0"/>
              </a:rPr>
              <a:t>yapılan</a:t>
            </a:r>
            <a:r>
              <a:rPr lang="tr-TR" sz="2000" spc="-50" dirty="0">
                <a:effectLst/>
                <a:latin typeface="Century Gothic" panose="020B0502020202020204" pitchFamily="34" charset="0"/>
                <a:ea typeface="Times New Roman" panose="02020603050405020304" pitchFamily="18" charset="0"/>
              </a:rPr>
              <a:t> </a:t>
            </a:r>
            <a:r>
              <a:rPr lang="tr-TR" sz="2000" dirty="0">
                <a:effectLst/>
                <a:latin typeface="Century Gothic" panose="020B0502020202020204" pitchFamily="34" charset="0"/>
                <a:ea typeface="Times New Roman" panose="02020603050405020304" pitchFamily="18" charset="0"/>
              </a:rPr>
              <a:t>devir</a:t>
            </a:r>
            <a:r>
              <a:rPr lang="tr-TR" sz="2000" spc="-45" dirty="0">
                <a:effectLst/>
                <a:latin typeface="Century Gothic" panose="020B0502020202020204" pitchFamily="34" charset="0"/>
                <a:ea typeface="Times New Roman" panose="02020603050405020304" pitchFamily="18" charset="0"/>
              </a:rPr>
              <a:t> </a:t>
            </a:r>
            <a:r>
              <a:rPr lang="tr-TR" sz="2000" dirty="0">
                <a:effectLst/>
                <a:latin typeface="Century Gothic" panose="020B0502020202020204" pitchFamily="34" charset="0"/>
                <a:ea typeface="Times New Roman" panose="02020603050405020304" pitchFamily="18" charset="0"/>
              </a:rPr>
              <a:t>ve</a:t>
            </a:r>
            <a:r>
              <a:rPr lang="tr-TR" sz="2000" spc="-50" dirty="0">
                <a:effectLst/>
                <a:latin typeface="Century Gothic" panose="020B0502020202020204" pitchFamily="34" charset="0"/>
                <a:ea typeface="Times New Roman" panose="02020603050405020304" pitchFamily="18" charset="0"/>
              </a:rPr>
              <a:t> </a:t>
            </a:r>
            <a:r>
              <a:rPr lang="tr-TR" sz="2000" dirty="0">
                <a:effectLst/>
                <a:latin typeface="Century Gothic" panose="020B0502020202020204" pitchFamily="34" charset="0"/>
                <a:ea typeface="Times New Roman" panose="02020603050405020304" pitchFamily="18" charset="0"/>
              </a:rPr>
              <a:t>bölünme</a:t>
            </a:r>
            <a:r>
              <a:rPr lang="tr-TR" sz="2000" spc="-45" dirty="0">
                <a:effectLst/>
                <a:latin typeface="Century Gothic" panose="020B0502020202020204" pitchFamily="34" charset="0"/>
                <a:ea typeface="Times New Roman" panose="02020603050405020304" pitchFamily="18" charset="0"/>
              </a:rPr>
              <a:t> </a:t>
            </a:r>
            <a:r>
              <a:rPr lang="tr-TR" sz="2000" dirty="0">
                <a:effectLst/>
                <a:latin typeface="Century Gothic" panose="020B0502020202020204" pitchFamily="34" charset="0"/>
                <a:ea typeface="Times New Roman" panose="02020603050405020304" pitchFamily="18" charset="0"/>
              </a:rPr>
              <a:t>halleri</a:t>
            </a:r>
            <a:r>
              <a:rPr lang="tr-TR" sz="2000" spc="-50" dirty="0">
                <a:effectLst/>
                <a:latin typeface="Century Gothic" panose="020B0502020202020204" pitchFamily="34" charset="0"/>
                <a:ea typeface="Times New Roman" panose="02020603050405020304" pitchFamily="18" charset="0"/>
              </a:rPr>
              <a:t> </a:t>
            </a:r>
            <a:r>
              <a:rPr lang="tr-TR" sz="2000" dirty="0">
                <a:effectLst/>
                <a:latin typeface="Century Gothic" panose="020B0502020202020204" pitchFamily="34" charset="0"/>
                <a:ea typeface="Times New Roman" panose="02020603050405020304" pitchFamily="18" charset="0"/>
              </a:rPr>
              <a:t>kapsamında</a:t>
            </a:r>
            <a:r>
              <a:rPr lang="tr-TR" sz="2000" spc="-45" dirty="0">
                <a:effectLst/>
                <a:latin typeface="Century Gothic" panose="020B0502020202020204" pitchFamily="34" charset="0"/>
                <a:ea typeface="Times New Roman" panose="02020603050405020304" pitchFamily="18" charset="0"/>
              </a:rPr>
              <a:t> </a:t>
            </a:r>
            <a:r>
              <a:rPr lang="tr-TR" sz="2000" dirty="0">
                <a:effectLst/>
                <a:latin typeface="Century Gothic" panose="020B0502020202020204" pitchFamily="34" charset="0"/>
                <a:ea typeface="Times New Roman" panose="02020603050405020304" pitchFamily="18" charset="0"/>
              </a:rPr>
              <a:t>yapılanlar</a:t>
            </a:r>
            <a:r>
              <a:rPr lang="tr-TR" sz="2000" spc="-50" dirty="0">
                <a:effectLst/>
                <a:latin typeface="Century Gothic" panose="020B0502020202020204" pitchFamily="34" charset="0"/>
                <a:ea typeface="Times New Roman" panose="02020603050405020304" pitchFamily="18" charset="0"/>
              </a:rPr>
              <a:t> </a:t>
            </a:r>
            <a:r>
              <a:rPr lang="tr-TR" sz="2000" dirty="0">
                <a:effectLst/>
                <a:latin typeface="Century Gothic" panose="020B0502020202020204" pitchFamily="34" charset="0"/>
                <a:ea typeface="Times New Roman" panose="02020603050405020304" pitchFamily="18" charset="0"/>
              </a:rPr>
              <a:t>hariç),</a:t>
            </a:r>
            <a:r>
              <a:rPr lang="tr-TR" sz="2000" spc="-45" dirty="0">
                <a:effectLst/>
                <a:latin typeface="Century Gothic" panose="020B0502020202020204" pitchFamily="34" charset="0"/>
                <a:ea typeface="Times New Roman" panose="02020603050405020304" pitchFamily="18" charset="0"/>
              </a:rPr>
              <a:t> </a:t>
            </a:r>
            <a:r>
              <a:rPr lang="tr-TR" sz="2000" dirty="0">
                <a:effectLst/>
                <a:latin typeface="Century Gothic" panose="020B0502020202020204" pitchFamily="34" charset="0"/>
                <a:ea typeface="Times New Roman" panose="02020603050405020304" pitchFamily="18" charset="0"/>
              </a:rPr>
              <a:t>işletmeden</a:t>
            </a:r>
            <a:r>
              <a:rPr lang="tr-TR" sz="2000" spc="-50" dirty="0">
                <a:effectLst/>
                <a:latin typeface="Century Gothic" panose="020B0502020202020204" pitchFamily="34" charset="0"/>
                <a:ea typeface="Times New Roman" panose="02020603050405020304" pitchFamily="18" charset="0"/>
              </a:rPr>
              <a:t> </a:t>
            </a:r>
            <a:r>
              <a:rPr lang="tr-TR" sz="2000" dirty="0">
                <a:effectLst/>
                <a:latin typeface="Century Gothic" panose="020B0502020202020204" pitchFamily="34" charset="0"/>
                <a:ea typeface="Times New Roman" panose="02020603050405020304" pitchFamily="18" charset="0"/>
              </a:rPr>
              <a:t>çekiş, </a:t>
            </a:r>
            <a:r>
              <a:rPr lang="tr-TR" sz="2000" spc="-10" dirty="0">
                <a:effectLst/>
                <a:latin typeface="Century Gothic" panose="020B0502020202020204" pitchFamily="34" charset="0"/>
                <a:ea typeface="Times New Roman" panose="02020603050405020304" pitchFamily="18" charset="0"/>
              </a:rPr>
              <a:t>tasfiye</a:t>
            </a:r>
            <a:r>
              <a:rPr lang="tr-TR" sz="2000" spc="-15" dirty="0">
                <a:effectLst/>
                <a:latin typeface="Century Gothic" panose="020B0502020202020204" pitchFamily="34" charset="0"/>
                <a:ea typeface="Times New Roman" panose="02020603050405020304" pitchFamily="18" charset="0"/>
              </a:rPr>
              <a:t> </a:t>
            </a:r>
            <a:r>
              <a:rPr lang="tr-TR" sz="2000" spc="-10" dirty="0">
                <a:effectLst/>
                <a:latin typeface="Century Gothic" panose="020B0502020202020204" pitchFamily="34" charset="0"/>
                <a:ea typeface="Times New Roman" panose="02020603050405020304" pitchFamily="18" charset="0"/>
              </a:rPr>
              <a:t>gibi nedenlerle elden çıkarılması</a:t>
            </a:r>
            <a:r>
              <a:rPr lang="tr-TR" sz="2000" dirty="0">
                <a:effectLst/>
                <a:latin typeface="Century Gothic" panose="020B0502020202020204" pitchFamily="34" charset="0"/>
                <a:ea typeface="Times New Roman" panose="02020603050405020304" pitchFamily="18" charset="0"/>
              </a:rPr>
              <a:t> </a:t>
            </a:r>
            <a:r>
              <a:rPr lang="tr-TR" sz="2000" spc="-10" dirty="0">
                <a:effectLst/>
                <a:latin typeface="Century Gothic" panose="020B0502020202020204" pitchFamily="34" charset="0"/>
                <a:ea typeface="Times New Roman" panose="02020603050405020304" pitchFamily="18" charset="0"/>
              </a:rPr>
              <a:t>halinde, bunlara</a:t>
            </a:r>
            <a:r>
              <a:rPr lang="tr-TR" sz="2000" spc="-15" dirty="0">
                <a:effectLst/>
                <a:latin typeface="Century Gothic" panose="020B0502020202020204" pitchFamily="34" charset="0"/>
                <a:ea typeface="Times New Roman" panose="02020603050405020304" pitchFamily="18" charset="0"/>
              </a:rPr>
              <a:t> </a:t>
            </a:r>
            <a:r>
              <a:rPr lang="tr-TR" sz="2000" spc="-10" dirty="0">
                <a:effectLst/>
                <a:latin typeface="Century Gothic" panose="020B0502020202020204" pitchFamily="34" charset="0"/>
                <a:ea typeface="Times New Roman" panose="02020603050405020304" pitchFamily="18" charset="0"/>
              </a:rPr>
              <a:t>isabet eden ve</a:t>
            </a:r>
            <a:r>
              <a:rPr lang="tr-TR" sz="2000" spc="-40" dirty="0">
                <a:effectLst/>
                <a:latin typeface="Century Gothic" panose="020B0502020202020204" pitchFamily="34" charset="0"/>
                <a:ea typeface="Times New Roman" panose="02020603050405020304" pitchFamily="18" charset="0"/>
              </a:rPr>
              <a:t> </a:t>
            </a:r>
            <a:r>
              <a:rPr lang="tr-TR" sz="2000" spc="-10" dirty="0">
                <a:effectLst/>
                <a:latin typeface="Century Gothic" panose="020B0502020202020204" pitchFamily="34" charset="0"/>
                <a:ea typeface="Times New Roman" panose="02020603050405020304" pitchFamily="18" charset="0"/>
              </a:rPr>
              <a:t>bilançonun</a:t>
            </a:r>
            <a:r>
              <a:rPr lang="tr-TR" sz="2000" dirty="0">
                <a:effectLst/>
                <a:latin typeface="Century Gothic" panose="020B0502020202020204" pitchFamily="34" charset="0"/>
                <a:ea typeface="Times New Roman" panose="02020603050405020304" pitchFamily="18" charset="0"/>
              </a:rPr>
              <a:t> </a:t>
            </a:r>
            <a:r>
              <a:rPr lang="tr-TR" sz="2000" b="1" spc="-10" dirty="0">
                <a:solidFill>
                  <a:schemeClr val="tx2">
                    <a:lumMod val="60000"/>
                    <a:lumOff val="40000"/>
                  </a:schemeClr>
                </a:solidFill>
                <a:effectLst/>
                <a:latin typeface="Century Gothic" panose="020B0502020202020204" pitchFamily="34" charset="0"/>
                <a:ea typeface="Times New Roman" panose="02020603050405020304" pitchFamily="18" charset="0"/>
              </a:rPr>
              <a:t>pasifinde özel bir</a:t>
            </a:r>
            <a:r>
              <a:rPr lang="tr-TR" sz="2000" b="1" spc="-45" dirty="0">
                <a:solidFill>
                  <a:schemeClr val="tx2">
                    <a:lumMod val="60000"/>
                    <a:lumOff val="40000"/>
                  </a:schemeClr>
                </a:solidFill>
                <a:effectLst/>
                <a:latin typeface="Century Gothic" panose="020B0502020202020204" pitchFamily="34" charset="0"/>
                <a:ea typeface="Times New Roman" panose="02020603050405020304" pitchFamily="18" charset="0"/>
              </a:rPr>
              <a:t> </a:t>
            </a:r>
            <a:r>
              <a:rPr lang="tr-TR" sz="2000" b="1" spc="-10" dirty="0">
                <a:solidFill>
                  <a:schemeClr val="tx2">
                    <a:lumMod val="60000"/>
                    <a:lumOff val="40000"/>
                  </a:schemeClr>
                </a:solidFill>
                <a:effectLst/>
                <a:latin typeface="Century Gothic" panose="020B0502020202020204" pitchFamily="34" charset="0"/>
                <a:ea typeface="Times New Roman" panose="02020603050405020304" pitchFamily="18" charset="0"/>
              </a:rPr>
              <a:t>fon hesabında</a:t>
            </a:r>
            <a:r>
              <a:rPr lang="tr-TR" sz="2000" b="1" spc="-20" dirty="0">
                <a:solidFill>
                  <a:schemeClr val="tx2">
                    <a:lumMod val="60000"/>
                    <a:lumOff val="40000"/>
                  </a:schemeClr>
                </a:solidFill>
                <a:effectLst/>
                <a:latin typeface="Century Gothic" panose="020B0502020202020204" pitchFamily="34" charset="0"/>
                <a:ea typeface="Times New Roman" panose="02020603050405020304" pitchFamily="18" charset="0"/>
              </a:rPr>
              <a:t> </a:t>
            </a:r>
            <a:r>
              <a:rPr lang="tr-TR" sz="2000" b="1" spc="-10" dirty="0">
                <a:solidFill>
                  <a:schemeClr val="tx2">
                    <a:lumMod val="60000"/>
                    <a:lumOff val="40000"/>
                  </a:schemeClr>
                </a:solidFill>
                <a:effectLst/>
                <a:latin typeface="Century Gothic" panose="020B0502020202020204" pitchFamily="34" charset="0"/>
                <a:ea typeface="Times New Roman" panose="02020603050405020304" pitchFamily="18" charset="0"/>
              </a:rPr>
              <a:t>gösterilen değer</a:t>
            </a:r>
            <a:r>
              <a:rPr lang="tr-TR" sz="2000" b="1" spc="-35" dirty="0">
                <a:solidFill>
                  <a:schemeClr val="tx2">
                    <a:lumMod val="60000"/>
                    <a:lumOff val="40000"/>
                  </a:schemeClr>
                </a:solidFill>
                <a:effectLst/>
                <a:latin typeface="Century Gothic" panose="020B0502020202020204" pitchFamily="34" charset="0"/>
                <a:ea typeface="Times New Roman" panose="02020603050405020304" pitchFamily="18" charset="0"/>
              </a:rPr>
              <a:t> </a:t>
            </a:r>
            <a:r>
              <a:rPr lang="tr-TR" sz="2000" b="1" spc="-10" dirty="0">
                <a:solidFill>
                  <a:schemeClr val="tx2">
                    <a:lumMod val="60000"/>
                    <a:lumOff val="40000"/>
                  </a:schemeClr>
                </a:solidFill>
                <a:effectLst/>
                <a:latin typeface="Century Gothic" panose="020B0502020202020204" pitchFamily="34" charset="0"/>
                <a:ea typeface="Times New Roman" panose="02020603050405020304" pitchFamily="18" charset="0"/>
              </a:rPr>
              <a:t>artışları </a:t>
            </a:r>
            <a:r>
              <a:rPr lang="tr-TR" sz="2000" b="1" spc="-10" dirty="0">
                <a:solidFill>
                  <a:srgbClr val="FF0000"/>
                </a:solidFill>
                <a:effectLst/>
                <a:latin typeface="Century Gothic" panose="020B0502020202020204" pitchFamily="34" charset="0"/>
                <a:ea typeface="Times New Roman" panose="02020603050405020304" pitchFamily="18" charset="0"/>
              </a:rPr>
              <a:t>aynen amortismanlar gibi muameleye</a:t>
            </a:r>
            <a:r>
              <a:rPr lang="tr-TR" sz="2000" b="1" spc="-15" dirty="0">
                <a:solidFill>
                  <a:srgbClr val="FF0000"/>
                </a:solidFill>
                <a:effectLst/>
                <a:latin typeface="Century Gothic" panose="020B0502020202020204" pitchFamily="34" charset="0"/>
                <a:ea typeface="Times New Roman" panose="02020603050405020304" pitchFamily="18" charset="0"/>
              </a:rPr>
              <a:t> </a:t>
            </a:r>
            <a:r>
              <a:rPr lang="tr-TR" sz="2000" b="1" spc="-10" dirty="0">
                <a:solidFill>
                  <a:srgbClr val="FF0000"/>
                </a:solidFill>
                <a:effectLst/>
                <a:latin typeface="Century Gothic" panose="020B0502020202020204" pitchFamily="34" charset="0"/>
                <a:ea typeface="Times New Roman" panose="02020603050405020304" pitchFamily="18" charset="0"/>
              </a:rPr>
              <a:t>tabi tutulur.</a:t>
            </a:r>
            <a:endParaRPr lang="tr-TR" sz="2000" b="1" dirty="0">
              <a:solidFill>
                <a:srgbClr val="FF0000"/>
              </a:solidFill>
              <a:effectLst/>
              <a:latin typeface="Century Gothic" panose="020B0502020202020204" pitchFamily="34" charset="0"/>
              <a:ea typeface="Times New Roman" panose="02020603050405020304" pitchFamily="18" charset="0"/>
            </a:endParaRPr>
          </a:p>
          <a:p>
            <a:pPr marR="115570" algn="just">
              <a:spcBef>
                <a:spcPts val="495"/>
              </a:spcBef>
              <a:buSzPts val="950"/>
              <a:tabLst>
                <a:tab pos="626110" algn="l"/>
              </a:tabLst>
            </a:pPr>
            <a:r>
              <a:rPr lang="tr-TR" sz="2000" b="1" dirty="0">
                <a:solidFill>
                  <a:schemeClr val="tx2">
                    <a:lumMod val="60000"/>
                    <a:lumOff val="40000"/>
                  </a:schemeClr>
                </a:solidFill>
                <a:effectLst/>
                <a:latin typeface="Century Gothic" panose="020B0502020202020204" pitchFamily="34" charset="0"/>
                <a:ea typeface="Times New Roman" panose="02020603050405020304" pitchFamily="18" charset="0"/>
              </a:rPr>
              <a:t>Sermayeye ilave edilen değer artışları,</a:t>
            </a:r>
            <a:r>
              <a:rPr lang="tr-TR" sz="2000" dirty="0">
                <a:effectLst/>
                <a:latin typeface="Century Gothic" panose="020B0502020202020204" pitchFamily="34" charset="0"/>
                <a:ea typeface="Times New Roman" panose="02020603050405020304" pitchFamily="18" charset="0"/>
              </a:rPr>
              <a:t> satış veya herhangi bir şekilde elden çıkarmaya</a:t>
            </a:r>
            <a:r>
              <a:rPr lang="tr-TR" sz="2000" spc="-5" dirty="0">
                <a:effectLst/>
                <a:latin typeface="Century Gothic" panose="020B0502020202020204" pitchFamily="34" charset="0"/>
                <a:ea typeface="Times New Roman" panose="02020603050405020304" pitchFamily="18" charset="0"/>
              </a:rPr>
              <a:t> </a:t>
            </a:r>
            <a:r>
              <a:rPr lang="tr-TR" sz="2000" b="1" dirty="0">
                <a:solidFill>
                  <a:srgbClr val="FF0000"/>
                </a:solidFill>
                <a:effectLst/>
                <a:latin typeface="Century Gothic" panose="020B0502020202020204" pitchFamily="34" charset="0"/>
                <a:ea typeface="Times New Roman" panose="02020603050405020304" pitchFamily="18" charset="0"/>
              </a:rPr>
              <a:t>ilişkin</a:t>
            </a:r>
            <a:r>
              <a:rPr lang="tr-TR" sz="2000" b="1" spc="-20" dirty="0">
                <a:solidFill>
                  <a:srgbClr val="FF0000"/>
                </a:solidFill>
                <a:effectLst/>
                <a:latin typeface="Century Gothic" panose="020B0502020202020204" pitchFamily="34" charset="0"/>
                <a:ea typeface="Times New Roman" panose="02020603050405020304" pitchFamily="18" charset="0"/>
              </a:rPr>
              <a:t> </a:t>
            </a:r>
            <a:r>
              <a:rPr lang="tr-TR" sz="2000" b="1" dirty="0">
                <a:solidFill>
                  <a:srgbClr val="FF0000"/>
                </a:solidFill>
                <a:effectLst/>
                <a:latin typeface="Century Gothic" panose="020B0502020202020204" pitchFamily="34" charset="0"/>
                <a:ea typeface="Times New Roman" panose="02020603050405020304" pitchFamily="18" charset="0"/>
              </a:rPr>
              <a:t>kar</a:t>
            </a:r>
            <a:r>
              <a:rPr lang="tr-TR" sz="2000" b="1" spc="-50" dirty="0">
                <a:solidFill>
                  <a:srgbClr val="FF0000"/>
                </a:solidFill>
                <a:effectLst/>
                <a:latin typeface="Century Gothic" panose="020B0502020202020204" pitchFamily="34" charset="0"/>
                <a:ea typeface="Times New Roman" panose="02020603050405020304" pitchFamily="18" charset="0"/>
              </a:rPr>
              <a:t> </a:t>
            </a:r>
            <a:r>
              <a:rPr lang="tr-TR" sz="2000" b="1" dirty="0">
                <a:solidFill>
                  <a:srgbClr val="FF0000"/>
                </a:solidFill>
                <a:effectLst/>
                <a:latin typeface="Century Gothic" panose="020B0502020202020204" pitchFamily="34" charset="0"/>
                <a:ea typeface="Times New Roman" panose="02020603050405020304" pitchFamily="18" charset="0"/>
              </a:rPr>
              <a:t>ve</a:t>
            </a:r>
            <a:r>
              <a:rPr lang="tr-TR" sz="2000" b="1" spc="-45" dirty="0">
                <a:solidFill>
                  <a:srgbClr val="FF0000"/>
                </a:solidFill>
                <a:effectLst/>
                <a:latin typeface="Century Gothic" panose="020B0502020202020204" pitchFamily="34" charset="0"/>
                <a:ea typeface="Times New Roman" panose="02020603050405020304" pitchFamily="18" charset="0"/>
              </a:rPr>
              <a:t> </a:t>
            </a:r>
            <a:r>
              <a:rPr lang="tr-TR" sz="2000" b="1" dirty="0">
                <a:solidFill>
                  <a:srgbClr val="FF0000"/>
                </a:solidFill>
                <a:effectLst/>
                <a:latin typeface="Century Gothic" panose="020B0502020202020204" pitchFamily="34" charset="0"/>
                <a:ea typeface="Times New Roman" panose="02020603050405020304" pitchFamily="18" charset="0"/>
              </a:rPr>
              <a:t>zararın</a:t>
            </a:r>
            <a:r>
              <a:rPr lang="tr-TR" sz="2000" b="1" spc="-20" dirty="0">
                <a:solidFill>
                  <a:srgbClr val="FF0000"/>
                </a:solidFill>
                <a:effectLst/>
                <a:latin typeface="Century Gothic" panose="020B0502020202020204" pitchFamily="34" charset="0"/>
                <a:ea typeface="Times New Roman" panose="02020603050405020304" pitchFamily="18" charset="0"/>
              </a:rPr>
              <a:t> </a:t>
            </a:r>
            <a:r>
              <a:rPr lang="tr-TR" sz="2000" b="1" dirty="0">
                <a:solidFill>
                  <a:srgbClr val="FF0000"/>
                </a:solidFill>
                <a:effectLst/>
                <a:latin typeface="Century Gothic" panose="020B0502020202020204" pitchFamily="34" charset="0"/>
                <a:ea typeface="Times New Roman" panose="02020603050405020304" pitchFamily="18" charset="0"/>
              </a:rPr>
              <a:t>tespitinde dikkate</a:t>
            </a:r>
            <a:r>
              <a:rPr lang="tr-TR" sz="2000" b="1" spc="-40" dirty="0">
                <a:solidFill>
                  <a:srgbClr val="FF0000"/>
                </a:solidFill>
                <a:effectLst/>
                <a:latin typeface="Century Gothic" panose="020B0502020202020204" pitchFamily="34" charset="0"/>
                <a:ea typeface="Times New Roman" panose="02020603050405020304" pitchFamily="18" charset="0"/>
              </a:rPr>
              <a:t> </a:t>
            </a:r>
            <a:r>
              <a:rPr lang="tr-TR" sz="2000" b="1" dirty="0">
                <a:solidFill>
                  <a:srgbClr val="FF0000"/>
                </a:solidFill>
                <a:effectLst/>
                <a:latin typeface="Century Gothic" panose="020B0502020202020204" pitchFamily="34" charset="0"/>
                <a:ea typeface="Times New Roman" panose="02020603050405020304" pitchFamily="18" charset="0"/>
              </a:rPr>
              <a:t>alınmaz.</a:t>
            </a:r>
          </a:p>
          <a:p>
            <a:pPr marL="0" marR="113030" indent="0" algn="just">
              <a:lnSpc>
                <a:spcPct val="105000"/>
              </a:lnSpc>
              <a:spcBef>
                <a:spcPts val="610"/>
              </a:spcBef>
              <a:spcAft>
                <a:spcPts val="0"/>
              </a:spcAft>
              <a:buNone/>
            </a:pPr>
            <a:endParaRPr lang="tr-TR" sz="1800" dirty="0">
              <a:effectLst/>
              <a:latin typeface="Times New Roman" panose="02020603050405020304" pitchFamily="18" charset="0"/>
              <a:ea typeface="Times New Roman" panose="02020603050405020304" pitchFamily="18" charset="0"/>
            </a:endParaRPr>
          </a:p>
        </p:txBody>
      </p:sp>
      <p:sp>
        <p:nvSpPr>
          <p:cNvPr id="3" name="Subtitle 2">
            <a:extLst>
              <a:ext uri="{FF2B5EF4-FFF2-40B4-BE49-F238E27FC236}">
                <a16:creationId xmlns:a16="http://schemas.microsoft.com/office/drawing/2014/main" id="{07CEE11F-812F-A722-4ACC-8D698497E021}"/>
              </a:ext>
            </a:extLst>
          </p:cNvPr>
          <p:cNvSpPr txBox="1">
            <a:spLocks/>
          </p:cNvSpPr>
          <p:nvPr/>
        </p:nvSpPr>
        <p:spPr>
          <a:xfrm>
            <a:off x="-1" y="571875"/>
            <a:ext cx="4386729" cy="507625"/>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tr-TR" sz="2000" b="1" dirty="0">
                <a:solidFill>
                  <a:schemeClr val="bg1">
                    <a:lumMod val="95000"/>
                  </a:schemeClr>
                </a:solidFill>
                <a:latin typeface="Century Gothic" panose="020B0502020202020204" pitchFamily="34" charset="0"/>
              </a:rPr>
              <a:t>Mükerrer 298-Ç Fıkrası Uygulaması</a:t>
            </a:r>
          </a:p>
        </p:txBody>
      </p:sp>
    </p:spTree>
    <p:extLst>
      <p:ext uri="{BB962C8B-B14F-4D97-AF65-F5344CB8AC3E}">
        <p14:creationId xmlns:p14="http://schemas.microsoft.com/office/powerpoint/2010/main" val="331598711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pic>
        <p:nvPicPr>
          <p:cNvPr id="4" name="Resim 3">
            <a:extLst>
              <a:ext uri="{FF2B5EF4-FFF2-40B4-BE49-F238E27FC236}">
                <a16:creationId xmlns:a16="http://schemas.microsoft.com/office/drawing/2014/main" id="{D709A00E-4437-11CB-2087-68C1B3A568CB}"/>
              </a:ext>
            </a:extLst>
          </p:cNvPr>
          <p:cNvPicPr>
            <a:picLocks noChangeAspect="1"/>
          </p:cNvPicPr>
          <p:nvPr/>
        </p:nvPicPr>
        <p:blipFill>
          <a:blip r:embed="rId4"/>
          <a:stretch>
            <a:fillRect/>
          </a:stretch>
        </p:blipFill>
        <p:spPr>
          <a:xfrm>
            <a:off x="5016340" y="6095934"/>
            <a:ext cx="4078577" cy="762066"/>
          </a:xfrm>
          <a:prstGeom prst="rect">
            <a:avLst/>
          </a:prstGeom>
        </p:spPr>
      </p:pic>
      <p:sp>
        <p:nvSpPr>
          <p:cNvPr id="5" name="Subtitle 2">
            <a:extLst>
              <a:ext uri="{FF2B5EF4-FFF2-40B4-BE49-F238E27FC236}">
                <a16:creationId xmlns:a16="http://schemas.microsoft.com/office/drawing/2014/main" id="{E8D41FE4-E7BB-2F42-6ED5-A260FAFCDB08}"/>
              </a:ext>
            </a:extLst>
          </p:cNvPr>
          <p:cNvSpPr>
            <a:spLocks noGrp="1"/>
          </p:cNvSpPr>
          <p:nvPr>
            <p:ph type="title"/>
          </p:nvPr>
        </p:nvSpPr>
        <p:spPr>
          <a:xfrm>
            <a:off x="995363" y="1217613"/>
            <a:ext cx="6792752" cy="701674"/>
          </a:xfrm>
        </p:spPr>
        <p:txBody>
          <a:bodyPr>
            <a:normAutofit fontScale="90000"/>
          </a:bodyPr>
          <a:lstStyle/>
          <a:p>
            <a:pPr marL="103505" marR="132715" indent="326390">
              <a:lnSpc>
                <a:spcPct val="120000"/>
              </a:lnSpc>
              <a:spcAft>
                <a:spcPts val="0"/>
              </a:spcAft>
            </a:pPr>
            <a:r>
              <a:rPr lang="tr-TR" sz="1800" b="1" dirty="0">
                <a:solidFill>
                  <a:srgbClr val="FF0000"/>
                </a:solidFill>
                <a:effectLst/>
                <a:latin typeface="Century Gothic" panose="020B0502020202020204" pitchFamily="34" charset="0"/>
                <a:ea typeface="Times New Roman" panose="02020603050405020304" pitchFamily="18" charset="0"/>
              </a:rPr>
              <a:t>ÖZEL FON HESABINDAKİ TUTARLARIN BAŞKA BİR</a:t>
            </a:r>
            <a:r>
              <a:rPr lang="tr-TR" sz="1800" b="1" spc="-5" dirty="0">
                <a:solidFill>
                  <a:srgbClr val="FF0000"/>
                </a:solidFill>
                <a:effectLst/>
                <a:latin typeface="Century Gothic" panose="020B0502020202020204" pitchFamily="34" charset="0"/>
                <a:ea typeface="Times New Roman" panose="02020603050405020304" pitchFamily="18" charset="0"/>
              </a:rPr>
              <a:t> </a:t>
            </a:r>
            <a:r>
              <a:rPr lang="tr-TR" sz="1800" b="1" dirty="0">
                <a:solidFill>
                  <a:srgbClr val="FF0000"/>
                </a:solidFill>
                <a:effectLst/>
                <a:latin typeface="Century Gothic" panose="020B0502020202020204" pitchFamily="34" charset="0"/>
                <a:ea typeface="Times New Roman" panose="02020603050405020304" pitchFamily="18" charset="0"/>
              </a:rPr>
              <a:t>HESABA NAKLEDİLMESİ VEYA İŞLETMEDEN </a:t>
            </a:r>
            <a:r>
              <a:rPr lang="tr-TR" sz="1800" b="1" spc="-10" dirty="0">
                <a:solidFill>
                  <a:srgbClr val="FF0000"/>
                </a:solidFill>
                <a:effectLst/>
                <a:latin typeface="Century Gothic" panose="020B0502020202020204" pitchFamily="34" charset="0"/>
                <a:ea typeface="Times New Roman" panose="02020603050405020304" pitchFamily="18" charset="0"/>
              </a:rPr>
              <a:t>ÇEKİ1MESİ</a:t>
            </a:r>
            <a:endParaRPr lang="tr-TR" sz="1800" dirty="0">
              <a:solidFill>
                <a:srgbClr val="FF0000"/>
              </a:solidFill>
              <a:effectLst/>
              <a:latin typeface="Century Gothic" panose="020B0502020202020204" pitchFamily="34" charset="0"/>
              <a:ea typeface="Times New Roman" panose="02020603050405020304" pitchFamily="18" charset="0"/>
            </a:endParaRPr>
          </a:p>
        </p:txBody>
      </p:sp>
      <p:sp>
        <p:nvSpPr>
          <p:cNvPr id="2" name="İçerik Yer Tutucusu 1">
            <a:extLst>
              <a:ext uri="{FF2B5EF4-FFF2-40B4-BE49-F238E27FC236}">
                <a16:creationId xmlns:a16="http://schemas.microsoft.com/office/drawing/2014/main" id="{DD013AA8-A9E6-0192-20BA-486A4AC35109}"/>
              </a:ext>
            </a:extLst>
          </p:cNvPr>
          <p:cNvSpPr>
            <a:spLocks noGrp="1"/>
          </p:cNvSpPr>
          <p:nvPr>
            <p:ph idx="1"/>
          </p:nvPr>
        </p:nvSpPr>
        <p:spPr>
          <a:xfrm>
            <a:off x="457200" y="1804895"/>
            <a:ext cx="8229600" cy="4491132"/>
          </a:xfrm>
        </p:spPr>
        <p:txBody>
          <a:bodyPr>
            <a:normAutofit fontScale="92500" lnSpcReduction="20000"/>
          </a:bodyPr>
          <a:lstStyle/>
          <a:p>
            <a:pPr marL="103505" marR="119380" indent="325755" algn="just">
              <a:spcBef>
                <a:spcPts val="565"/>
              </a:spcBef>
              <a:spcAft>
                <a:spcPts val="0"/>
              </a:spcAft>
            </a:pPr>
            <a:endParaRPr lang="tr-TR" sz="1800" dirty="0">
              <a:effectLst/>
              <a:latin typeface="Century Gothic" panose="020B0502020202020204" pitchFamily="34" charset="0"/>
              <a:ea typeface="Times New Roman" panose="02020603050405020304" pitchFamily="18" charset="0"/>
            </a:endParaRPr>
          </a:p>
          <a:p>
            <a:pPr marL="285750" marR="119380" indent="-285750" algn="just">
              <a:spcBef>
                <a:spcPts val="565"/>
              </a:spcBef>
            </a:pPr>
            <a:r>
              <a:rPr lang="tr-TR" sz="2100" dirty="0">
                <a:latin typeface="Century Gothic" panose="020B0502020202020204" pitchFamily="34" charset="0"/>
              </a:rPr>
              <a:t>Yeniden değerleme neticesinde hesaplanan değer artışı, yeniden değerlemeye tabi tutulan amortismana tabi iktisadi kıymetlerin her birine isabet eden değer artışları ayrıntılı olarak gösterilecek şekilde, bilançonun pasifinde özel bir fon hesabına alınır.</a:t>
            </a:r>
          </a:p>
          <a:p>
            <a:pPr marL="285750" marR="119380" indent="-285750" algn="just">
              <a:spcBef>
                <a:spcPts val="565"/>
              </a:spcBef>
              <a:spcAft>
                <a:spcPts val="0"/>
              </a:spcAft>
            </a:pPr>
            <a:endParaRPr lang="tr-TR" sz="2100" dirty="0">
              <a:latin typeface="Century Gothic" panose="020B0502020202020204" pitchFamily="34" charset="0"/>
              <a:ea typeface="Times New Roman" panose="02020603050405020304" pitchFamily="18" charset="0"/>
            </a:endParaRPr>
          </a:p>
          <a:p>
            <a:pPr marR="116840" algn="just">
              <a:lnSpc>
                <a:spcPct val="98000"/>
              </a:lnSpc>
              <a:spcBef>
                <a:spcPts val="485"/>
              </a:spcBef>
              <a:buSzPts val="950"/>
              <a:tabLst>
                <a:tab pos="595630" algn="l"/>
              </a:tabLst>
            </a:pPr>
            <a:r>
              <a:rPr lang="tr-TR" sz="2100" dirty="0">
                <a:effectLst/>
                <a:latin typeface="Century Gothic" panose="020B0502020202020204" pitchFamily="34" charset="0"/>
                <a:ea typeface="Times New Roman" panose="02020603050405020304" pitchFamily="18" charset="0"/>
              </a:rPr>
              <a:t>Söz</a:t>
            </a:r>
            <a:r>
              <a:rPr lang="tr-TR" sz="2100" spc="-50" dirty="0">
                <a:effectLst/>
                <a:latin typeface="Century Gothic" panose="020B0502020202020204" pitchFamily="34" charset="0"/>
                <a:ea typeface="Times New Roman" panose="02020603050405020304" pitchFamily="18" charset="0"/>
              </a:rPr>
              <a:t> </a:t>
            </a:r>
            <a:r>
              <a:rPr lang="tr-TR" sz="2100" dirty="0">
                <a:effectLst/>
                <a:latin typeface="Century Gothic" panose="020B0502020202020204" pitchFamily="34" charset="0"/>
                <a:ea typeface="Times New Roman" panose="02020603050405020304" pitchFamily="18" charset="0"/>
              </a:rPr>
              <a:t>konusu</a:t>
            </a:r>
            <a:r>
              <a:rPr lang="tr-TR" sz="2100" spc="-45" dirty="0">
                <a:effectLst/>
                <a:latin typeface="Century Gothic" panose="020B0502020202020204" pitchFamily="34" charset="0"/>
                <a:ea typeface="Times New Roman" panose="02020603050405020304" pitchFamily="18" charset="0"/>
              </a:rPr>
              <a:t> </a:t>
            </a:r>
            <a:r>
              <a:rPr lang="tr-TR" sz="2100" dirty="0">
                <a:effectLst/>
                <a:latin typeface="Century Gothic" panose="020B0502020202020204" pitchFamily="34" charset="0"/>
                <a:ea typeface="Times New Roman" panose="02020603050405020304" pitchFamily="18" charset="0"/>
              </a:rPr>
              <a:t>fon</a:t>
            </a:r>
            <a:r>
              <a:rPr lang="tr-TR" sz="2100" spc="-50" dirty="0">
                <a:effectLst/>
                <a:latin typeface="Century Gothic" panose="020B0502020202020204" pitchFamily="34" charset="0"/>
                <a:ea typeface="Times New Roman" panose="02020603050405020304" pitchFamily="18" charset="0"/>
              </a:rPr>
              <a:t> </a:t>
            </a:r>
            <a:r>
              <a:rPr lang="tr-TR" sz="2100" dirty="0">
                <a:effectLst/>
                <a:latin typeface="Century Gothic" panose="020B0502020202020204" pitchFamily="34" charset="0"/>
                <a:ea typeface="Times New Roman" panose="02020603050405020304" pitchFamily="18" charset="0"/>
              </a:rPr>
              <a:t>hesabındaki</a:t>
            </a:r>
            <a:r>
              <a:rPr lang="tr-TR" sz="2100" spc="-45" dirty="0">
                <a:effectLst/>
                <a:latin typeface="Century Gothic" panose="020B0502020202020204" pitchFamily="34" charset="0"/>
                <a:ea typeface="Times New Roman" panose="02020603050405020304" pitchFamily="18" charset="0"/>
              </a:rPr>
              <a:t> </a:t>
            </a:r>
            <a:r>
              <a:rPr lang="tr-TR" sz="2100" dirty="0">
                <a:effectLst/>
                <a:latin typeface="Century Gothic" panose="020B0502020202020204" pitchFamily="34" charset="0"/>
                <a:ea typeface="Times New Roman" panose="02020603050405020304" pitchFamily="18" charset="0"/>
              </a:rPr>
              <a:t>tutarların</a:t>
            </a:r>
            <a:r>
              <a:rPr lang="tr-TR" sz="2100" spc="-50" dirty="0">
                <a:effectLst/>
                <a:latin typeface="Century Gothic" panose="020B0502020202020204" pitchFamily="34" charset="0"/>
                <a:ea typeface="Times New Roman" panose="02020603050405020304" pitchFamily="18" charset="0"/>
              </a:rPr>
              <a:t> </a:t>
            </a:r>
            <a:r>
              <a:rPr lang="tr-TR" sz="2100" dirty="0">
                <a:effectLst/>
                <a:latin typeface="Century Gothic" panose="020B0502020202020204" pitchFamily="34" charset="0"/>
                <a:ea typeface="Times New Roman" panose="02020603050405020304" pitchFamily="18" charset="0"/>
              </a:rPr>
              <a:t>sermayeye</a:t>
            </a:r>
            <a:r>
              <a:rPr lang="tr-TR" sz="2100" spc="-45" dirty="0">
                <a:effectLst/>
                <a:latin typeface="Century Gothic" panose="020B0502020202020204" pitchFamily="34" charset="0"/>
                <a:ea typeface="Times New Roman" panose="02020603050405020304" pitchFamily="18" charset="0"/>
              </a:rPr>
              <a:t> </a:t>
            </a:r>
            <a:r>
              <a:rPr lang="tr-TR" sz="2100" dirty="0">
                <a:effectLst/>
                <a:latin typeface="Century Gothic" panose="020B0502020202020204" pitchFamily="34" charset="0"/>
                <a:ea typeface="Times New Roman" panose="02020603050405020304" pitchFamily="18" charset="0"/>
              </a:rPr>
              <a:t>ilave</a:t>
            </a:r>
            <a:r>
              <a:rPr lang="tr-TR" sz="2100" spc="-50" dirty="0">
                <a:effectLst/>
                <a:latin typeface="Century Gothic" panose="020B0502020202020204" pitchFamily="34" charset="0"/>
                <a:ea typeface="Times New Roman" panose="02020603050405020304" pitchFamily="18" charset="0"/>
              </a:rPr>
              <a:t> </a:t>
            </a:r>
            <a:r>
              <a:rPr lang="tr-TR" sz="2100" dirty="0">
                <a:effectLst/>
                <a:latin typeface="Century Gothic" panose="020B0502020202020204" pitchFamily="34" charset="0"/>
                <a:ea typeface="Times New Roman" panose="02020603050405020304" pitchFamily="18" charset="0"/>
              </a:rPr>
              <a:t>edilme</a:t>
            </a:r>
            <a:r>
              <a:rPr lang="tr-TR" sz="2100" spc="-45" dirty="0">
                <a:effectLst/>
                <a:latin typeface="Century Gothic" panose="020B0502020202020204" pitchFamily="34" charset="0"/>
                <a:ea typeface="Times New Roman" panose="02020603050405020304" pitchFamily="18" charset="0"/>
              </a:rPr>
              <a:t> </a:t>
            </a:r>
            <a:r>
              <a:rPr lang="tr-TR" sz="2100" dirty="0">
                <a:effectLst/>
                <a:latin typeface="Century Gothic" panose="020B0502020202020204" pitchFamily="34" charset="0"/>
                <a:ea typeface="Times New Roman" panose="02020603050405020304" pitchFamily="18" charset="0"/>
              </a:rPr>
              <a:t>dışında</a:t>
            </a:r>
            <a:r>
              <a:rPr lang="tr-TR" sz="2100" spc="-50" dirty="0">
                <a:effectLst/>
                <a:latin typeface="Century Gothic" panose="020B0502020202020204" pitchFamily="34" charset="0"/>
                <a:ea typeface="Times New Roman" panose="02020603050405020304" pitchFamily="18" charset="0"/>
              </a:rPr>
              <a:t> </a:t>
            </a:r>
            <a:r>
              <a:rPr lang="tr-TR" sz="2100" dirty="0">
                <a:effectLst/>
                <a:latin typeface="Century Gothic" panose="020B0502020202020204" pitchFamily="34" charset="0"/>
                <a:ea typeface="Times New Roman" panose="02020603050405020304" pitchFamily="18" charset="0"/>
              </a:rPr>
              <a:t>herhangi</a:t>
            </a:r>
            <a:r>
              <a:rPr lang="tr-TR" sz="2100" spc="-45" dirty="0">
                <a:effectLst/>
                <a:latin typeface="Century Gothic" panose="020B0502020202020204" pitchFamily="34" charset="0"/>
                <a:ea typeface="Times New Roman" panose="02020603050405020304" pitchFamily="18" charset="0"/>
              </a:rPr>
              <a:t> </a:t>
            </a:r>
            <a:r>
              <a:rPr lang="tr-TR" sz="2100" dirty="0">
                <a:effectLst/>
                <a:latin typeface="Century Gothic" panose="020B0502020202020204" pitchFamily="34" charset="0"/>
                <a:ea typeface="Times New Roman" panose="02020603050405020304" pitchFamily="18" charset="0"/>
              </a:rPr>
              <a:t>bir şekilde başka bir hesaba nakledilen veya işletmeden çekilen kısmı, </a:t>
            </a:r>
            <a:r>
              <a:rPr lang="tr-TR" sz="2100" b="1" dirty="0">
                <a:solidFill>
                  <a:schemeClr val="tx2">
                    <a:lumMod val="60000"/>
                    <a:lumOff val="40000"/>
                  </a:schemeClr>
                </a:solidFill>
                <a:effectLst/>
                <a:latin typeface="Century Gothic" panose="020B0502020202020204" pitchFamily="34" charset="0"/>
                <a:ea typeface="Times New Roman" panose="02020603050405020304" pitchFamily="18" charset="0"/>
              </a:rPr>
              <a:t>bu işlemin yapıldığı dönem kazancı</a:t>
            </a:r>
            <a:r>
              <a:rPr lang="tr-TR" sz="2100" b="1" spc="-45" dirty="0">
                <a:solidFill>
                  <a:schemeClr val="tx2">
                    <a:lumMod val="60000"/>
                    <a:lumOff val="40000"/>
                  </a:schemeClr>
                </a:solidFill>
                <a:effectLst/>
                <a:latin typeface="Century Gothic" panose="020B0502020202020204" pitchFamily="34" charset="0"/>
                <a:ea typeface="Times New Roman" panose="02020603050405020304" pitchFamily="18" charset="0"/>
              </a:rPr>
              <a:t> </a:t>
            </a:r>
            <a:r>
              <a:rPr lang="tr-TR" sz="2100" b="1" dirty="0">
                <a:solidFill>
                  <a:schemeClr val="tx2">
                    <a:lumMod val="60000"/>
                    <a:lumOff val="40000"/>
                  </a:schemeClr>
                </a:solidFill>
                <a:effectLst/>
                <a:latin typeface="Century Gothic" panose="020B0502020202020204" pitchFamily="34" charset="0"/>
                <a:ea typeface="Times New Roman" panose="02020603050405020304" pitchFamily="18" charset="0"/>
              </a:rPr>
              <a:t>ile</a:t>
            </a:r>
            <a:r>
              <a:rPr lang="tr-TR" sz="2100" b="1" spc="-45" dirty="0">
                <a:solidFill>
                  <a:schemeClr val="tx2">
                    <a:lumMod val="60000"/>
                    <a:lumOff val="40000"/>
                  </a:schemeClr>
                </a:solidFill>
                <a:effectLst/>
                <a:latin typeface="Century Gothic" panose="020B0502020202020204" pitchFamily="34" charset="0"/>
                <a:ea typeface="Times New Roman" panose="02020603050405020304" pitchFamily="18" charset="0"/>
              </a:rPr>
              <a:t> </a:t>
            </a:r>
            <a:r>
              <a:rPr lang="tr-TR" sz="2100" b="1" dirty="0">
                <a:solidFill>
                  <a:schemeClr val="tx2">
                    <a:lumMod val="60000"/>
                    <a:lumOff val="40000"/>
                  </a:schemeClr>
                </a:solidFill>
                <a:effectLst/>
                <a:latin typeface="Century Gothic" panose="020B0502020202020204" pitchFamily="34" charset="0"/>
                <a:ea typeface="Times New Roman" panose="02020603050405020304" pitchFamily="18" charset="0"/>
              </a:rPr>
              <a:t>ilişkilendirilmeksizin</a:t>
            </a:r>
            <a:r>
              <a:rPr lang="tr-TR" sz="2100" spc="-45" dirty="0">
                <a:effectLst/>
                <a:latin typeface="Century Gothic" panose="020B0502020202020204" pitchFamily="34" charset="0"/>
                <a:ea typeface="Times New Roman" panose="02020603050405020304" pitchFamily="18" charset="0"/>
              </a:rPr>
              <a:t> </a:t>
            </a:r>
            <a:r>
              <a:rPr lang="tr-TR" sz="2100" b="1" dirty="0">
                <a:solidFill>
                  <a:srgbClr val="FF0000"/>
                </a:solidFill>
                <a:effectLst/>
                <a:latin typeface="Century Gothic" panose="020B0502020202020204" pitchFamily="34" charset="0"/>
                <a:ea typeface="Times New Roman" panose="02020603050405020304" pitchFamily="18" charset="0"/>
              </a:rPr>
              <a:t>bu</a:t>
            </a:r>
            <a:r>
              <a:rPr lang="tr-TR" sz="2100" b="1" spc="-45" dirty="0">
                <a:solidFill>
                  <a:srgbClr val="FF0000"/>
                </a:solidFill>
                <a:effectLst/>
                <a:latin typeface="Century Gothic" panose="020B0502020202020204" pitchFamily="34" charset="0"/>
                <a:ea typeface="Times New Roman" panose="02020603050405020304" pitchFamily="18" charset="0"/>
              </a:rPr>
              <a:t> </a:t>
            </a:r>
            <a:r>
              <a:rPr lang="tr-TR" sz="2100" b="1" dirty="0">
                <a:solidFill>
                  <a:srgbClr val="FF0000"/>
                </a:solidFill>
                <a:effectLst/>
                <a:latin typeface="Century Gothic" panose="020B0502020202020204" pitchFamily="34" charset="0"/>
                <a:ea typeface="Times New Roman" panose="02020603050405020304" pitchFamily="18" charset="0"/>
              </a:rPr>
              <a:t>dönemde</a:t>
            </a:r>
            <a:r>
              <a:rPr lang="tr-TR" sz="2100" b="1" spc="-50" dirty="0">
                <a:solidFill>
                  <a:srgbClr val="FF0000"/>
                </a:solidFill>
                <a:effectLst/>
                <a:latin typeface="Century Gothic" panose="020B0502020202020204" pitchFamily="34" charset="0"/>
                <a:ea typeface="Times New Roman" panose="02020603050405020304" pitchFamily="18" charset="0"/>
              </a:rPr>
              <a:t> </a:t>
            </a:r>
            <a:r>
              <a:rPr lang="tr-TR" sz="2100" b="1" dirty="0">
                <a:solidFill>
                  <a:srgbClr val="FF0000"/>
                </a:solidFill>
                <a:effectLst/>
                <a:latin typeface="Century Gothic" panose="020B0502020202020204" pitchFamily="34" charset="0"/>
                <a:ea typeface="Times New Roman" panose="02020603050405020304" pitchFamily="18" charset="0"/>
              </a:rPr>
              <a:t>gelir</a:t>
            </a:r>
            <a:r>
              <a:rPr lang="tr-TR" sz="2100" b="1" spc="-45" dirty="0">
                <a:solidFill>
                  <a:srgbClr val="FF0000"/>
                </a:solidFill>
                <a:effectLst/>
                <a:latin typeface="Century Gothic" panose="020B0502020202020204" pitchFamily="34" charset="0"/>
                <a:ea typeface="Times New Roman" panose="02020603050405020304" pitchFamily="18" charset="0"/>
              </a:rPr>
              <a:t> </a:t>
            </a:r>
            <a:r>
              <a:rPr lang="tr-TR" sz="2100" b="1" dirty="0">
                <a:solidFill>
                  <a:srgbClr val="FF0000"/>
                </a:solidFill>
                <a:effectLst/>
                <a:latin typeface="Century Gothic" panose="020B0502020202020204" pitchFamily="34" charset="0"/>
                <a:ea typeface="Times New Roman" panose="02020603050405020304" pitchFamily="18" charset="0"/>
              </a:rPr>
              <a:t>veya</a:t>
            </a:r>
            <a:r>
              <a:rPr lang="tr-TR" sz="2100" b="1" spc="-45" dirty="0">
                <a:solidFill>
                  <a:srgbClr val="FF0000"/>
                </a:solidFill>
                <a:effectLst/>
                <a:latin typeface="Century Gothic" panose="020B0502020202020204" pitchFamily="34" charset="0"/>
                <a:ea typeface="Times New Roman" panose="02020603050405020304" pitchFamily="18" charset="0"/>
              </a:rPr>
              <a:t> </a:t>
            </a:r>
            <a:r>
              <a:rPr lang="tr-TR" sz="2100" b="1" dirty="0">
                <a:solidFill>
                  <a:srgbClr val="FF0000"/>
                </a:solidFill>
                <a:effectLst/>
                <a:latin typeface="Century Gothic" panose="020B0502020202020204" pitchFamily="34" charset="0"/>
                <a:ea typeface="Times New Roman" panose="02020603050405020304" pitchFamily="18" charset="0"/>
              </a:rPr>
              <a:t>kurumlar</a:t>
            </a:r>
            <a:r>
              <a:rPr lang="tr-TR" sz="2100" b="1" spc="-50" dirty="0">
                <a:solidFill>
                  <a:srgbClr val="FF0000"/>
                </a:solidFill>
                <a:effectLst/>
                <a:latin typeface="Century Gothic" panose="020B0502020202020204" pitchFamily="34" charset="0"/>
                <a:ea typeface="Times New Roman" panose="02020603050405020304" pitchFamily="18" charset="0"/>
              </a:rPr>
              <a:t> </a:t>
            </a:r>
            <a:r>
              <a:rPr lang="tr-TR" sz="2100" b="1" dirty="0">
                <a:solidFill>
                  <a:srgbClr val="FF0000"/>
                </a:solidFill>
                <a:effectLst/>
                <a:latin typeface="Century Gothic" panose="020B0502020202020204" pitchFamily="34" charset="0"/>
                <a:ea typeface="Times New Roman" panose="02020603050405020304" pitchFamily="18" charset="0"/>
              </a:rPr>
              <a:t>vergisine</a:t>
            </a:r>
            <a:r>
              <a:rPr lang="tr-TR" sz="2100" b="1" spc="-40" dirty="0">
                <a:solidFill>
                  <a:srgbClr val="FF0000"/>
                </a:solidFill>
                <a:effectLst/>
                <a:latin typeface="Century Gothic" panose="020B0502020202020204" pitchFamily="34" charset="0"/>
                <a:ea typeface="Times New Roman" panose="02020603050405020304" pitchFamily="18" charset="0"/>
              </a:rPr>
              <a:t> </a:t>
            </a:r>
            <a:r>
              <a:rPr lang="tr-TR" sz="2100" b="1" dirty="0">
                <a:solidFill>
                  <a:srgbClr val="FF0000"/>
                </a:solidFill>
                <a:effectLst/>
                <a:latin typeface="Century Gothic" panose="020B0502020202020204" pitchFamily="34" charset="0"/>
                <a:ea typeface="Times New Roman" panose="02020603050405020304" pitchFamily="18" charset="0"/>
              </a:rPr>
              <a:t>tabi</a:t>
            </a:r>
            <a:r>
              <a:rPr lang="tr-TR" sz="2100" b="1" spc="-50" dirty="0">
                <a:solidFill>
                  <a:srgbClr val="FF0000"/>
                </a:solidFill>
                <a:effectLst/>
                <a:latin typeface="Century Gothic" panose="020B0502020202020204" pitchFamily="34" charset="0"/>
                <a:ea typeface="Times New Roman" panose="02020603050405020304" pitchFamily="18" charset="0"/>
              </a:rPr>
              <a:t> </a:t>
            </a:r>
            <a:r>
              <a:rPr lang="tr-TR" sz="2100" b="1" dirty="0">
                <a:solidFill>
                  <a:srgbClr val="FF0000"/>
                </a:solidFill>
                <a:effectLst/>
                <a:latin typeface="Century Gothic" panose="020B0502020202020204" pitchFamily="34" charset="0"/>
                <a:ea typeface="Times New Roman" panose="02020603050405020304" pitchFamily="18" charset="0"/>
              </a:rPr>
              <a:t>tutulur.</a:t>
            </a:r>
            <a:r>
              <a:rPr lang="tr-TR" sz="1800" b="1" dirty="0">
                <a:solidFill>
                  <a:srgbClr val="FF0000"/>
                </a:solidFill>
                <a:effectLst/>
                <a:latin typeface="Times New Roman" panose="02020603050405020304" pitchFamily="18" charset="0"/>
                <a:ea typeface="Times New Roman" panose="02020603050405020304" pitchFamily="18" charset="0"/>
              </a:rPr>
              <a:t> </a:t>
            </a:r>
            <a:r>
              <a:rPr lang="tr-TR" sz="1900" dirty="0">
                <a:effectLst/>
                <a:latin typeface="Century Gothic" panose="020B0502020202020204" pitchFamily="34" charset="0"/>
                <a:ea typeface="Times New Roman" panose="02020603050405020304" pitchFamily="18" charset="0"/>
              </a:rPr>
              <a:t>Tasfiye</a:t>
            </a:r>
            <a:r>
              <a:rPr lang="tr-TR" sz="1900" spc="-50" dirty="0">
                <a:effectLst/>
                <a:latin typeface="Century Gothic" panose="020B0502020202020204" pitchFamily="34" charset="0"/>
                <a:ea typeface="Times New Roman" panose="02020603050405020304" pitchFamily="18" charset="0"/>
              </a:rPr>
              <a:t> </a:t>
            </a:r>
            <a:r>
              <a:rPr lang="tr-TR" sz="1900" dirty="0">
                <a:effectLst/>
                <a:latin typeface="Century Gothic" panose="020B0502020202020204" pitchFamily="34" charset="0"/>
                <a:ea typeface="Times New Roman" panose="02020603050405020304" pitchFamily="18" charset="0"/>
              </a:rPr>
              <a:t>halinde</a:t>
            </a:r>
            <a:r>
              <a:rPr lang="tr-TR" sz="1900" spc="-45" dirty="0">
                <a:effectLst/>
                <a:latin typeface="Century Gothic" panose="020B0502020202020204" pitchFamily="34" charset="0"/>
                <a:ea typeface="Times New Roman" panose="02020603050405020304" pitchFamily="18" charset="0"/>
              </a:rPr>
              <a:t> </a:t>
            </a:r>
            <a:r>
              <a:rPr lang="tr-TR" sz="1900" dirty="0">
                <a:effectLst/>
                <a:latin typeface="Century Gothic" panose="020B0502020202020204" pitchFamily="34" charset="0"/>
                <a:ea typeface="Times New Roman" panose="02020603050405020304" pitchFamily="18" charset="0"/>
              </a:rPr>
              <a:t>de</a:t>
            </a:r>
            <a:r>
              <a:rPr lang="tr-TR" sz="1900" spc="-50" dirty="0">
                <a:effectLst/>
                <a:latin typeface="Century Gothic" panose="020B0502020202020204" pitchFamily="34" charset="0"/>
                <a:ea typeface="Times New Roman" panose="02020603050405020304" pitchFamily="18" charset="0"/>
              </a:rPr>
              <a:t> </a:t>
            </a:r>
            <a:r>
              <a:rPr lang="tr-TR" sz="1900" dirty="0">
                <a:effectLst/>
                <a:latin typeface="Century Gothic" panose="020B0502020202020204" pitchFamily="34" charset="0"/>
                <a:ea typeface="Times New Roman" panose="02020603050405020304" pitchFamily="18" charset="0"/>
              </a:rPr>
              <a:t>bu</a:t>
            </a:r>
            <a:r>
              <a:rPr lang="tr-TR" sz="1900" spc="-45" dirty="0">
                <a:effectLst/>
                <a:latin typeface="Century Gothic" panose="020B0502020202020204" pitchFamily="34" charset="0"/>
                <a:ea typeface="Times New Roman" panose="02020603050405020304" pitchFamily="18" charset="0"/>
              </a:rPr>
              <a:t> </a:t>
            </a:r>
            <a:r>
              <a:rPr lang="tr-TR" sz="1900" dirty="0">
                <a:effectLst/>
                <a:latin typeface="Century Gothic" panose="020B0502020202020204" pitchFamily="34" charset="0"/>
                <a:ea typeface="Times New Roman" panose="02020603050405020304" pitchFamily="18" charset="0"/>
              </a:rPr>
              <a:t>kapsamda</a:t>
            </a:r>
            <a:r>
              <a:rPr lang="tr-TR" sz="1900" spc="-50" dirty="0">
                <a:effectLst/>
                <a:latin typeface="Century Gothic" panose="020B0502020202020204" pitchFamily="34" charset="0"/>
                <a:ea typeface="Times New Roman" panose="02020603050405020304" pitchFamily="18" charset="0"/>
              </a:rPr>
              <a:t> </a:t>
            </a:r>
            <a:r>
              <a:rPr lang="tr-TR" sz="1900" dirty="0">
                <a:effectLst/>
                <a:latin typeface="Century Gothic" panose="020B0502020202020204" pitchFamily="34" charset="0"/>
                <a:ea typeface="Times New Roman" panose="02020603050405020304" pitchFamily="18" charset="0"/>
              </a:rPr>
              <a:t>işlem</a:t>
            </a:r>
            <a:r>
              <a:rPr lang="tr-TR" sz="1900" spc="-45" dirty="0">
                <a:effectLst/>
                <a:latin typeface="Century Gothic" panose="020B0502020202020204" pitchFamily="34" charset="0"/>
                <a:ea typeface="Times New Roman" panose="02020603050405020304" pitchFamily="18" charset="0"/>
              </a:rPr>
              <a:t> </a:t>
            </a:r>
            <a:r>
              <a:rPr lang="tr-TR" sz="1900" dirty="0">
                <a:effectLst/>
                <a:latin typeface="Century Gothic" panose="020B0502020202020204" pitchFamily="34" charset="0"/>
                <a:ea typeface="Times New Roman" panose="02020603050405020304" pitchFamily="18" charset="0"/>
              </a:rPr>
              <a:t>tesis</a:t>
            </a:r>
            <a:r>
              <a:rPr lang="tr-TR" sz="1900" spc="-50" dirty="0">
                <a:effectLst/>
                <a:latin typeface="Century Gothic" panose="020B0502020202020204" pitchFamily="34" charset="0"/>
                <a:ea typeface="Times New Roman" panose="02020603050405020304" pitchFamily="18" charset="0"/>
              </a:rPr>
              <a:t> </a:t>
            </a:r>
            <a:r>
              <a:rPr lang="tr-TR" sz="1900" dirty="0">
                <a:effectLst/>
                <a:latin typeface="Century Gothic" panose="020B0502020202020204" pitchFamily="34" charset="0"/>
                <a:ea typeface="Times New Roman" panose="02020603050405020304" pitchFamily="18" charset="0"/>
              </a:rPr>
              <a:t>edilir.</a:t>
            </a:r>
            <a:r>
              <a:rPr lang="tr-TR" sz="1900" spc="-45" dirty="0">
                <a:effectLst/>
                <a:latin typeface="Century Gothic" panose="020B0502020202020204" pitchFamily="34" charset="0"/>
                <a:ea typeface="Times New Roman" panose="02020603050405020304" pitchFamily="18" charset="0"/>
              </a:rPr>
              <a:t> </a:t>
            </a:r>
            <a:endParaRPr lang="tr-TR" sz="1900" dirty="0">
              <a:effectLst/>
              <a:latin typeface="Century Gothic" panose="020B0502020202020204" pitchFamily="34" charset="0"/>
              <a:ea typeface="Times New Roman" panose="02020603050405020304" pitchFamily="18" charset="0"/>
            </a:endParaRPr>
          </a:p>
          <a:p>
            <a:pPr marL="285750" marR="119380" indent="-285750" algn="just">
              <a:spcBef>
                <a:spcPts val="565"/>
              </a:spcBef>
              <a:spcAft>
                <a:spcPts val="0"/>
              </a:spcAft>
            </a:pPr>
            <a:endParaRPr lang="tr-TR" sz="1900" dirty="0">
              <a:effectLst/>
              <a:latin typeface="Century Gothic" panose="020B0502020202020204" pitchFamily="34" charset="0"/>
              <a:ea typeface="Times New Roman" panose="02020603050405020304" pitchFamily="18" charset="0"/>
            </a:endParaRPr>
          </a:p>
          <a:p>
            <a:pPr marL="285750" marR="113030" indent="-285750" algn="just">
              <a:lnSpc>
                <a:spcPct val="105000"/>
              </a:lnSpc>
              <a:spcBef>
                <a:spcPts val="610"/>
              </a:spcBef>
            </a:pPr>
            <a:r>
              <a:rPr lang="tr-TR" sz="1900" dirty="0">
                <a:effectLst/>
                <a:latin typeface="Century Gothic" panose="020B0502020202020204" pitchFamily="34" charset="0"/>
                <a:ea typeface="Times New Roman" panose="02020603050405020304" pitchFamily="18" charset="0"/>
              </a:rPr>
              <a:t>193 sayılı Kanunun 81</a:t>
            </a:r>
            <a:r>
              <a:rPr lang="tr-TR" sz="1900" spc="-10" dirty="0">
                <a:effectLst/>
                <a:latin typeface="Century Gothic" panose="020B0502020202020204" pitchFamily="34" charset="0"/>
                <a:ea typeface="Times New Roman" panose="02020603050405020304" pitchFamily="18" charset="0"/>
              </a:rPr>
              <a:t> </a:t>
            </a:r>
            <a:r>
              <a:rPr lang="tr-TR" sz="1900" dirty="0">
                <a:effectLst/>
                <a:latin typeface="Century Gothic" panose="020B0502020202020204" pitchFamily="34" charset="0"/>
                <a:ea typeface="Times New Roman" panose="02020603050405020304" pitchFamily="18" charset="0"/>
              </a:rPr>
              <a:t>inci maddesinde sayılan devir ve </a:t>
            </a:r>
            <a:r>
              <a:rPr lang="tr-TR" sz="1900" dirty="0">
                <a:latin typeface="Century Gothic" panose="020B0502020202020204" pitchFamily="34" charset="0"/>
                <a:ea typeface="Times New Roman" panose="02020603050405020304" pitchFamily="18" charset="0"/>
              </a:rPr>
              <a:t>t</a:t>
            </a:r>
            <a:r>
              <a:rPr lang="tr-TR" sz="1900" dirty="0">
                <a:effectLst/>
                <a:latin typeface="Century Gothic" panose="020B0502020202020204" pitchFamily="34" charset="0"/>
                <a:ea typeface="Times New Roman" panose="02020603050405020304" pitchFamily="18" charset="0"/>
              </a:rPr>
              <a:t>ür</a:t>
            </a:r>
            <a:r>
              <a:rPr lang="tr-TR" sz="1900" spc="-10" dirty="0">
                <a:effectLst/>
                <a:latin typeface="Century Gothic" panose="020B0502020202020204" pitchFamily="34" charset="0"/>
                <a:ea typeface="Times New Roman" panose="02020603050405020304" pitchFamily="18" charset="0"/>
              </a:rPr>
              <a:t> </a:t>
            </a:r>
            <a:r>
              <a:rPr lang="tr-TR" sz="1900" dirty="0">
                <a:effectLst/>
                <a:latin typeface="Century Gothic" panose="020B0502020202020204" pitchFamily="34" charset="0"/>
                <a:ea typeface="Times New Roman" panose="02020603050405020304" pitchFamily="18" charset="0"/>
              </a:rPr>
              <a:t>değiştirme halleri ile 5520</a:t>
            </a:r>
            <a:r>
              <a:rPr lang="tr-TR" sz="1900" spc="-45" dirty="0">
                <a:effectLst/>
                <a:latin typeface="Century Gothic" panose="020B0502020202020204" pitchFamily="34" charset="0"/>
                <a:ea typeface="Times New Roman" panose="02020603050405020304" pitchFamily="18" charset="0"/>
              </a:rPr>
              <a:t> </a:t>
            </a:r>
            <a:r>
              <a:rPr lang="tr-TR" sz="1900" dirty="0">
                <a:effectLst/>
                <a:latin typeface="Century Gothic" panose="020B0502020202020204" pitchFamily="34" charset="0"/>
                <a:ea typeface="Times New Roman" panose="02020603050405020304" pitchFamily="18" charset="0"/>
              </a:rPr>
              <a:t>sayılı</a:t>
            </a:r>
            <a:r>
              <a:rPr lang="tr-TR" sz="1900" spc="-10" dirty="0">
                <a:effectLst/>
                <a:latin typeface="Century Gothic" panose="020B0502020202020204" pitchFamily="34" charset="0"/>
                <a:ea typeface="Times New Roman" panose="02020603050405020304" pitchFamily="18" charset="0"/>
              </a:rPr>
              <a:t> </a:t>
            </a:r>
            <a:r>
              <a:rPr lang="tr-TR" sz="1900" dirty="0">
                <a:effectLst/>
                <a:latin typeface="Century Gothic" panose="020B0502020202020204" pitchFamily="34" charset="0"/>
                <a:ea typeface="Times New Roman" panose="02020603050405020304" pitchFamily="18" charset="0"/>
              </a:rPr>
              <a:t>Kanuna</a:t>
            </a:r>
            <a:r>
              <a:rPr lang="tr-TR" sz="1900" spc="-20" dirty="0">
                <a:effectLst/>
                <a:latin typeface="Century Gothic" panose="020B0502020202020204" pitchFamily="34" charset="0"/>
                <a:ea typeface="Times New Roman" panose="02020603050405020304" pitchFamily="18" charset="0"/>
              </a:rPr>
              <a:t> </a:t>
            </a:r>
            <a:r>
              <a:rPr lang="tr-TR" sz="1900" dirty="0">
                <a:effectLst/>
                <a:latin typeface="Century Gothic" panose="020B0502020202020204" pitchFamily="34" charset="0"/>
                <a:ea typeface="Times New Roman" panose="02020603050405020304" pitchFamily="18" charset="0"/>
              </a:rPr>
              <a:t>göre</a:t>
            </a:r>
            <a:r>
              <a:rPr lang="tr-TR" sz="1900" spc="-25" dirty="0">
                <a:effectLst/>
                <a:latin typeface="Century Gothic" panose="020B0502020202020204" pitchFamily="34" charset="0"/>
                <a:ea typeface="Times New Roman" panose="02020603050405020304" pitchFamily="18" charset="0"/>
              </a:rPr>
              <a:t> </a:t>
            </a:r>
            <a:r>
              <a:rPr lang="tr-TR" sz="1900" dirty="0">
                <a:effectLst/>
                <a:latin typeface="Century Gothic" panose="020B0502020202020204" pitchFamily="34" charset="0"/>
                <a:ea typeface="Times New Roman" panose="02020603050405020304" pitchFamily="18" charset="0"/>
              </a:rPr>
              <a:t>yapılan</a:t>
            </a:r>
            <a:r>
              <a:rPr lang="tr-TR" sz="1900" spc="-10" dirty="0">
                <a:effectLst/>
                <a:latin typeface="Century Gothic" panose="020B0502020202020204" pitchFamily="34" charset="0"/>
                <a:ea typeface="Times New Roman" panose="02020603050405020304" pitchFamily="18" charset="0"/>
              </a:rPr>
              <a:t> </a:t>
            </a:r>
            <a:r>
              <a:rPr lang="tr-TR" sz="1900" dirty="0">
                <a:effectLst/>
                <a:latin typeface="Century Gothic" panose="020B0502020202020204" pitchFamily="34" charset="0"/>
                <a:ea typeface="Times New Roman" panose="02020603050405020304" pitchFamily="18" charset="0"/>
              </a:rPr>
              <a:t>devir</a:t>
            </a:r>
            <a:r>
              <a:rPr lang="tr-TR" sz="1900" spc="-25" dirty="0">
                <a:effectLst/>
                <a:latin typeface="Century Gothic" panose="020B0502020202020204" pitchFamily="34" charset="0"/>
                <a:ea typeface="Times New Roman" panose="02020603050405020304" pitchFamily="18" charset="0"/>
              </a:rPr>
              <a:t> </a:t>
            </a:r>
            <a:r>
              <a:rPr lang="tr-TR" sz="1900" dirty="0">
                <a:effectLst/>
                <a:latin typeface="Century Gothic" panose="020B0502020202020204" pitchFamily="34" charset="0"/>
                <a:ea typeface="Times New Roman" panose="02020603050405020304" pitchFamily="18" charset="0"/>
              </a:rPr>
              <a:t>ve</a:t>
            </a:r>
            <a:r>
              <a:rPr lang="tr-TR" sz="1900" spc="-50" dirty="0">
                <a:effectLst/>
                <a:latin typeface="Century Gothic" panose="020B0502020202020204" pitchFamily="34" charset="0"/>
                <a:ea typeface="Times New Roman" panose="02020603050405020304" pitchFamily="18" charset="0"/>
              </a:rPr>
              <a:t> </a:t>
            </a:r>
            <a:r>
              <a:rPr lang="tr-TR" sz="1900" dirty="0">
                <a:effectLst/>
                <a:latin typeface="Century Gothic" panose="020B0502020202020204" pitchFamily="34" charset="0"/>
                <a:ea typeface="Times New Roman" panose="02020603050405020304" pitchFamily="18" charset="0"/>
              </a:rPr>
              <a:t>bölünme</a:t>
            </a:r>
            <a:r>
              <a:rPr lang="tr-TR" sz="1900" spc="-10" dirty="0">
                <a:effectLst/>
                <a:latin typeface="Century Gothic" panose="020B0502020202020204" pitchFamily="34" charset="0"/>
                <a:ea typeface="Times New Roman" panose="02020603050405020304" pitchFamily="18" charset="0"/>
              </a:rPr>
              <a:t> </a:t>
            </a:r>
            <a:r>
              <a:rPr lang="tr-TR" sz="1900" dirty="0">
                <a:effectLst/>
                <a:latin typeface="Century Gothic" panose="020B0502020202020204" pitchFamily="34" charset="0"/>
                <a:ea typeface="Times New Roman" panose="02020603050405020304" pitchFamily="18" charset="0"/>
              </a:rPr>
              <a:t>hallerinde, fon hesabında yer</a:t>
            </a:r>
            <a:r>
              <a:rPr lang="tr-TR" sz="1900" spc="-50" dirty="0">
                <a:effectLst/>
                <a:latin typeface="Century Gothic" panose="020B0502020202020204" pitchFamily="34" charset="0"/>
                <a:ea typeface="Times New Roman" panose="02020603050405020304" pitchFamily="18" charset="0"/>
              </a:rPr>
              <a:t> </a:t>
            </a:r>
            <a:r>
              <a:rPr lang="tr-TR" sz="1900" dirty="0">
                <a:effectLst/>
                <a:latin typeface="Century Gothic" panose="020B0502020202020204" pitchFamily="34" charset="0"/>
                <a:ea typeface="Times New Roman" panose="02020603050405020304" pitchFamily="18" charset="0"/>
              </a:rPr>
              <a:t>alan</a:t>
            </a:r>
            <a:r>
              <a:rPr lang="tr-TR" sz="1900" spc="-15" dirty="0">
                <a:effectLst/>
                <a:latin typeface="Century Gothic" panose="020B0502020202020204" pitchFamily="34" charset="0"/>
                <a:ea typeface="Times New Roman" panose="02020603050405020304" pitchFamily="18" charset="0"/>
              </a:rPr>
              <a:t> </a:t>
            </a:r>
            <a:r>
              <a:rPr lang="tr-TR" sz="1900" dirty="0">
                <a:effectLst/>
                <a:latin typeface="Century Gothic" panose="020B0502020202020204" pitchFamily="34" charset="0"/>
                <a:ea typeface="Times New Roman" panose="02020603050405020304" pitchFamily="18" charset="0"/>
              </a:rPr>
              <a:t>tutarlar işletmeden çekilmiş veya başka bir hesaba nakledilmiş sayılmaz.</a:t>
            </a:r>
          </a:p>
          <a:p>
            <a:pPr marL="285750" marR="113030" indent="-285750" algn="just">
              <a:lnSpc>
                <a:spcPct val="105000"/>
              </a:lnSpc>
              <a:spcBef>
                <a:spcPts val="610"/>
              </a:spcBef>
              <a:spcAft>
                <a:spcPts val="0"/>
              </a:spcAft>
            </a:pPr>
            <a:endParaRPr lang="tr-TR" sz="1800" dirty="0">
              <a:effectLst/>
              <a:latin typeface="Times New Roman" panose="02020603050405020304" pitchFamily="18" charset="0"/>
              <a:ea typeface="Times New Roman" panose="02020603050405020304" pitchFamily="18" charset="0"/>
            </a:endParaRPr>
          </a:p>
        </p:txBody>
      </p:sp>
      <p:sp>
        <p:nvSpPr>
          <p:cNvPr id="3" name="Subtitle 2">
            <a:extLst>
              <a:ext uri="{FF2B5EF4-FFF2-40B4-BE49-F238E27FC236}">
                <a16:creationId xmlns:a16="http://schemas.microsoft.com/office/drawing/2014/main" id="{07CEE11F-812F-A722-4ACC-8D698497E021}"/>
              </a:ext>
            </a:extLst>
          </p:cNvPr>
          <p:cNvSpPr txBox="1">
            <a:spLocks/>
          </p:cNvSpPr>
          <p:nvPr/>
        </p:nvSpPr>
        <p:spPr>
          <a:xfrm>
            <a:off x="-1" y="571875"/>
            <a:ext cx="4386729" cy="507625"/>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278765" marR="292100" algn="ctr">
              <a:spcBef>
                <a:spcPts val="240"/>
              </a:spcBef>
              <a:spcAft>
                <a:spcPts val="0"/>
              </a:spcAft>
            </a:pPr>
            <a:r>
              <a:rPr lang="tr-TR" sz="2400" b="1" dirty="0">
                <a:solidFill>
                  <a:schemeClr val="bg1"/>
                </a:solidFill>
                <a:effectLst/>
                <a:latin typeface="Century Gothic" panose="020B0502020202020204" pitchFamily="34" charset="0"/>
                <a:ea typeface="Times New Roman" panose="02020603050405020304" pitchFamily="18" charset="0"/>
              </a:rPr>
              <a:t>ORTAK</a:t>
            </a:r>
            <a:r>
              <a:rPr lang="tr-TR" sz="2400" b="1" spc="10" dirty="0">
                <a:solidFill>
                  <a:schemeClr val="bg1"/>
                </a:solidFill>
                <a:effectLst/>
                <a:latin typeface="Century Gothic" panose="020B0502020202020204" pitchFamily="34" charset="0"/>
                <a:ea typeface="Times New Roman" panose="02020603050405020304" pitchFamily="18" charset="0"/>
              </a:rPr>
              <a:t> </a:t>
            </a:r>
            <a:r>
              <a:rPr lang="tr-TR" sz="2400" b="1" spc="-10" dirty="0">
                <a:solidFill>
                  <a:schemeClr val="bg1"/>
                </a:solidFill>
                <a:effectLst/>
                <a:latin typeface="Century Gothic" panose="020B0502020202020204" pitchFamily="34" charset="0"/>
                <a:ea typeface="Times New Roman" panose="02020603050405020304" pitchFamily="18" charset="0"/>
              </a:rPr>
              <a:t>HUSUSLAR</a:t>
            </a:r>
            <a:endParaRPr lang="tr-TR" sz="2400" dirty="0">
              <a:solidFill>
                <a:schemeClr val="bg1"/>
              </a:solidFill>
              <a:effectLst/>
              <a:latin typeface="Century Gothic" panose="020B0502020202020204" pitchFamily="34" charset="0"/>
              <a:ea typeface="Times New Roman" panose="02020603050405020304" pitchFamily="18" charset="0"/>
            </a:endParaRPr>
          </a:p>
        </p:txBody>
      </p:sp>
    </p:spTree>
    <p:extLst>
      <p:ext uri="{BB962C8B-B14F-4D97-AF65-F5344CB8AC3E}">
        <p14:creationId xmlns:p14="http://schemas.microsoft.com/office/powerpoint/2010/main" val="304645688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pic>
        <p:nvPicPr>
          <p:cNvPr id="4" name="Resim 3">
            <a:extLst>
              <a:ext uri="{FF2B5EF4-FFF2-40B4-BE49-F238E27FC236}">
                <a16:creationId xmlns:a16="http://schemas.microsoft.com/office/drawing/2014/main" id="{D709A00E-4437-11CB-2087-68C1B3A568CB}"/>
              </a:ext>
            </a:extLst>
          </p:cNvPr>
          <p:cNvPicPr>
            <a:picLocks noChangeAspect="1"/>
          </p:cNvPicPr>
          <p:nvPr/>
        </p:nvPicPr>
        <p:blipFill>
          <a:blip r:embed="rId4"/>
          <a:stretch>
            <a:fillRect/>
          </a:stretch>
        </p:blipFill>
        <p:spPr>
          <a:xfrm>
            <a:off x="5016340" y="6095934"/>
            <a:ext cx="4078577" cy="762066"/>
          </a:xfrm>
          <a:prstGeom prst="rect">
            <a:avLst/>
          </a:prstGeom>
        </p:spPr>
      </p:pic>
      <p:sp>
        <p:nvSpPr>
          <p:cNvPr id="5" name="Subtitle 2">
            <a:extLst>
              <a:ext uri="{FF2B5EF4-FFF2-40B4-BE49-F238E27FC236}">
                <a16:creationId xmlns:a16="http://schemas.microsoft.com/office/drawing/2014/main" id="{E8D41FE4-E7BB-2F42-6ED5-A260FAFCDB08}"/>
              </a:ext>
            </a:extLst>
          </p:cNvPr>
          <p:cNvSpPr>
            <a:spLocks noGrp="1"/>
          </p:cNvSpPr>
          <p:nvPr>
            <p:ph type="title"/>
          </p:nvPr>
        </p:nvSpPr>
        <p:spPr>
          <a:xfrm>
            <a:off x="995363" y="1217613"/>
            <a:ext cx="6792752" cy="701674"/>
          </a:xfrm>
        </p:spPr>
        <p:txBody>
          <a:bodyPr>
            <a:normAutofit/>
          </a:bodyPr>
          <a:lstStyle/>
          <a:p>
            <a:pPr marL="103505" marR="132715" indent="326390">
              <a:lnSpc>
                <a:spcPct val="120000"/>
              </a:lnSpc>
              <a:spcAft>
                <a:spcPts val="0"/>
              </a:spcAft>
            </a:pPr>
            <a:r>
              <a:rPr lang="tr-TR" sz="1800" b="1" dirty="0">
                <a:solidFill>
                  <a:srgbClr val="FF0000"/>
                </a:solidFill>
                <a:effectLst/>
                <a:latin typeface="Century Gothic" panose="020B0502020202020204" pitchFamily="34" charset="0"/>
                <a:ea typeface="Times New Roman" panose="02020603050405020304" pitchFamily="18" charset="0"/>
              </a:rPr>
              <a:t>KAYITLARDA GÖSTERİLMESİ</a:t>
            </a:r>
            <a:endParaRPr lang="tr-TR" sz="1800" dirty="0">
              <a:solidFill>
                <a:srgbClr val="FF0000"/>
              </a:solidFill>
              <a:effectLst/>
              <a:latin typeface="Century Gothic" panose="020B0502020202020204" pitchFamily="34" charset="0"/>
              <a:ea typeface="Times New Roman" panose="02020603050405020304" pitchFamily="18" charset="0"/>
            </a:endParaRPr>
          </a:p>
        </p:txBody>
      </p:sp>
      <p:sp>
        <p:nvSpPr>
          <p:cNvPr id="2" name="İçerik Yer Tutucusu 1">
            <a:extLst>
              <a:ext uri="{FF2B5EF4-FFF2-40B4-BE49-F238E27FC236}">
                <a16:creationId xmlns:a16="http://schemas.microsoft.com/office/drawing/2014/main" id="{DD013AA8-A9E6-0192-20BA-486A4AC35109}"/>
              </a:ext>
            </a:extLst>
          </p:cNvPr>
          <p:cNvSpPr>
            <a:spLocks noGrp="1"/>
          </p:cNvSpPr>
          <p:nvPr>
            <p:ph idx="1"/>
          </p:nvPr>
        </p:nvSpPr>
        <p:spPr>
          <a:xfrm>
            <a:off x="457200" y="1804895"/>
            <a:ext cx="8229600" cy="4491132"/>
          </a:xfrm>
        </p:spPr>
        <p:txBody>
          <a:bodyPr>
            <a:normAutofit/>
          </a:bodyPr>
          <a:lstStyle/>
          <a:p>
            <a:pPr marL="103505" marR="119380" indent="325755" algn="just">
              <a:spcBef>
                <a:spcPts val="565"/>
              </a:spcBef>
              <a:spcAft>
                <a:spcPts val="0"/>
              </a:spcAft>
            </a:pPr>
            <a:endParaRPr lang="tr-TR" sz="1800" dirty="0">
              <a:effectLst/>
              <a:latin typeface="Century Gothic" panose="020B0502020202020204" pitchFamily="34" charset="0"/>
              <a:ea typeface="Times New Roman" panose="02020603050405020304" pitchFamily="18" charset="0"/>
            </a:endParaRPr>
          </a:p>
          <a:p>
            <a:pPr marL="102870" marR="119380" indent="325755" algn="just">
              <a:spcBef>
                <a:spcPts val="600"/>
              </a:spcBef>
              <a:spcAft>
                <a:spcPts val="0"/>
              </a:spcAft>
            </a:pPr>
            <a:r>
              <a:rPr lang="tr-TR" sz="1600" dirty="0">
                <a:effectLst/>
                <a:latin typeface="Century Gothic" panose="020B0502020202020204" pitchFamily="34" charset="0"/>
                <a:ea typeface="Times New Roman" panose="02020603050405020304" pitchFamily="18" charset="0"/>
              </a:rPr>
              <a:t>Yeniden değerlemeye tabi tutulan iktisadi kıymetlerin her birine isabet eden değer artışları (</a:t>
            </a:r>
            <a:r>
              <a:rPr lang="tr-TR" sz="1600" spc="-10" dirty="0">
                <a:effectLst/>
                <a:latin typeface="Century Gothic" panose="020B0502020202020204" pitchFamily="34" charset="0"/>
                <a:ea typeface="Times New Roman" panose="02020603050405020304" pitchFamily="18" charset="0"/>
              </a:rPr>
              <a:t>ayrı)</a:t>
            </a:r>
            <a:r>
              <a:rPr lang="tr-TR" sz="1600" spc="-15" dirty="0">
                <a:effectLst/>
                <a:latin typeface="Century Gothic" panose="020B0502020202020204" pitchFamily="34" charset="0"/>
                <a:ea typeface="Times New Roman" panose="02020603050405020304" pitchFamily="18" charset="0"/>
              </a:rPr>
              <a:t> </a:t>
            </a:r>
            <a:r>
              <a:rPr lang="tr-TR" sz="1600" spc="-10" dirty="0">
                <a:effectLst/>
                <a:latin typeface="Century Gothic" panose="020B0502020202020204" pitchFamily="34" charset="0"/>
                <a:ea typeface="Times New Roman" panose="02020603050405020304" pitchFamily="18" charset="0"/>
              </a:rPr>
              <a:t>ile</a:t>
            </a:r>
            <a:r>
              <a:rPr lang="tr-TR" sz="1600" spc="-30" dirty="0">
                <a:effectLst/>
                <a:latin typeface="Century Gothic" panose="020B0502020202020204" pitchFamily="34" charset="0"/>
                <a:ea typeface="Times New Roman" panose="02020603050405020304" pitchFamily="18" charset="0"/>
              </a:rPr>
              <a:t> </a:t>
            </a:r>
            <a:r>
              <a:rPr lang="tr-TR" sz="1600" spc="-10" dirty="0">
                <a:effectLst/>
                <a:latin typeface="Century Gothic" panose="020B0502020202020204" pitchFamily="34" charset="0"/>
                <a:ea typeface="Times New Roman" panose="02020603050405020304" pitchFamily="18" charset="0"/>
              </a:rPr>
              <a:t>bunların hesap şekilleri, envanter </a:t>
            </a:r>
            <a:r>
              <a:rPr lang="tr-TR" sz="1600" dirty="0">
                <a:effectLst/>
                <a:latin typeface="Century Gothic" panose="020B0502020202020204" pitchFamily="34" charset="0"/>
                <a:ea typeface="Times New Roman" panose="02020603050405020304" pitchFamily="18" charset="0"/>
              </a:rPr>
              <a:t>defterlerinin</a:t>
            </a:r>
            <a:r>
              <a:rPr lang="tr-TR" sz="1600" spc="-20" dirty="0">
                <a:effectLst/>
                <a:latin typeface="Century Gothic" panose="020B0502020202020204" pitchFamily="34" charset="0"/>
                <a:ea typeface="Times New Roman" panose="02020603050405020304" pitchFamily="18" charset="0"/>
              </a:rPr>
              <a:t> </a:t>
            </a:r>
            <a:r>
              <a:rPr lang="tr-TR" sz="1600" dirty="0">
                <a:effectLst/>
                <a:latin typeface="Century Gothic" panose="020B0502020202020204" pitchFamily="34" charset="0"/>
                <a:ea typeface="Times New Roman" panose="02020603050405020304" pitchFamily="18" charset="0"/>
              </a:rPr>
              <a:t>ayrı</a:t>
            </a:r>
            <a:r>
              <a:rPr lang="tr-TR" sz="1600" spc="-35" dirty="0">
                <a:effectLst/>
                <a:latin typeface="Century Gothic" panose="020B0502020202020204" pitchFamily="34" charset="0"/>
                <a:ea typeface="Times New Roman" panose="02020603050405020304" pitchFamily="18" charset="0"/>
              </a:rPr>
              <a:t> </a:t>
            </a:r>
            <a:r>
              <a:rPr lang="tr-TR" sz="1600" dirty="0">
                <a:effectLst/>
                <a:latin typeface="Century Gothic" panose="020B0502020202020204" pitchFamily="34" charset="0"/>
                <a:ea typeface="Times New Roman" panose="02020603050405020304" pitchFamily="18" charset="0"/>
              </a:rPr>
              <a:t>bir</a:t>
            </a:r>
            <a:r>
              <a:rPr lang="tr-TR" sz="1600" spc="-50" dirty="0">
                <a:effectLst/>
                <a:latin typeface="Century Gothic" panose="020B0502020202020204" pitchFamily="34" charset="0"/>
                <a:ea typeface="Times New Roman" panose="02020603050405020304" pitchFamily="18" charset="0"/>
              </a:rPr>
              <a:t> </a:t>
            </a:r>
            <a:r>
              <a:rPr lang="tr-TR" sz="1600" dirty="0">
                <a:effectLst/>
                <a:latin typeface="Century Gothic" panose="020B0502020202020204" pitchFamily="34" charset="0"/>
                <a:ea typeface="Times New Roman" panose="02020603050405020304" pitchFamily="18" charset="0"/>
              </a:rPr>
              <a:t>sayfasında ayrıntılı</a:t>
            </a:r>
            <a:r>
              <a:rPr lang="tr-TR" sz="1600" spc="-20" dirty="0">
                <a:effectLst/>
                <a:latin typeface="Century Gothic" panose="020B0502020202020204" pitchFamily="34" charset="0"/>
                <a:ea typeface="Times New Roman" panose="02020603050405020304" pitchFamily="18" charset="0"/>
              </a:rPr>
              <a:t> </a:t>
            </a:r>
            <a:r>
              <a:rPr lang="tr-TR" sz="1600" dirty="0">
                <a:effectLst/>
                <a:latin typeface="Century Gothic" panose="020B0502020202020204" pitchFamily="34" charset="0"/>
                <a:ea typeface="Times New Roman" panose="02020603050405020304" pitchFamily="18" charset="0"/>
              </a:rPr>
              <a:t>olarak</a:t>
            </a:r>
            <a:r>
              <a:rPr lang="tr-TR" sz="1600" spc="-20" dirty="0">
                <a:effectLst/>
                <a:latin typeface="Century Gothic" panose="020B0502020202020204" pitchFamily="34" charset="0"/>
                <a:ea typeface="Times New Roman" panose="02020603050405020304" pitchFamily="18" charset="0"/>
              </a:rPr>
              <a:t> </a:t>
            </a:r>
            <a:r>
              <a:rPr lang="tr-TR" sz="1600" dirty="0">
                <a:latin typeface="Century Gothic" panose="020B0502020202020204" pitchFamily="34" charset="0"/>
                <a:ea typeface="Times New Roman" panose="02020603050405020304" pitchFamily="18" charset="0"/>
              </a:rPr>
              <a:t>213 sayılı Kanunun geçici 32 </a:t>
            </a:r>
            <a:r>
              <a:rPr lang="tr-TR" sz="1600" dirty="0" err="1">
                <a:latin typeface="Century Gothic" panose="020B0502020202020204" pitchFamily="34" charset="0"/>
                <a:ea typeface="Times New Roman" panose="02020603050405020304" pitchFamily="18" charset="0"/>
              </a:rPr>
              <a:t>nci</a:t>
            </a:r>
            <a:r>
              <a:rPr lang="tr-TR" sz="1600" dirty="0">
                <a:latin typeface="Century Gothic" panose="020B0502020202020204" pitchFamily="34" charset="0"/>
                <a:ea typeface="Times New Roman" panose="02020603050405020304" pitchFamily="18" charset="0"/>
              </a:rPr>
              <a:t> maddesi ve mükerrer 298 inci </a:t>
            </a:r>
            <a:r>
              <a:rPr lang="tr-TR" sz="1600" spc="-10" dirty="0">
                <a:latin typeface="Century Gothic" panose="020B0502020202020204" pitchFamily="34" charset="0"/>
                <a:ea typeface="Times New Roman" panose="02020603050405020304" pitchFamily="18" charset="0"/>
              </a:rPr>
              <a:t>maddesinin </a:t>
            </a:r>
            <a:r>
              <a:rPr lang="tr-TR" sz="1600" spc="-10" dirty="0">
                <a:latin typeface="Century Gothic" panose="020B0502020202020204" pitchFamily="34" charset="0"/>
                <a:ea typeface="Times New Roman" panose="02020603050405020304" pitchFamily="18" charset="0"/>
                <a:cs typeface="Times New Roman" panose="02020603050405020304" pitchFamily="18" charset="0"/>
              </a:rPr>
              <a:t>Ç</a:t>
            </a:r>
            <a:r>
              <a:rPr lang="tr-TR" sz="1600" spc="-30" dirty="0">
                <a:latin typeface="Century Gothic" panose="020B0502020202020204" pitchFamily="34" charset="0"/>
                <a:ea typeface="Times New Roman" panose="02020603050405020304" pitchFamily="18" charset="0"/>
                <a:cs typeface="Times New Roman" panose="02020603050405020304" pitchFamily="18" charset="0"/>
              </a:rPr>
              <a:t> </a:t>
            </a:r>
            <a:r>
              <a:rPr lang="tr-TR" sz="1600" spc="-10" dirty="0">
                <a:latin typeface="Century Gothic" panose="020B0502020202020204" pitchFamily="34" charset="0"/>
                <a:ea typeface="Times New Roman" panose="02020603050405020304" pitchFamily="18" charset="0"/>
              </a:rPr>
              <a:t>fıkrası kapsamında</a:t>
            </a:r>
            <a:r>
              <a:rPr lang="tr-TR" sz="1600" dirty="0">
                <a:latin typeface="Century Gothic" panose="020B0502020202020204" pitchFamily="34" charset="0"/>
                <a:ea typeface="Times New Roman" panose="02020603050405020304" pitchFamily="18" charset="0"/>
              </a:rPr>
              <a:t> </a:t>
            </a:r>
            <a:r>
              <a:rPr lang="tr-TR" sz="1600" spc="-10" dirty="0">
                <a:latin typeface="Century Gothic" panose="020B0502020202020204" pitchFamily="34" charset="0"/>
                <a:ea typeface="Times New Roman" panose="02020603050405020304" pitchFamily="18" charset="0"/>
              </a:rPr>
              <a:t>hesaplananlar ayrı</a:t>
            </a:r>
            <a:r>
              <a:rPr lang="tr-TR" sz="1600" spc="-30" dirty="0">
                <a:latin typeface="Century Gothic" panose="020B0502020202020204" pitchFamily="34" charset="0"/>
                <a:ea typeface="Times New Roman" panose="02020603050405020304" pitchFamily="18" charset="0"/>
              </a:rPr>
              <a:t> </a:t>
            </a:r>
            <a:r>
              <a:rPr lang="tr-TR" sz="1600" spc="-30" dirty="0" err="1">
                <a:latin typeface="Century Gothic" panose="020B0502020202020204" pitchFamily="34" charset="0"/>
                <a:ea typeface="Times New Roman" panose="02020603050405020304" pitchFamily="18" charset="0"/>
              </a:rPr>
              <a:t>gö</a:t>
            </a:r>
            <a:r>
              <a:rPr lang="tr-TR" sz="1600" dirty="0" err="1">
                <a:effectLst/>
                <a:latin typeface="Century Gothic" panose="020B0502020202020204" pitchFamily="34" charset="0"/>
                <a:ea typeface="Times New Roman" panose="02020603050405020304" pitchFamily="18" charset="0"/>
              </a:rPr>
              <a:t>sterilir.Buna</a:t>
            </a:r>
            <a:r>
              <a:rPr lang="tr-TR" sz="1600" spc="-50" dirty="0">
                <a:effectLst/>
                <a:latin typeface="Century Gothic" panose="020B0502020202020204" pitchFamily="34" charset="0"/>
                <a:ea typeface="Times New Roman" panose="02020603050405020304" pitchFamily="18" charset="0"/>
              </a:rPr>
              <a:t> </a:t>
            </a:r>
            <a:r>
              <a:rPr lang="tr-TR" sz="1600" dirty="0">
                <a:effectLst/>
                <a:latin typeface="Century Gothic" panose="020B0502020202020204" pitchFamily="34" charset="0"/>
                <a:ea typeface="Times New Roman" panose="02020603050405020304" pitchFamily="18" charset="0"/>
              </a:rPr>
              <a:t>göre;</a:t>
            </a:r>
          </a:p>
          <a:p>
            <a:pPr marL="742950" marR="114935" lvl="1" indent="-285750" algn="just">
              <a:spcBef>
                <a:spcPts val="465"/>
              </a:spcBef>
              <a:spcAft>
                <a:spcPts val="0"/>
              </a:spcAft>
              <a:buSzPts val="950"/>
              <a:buFont typeface="Times New Roman" panose="02020603050405020304" pitchFamily="18" charset="0"/>
              <a:buAutoNum type="alphaLcParenR"/>
              <a:tabLst>
                <a:tab pos="565150" algn="l"/>
              </a:tabLst>
            </a:pPr>
            <a:r>
              <a:rPr lang="tr-TR" sz="1600" spc="-5" dirty="0">
                <a:effectLst/>
                <a:latin typeface="Century Gothic" panose="020B0502020202020204" pitchFamily="34" charset="0"/>
                <a:ea typeface="Times New Roman" panose="02020603050405020304" pitchFamily="18" charset="0"/>
              </a:rPr>
              <a:t>Yeniden değerleme sırasında bilançonun aktifinde kayıtlı iktisadi kıymetlerin her </a:t>
            </a:r>
            <a:r>
              <a:rPr lang="tr-TR" sz="1600" spc="-10" dirty="0">
                <a:effectLst/>
                <a:latin typeface="Century Gothic" panose="020B0502020202020204" pitchFamily="34" charset="0"/>
                <a:ea typeface="Times New Roman" panose="02020603050405020304" pitchFamily="18" charset="0"/>
              </a:rPr>
              <a:t>birinin aktife</a:t>
            </a:r>
            <a:r>
              <a:rPr lang="tr-TR" sz="1600" spc="-20" dirty="0">
                <a:effectLst/>
                <a:latin typeface="Century Gothic" panose="020B0502020202020204" pitchFamily="34" charset="0"/>
                <a:ea typeface="Times New Roman" panose="02020603050405020304" pitchFamily="18" charset="0"/>
              </a:rPr>
              <a:t> </a:t>
            </a:r>
            <a:r>
              <a:rPr lang="tr-TR" sz="1600" spc="-10" dirty="0">
                <a:effectLst/>
                <a:latin typeface="Century Gothic" panose="020B0502020202020204" pitchFamily="34" charset="0"/>
                <a:ea typeface="Times New Roman" panose="02020603050405020304" pitchFamily="18" charset="0"/>
              </a:rPr>
              <a:t>girdiği hesap</a:t>
            </a:r>
            <a:r>
              <a:rPr lang="tr-TR" sz="1600" spc="-25" dirty="0">
                <a:effectLst/>
                <a:latin typeface="Century Gothic" panose="020B0502020202020204" pitchFamily="34" charset="0"/>
                <a:ea typeface="Times New Roman" panose="02020603050405020304" pitchFamily="18" charset="0"/>
              </a:rPr>
              <a:t> </a:t>
            </a:r>
            <a:r>
              <a:rPr lang="tr-TR" sz="1600" spc="-10" dirty="0">
                <a:effectLst/>
                <a:latin typeface="Century Gothic" panose="020B0502020202020204" pitchFamily="34" charset="0"/>
                <a:ea typeface="Times New Roman" panose="02020603050405020304" pitchFamily="18" charset="0"/>
              </a:rPr>
              <a:t>dönemi ile</a:t>
            </a:r>
            <a:r>
              <a:rPr lang="tr-TR" sz="1600" spc="-25" dirty="0">
                <a:effectLst/>
                <a:latin typeface="Century Gothic" panose="020B0502020202020204" pitchFamily="34" charset="0"/>
                <a:ea typeface="Times New Roman" panose="02020603050405020304" pitchFamily="18" charset="0"/>
              </a:rPr>
              <a:t> </a:t>
            </a:r>
            <a:r>
              <a:rPr lang="tr-TR" sz="1600" spc="-10" dirty="0">
                <a:effectLst/>
                <a:latin typeface="Century Gothic" panose="020B0502020202020204" pitchFamily="34" charset="0"/>
                <a:ea typeface="Times New Roman" panose="02020603050405020304" pitchFamily="18" charset="0"/>
              </a:rPr>
              <a:t>bu</a:t>
            </a:r>
            <a:r>
              <a:rPr lang="tr-TR" sz="1600" spc="-30" dirty="0">
                <a:effectLst/>
                <a:latin typeface="Century Gothic" panose="020B0502020202020204" pitchFamily="34" charset="0"/>
                <a:ea typeface="Times New Roman" panose="02020603050405020304" pitchFamily="18" charset="0"/>
              </a:rPr>
              <a:t> </a:t>
            </a:r>
            <a:r>
              <a:rPr lang="tr-TR" sz="1600" spc="-10" dirty="0">
                <a:effectLst/>
                <a:latin typeface="Century Gothic" panose="020B0502020202020204" pitchFamily="34" charset="0"/>
                <a:ea typeface="Times New Roman" panose="02020603050405020304" pitchFamily="18" charset="0"/>
              </a:rPr>
              <a:t>kıymetler üzerinden değerlemede dikkate</a:t>
            </a:r>
            <a:r>
              <a:rPr lang="tr-TR" sz="1600" spc="-35" dirty="0">
                <a:effectLst/>
                <a:latin typeface="Century Gothic" panose="020B0502020202020204" pitchFamily="34" charset="0"/>
                <a:ea typeface="Times New Roman" panose="02020603050405020304" pitchFamily="18" charset="0"/>
              </a:rPr>
              <a:t> </a:t>
            </a:r>
            <a:r>
              <a:rPr lang="tr-TR" sz="1600" spc="-10" dirty="0">
                <a:effectLst/>
                <a:latin typeface="Century Gothic" panose="020B0502020202020204" pitchFamily="34" charset="0"/>
                <a:ea typeface="Times New Roman" panose="02020603050405020304" pitchFamily="18" charset="0"/>
              </a:rPr>
              <a:t>alınan </a:t>
            </a:r>
            <a:r>
              <a:rPr lang="tr-TR" sz="1600" spc="-5" dirty="0">
                <a:effectLst/>
                <a:latin typeface="Century Gothic" panose="020B0502020202020204" pitchFamily="34" charset="0"/>
                <a:ea typeface="Times New Roman" panose="02020603050405020304" pitchFamily="18" charset="0"/>
              </a:rPr>
              <a:t>tarihe</a:t>
            </a:r>
            <a:r>
              <a:rPr lang="tr-TR" sz="1600" spc="-50" dirty="0">
                <a:effectLst/>
                <a:latin typeface="Century Gothic" panose="020B0502020202020204" pitchFamily="34" charset="0"/>
                <a:ea typeface="Times New Roman" panose="02020603050405020304" pitchFamily="18" charset="0"/>
              </a:rPr>
              <a:t> </a:t>
            </a:r>
            <a:r>
              <a:rPr lang="tr-TR" sz="1600" spc="-5" dirty="0">
                <a:effectLst/>
                <a:latin typeface="Century Gothic" panose="020B0502020202020204" pitchFamily="34" charset="0"/>
                <a:ea typeface="Times New Roman" panose="02020603050405020304" pitchFamily="18" charset="0"/>
              </a:rPr>
              <a:t>kadar</a:t>
            </a:r>
            <a:r>
              <a:rPr lang="tr-TR" sz="1600" spc="-45" dirty="0">
                <a:effectLst/>
                <a:latin typeface="Century Gothic" panose="020B0502020202020204" pitchFamily="34" charset="0"/>
                <a:ea typeface="Times New Roman" panose="02020603050405020304" pitchFamily="18" charset="0"/>
              </a:rPr>
              <a:t> </a:t>
            </a:r>
            <a:r>
              <a:rPr lang="tr-TR" sz="1600" spc="-5" dirty="0">
                <a:effectLst/>
                <a:latin typeface="Century Gothic" panose="020B0502020202020204" pitchFamily="34" charset="0"/>
                <a:ea typeface="Times New Roman" panose="02020603050405020304" pitchFamily="18" charset="0"/>
              </a:rPr>
              <a:t>ayrılan</a:t>
            </a:r>
            <a:r>
              <a:rPr lang="tr-TR" sz="1600" spc="-50" dirty="0">
                <a:effectLst/>
                <a:latin typeface="Century Gothic" panose="020B0502020202020204" pitchFamily="34" charset="0"/>
                <a:ea typeface="Times New Roman" panose="02020603050405020304" pitchFamily="18" charset="0"/>
              </a:rPr>
              <a:t> </a:t>
            </a:r>
            <a:r>
              <a:rPr lang="tr-TR" sz="1600" spc="-5" dirty="0">
                <a:effectLst/>
                <a:latin typeface="Century Gothic" panose="020B0502020202020204" pitchFamily="34" charset="0"/>
                <a:ea typeface="Times New Roman" panose="02020603050405020304" pitchFamily="18" charset="0"/>
              </a:rPr>
              <a:t>ve</a:t>
            </a:r>
            <a:r>
              <a:rPr lang="tr-TR" sz="1600" spc="-55" dirty="0">
                <a:effectLst/>
                <a:latin typeface="Century Gothic" panose="020B0502020202020204" pitchFamily="34" charset="0"/>
                <a:ea typeface="Times New Roman" panose="02020603050405020304" pitchFamily="18" charset="0"/>
              </a:rPr>
              <a:t> </a:t>
            </a:r>
            <a:r>
              <a:rPr lang="tr-TR" sz="1600" spc="-5" dirty="0">
                <a:effectLst/>
                <a:latin typeface="Century Gothic" panose="020B0502020202020204" pitchFamily="34" charset="0"/>
                <a:ea typeface="Times New Roman" panose="02020603050405020304" pitchFamily="18" charset="0"/>
              </a:rPr>
              <a:t>ayrılmış</a:t>
            </a:r>
            <a:r>
              <a:rPr lang="tr-TR" sz="1600" spc="-45" dirty="0">
                <a:effectLst/>
                <a:latin typeface="Century Gothic" panose="020B0502020202020204" pitchFamily="34" charset="0"/>
                <a:ea typeface="Times New Roman" panose="02020603050405020304" pitchFamily="18" charset="0"/>
              </a:rPr>
              <a:t> </a:t>
            </a:r>
            <a:r>
              <a:rPr lang="tr-TR" sz="1600" spc="-5" dirty="0">
                <a:effectLst/>
                <a:latin typeface="Century Gothic" panose="020B0502020202020204" pitchFamily="34" charset="0"/>
                <a:ea typeface="Times New Roman" panose="02020603050405020304" pitchFamily="18" charset="0"/>
              </a:rPr>
              <a:t>sayılan</a:t>
            </a:r>
            <a:r>
              <a:rPr lang="tr-TR" sz="1600" spc="-50" dirty="0">
                <a:effectLst/>
                <a:latin typeface="Century Gothic" panose="020B0502020202020204" pitchFamily="34" charset="0"/>
                <a:ea typeface="Times New Roman" panose="02020603050405020304" pitchFamily="18" charset="0"/>
              </a:rPr>
              <a:t> </a:t>
            </a:r>
            <a:r>
              <a:rPr lang="tr-TR" sz="1600" spc="-5" dirty="0">
                <a:effectLst/>
                <a:latin typeface="Century Gothic" panose="020B0502020202020204" pitchFamily="34" charset="0"/>
                <a:ea typeface="Times New Roman" panose="02020603050405020304" pitchFamily="18" charset="0"/>
              </a:rPr>
              <a:t>amortismanlar ayrı</a:t>
            </a:r>
            <a:r>
              <a:rPr lang="tr-TR" sz="1600" spc="-50" dirty="0">
                <a:effectLst/>
                <a:latin typeface="Century Gothic" panose="020B0502020202020204" pitchFamily="34" charset="0"/>
                <a:ea typeface="Times New Roman" panose="02020603050405020304" pitchFamily="18" charset="0"/>
              </a:rPr>
              <a:t> </a:t>
            </a:r>
            <a:r>
              <a:rPr lang="tr-TR" sz="1600" spc="-5" dirty="0">
                <a:effectLst/>
                <a:latin typeface="Century Gothic" panose="020B0502020202020204" pitchFamily="34" charset="0"/>
                <a:ea typeface="Times New Roman" panose="02020603050405020304" pitchFamily="18" charset="0"/>
              </a:rPr>
              <a:t>ayrı</a:t>
            </a:r>
            <a:r>
              <a:rPr lang="tr-TR" sz="1600" spc="-45" dirty="0">
                <a:effectLst/>
                <a:latin typeface="Century Gothic" panose="020B0502020202020204" pitchFamily="34" charset="0"/>
                <a:ea typeface="Times New Roman" panose="02020603050405020304" pitchFamily="18" charset="0"/>
              </a:rPr>
              <a:t> </a:t>
            </a:r>
            <a:r>
              <a:rPr lang="tr-TR" sz="1600" spc="-5" dirty="0">
                <a:effectLst/>
                <a:latin typeface="Century Gothic" panose="020B0502020202020204" pitchFamily="34" charset="0"/>
                <a:ea typeface="Times New Roman" panose="02020603050405020304" pitchFamily="18" charset="0"/>
              </a:rPr>
              <a:t>tespit</a:t>
            </a:r>
            <a:r>
              <a:rPr lang="tr-TR" sz="1600" spc="-50" dirty="0">
                <a:effectLst/>
                <a:latin typeface="Century Gothic" panose="020B0502020202020204" pitchFamily="34" charset="0"/>
                <a:ea typeface="Times New Roman" panose="02020603050405020304" pitchFamily="18" charset="0"/>
              </a:rPr>
              <a:t> </a:t>
            </a:r>
            <a:r>
              <a:rPr lang="tr-TR" sz="1600" spc="-5" dirty="0">
                <a:effectLst/>
                <a:latin typeface="Century Gothic" panose="020B0502020202020204" pitchFamily="34" charset="0"/>
                <a:ea typeface="Times New Roman" panose="02020603050405020304" pitchFamily="18" charset="0"/>
              </a:rPr>
              <a:t>edilir.</a:t>
            </a:r>
          </a:p>
          <a:p>
            <a:pPr marL="742950" marR="113030" lvl="1" indent="-285750" algn="just">
              <a:lnSpc>
                <a:spcPct val="98000"/>
              </a:lnSpc>
              <a:spcBef>
                <a:spcPts val="480"/>
              </a:spcBef>
              <a:spcAft>
                <a:spcPts val="0"/>
              </a:spcAft>
              <a:buSzPts val="950"/>
              <a:buFont typeface="Times New Roman" panose="02020603050405020304" pitchFamily="18" charset="0"/>
              <a:buAutoNum type="alphaLcParenR"/>
              <a:tabLst>
                <a:tab pos="601980" algn="l"/>
              </a:tabLst>
            </a:pPr>
            <a:r>
              <a:rPr lang="tr-TR" sz="1600" spc="-5" dirty="0">
                <a:effectLst/>
                <a:latin typeface="Century Gothic" panose="020B0502020202020204" pitchFamily="34" charset="0"/>
                <a:ea typeface="Times New Roman" panose="02020603050405020304" pitchFamily="18" charset="0"/>
              </a:rPr>
              <a:t>Yeniden değerleme oranının uygulanmasından sonra her iktisadi kıymet ve amortismanlarının yeni değerleri gösterilir.</a:t>
            </a:r>
          </a:p>
          <a:p>
            <a:pPr marL="742950" marR="122555" lvl="1" indent="-285750" algn="just">
              <a:lnSpc>
                <a:spcPct val="98000"/>
              </a:lnSpc>
              <a:spcBef>
                <a:spcPts val="505"/>
              </a:spcBef>
              <a:spcAft>
                <a:spcPts val="0"/>
              </a:spcAft>
              <a:buSzPts val="950"/>
              <a:buFont typeface="Times New Roman" panose="02020603050405020304" pitchFamily="18" charset="0"/>
              <a:buAutoNum type="alphaLcParenR"/>
              <a:tabLst>
                <a:tab pos="583565" algn="l"/>
              </a:tabLst>
            </a:pPr>
            <a:r>
              <a:rPr lang="tr-TR" sz="1600" spc="-5" dirty="0">
                <a:effectLst/>
                <a:latin typeface="Century Gothic" panose="020B0502020202020204" pitchFamily="34" charset="0"/>
                <a:ea typeface="Times New Roman" panose="02020603050405020304" pitchFamily="18" charset="0"/>
              </a:rPr>
              <a:t>Yeniden</a:t>
            </a:r>
            <a:r>
              <a:rPr lang="tr-TR" sz="1600" spc="-30" dirty="0">
                <a:effectLst/>
                <a:latin typeface="Century Gothic" panose="020B0502020202020204" pitchFamily="34" charset="0"/>
                <a:ea typeface="Times New Roman" panose="02020603050405020304" pitchFamily="18" charset="0"/>
              </a:rPr>
              <a:t> </a:t>
            </a:r>
            <a:r>
              <a:rPr lang="tr-TR" sz="1600" spc="-5" dirty="0">
                <a:effectLst/>
                <a:latin typeface="Century Gothic" panose="020B0502020202020204" pitchFamily="34" charset="0"/>
                <a:ea typeface="Times New Roman" panose="02020603050405020304" pitchFamily="18" charset="0"/>
              </a:rPr>
              <a:t>değerlenen</a:t>
            </a:r>
            <a:r>
              <a:rPr lang="tr-TR" sz="1600" spc="-20" dirty="0">
                <a:effectLst/>
                <a:latin typeface="Century Gothic" panose="020B0502020202020204" pitchFamily="34" charset="0"/>
                <a:ea typeface="Times New Roman" panose="02020603050405020304" pitchFamily="18" charset="0"/>
              </a:rPr>
              <a:t> </a:t>
            </a:r>
            <a:r>
              <a:rPr lang="tr-TR" sz="1600" spc="-5" dirty="0">
                <a:effectLst/>
                <a:latin typeface="Century Gothic" panose="020B0502020202020204" pitchFamily="34" charset="0"/>
                <a:ea typeface="Times New Roman" panose="02020603050405020304" pitchFamily="18" charset="0"/>
              </a:rPr>
              <a:t>iktisadi</a:t>
            </a:r>
            <a:r>
              <a:rPr lang="tr-TR" sz="1600" spc="-30" dirty="0">
                <a:effectLst/>
                <a:latin typeface="Century Gothic" panose="020B0502020202020204" pitchFamily="34" charset="0"/>
                <a:ea typeface="Times New Roman" panose="02020603050405020304" pitchFamily="18" charset="0"/>
              </a:rPr>
              <a:t> </a:t>
            </a:r>
            <a:r>
              <a:rPr lang="tr-TR" sz="1600" spc="-5" dirty="0">
                <a:effectLst/>
                <a:latin typeface="Century Gothic" panose="020B0502020202020204" pitchFamily="34" charset="0"/>
                <a:ea typeface="Times New Roman" panose="02020603050405020304" pitchFamily="18" charset="0"/>
              </a:rPr>
              <a:t>kıymetler ve</a:t>
            </a:r>
            <a:r>
              <a:rPr lang="tr-TR" sz="1600" spc="-45" dirty="0">
                <a:effectLst/>
                <a:latin typeface="Century Gothic" panose="020B0502020202020204" pitchFamily="34" charset="0"/>
                <a:ea typeface="Times New Roman" panose="02020603050405020304" pitchFamily="18" charset="0"/>
              </a:rPr>
              <a:t> </a:t>
            </a:r>
            <a:r>
              <a:rPr lang="tr-TR" sz="1600" spc="-5" dirty="0">
                <a:effectLst/>
                <a:latin typeface="Century Gothic" panose="020B0502020202020204" pitchFamily="34" charset="0"/>
                <a:ea typeface="Times New Roman" panose="02020603050405020304" pitchFamily="18" charset="0"/>
              </a:rPr>
              <a:t>amortismanları</a:t>
            </a:r>
            <a:r>
              <a:rPr lang="tr-TR" sz="1600" spc="-60" dirty="0">
                <a:effectLst/>
                <a:latin typeface="Century Gothic" panose="020B0502020202020204" pitchFamily="34" charset="0"/>
                <a:ea typeface="Times New Roman" panose="02020603050405020304" pitchFamily="18" charset="0"/>
              </a:rPr>
              <a:t> </a:t>
            </a:r>
            <a:r>
              <a:rPr lang="tr-TR" sz="1600" spc="-5" dirty="0">
                <a:effectLst/>
                <a:latin typeface="Century Gothic" panose="020B0502020202020204" pitchFamily="34" charset="0"/>
                <a:ea typeface="Times New Roman" panose="02020603050405020304" pitchFamily="18" charset="0"/>
              </a:rPr>
              <a:t>ayrı</a:t>
            </a:r>
            <a:r>
              <a:rPr lang="tr-TR" sz="1600" spc="-40" dirty="0">
                <a:effectLst/>
                <a:latin typeface="Century Gothic" panose="020B0502020202020204" pitchFamily="34" charset="0"/>
                <a:ea typeface="Times New Roman" panose="02020603050405020304" pitchFamily="18" charset="0"/>
              </a:rPr>
              <a:t> </a:t>
            </a:r>
            <a:r>
              <a:rPr lang="tr-TR" sz="1600" spc="-5" dirty="0">
                <a:effectLst/>
                <a:latin typeface="Century Gothic" panose="020B0502020202020204" pitchFamily="34" charset="0"/>
                <a:ea typeface="Times New Roman" panose="02020603050405020304" pitchFamily="18" charset="0"/>
              </a:rPr>
              <a:t>ayrı</a:t>
            </a:r>
            <a:r>
              <a:rPr lang="tr-TR" sz="1600" spc="-40" dirty="0">
                <a:effectLst/>
                <a:latin typeface="Century Gothic" panose="020B0502020202020204" pitchFamily="34" charset="0"/>
                <a:ea typeface="Times New Roman" panose="02020603050405020304" pitchFamily="18" charset="0"/>
              </a:rPr>
              <a:t> </a:t>
            </a:r>
            <a:r>
              <a:rPr lang="tr-TR" sz="1600" spc="-5" dirty="0">
                <a:effectLst/>
                <a:latin typeface="Century Gothic" panose="020B0502020202020204" pitchFamily="34" charset="0"/>
                <a:ea typeface="Times New Roman" panose="02020603050405020304" pitchFamily="18" charset="0"/>
              </a:rPr>
              <a:t>ele</a:t>
            </a:r>
            <a:r>
              <a:rPr lang="tr-TR" sz="1600" spc="-40" dirty="0">
                <a:effectLst/>
                <a:latin typeface="Century Gothic" panose="020B0502020202020204" pitchFamily="34" charset="0"/>
                <a:ea typeface="Times New Roman" panose="02020603050405020304" pitchFamily="18" charset="0"/>
              </a:rPr>
              <a:t> </a:t>
            </a:r>
            <a:r>
              <a:rPr lang="tr-TR" sz="1600" spc="-5" dirty="0">
                <a:effectLst/>
                <a:latin typeface="Century Gothic" panose="020B0502020202020204" pitchFamily="34" charset="0"/>
                <a:ea typeface="Times New Roman" panose="02020603050405020304" pitchFamily="18" charset="0"/>
              </a:rPr>
              <a:t>alınarak değerlemeden</a:t>
            </a:r>
            <a:r>
              <a:rPr lang="tr-TR" sz="1600" spc="-50" dirty="0">
                <a:effectLst/>
                <a:latin typeface="Century Gothic" panose="020B0502020202020204" pitchFamily="34" charset="0"/>
                <a:ea typeface="Times New Roman" panose="02020603050405020304" pitchFamily="18" charset="0"/>
              </a:rPr>
              <a:t> </a:t>
            </a:r>
            <a:r>
              <a:rPr lang="tr-TR" sz="1600" spc="-5" dirty="0">
                <a:effectLst/>
                <a:latin typeface="Century Gothic" panose="020B0502020202020204" pitchFamily="34" charset="0"/>
                <a:ea typeface="Times New Roman" panose="02020603050405020304" pitchFamily="18" charset="0"/>
              </a:rPr>
              <a:t>önceki</a:t>
            </a:r>
            <a:r>
              <a:rPr lang="tr-TR" sz="1600" spc="-40" dirty="0">
                <a:effectLst/>
                <a:latin typeface="Century Gothic" panose="020B0502020202020204" pitchFamily="34" charset="0"/>
                <a:ea typeface="Times New Roman" panose="02020603050405020304" pitchFamily="18" charset="0"/>
              </a:rPr>
              <a:t> </a:t>
            </a:r>
            <a:r>
              <a:rPr lang="tr-TR" sz="1600" spc="-5" dirty="0">
                <a:effectLst/>
                <a:latin typeface="Century Gothic" panose="020B0502020202020204" pitchFamily="34" charset="0"/>
                <a:ea typeface="Times New Roman" panose="02020603050405020304" pitchFamily="18" charset="0"/>
              </a:rPr>
              <a:t>ve</a:t>
            </a:r>
            <a:r>
              <a:rPr lang="tr-TR" sz="1600" spc="-45" dirty="0">
                <a:effectLst/>
                <a:latin typeface="Century Gothic" panose="020B0502020202020204" pitchFamily="34" charset="0"/>
                <a:ea typeface="Times New Roman" panose="02020603050405020304" pitchFamily="18" charset="0"/>
              </a:rPr>
              <a:t> </a:t>
            </a:r>
            <a:r>
              <a:rPr lang="tr-TR" sz="1600" spc="-5" dirty="0">
                <a:effectLst/>
                <a:latin typeface="Century Gothic" panose="020B0502020202020204" pitchFamily="34" charset="0"/>
                <a:ea typeface="Times New Roman" panose="02020603050405020304" pitchFamily="18" charset="0"/>
              </a:rPr>
              <a:t>değerlemeden</a:t>
            </a:r>
            <a:r>
              <a:rPr lang="tr-TR" sz="1600" spc="-35" dirty="0">
                <a:effectLst/>
                <a:latin typeface="Century Gothic" panose="020B0502020202020204" pitchFamily="34" charset="0"/>
                <a:ea typeface="Times New Roman" panose="02020603050405020304" pitchFamily="18" charset="0"/>
              </a:rPr>
              <a:t> </a:t>
            </a:r>
            <a:r>
              <a:rPr lang="tr-TR" sz="1600" spc="-5" dirty="0">
                <a:effectLst/>
                <a:latin typeface="Century Gothic" panose="020B0502020202020204" pitchFamily="34" charset="0"/>
                <a:ea typeface="Times New Roman" panose="02020603050405020304" pitchFamily="18" charset="0"/>
              </a:rPr>
              <a:t>sonraki</a:t>
            </a:r>
            <a:r>
              <a:rPr lang="tr-TR" sz="1600" spc="-15" dirty="0">
                <a:effectLst/>
                <a:latin typeface="Century Gothic" panose="020B0502020202020204" pitchFamily="34" charset="0"/>
                <a:ea typeface="Times New Roman" panose="02020603050405020304" pitchFamily="18" charset="0"/>
              </a:rPr>
              <a:t> </a:t>
            </a:r>
            <a:r>
              <a:rPr lang="tr-TR" sz="1600" spc="-5" dirty="0">
                <a:effectLst/>
                <a:latin typeface="Century Gothic" panose="020B0502020202020204" pitchFamily="34" charset="0"/>
                <a:ea typeface="Times New Roman" panose="02020603050405020304" pitchFamily="18" charset="0"/>
              </a:rPr>
              <a:t>net</a:t>
            </a:r>
            <a:r>
              <a:rPr lang="tr-TR" sz="1600" spc="-50" dirty="0">
                <a:effectLst/>
                <a:latin typeface="Century Gothic" panose="020B0502020202020204" pitchFamily="34" charset="0"/>
                <a:ea typeface="Times New Roman" panose="02020603050405020304" pitchFamily="18" charset="0"/>
              </a:rPr>
              <a:t> </a:t>
            </a:r>
            <a:r>
              <a:rPr lang="tr-TR" sz="1600" spc="-5" dirty="0">
                <a:effectLst/>
                <a:latin typeface="Century Gothic" panose="020B0502020202020204" pitchFamily="34" charset="0"/>
                <a:ea typeface="Times New Roman" panose="02020603050405020304" pitchFamily="18" charset="0"/>
              </a:rPr>
              <a:t>bilanço</a:t>
            </a:r>
            <a:r>
              <a:rPr lang="tr-TR" sz="1600" spc="-45" dirty="0">
                <a:effectLst/>
                <a:latin typeface="Century Gothic" panose="020B0502020202020204" pitchFamily="34" charset="0"/>
                <a:ea typeface="Times New Roman" panose="02020603050405020304" pitchFamily="18" charset="0"/>
              </a:rPr>
              <a:t> </a:t>
            </a:r>
            <a:r>
              <a:rPr lang="tr-TR" sz="1600" spc="-5" dirty="0">
                <a:effectLst/>
                <a:latin typeface="Century Gothic" panose="020B0502020202020204" pitchFamily="34" charset="0"/>
                <a:ea typeface="Times New Roman" panose="02020603050405020304" pitchFamily="18" charset="0"/>
              </a:rPr>
              <a:t>aktif</a:t>
            </a:r>
            <a:r>
              <a:rPr lang="tr-TR" sz="1600" spc="-50" dirty="0">
                <a:effectLst/>
                <a:latin typeface="Century Gothic" panose="020B0502020202020204" pitchFamily="34" charset="0"/>
                <a:ea typeface="Times New Roman" panose="02020603050405020304" pitchFamily="18" charset="0"/>
              </a:rPr>
              <a:t> </a:t>
            </a:r>
            <a:r>
              <a:rPr lang="tr-TR" sz="1600" spc="-5" dirty="0">
                <a:effectLst/>
                <a:latin typeface="Century Gothic" panose="020B0502020202020204" pitchFamily="34" charset="0"/>
                <a:ea typeface="Times New Roman" panose="02020603050405020304" pitchFamily="18" charset="0"/>
              </a:rPr>
              <a:t>değerleri</a:t>
            </a:r>
            <a:r>
              <a:rPr lang="tr-TR" sz="1600" spc="-45" dirty="0">
                <a:effectLst/>
                <a:latin typeface="Century Gothic" panose="020B0502020202020204" pitchFamily="34" charset="0"/>
                <a:ea typeface="Times New Roman" panose="02020603050405020304" pitchFamily="18" charset="0"/>
              </a:rPr>
              <a:t> </a:t>
            </a:r>
            <a:r>
              <a:rPr lang="tr-TR" sz="1600" spc="-5" dirty="0">
                <a:effectLst/>
                <a:latin typeface="Century Gothic" panose="020B0502020202020204" pitchFamily="34" charset="0"/>
                <a:ea typeface="Times New Roman" panose="02020603050405020304" pitchFamily="18" charset="0"/>
              </a:rPr>
              <a:t>hesaplanır.</a:t>
            </a:r>
          </a:p>
          <a:p>
            <a:pPr marL="714375" marR="114300" indent="-263525" algn="just">
              <a:lnSpc>
                <a:spcPct val="98000"/>
              </a:lnSpc>
              <a:spcBef>
                <a:spcPts val="480"/>
              </a:spcBef>
              <a:spcAft>
                <a:spcPts val="0"/>
              </a:spcAft>
              <a:buNone/>
            </a:pPr>
            <a:r>
              <a:rPr lang="tr-TR" sz="1600" spc="-10" dirty="0">
                <a:effectLst/>
                <a:latin typeface="Century Gothic" panose="020B0502020202020204" pitchFamily="34" charset="0"/>
                <a:ea typeface="Times New Roman" panose="02020603050405020304" pitchFamily="18" charset="0"/>
              </a:rPr>
              <a:t>ç)</a:t>
            </a:r>
            <a:r>
              <a:rPr lang="tr-TR" sz="1600" spc="-35" dirty="0">
                <a:effectLst/>
                <a:latin typeface="Century Gothic" panose="020B0502020202020204" pitchFamily="34" charset="0"/>
                <a:ea typeface="Times New Roman" panose="02020603050405020304" pitchFamily="18" charset="0"/>
              </a:rPr>
              <a:t> </a:t>
            </a:r>
            <a:r>
              <a:rPr lang="tr-TR" sz="1600" spc="-10" dirty="0">
                <a:effectLst/>
                <a:latin typeface="Century Gothic" panose="020B0502020202020204" pitchFamily="34" charset="0"/>
                <a:ea typeface="Times New Roman" panose="02020603050405020304" pitchFamily="18" charset="0"/>
              </a:rPr>
              <a:t>Bu</a:t>
            </a:r>
            <a:r>
              <a:rPr lang="tr-TR" sz="1600" spc="-45" dirty="0">
                <a:effectLst/>
                <a:latin typeface="Century Gothic" panose="020B0502020202020204" pitchFamily="34" charset="0"/>
                <a:ea typeface="Times New Roman" panose="02020603050405020304" pitchFamily="18" charset="0"/>
              </a:rPr>
              <a:t> </a:t>
            </a:r>
            <a:r>
              <a:rPr lang="tr-TR" sz="1600" spc="-10" dirty="0">
                <a:effectLst/>
                <a:latin typeface="Century Gothic" panose="020B0502020202020204" pitchFamily="34" charset="0"/>
                <a:ea typeface="Times New Roman" panose="02020603050405020304" pitchFamily="18" charset="0"/>
              </a:rPr>
              <a:t>işlemlerin</a:t>
            </a:r>
            <a:r>
              <a:rPr lang="tr-TR" sz="1600" dirty="0">
                <a:effectLst/>
                <a:latin typeface="Century Gothic" panose="020B0502020202020204" pitchFamily="34" charset="0"/>
                <a:ea typeface="Times New Roman" panose="02020603050405020304" pitchFamily="18" charset="0"/>
              </a:rPr>
              <a:t> </a:t>
            </a:r>
            <a:r>
              <a:rPr lang="tr-TR" sz="1600" spc="-10" dirty="0">
                <a:effectLst/>
                <a:latin typeface="Century Gothic" panose="020B0502020202020204" pitchFamily="34" charset="0"/>
                <a:ea typeface="Times New Roman" panose="02020603050405020304" pitchFamily="18" charset="0"/>
              </a:rPr>
              <a:t>tamamlanmasından</a:t>
            </a:r>
            <a:r>
              <a:rPr lang="tr-TR" sz="1600" spc="-30" dirty="0">
                <a:effectLst/>
                <a:latin typeface="Century Gothic" panose="020B0502020202020204" pitchFamily="34" charset="0"/>
                <a:ea typeface="Times New Roman" panose="02020603050405020304" pitchFamily="18" charset="0"/>
              </a:rPr>
              <a:t> </a:t>
            </a:r>
            <a:r>
              <a:rPr lang="tr-TR" sz="1600" spc="-10" dirty="0">
                <a:effectLst/>
                <a:latin typeface="Century Gothic" panose="020B0502020202020204" pitchFamily="34" charset="0"/>
                <a:ea typeface="Times New Roman" panose="02020603050405020304" pitchFamily="18" charset="0"/>
              </a:rPr>
              <a:t>sonra</a:t>
            </a:r>
            <a:r>
              <a:rPr lang="tr-TR" sz="1600" spc="-30" dirty="0">
                <a:effectLst/>
                <a:latin typeface="Century Gothic" panose="020B0502020202020204" pitchFamily="34" charset="0"/>
                <a:ea typeface="Times New Roman" panose="02020603050405020304" pitchFamily="18" charset="0"/>
              </a:rPr>
              <a:t> </a:t>
            </a:r>
            <a:r>
              <a:rPr lang="tr-TR" sz="1600" spc="-10" dirty="0">
                <a:effectLst/>
                <a:latin typeface="Century Gothic" panose="020B0502020202020204" pitchFamily="34" charset="0"/>
                <a:ea typeface="Times New Roman" panose="02020603050405020304" pitchFamily="18" charset="0"/>
              </a:rPr>
              <a:t>her</a:t>
            </a:r>
            <a:r>
              <a:rPr lang="tr-TR" sz="1600" spc="-40" dirty="0">
                <a:effectLst/>
                <a:latin typeface="Century Gothic" panose="020B0502020202020204" pitchFamily="34" charset="0"/>
                <a:ea typeface="Times New Roman" panose="02020603050405020304" pitchFamily="18" charset="0"/>
              </a:rPr>
              <a:t> </a:t>
            </a:r>
            <a:r>
              <a:rPr lang="tr-TR" sz="1600" spc="-10" dirty="0">
                <a:effectLst/>
                <a:latin typeface="Century Gothic" panose="020B0502020202020204" pitchFamily="34" charset="0"/>
                <a:ea typeface="Times New Roman" panose="02020603050405020304" pitchFamily="18" charset="0"/>
              </a:rPr>
              <a:t>iktisadi kıymete</a:t>
            </a:r>
            <a:r>
              <a:rPr lang="tr-TR" sz="1600" spc="-35" dirty="0">
                <a:effectLst/>
                <a:latin typeface="Century Gothic" panose="020B0502020202020204" pitchFamily="34" charset="0"/>
                <a:ea typeface="Times New Roman" panose="02020603050405020304" pitchFamily="18" charset="0"/>
              </a:rPr>
              <a:t> </a:t>
            </a:r>
            <a:r>
              <a:rPr lang="tr-TR" sz="1600" spc="-10" dirty="0">
                <a:effectLst/>
                <a:latin typeface="Century Gothic" panose="020B0502020202020204" pitchFamily="34" charset="0"/>
                <a:ea typeface="Times New Roman" panose="02020603050405020304" pitchFamily="18" charset="0"/>
              </a:rPr>
              <a:t>ait</a:t>
            </a:r>
            <a:r>
              <a:rPr lang="tr-TR" sz="1600" spc="-45" dirty="0">
                <a:effectLst/>
                <a:latin typeface="Century Gothic" panose="020B0502020202020204" pitchFamily="34" charset="0"/>
                <a:ea typeface="Times New Roman" panose="02020603050405020304" pitchFamily="18" charset="0"/>
              </a:rPr>
              <a:t> </a:t>
            </a:r>
            <a:r>
              <a:rPr lang="tr-TR" sz="1600" spc="-10" dirty="0">
                <a:effectLst/>
                <a:latin typeface="Century Gothic" panose="020B0502020202020204" pitchFamily="34" charset="0"/>
                <a:ea typeface="Times New Roman" panose="02020603050405020304" pitchFamily="18" charset="0"/>
              </a:rPr>
              <a:t>değer</a:t>
            </a:r>
            <a:r>
              <a:rPr lang="tr-TR" sz="1600" spc="-50" dirty="0">
                <a:effectLst/>
                <a:latin typeface="Century Gothic" panose="020B0502020202020204" pitchFamily="34" charset="0"/>
                <a:ea typeface="Times New Roman" panose="02020603050405020304" pitchFamily="18" charset="0"/>
              </a:rPr>
              <a:t> </a:t>
            </a:r>
            <a:r>
              <a:rPr lang="tr-TR" sz="1600" spc="-10" dirty="0">
                <a:effectLst/>
                <a:latin typeface="Century Gothic" panose="020B0502020202020204" pitchFamily="34" charset="0"/>
                <a:ea typeface="Times New Roman" panose="02020603050405020304" pitchFamily="18" charset="0"/>
              </a:rPr>
              <a:t>artışları</a:t>
            </a:r>
            <a:r>
              <a:rPr lang="tr-TR" sz="1600" dirty="0">
                <a:effectLst/>
                <a:latin typeface="Century Gothic" panose="020B0502020202020204" pitchFamily="34" charset="0"/>
                <a:ea typeface="Times New Roman" panose="02020603050405020304" pitchFamily="18" charset="0"/>
              </a:rPr>
              <a:t> </a:t>
            </a:r>
            <a:r>
              <a:rPr lang="tr-TR" sz="1600" spc="-10" dirty="0">
                <a:effectLst/>
                <a:latin typeface="Century Gothic" panose="020B0502020202020204" pitchFamily="34" charset="0"/>
                <a:ea typeface="Times New Roman" panose="02020603050405020304" pitchFamily="18" charset="0"/>
              </a:rPr>
              <a:t>ile </a:t>
            </a:r>
            <a:r>
              <a:rPr lang="tr-TR" sz="1600" dirty="0">
                <a:effectLst/>
                <a:latin typeface="Century Gothic" panose="020B0502020202020204" pitchFamily="34" charset="0"/>
                <a:ea typeface="Times New Roman" panose="02020603050405020304" pitchFamily="18" charset="0"/>
              </a:rPr>
              <a:t>toplam</a:t>
            </a:r>
            <a:r>
              <a:rPr lang="tr-TR" sz="1600" spc="-60" dirty="0">
                <a:effectLst/>
                <a:latin typeface="Century Gothic" panose="020B0502020202020204" pitchFamily="34" charset="0"/>
                <a:ea typeface="Times New Roman" panose="02020603050405020304" pitchFamily="18" charset="0"/>
              </a:rPr>
              <a:t> </a:t>
            </a:r>
            <a:r>
              <a:rPr lang="tr-TR" sz="1600" dirty="0">
                <a:effectLst/>
                <a:latin typeface="Century Gothic" panose="020B0502020202020204" pitchFamily="34" charset="0"/>
                <a:ea typeface="Times New Roman" panose="02020603050405020304" pitchFamily="18" charset="0"/>
              </a:rPr>
              <a:t>değer</a:t>
            </a:r>
            <a:r>
              <a:rPr lang="tr-TR" sz="1600" spc="-60" dirty="0">
                <a:effectLst/>
                <a:latin typeface="Century Gothic" panose="020B0502020202020204" pitchFamily="34" charset="0"/>
                <a:ea typeface="Times New Roman" panose="02020603050405020304" pitchFamily="18" charset="0"/>
              </a:rPr>
              <a:t> </a:t>
            </a:r>
            <a:r>
              <a:rPr lang="tr-TR" sz="1600" dirty="0">
                <a:effectLst/>
                <a:latin typeface="Century Gothic" panose="020B0502020202020204" pitchFamily="34" charset="0"/>
                <a:ea typeface="Times New Roman" panose="02020603050405020304" pitchFamily="18" charset="0"/>
              </a:rPr>
              <a:t>artışı</a:t>
            </a:r>
            <a:r>
              <a:rPr lang="tr-TR" sz="1600" spc="-60" dirty="0">
                <a:effectLst/>
                <a:latin typeface="Century Gothic" panose="020B0502020202020204" pitchFamily="34" charset="0"/>
                <a:ea typeface="Times New Roman" panose="02020603050405020304" pitchFamily="18" charset="0"/>
              </a:rPr>
              <a:t> </a:t>
            </a:r>
            <a:r>
              <a:rPr lang="tr-TR" sz="1600" dirty="0">
                <a:effectLst/>
                <a:latin typeface="Century Gothic" panose="020B0502020202020204" pitchFamily="34" charset="0"/>
                <a:ea typeface="Times New Roman" panose="02020603050405020304" pitchFamily="18" charset="0"/>
              </a:rPr>
              <a:t>bulunur.</a:t>
            </a:r>
          </a:p>
          <a:p>
            <a:pPr marL="285750" marR="113030" indent="-285750" algn="just">
              <a:lnSpc>
                <a:spcPct val="105000"/>
              </a:lnSpc>
              <a:spcBef>
                <a:spcPts val="610"/>
              </a:spcBef>
              <a:spcAft>
                <a:spcPts val="0"/>
              </a:spcAft>
            </a:pPr>
            <a:endParaRPr lang="tr-TR" sz="1800" dirty="0">
              <a:effectLst/>
              <a:latin typeface="Times New Roman" panose="02020603050405020304" pitchFamily="18" charset="0"/>
              <a:ea typeface="Times New Roman" panose="02020603050405020304" pitchFamily="18" charset="0"/>
            </a:endParaRPr>
          </a:p>
        </p:txBody>
      </p:sp>
      <p:sp>
        <p:nvSpPr>
          <p:cNvPr id="3" name="Subtitle 2">
            <a:extLst>
              <a:ext uri="{FF2B5EF4-FFF2-40B4-BE49-F238E27FC236}">
                <a16:creationId xmlns:a16="http://schemas.microsoft.com/office/drawing/2014/main" id="{07CEE11F-812F-A722-4ACC-8D698497E021}"/>
              </a:ext>
            </a:extLst>
          </p:cNvPr>
          <p:cNvSpPr txBox="1">
            <a:spLocks/>
          </p:cNvSpPr>
          <p:nvPr/>
        </p:nvSpPr>
        <p:spPr>
          <a:xfrm>
            <a:off x="-1" y="571875"/>
            <a:ext cx="4386729" cy="507625"/>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278765" marR="292100" algn="ctr">
              <a:spcBef>
                <a:spcPts val="240"/>
              </a:spcBef>
              <a:spcAft>
                <a:spcPts val="0"/>
              </a:spcAft>
            </a:pPr>
            <a:r>
              <a:rPr lang="tr-TR" sz="2400" b="1" dirty="0">
                <a:solidFill>
                  <a:schemeClr val="bg1"/>
                </a:solidFill>
                <a:effectLst/>
                <a:latin typeface="Century Gothic" panose="020B0502020202020204" pitchFamily="34" charset="0"/>
                <a:ea typeface="Times New Roman" panose="02020603050405020304" pitchFamily="18" charset="0"/>
              </a:rPr>
              <a:t>ORTAK</a:t>
            </a:r>
            <a:r>
              <a:rPr lang="tr-TR" sz="2400" b="1" spc="10" dirty="0">
                <a:solidFill>
                  <a:schemeClr val="bg1"/>
                </a:solidFill>
                <a:effectLst/>
                <a:latin typeface="Century Gothic" panose="020B0502020202020204" pitchFamily="34" charset="0"/>
                <a:ea typeface="Times New Roman" panose="02020603050405020304" pitchFamily="18" charset="0"/>
              </a:rPr>
              <a:t> </a:t>
            </a:r>
            <a:r>
              <a:rPr lang="tr-TR" sz="2400" b="1" spc="-10" dirty="0">
                <a:solidFill>
                  <a:schemeClr val="bg1"/>
                </a:solidFill>
                <a:effectLst/>
                <a:latin typeface="Century Gothic" panose="020B0502020202020204" pitchFamily="34" charset="0"/>
                <a:ea typeface="Times New Roman" panose="02020603050405020304" pitchFamily="18" charset="0"/>
              </a:rPr>
              <a:t>HUSUSLAR</a:t>
            </a:r>
            <a:endParaRPr lang="tr-TR" sz="2400" dirty="0">
              <a:solidFill>
                <a:schemeClr val="bg1"/>
              </a:solidFill>
              <a:effectLst/>
              <a:latin typeface="Century Gothic" panose="020B0502020202020204" pitchFamily="34" charset="0"/>
              <a:ea typeface="Times New Roman" panose="02020603050405020304" pitchFamily="18" charset="0"/>
            </a:endParaRPr>
          </a:p>
        </p:txBody>
      </p:sp>
    </p:spTree>
    <p:extLst>
      <p:ext uri="{BB962C8B-B14F-4D97-AF65-F5344CB8AC3E}">
        <p14:creationId xmlns:p14="http://schemas.microsoft.com/office/powerpoint/2010/main" val="188036422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pic>
        <p:nvPicPr>
          <p:cNvPr id="4" name="Resim 3">
            <a:extLst>
              <a:ext uri="{FF2B5EF4-FFF2-40B4-BE49-F238E27FC236}">
                <a16:creationId xmlns:a16="http://schemas.microsoft.com/office/drawing/2014/main" id="{D709A00E-4437-11CB-2087-68C1B3A568CB}"/>
              </a:ext>
            </a:extLst>
          </p:cNvPr>
          <p:cNvPicPr>
            <a:picLocks noChangeAspect="1"/>
          </p:cNvPicPr>
          <p:nvPr/>
        </p:nvPicPr>
        <p:blipFill>
          <a:blip r:embed="rId4"/>
          <a:stretch>
            <a:fillRect/>
          </a:stretch>
        </p:blipFill>
        <p:spPr>
          <a:xfrm>
            <a:off x="5016340" y="6095934"/>
            <a:ext cx="4078577" cy="762066"/>
          </a:xfrm>
          <a:prstGeom prst="rect">
            <a:avLst/>
          </a:prstGeom>
        </p:spPr>
      </p:pic>
      <p:sp>
        <p:nvSpPr>
          <p:cNvPr id="5" name="Subtitle 2">
            <a:extLst>
              <a:ext uri="{FF2B5EF4-FFF2-40B4-BE49-F238E27FC236}">
                <a16:creationId xmlns:a16="http://schemas.microsoft.com/office/drawing/2014/main" id="{E8D41FE4-E7BB-2F42-6ED5-A260FAFCDB08}"/>
              </a:ext>
            </a:extLst>
          </p:cNvPr>
          <p:cNvSpPr>
            <a:spLocks noGrp="1"/>
          </p:cNvSpPr>
          <p:nvPr>
            <p:ph type="title"/>
          </p:nvPr>
        </p:nvSpPr>
        <p:spPr>
          <a:xfrm>
            <a:off x="995363" y="1217613"/>
            <a:ext cx="6792752" cy="701674"/>
          </a:xfrm>
        </p:spPr>
        <p:txBody>
          <a:bodyPr>
            <a:normAutofit/>
          </a:bodyPr>
          <a:lstStyle/>
          <a:p>
            <a:pPr marL="103505" marR="132715" indent="326390">
              <a:lnSpc>
                <a:spcPct val="120000"/>
              </a:lnSpc>
              <a:spcAft>
                <a:spcPts val="0"/>
              </a:spcAft>
            </a:pPr>
            <a:endParaRPr lang="tr-TR" sz="1800" dirty="0">
              <a:solidFill>
                <a:srgbClr val="FF0000"/>
              </a:solidFill>
              <a:effectLst/>
              <a:latin typeface="Century Gothic" panose="020B0502020202020204" pitchFamily="34" charset="0"/>
              <a:ea typeface="Times New Roman" panose="02020603050405020304" pitchFamily="18" charset="0"/>
            </a:endParaRPr>
          </a:p>
        </p:txBody>
      </p:sp>
      <p:sp>
        <p:nvSpPr>
          <p:cNvPr id="2" name="İçerik Yer Tutucusu 1">
            <a:extLst>
              <a:ext uri="{FF2B5EF4-FFF2-40B4-BE49-F238E27FC236}">
                <a16:creationId xmlns:a16="http://schemas.microsoft.com/office/drawing/2014/main" id="{DD013AA8-A9E6-0192-20BA-486A4AC35109}"/>
              </a:ext>
            </a:extLst>
          </p:cNvPr>
          <p:cNvSpPr>
            <a:spLocks noGrp="1"/>
          </p:cNvSpPr>
          <p:nvPr>
            <p:ph idx="1"/>
          </p:nvPr>
        </p:nvSpPr>
        <p:spPr>
          <a:xfrm>
            <a:off x="457200" y="1804895"/>
            <a:ext cx="8229600" cy="4491132"/>
          </a:xfrm>
        </p:spPr>
        <p:txBody>
          <a:bodyPr>
            <a:normAutofit/>
          </a:bodyPr>
          <a:lstStyle/>
          <a:p>
            <a:pPr marL="103505" marR="119380" indent="325755" algn="just">
              <a:spcBef>
                <a:spcPts val="565"/>
              </a:spcBef>
              <a:spcAft>
                <a:spcPts val="0"/>
              </a:spcAft>
            </a:pPr>
            <a:endParaRPr lang="tr-TR" sz="1800" dirty="0">
              <a:effectLst/>
              <a:latin typeface="Century Gothic" panose="020B0502020202020204" pitchFamily="34" charset="0"/>
              <a:ea typeface="Times New Roman" panose="02020603050405020304" pitchFamily="18" charset="0"/>
            </a:endParaRPr>
          </a:p>
          <a:p>
            <a:pPr marL="285750" marR="113030" indent="-285750" algn="ctr">
              <a:lnSpc>
                <a:spcPct val="105000"/>
              </a:lnSpc>
              <a:spcBef>
                <a:spcPts val="610"/>
              </a:spcBef>
              <a:spcAft>
                <a:spcPts val="0"/>
              </a:spcAft>
            </a:pPr>
            <a:endParaRPr lang="tr-TR" sz="1800" dirty="0">
              <a:effectLst/>
              <a:latin typeface="Times New Roman" panose="02020603050405020304" pitchFamily="18" charset="0"/>
              <a:ea typeface="Times New Roman" panose="02020603050405020304" pitchFamily="18" charset="0"/>
            </a:endParaRPr>
          </a:p>
          <a:p>
            <a:pPr marL="0" marR="113030" indent="0" algn="ctr">
              <a:lnSpc>
                <a:spcPct val="105000"/>
              </a:lnSpc>
              <a:spcBef>
                <a:spcPts val="610"/>
              </a:spcBef>
              <a:spcAft>
                <a:spcPts val="0"/>
              </a:spcAft>
              <a:buNone/>
            </a:pPr>
            <a:endParaRPr lang="tr-TR" sz="1800" dirty="0">
              <a:latin typeface="Times New Roman" panose="02020603050405020304" pitchFamily="18" charset="0"/>
              <a:ea typeface="Times New Roman" panose="02020603050405020304" pitchFamily="18" charset="0"/>
            </a:endParaRPr>
          </a:p>
          <a:p>
            <a:pPr marL="0" marR="113030" indent="0" algn="ctr">
              <a:lnSpc>
                <a:spcPct val="105000"/>
              </a:lnSpc>
              <a:spcBef>
                <a:spcPts val="610"/>
              </a:spcBef>
              <a:spcAft>
                <a:spcPts val="0"/>
              </a:spcAft>
              <a:buNone/>
            </a:pPr>
            <a:r>
              <a:rPr lang="tr-TR" b="1" dirty="0">
                <a:solidFill>
                  <a:srgbClr val="FF0000"/>
                </a:solidFill>
                <a:effectLst/>
                <a:latin typeface="Algerian" panose="04020705040A02060702" pitchFamily="82" charset="0"/>
                <a:ea typeface="Times New Roman" panose="02020603050405020304" pitchFamily="18" charset="0"/>
              </a:rPr>
              <a:t>TEŞEKKÜRLER</a:t>
            </a:r>
            <a:endParaRPr lang="tr-TR" dirty="0">
              <a:solidFill>
                <a:srgbClr val="FF0000"/>
              </a:solidFill>
              <a:effectLst/>
              <a:latin typeface="Algerian" panose="04020705040A02060702" pitchFamily="82" charset="0"/>
              <a:ea typeface="Times New Roman" panose="02020603050405020304" pitchFamily="18" charset="0"/>
            </a:endParaRPr>
          </a:p>
          <a:p>
            <a:pPr marL="0" marR="113030" indent="0" algn="ctr">
              <a:lnSpc>
                <a:spcPct val="105000"/>
              </a:lnSpc>
              <a:spcBef>
                <a:spcPts val="610"/>
              </a:spcBef>
              <a:spcAft>
                <a:spcPts val="0"/>
              </a:spcAft>
              <a:buNone/>
            </a:pPr>
            <a:endParaRPr lang="tr-TR" b="1" dirty="0">
              <a:solidFill>
                <a:srgbClr val="FF0000"/>
              </a:solidFill>
              <a:latin typeface="Algerian" panose="04020705040A02060702" pitchFamily="82" charset="0"/>
              <a:ea typeface="Times New Roman" panose="02020603050405020304" pitchFamily="18" charset="0"/>
            </a:endParaRPr>
          </a:p>
          <a:p>
            <a:pPr marL="0" marR="113030" indent="0" algn="ctr">
              <a:lnSpc>
                <a:spcPct val="105000"/>
              </a:lnSpc>
              <a:spcBef>
                <a:spcPts val="610"/>
              </a:spcBef>
              <a:spcAft>
                <a:spcPts val="0"/>
              </a:spcAft>
              <a:buNone/>
            </a:pPr>
            <a:r>
              <a:rPr lang="tr-TR" sz="1800" b="1" dirty="0">
                <a:solidFill>
                  <a:srgbClr val="FF0000"/>
                </a:solidFill>
                <a:latin typeface="Amasis MT Pro Black" panose="020B0604020202020204" pitchFamily="18" charset="-94"/>
                <a:ea typeface="Times New Roman" panose="02020603050405020304" pitchFamily="18" charset="0"/>
              </a:rPr>
              <a:t>Ender POLAT</a:t>
            </a:r>
          </a:p>
          <a:p>
            <a:pPr marL="0" marR="113030" indent="0" algn="ctr">
              <a:lnSpc>
                <a:spcPct val="105000"/>
              </a:lnSpc>
              <a:spcBef>
                <a:spcPts val="610"/>
              </a:spcBef>
              <a:spcAft>
                <a:spcPts val="0"/>
              </a:spcAft>
              <a:buNone/>
            </a:pPr>
            <a:r>
              <a:rPr lang="tr-TR" sz="1800" b="1" dirty="0">
                <a:solidFill>
                  <a:srgbClr val="FF0000"/>
                </a:solidFill>
                <a:latin typeface="Amasis MT Pro Black" panose="020B0604020202020204" pitchFamily="18" charset="-94"/>
                <a:ea typeface="Times New Roman" panose="02020603050405020304" pitchFamily="18" charset="0"/>
              </a:rPr>
              <a:t>Yeminli Mali Müşavir</a:t>
            </a:r>
          </a:p>
          <a:p>
            <a:pPr marL="0" marR="113030" indent="0" algn="ctr">
              <a:lnSpc>
                <a:spcPct val="105000"/>
              </a:lnSpc>
              <a:spcBef>
                <a:spcPts val="610"/>
              </a:spcBef>
              <a:spcAft>
                <a:spcPts val="0"/>
              </a:spcAft>
              <a:buNone/>
            </a:pPr>
            <a:r>
              <a:rPr lang="tr-TR" sz="1800" b="1" dirty="0">
                <a:solidFill>
                  <a:srgbClr val="FF0000"/>
                </a:solidFill>
                <a:latin typeface="Amasis MT Pro Black" panose="020B0604020202020204" pitchFamily="18" charset="-94"/>
                <a:ea typeface="Times New Roman" panose="02020603050405020304" pitchFamily="18" charset="0"/>
              </a:rPr>
              <a:t>05052410905</a:t>
            </a:r>
          </a:p>
          <a:p>
            <a:pPr marL="0" marR="113030" indent="0" algn="ctr">
              <a:lnSpc>
                <a:spcPct val="105000"/>
              </a:lnSpc>
              <a:spcBef>
                <a:spcPts val="610"/>
              </a:spcBef>
              <a:spcAft>
                <a:spcPts val="0"/>
              </a:spcAft>
              <a:buNone/>
            </a:pPr>
            <a:r>
              <a:rPr lang="tr-TR" sz="1800" b="1" dirty="0">
                <a:solidFill>
                  <a:srgbClr val="FF0000"/>
                </a:solidFill>
                <a:latin typeface="Amasis MT Pro Black" panose="020B0604020202020204" pitchFamily="18" charset="-94"/>
                <a:ea typeface="Times New Roman" panose="02020603050405020304" pitchFamily="18" charset="0"/>
              </a:rPr>
              <a:t>enderpolat@izmirdenetim.com.tr</a:t>
            </a:r>
          </a:p>
        </p:txBody>
      </p:sp>
    </p:spTree>
    <p:extLst>
      <p:ext uri="{BB962C8B-B14F-4D97-AF65-F5344CB8AC3E}">
        <p14:creationId xmlns:p14="http://schemas.microsoft.com/office/powerpoint/2010/main" val="35559878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pic>
        <p:nvPicPr>
          <p:cNvPr id="4" name="Resim 3">
            <a:extLst>
              <a:ext uri="{FF2B5EF4-FFF2-40B4-BE49-F238E27FC236}">
                <a16:creationId xmlns:a16="http://schemas.microsoft.com/office/drawing/2014/main" id="{D709A00E-4437-11CB-2087-68C1B3A568CB}"/>
              </a:ext>
            </a:extLst>
          </p:cNvPr>
          <p:cNvPicPr>
            <a:picLocks noChangeAspect="1"/>
          </p:cNvPicPr>
          <p:nvPr/>
        </p:nvPicPr>
        <p:blipFill>
          <a:blip r:embed="rId4"/>
          <a:stretch>
            <a:fillRect/>
          </a:stretch>
        </p:blipFill>
        <p:spPr>
          <a:xfrm>
            <a:off x="5016340" y="6095934"/>
            <a:ext cx="4078577" cy="762066"/>
          </a:xfrm>
          <a:prstGeom prst="rect">
            <a:avLst/>
          </a:prstGeom>
        </p:spPr>
      </p:pic>
      <p:sp>
        <p:nvSpPr>
          <p:cNvPr id="5" name="Subtitle 2">
            <a:extLst>
              <a:ext uri="{FF2B5EF4-FFF2-40B4-BE49-F238E27FC236}">
                <a16:creationId xmlns:a16="http://schemas.microsoft.com/office/drawing/2014/main" id="{E8D41FE4-E7BB-2F42-6ED5-A260FAFCDB08}"/>
              </a:ext>
            </a:extLst>
          </p:cNvPr>
          <p:cNvSpPr>
            <a:spLocks noGrp="1"/>
          </p:cNvSpPr>
          <p:nvPr>
            <p:ph type="title"/>
          </p:nvPr>
        </p:nvSpPr>
        <p:spPr>
          <a:xfrm>
            <a:off x="995363" y="1217613"/>
            <a:ext cx="6792752" cy="701674"/>
          </a:xfrm>
        </p:spPr>
        <p:txBody>
          <a:bodyPr>
            <a:normAutofit/>
          </a:bodyPr>
          <a:lstStyle/>
          <a:p>
            <a:r>
              <a:rPr lang="tr-TR" sz="1800" b="1" dirty="0">
                <a:solidFill>
                  <a:srgbClr val="FF0000"/>
                </a:solidFill>
                <a:latin typeface="Century Gothic" panose="020B0502020202020204" pitchFamily="34" charset="0"/>
              </a:rPr>
              <a:t>YENİDEN DEĞERLEMEDEN KİMLER FAYDALANABİLİR</a:t>
            </a:r>
          </a:p>
        </p:txBody>
      </p:sp>
      <p:sp>
        <p:nvSpPr>
          <p:cNvPr id="2" name="İçerik Yer Tutucusu 1">
            <a:extLst>
              <a:ext uri="{FF2B5EF4-FFF2-40B4-BE49-F238E27FC236}">
                <a16:creationId xmlns:a16="http://schemas.microsoft.com/office/drawing/2014/main" id="{DD013AA8-A9E6-0192-20BA-486A4AC35109}"/>
              </a:ext>
            </a:extLst>
          </p:cNvPr>
          <p:cNvSpPr>
            <a:spLocks noGrp="1"/>
          </p:cNvSpPr>
          <p:nvPr>
            <p:ph idx="1"/>
          </p:nvPr>
        </p:nvSpPr>
        <p:spPr>
          <a:xfrm>
            <a:off x="457200" y="2195513"/>
            <a:ext cx="8229600" cy="4100513"/>
          </a:xfrm>
        </p:spPr>
        <p:txBody>
          <a:bodyPr>
            <a:normAutofit/>
          </a:bodyPr>
          <a:lstStyle/>
          <a:p>
            <a:pPr marL="103505" marR="118110" indent="325120" algn="just">
              <a:lnSpc>
                <a:spcPct val="105000"/>
              </a:lnSpc>
              <a:spcBef>
                <a:spcPts val="635"/>
              </a:spcBef>
              <a:spcAft>
                <a:spcPts val="0"/>
              </a:spcAft>
            </a:pPr>
            <a:r>
              <a:rPr lang="tr-TR" sz="1800" b="1" dirty="0">
                <a:solidFill>
                  <a:srgbClr val="FF0000"/>
                </a:solidFill>
                <a:effectLst/>
                <a:latin typeface="Century Gothic" panose="020B0502020202020204" pitchFamily="34" charset="0"/>
                <a:ea typeface="Times New Roman" panose="02020603050405020304" pitchFamily="18" charset="0"/>
              </a:rPr>
              <a:t>Tam mükellefiyete </a:t>
            </a:r>
            <a:r>
              <a:rPr lang="tr-TR" sz="1800" dirty="0">
                <a:effectLst/>
                <a:latin typeface="Century Gothic" panose="020B0502020202020204" pitchFamily="34" charset="0"/>
                <a:ea typeface="Times New Roman" panose="02020603050405020304" pitchFamily="18" charset="0"/>
              </a:rPr>
              <a:t>tabi</a:t>
            </a:r>
            <a:r>
              <a:rPr lang="tr-TR" sz="1800" spc="-1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ve</a:t>
            </a:r>
            <a:r>
              <a:rPr lang="tr-TR" sz="1800" spc="-4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bilanço esasına göre</a:t>
            </a:r>
            <a:r>
              <a:rPr lang="tr-TR" sz="1800" spc="-2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defter</a:t>
            </a:r>
            <a:r>
              <a:rPr lang="tr-TR" sz="1800" spc="-4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tutan;</a:t>
            </a:r>
            <a:r>
              <a:rPr lang="tr-TR" sz="1800" spc="-20" dirty="0">
                <a:effectLst/>
                <a:latin typeface="Century Gothic" panose="020B0502020202020204" pitchFamily="34" charset="0"/>
                <a:ea typeface="Times New Roman" panose="02020603050405020304" pitchFamily="18" charset="0"/>
              </a:rPr>
              <a:t> </a:t>
            </a:r>
          </a:p>
          <a:p>
            <a:pPr marL="103505" marR="118110" indent="325120" algn="just">
              <a:lnSpc>
                <a:spcPct val="105000"/>
              </a:lnSpc>
              <a:spcBef>
                <a:spcPts val="635"/>
              </a:spcBef>
              <a:spcAft>
                <a:spcPts val="0"/>
              </a:spcAft>
            </a:pPr>
            <a:endParaRPr lang="tr-TR" sz="1800" spc="-20" dirty="0">
              <a:effectLst/>
              <a:latin typeface="Century Gothic" panose="020B0502020202020204" pitchFamily="34" charset="0"/>
              <a:ea typeface="Times New Roman" panose="02020603050405020304" pitchFamily="18" charset="0"/>
            </a:endParaRPr>
          </a:p>
          <a:p>
            <a:pPr marL="389255" marR="118110" indent="-285750" algn="just">
              <a:lnSpc>
                <a:spcPct val="105000"/>
              </a:lnSpc>
              <a:spcBef>
                <a:spcPts val="635"/>
              </a:spcBef>
              <a:spcAft>
                <a:spcPts val="0"/>
              </a:spcAft>
              <a:buFontTx/>
              <a:buChar char="-"/>
            </a:pPr>
            <a:r>
              <a:rPr lang="tr-TR" sz="1800" dirty="0">
                <a:effectLst/>
                <a:latin typeface="Century Gothic" panose="020B0502020202020204" pitchFamily="34" charset="0"/>
                <a:ea typeface="Times New Roman" panose="02020603050405020304" pitchFamily="18" charset="0"/>
              </a:rPr>
              <a:t>Kollektif, </a:t>
            </a:r>
            <a:r>
              <a:rPr lang="tr-TR" sz="1800" spc="-10" dirty="0">
                <a:effectLst/>
                <a:latin typeface="Century Gothic" panose="020B0502020202020204" pitchFamily="34" charset="0"/>
                <a:ea typeface="Times New Roman" panose="02020603050405020304" pitchFamily="18" charset="0"/>
              </a:rPr>
              <a:t>adi</a:t>
            </a:r>
            <a:r>
              <a:rPr lang="tr-TR" sz="1800" spc="-30" dirty="0">
                <a:effectLst/>
                <a:latin typeface="Century Gothic" panose="020B0502020202020204" pitchFamily="34" charset="0"/>
                <a:ea typeface="Times New Roman" panose="02020603050405020304" pitchFamily="18" charset="0"/>
              </a:rPr>
              <a:t> </a:t>
            </a:r>
            <a:r>
              <a:rPr lang="tr-TR" sz="1800" spc="-10" dirty="0">
                <a:effectLst/>
                <a:latin typeface="Century Gothic" panose="020B0502020202020204" pitchFamily="34" charset="0"/>
                <a:ea typeface="Times New Roman" panose="02020603050405020304" pitchFamily="18" charset="0"/>
              </a:rPr>
              <a:t>komandit ve</a:t>
            </a:r>
            <a:r>
              <a:rPr lang="tr-TR" sz="1800" spc="-35" dirty="0">
                <a:effectLst/>
                <a:latin typeface="Century Gothic" panose="020B0502020202020204" pitchFamily="34" charset="0"/>
                <a:ea typeface="Times New Roman" panose="02020603050405020304" pitchFamily="18" charset="0"/>
              </a:rPr>
              <a:t> </a:t>
            </a:r>
            <a:r>
              <a:rPr lang="tr-TR" sz="1800" spc="-10" dirty="0">
                <a:effectLst/>
                <a:latin typeface="Century Gothic" panose="020B0502020202020204" pitchFamily="34" charset="0"/>
                <a:ea typeface="Times New Roman" panose="02020603050405020304" pitchFamily="18" charset="0"/>
              </a:rPr>
              <a:t>adi</a:t>
            </a:r>
            <a:r>
              <a:rPr lang="tr-TR" sz="1800" spc="-35" dirty="0">
                <a:effectLst/>
                <a:latin typeface="Century Gothic" panose="020B0502020202020204" pitchFamily="34" charset="0"/>
                <a:ea typeface="Times New Roman" panose="02020603050405020304" pitchFamily="18" charset="0"/>
              </a:rPr>
              <a:t> </a:t>
            </a:r>
            <a:r>
              <a:rPr lang="tr-TR" sz="1800" spc="-10" dirty="0">
                <a:effectLst/>
                <a:latin typeface="Century Gothic" panose="020B0502020202020204" pitchFamily="34" charset="0"/>
                <a:ea typeface="Times New Roman" panose="02020603050405020304" pitchFamily="18" charset="0"/>
              </a:rPr>
              <a:t>şirketler de</a:t>
            </a:r>
            <a:r>
              <a:rPr lang="tr-TR" sz="1800" spc="-35" dirty="0">
                <a:effectLst/>
                <a:latin typeface="Century Gothic" panose="020B0502020202020204" pitchFamily="34" charset="0"/>
                <a:ea typeface="Times New Roman" panose="02020603050405020304" pitchFamily="18" charset="0"/>
              </a:rPr>
              <a:t> </a:t>
            </a:r>
            <a:r>
              <a:rPr lang="tr-TR" sz="1800" spc="-10" dirty="0">
                <a:effectLst/>
                <a:latin typeface="Century Gothic" panose="020B0502020202020204" pitchFamily="34" charset="0"/>
                <a:ea typeface="Times New Roman" panose="02020603050405020304" pitchFamily="18" charset="0"/>
              </a:rPr>
              <a:t>dahil</a:t>
            </a:r>
            <a:r>
              <a:rPr lang="tr-TR" sz="1800" spc="-35" dirty="0">
                <a:effectLst/>
                <a:latin typeface="Century Gothic" panose="020B0502020202020204" pitchFamily="34" charset="0"/>
                <a:ea typeface="Times New Roman" panose="02020603050405020304" pitchFamily="18" charset="0"/>
              </a:rPr>
              <a:t> </a:t>
            </a:r>
            <a:r>
              <a:rPr lang="tr-TR" sz="1800" spc="-10" dirty="0">
                <a:effectLst/>
                <a:latin typeface="Century Gothic" panose="020B0502020202020204" pitchFamily="34" charset="0"/>
                <a:ea typeface="Times New Roman" panose="02020603050405020304" pitchFamily="18" charset="0"/>
              </a:rPr>
              <a:t>olmak</a:t>
            </a:r>
            <a:r>
              <a:rPr lang="tr-TR" sz="1800" spc="-15" dirty="0">
                <a:effectLst/>
                <a:latin typeface="Century Gothic" panose="020B0502020202020204" pitchFamily="34" charset="0"/>
                <a:ea typeface="Times New Roman" panose="02020603050405020304" pitchFamily="18" charset="0"/>
              </a:rPr>
              <a:t> </a:t>
            </a:r>
            <a:r>
              <a:rPr lang="tr-TR" sz="1800" spc="-10" dirty="0">
                <a:effectLst/>
                <a:latin typeface="Century Gothic" panose="020B0502020202020204" pitchFamily="34" charset="0"/>
                <a:ea typeface="Times New Roman" panose="02020603050405020304" pitchFamily="18" charset="0"/>
              </a:rPr>
              <a:t>üzere</a:t>
            </a:r>
            <a:r>
              <a:rPr lang="tr-TR" sz="1800" spc="-25" dirty="0">
                <a:effectLst/>
                <a:latin typeface="Century Gothic" panose="020B0502020202020204" pitchFamily="34" charset="0"/>
                <a:ea typeface="Times New Roman" panose="02020603050405020304" pitchFamily="18" charset="0"/>
              </a:rPr>
              <a:t> </a:t>
            </a:r>
            <a:r>
              <a:rPr lang="tr-TR" sz="1800" spc="-10" dirty="0">
                <a:effectLst/>
                <a:latin typeface="Century Gothic" panose="020B0502020202020204" pitchFamily="34" charset="0"/>
                <a:ea typeface="Times New Roman" panose="02020603050405020304" pitchFamily="18" charset="0"/>
              </a:rPr>
              <a:t>ferdi</a:t>
            </a:r>
            <a:r>
              <a:rPr lang="tr-TR" sz="1800" spc="-35" dirty="0">
                <a:effectLst/>
                <a:latin typeface="Century Gothic" panose="020B0502020202020204" pitchFamily="34" charset="0"/>
                <a:ea typeface="Times New Roman" panose="02020603050405020304" pitchFamily="18" charset="0"/>
              </a:rPr>
              <a:t> </a:t>
            </a:r>
            <a:r>
              <a:rPr lang="tr-TR" sz="1800" spc="-10" dirty="0">
                <a:effectLst/>
                <a:latin typeface="Century Gothic" panose="020B0502020202020204" pitchFamily="34" charset="0"/>
                <a:ea typeface="Times New Roman" panose="02020603050405020304" pitchFamily="18" charset="0"/>
              </a:rPr>
              <a:t>işletme sahibi </a:t>
            </a:r>
            <a:r>
              <a:rPr lang="tr-TR" sz="1800" b="1" spc="-10" dirty="0">
                <a:solidFill>
                  <a:srgbClr val="C00000"/>
                </a:solidFill>
                <a:effectLst/>
                <a:latin typeface="Century Gothic" panose="020B0502020202020204" pitchFamily="34" charset="0"/>
                <a:ea typeface="Times New Roman" panose="02020603050405020304" pitchFamily="18" charset="0"/>
              </a:rPr>
              <a:t>GELİR</a:t>
            </a:r>
            <a:r>
              <a:rPr lang="tr-TR" sz="1800" b="1" spc="-35" dirty="0">
                <a:solidFill>
                  <a:srgbClr val="C00000"/>
                </a:solidFill>
                <a:effectLst/>
                <a:latin typeface="Century Gothic" panose="020B0502020202020204" pitchFamily="34" charset="0"/>
                <a:ea typeface="Times New Roman" panose="02020603050405020304" pitchFamily="18" charset="0"/>
              </a:rPr>
              <a:t> </a:t>
            </a:r>
            <a:r>
              <a:rPr lang="tr-TR" sz="1800" b="1" spc="-10" dirty="0">
                <a:solidFill>
                  <a:srgbClr val="C00000"/>
                </a:solidFill>
                <a:effectLst/>
                <a:latin typeface="Century Gothic" panose="020B0502020202020204" pitchFamily="34" charset="0"/>
                <a:ea typeface="Times New Roman" panose="02020603050405020304" pitchFamily="18" charset="0"/>
              </a:rPr>
              <a:t>VERGİSİ MÜKELLEFLERİ </a:t>
            </a:r>
          </a:p>
          <a:p>
            <a:pPr marL="103505" marR="118110" indent="0" algn="just">
              <a:lnSpc>
                <a:spcPct val="105000"/>
              </a:lnSpc>
              <a:spcBef>
                <a:spcPts val="635"/>
              </a:spcBef>
              <a:spcAft>
                <a:spcPts val="0"/>
              </a:spcAft>
              <a:buNone/>
            </a:pPr>
            <a:endParaRPr lang="tr-TR" sz="1800" spc="-10" dirty="0">
              <a:solidFill>
                <a:schemeClr val="tx2">
                  <a:lumMod val="75000"/>
                </a:schemeClr>
              </a:solidFill>
              <a:latin typeface="Century Gothic" panose="020B0502020202020204" pitchFamily="34" charset="0"/>
              <a:ea typeface="Times New Roman" panose="02020603050405020304" pitchFamily="18" charset="0"/>
            </a:endParaRPr>
          </a:p>
          <a:p>
            <a:pPr marL="389255" marR="118110" indent="-285750" algn="just">
              <a:lnSpc>
                <a:spcPct val="105000"/>
              </a:lnSpc>
              <a:spcBef>
                <a:spcPts val="635"/>
              </a:spcBef>
              <a:spcAft>
                <a:spcPts val="0"/>
              </a:spcAft>
              <a:buFontTx/>
              <a:buChar char="-"/>
            </a:pPr>
            <a:r>
              <a:rPr lang="tr-TR" sz="1800" b="1" dirty="0">
                <a:solidFill>
                  <a:srgbClr val="C00000"/>
                </a:solidFill>
                <a:effectLst/>
                <a:latin typeface="Century Gothic" panose="020B0502020202020204" pitchFamily="34" charset="0"/>
                <a:ea typeface="Times New Roman" panose="02020603050405020304" pitchFamily="18" charset="0"/>
              </a:rPr>
              <a:t>KURUMLAR</a:t>
            </a:r>
            <a:r>
              <a:rPr lang="tr-TR" sz="1800" b="1" spc="135" dirty="0">
                <a:solidFill>
                  <a:srgbClr val="C00000"/>
                </a:solidFill>
                <a:effectLst/>
                <a:latin typeface="Century Gothic" panose="020B0502020202020204" pitchFamily="34" charset="0"/>
                <a:ea typeface="Times New Roman" panose="02020603050405020304" pitchFamily="18" charset="0"/>
              </a:rPr>
              <a:t> </a:t>
            </a:r>
            <a:r>
              <a:rPr lang="tr-TR" sz="1800" b="1" dirty="0">
                <a:solidFill>
                  <a:srgbClr val="C00000"/>
                </a:solidFill>
                <a:effectLst/>
                <a:latin typeface="Century Gothic" panose="020B0502020202020204" pitchFamily="34" charset="0"/>
                <a:ea typeface="Times New Roman" panose="02020603050405020304" pitchFamily="18" charset="0"/>
              </a:rPr>
              <a:t>VERGİSİ</a:t>
            </a:r>
            <a:r>
              <a:rPr lang="tr-TR" sz="1800" b="1" spc="160" dirty="0">
                <a:solidFill>
                  <a:srgbClr val="C00000"/>
                </a:solidFill>
                <a:effectLst/>
                <a:latin typeface="Century Gothic" panose="020B0502020202020204" pitchFamily="34" charset="0"/>
                <a:ea typeface="Times New Roman" panose="02020603050405020304" pitchFamily="18" charset="0"/>
              </a:rPr>
              <a:t> </a:t>
            </a:r>
            <a:r>
              <a:rPr lang="tr-TR" sz="1800" b="1" dirty="0">
                <a:solidFill>
                  <a:srgbClr val="C00000"/>
                </a:solidFill>
                <a:effectLst/>
                <a:latin typeface="Century Gothic" panose="020B0502020202020204" pitchFamily="34" charset="0"/>
                <a:ea typeface="Times New Roman" panose="02020603050405020304" pitchFamily="18" charset="0"/>
              </a:rPr>
              <a:t>MÜKELLEFLERİ</a:t>
            </a:r>
            <a:r>
              <a:rPr lang="tr-TR" sz="1800" b="1" spc="200" dirty="0">
                <a:solidFill>
                  <a:srgbClr val="C00000"/>
                </a:solidFill>
                <a:effectLst/>
                <a:latin typeface="Century Gothic" panose="020B0502020202020204" pitchFamily="34" charset="0"/>
                <a:ea typeface="Times New Roman" panose="02020603050405020304" pitchFamily="18" charset="0"/>
              </a:rPr>
              <a:t> </a:t>
            </a:r>
          </a:p>
          <a:p>
            <a:pPr marL="103505" marR="118110" indent="0" algn="just">
              <a:lnSpc>
                <a:spcPct val="105000"/>
              </a:lnSpc>
              <a:spcBef>
                <a:spcPts val="635"/>
              </a:spcBef>
              <a:spcAft>
                <a:spcPts val="0"/>
              </a:spcAft>
              <a:buNone/>
            </a:pPr>
            <a:endParaRPr lang="tr-TR" sz="1800" dirty="0">
              <a:effectLst/>
              <a:latin typeface="Century Gothic" panose="020B0502020202020204" pitchFamily="34" charset="0"/>
              <a:ea typeface="Times New Roman" panose="02020603050405020304" pitchFamily="18" charset="0"/>
            </a:endParaRPr>
          </a:p>
          <a:p>
            <a:pPr marL="103505" marR="118110" indent="0" algn="just">
              <a:lnSpc>
                <a:spcPct val="105000"/>
              </a:lnSpc>
              <a:spcBef>
                <a:spcPts val="635"/>
              </a:spcBef>
              <a:spcAft>
                <a:spcPts val="0"/>
              </a:spcAft>
              <a:buNone/>
            </a:pPr>
            <a:r>
              <a:rPr lang="tr-TR" sz="1800" dirty="0">
                <a:effectLst/>
                <a:latin typeface="Century Gothic" panose="020B0502020202020204" pitchFamily="34" charset="0"/>
                <a:ea typeface="Times New Roman" panose="02020603050405020304" pitchFamily="18" charset="0"/>
              </a:rPr>
              <a:t>bilançolarına</a:t>
            </a:r>
            <a:r>
              <a:rPr lang="tr-TR" sz="1800" spc="17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kayıtlı</a:t>
            </a:r>
            <a:r>
              <a:rPr lang="tr-TR" sz="1800" spc="13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amortismana</a:t>
            </a:r>
            <a:r>
              <a:rPr lang="tr-TR" sz="1800" spc="19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tabi</a:t>
            </a:r>
            <a:r>
              <a:rPr lang="tr-TR" sz="1800" spc="16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iktisadi</a:t>
            </a:r>
            <a:r>
              <a:rPr lang="tr-TR" sz="1800" spc="16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kıymetlerini</a:t>
            </a:r>
            <a:r>
              <a:rPr lang="tr-TR" sz="1800" spc="-5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yeniden</a:t>
            </a:r>
            <a:r>
              <a:rPr lang="tr-TR" sz="1800" spc="-5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değerleme</a:t>
            </a:r>
            <a:r>
              <a:rPr lang="tr-TR" sz="1800" spc="-3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hakkına</a:t>
            </a:r>
            <a:r>
              <a:rPr lang="tr-TR" sz="1800" spc="-4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sahip</a:t>
            </a:r>
            <a:r>
              <a:rPr lang="tr-TR" sz="1800" spc="-6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bulunmaktadırlar.</a:t>
            </a:r>
          </a:p>
          <a:p>
            <a:pPr marL="0" indent="0">
              <a:buNone/>
            </a:pPr>
            <a:endParaRPr lang="tr-TR" dirty="0"/>
          </a:p>
        </p:txBody>
      </p:sp>
      <p:sp>
        <p:nvSpPr>
          <p:cNvPr id="3" name="Subtitle 2">
            <a:extLst>
              <a:ext uri="{FF2B5EF4-FFF2-40B4-BE49-F238E27FC236}">
                <a16:creationId xmlns:a16="http://schemas.microsoft.com/office/drawing/2014/main" id="{2CB1EDE5-5160-CB05-2BBE-BBCCE8B05169}"/>
              </a:ext>
            </a:extLst>
          </p:cNvPr>
          <p:cNvSpPr txBox="1">
            <a:spLocks/>
          </p:cNvSpPr>
          <p:nvPr/>
        </p:nvSpPr>
        <p:spPr>
          <a:xfrm>
            <a:off x="-1" y="571875"/>
            <a:ext cx="4386729" cy="507625"/>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tr-TR" sz="2000" b="1" dirty="0">
                <a:solidFill>
                  <a:schemeClr val="bg1">
                    <a:lumMod val="95000"/>
                  </a:schemeClr>
                </a:solidFill>
                <a:latin typeface="Century Gothic" panose="020B0502020202020204" pitchFamily="34" charset="0"/>
              </a:rPr>
              <a:t>GEÇİCİ 32. MADDE UYGULAMASI</a:t>
            </a:r>
          </a:p>
        </p:txBody>
      </p:sp>
    </p:spTree>
    <p:extLst>
      <p:ext uri="{BB962C8B-B14F-4D97-AF65-F5344CB8AC3E}">
        <p14:creationId xmlns:p14="http://schemas.microsoft.com/office/powerpoint/2010/main" val="38318211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pic>
        <p:nvPicPr>
          <p:cNvPr id="4" name="Resim 3">
            <a:extLst>
              <a:ext uri="{FF2B5EF4-FFF2-40B4-BE49-F238E27FC236}">
                <a16:creationId xmlns:a16="http://schemas.microsoft.com/office/drawing/2014/main" id="{D709A00E-4437-11CB-2087-68C1B3A568CB}"/>
              </a:ext>
            </a:extLst>
          </p:cNvPr>
          <p:cNvPicPr>
            <a:picLocks noChangeAspect="1"/>
          </p:cNvPicPr>
          <p:nvPr/>
        </p:nvPicPr>
        <p:blipFill>
          <a:blip r:embed="rId4"/>
          <a:stretch>
            <a:fillRect/>
          </a:stretch>
        </p:blipFill>
        <p:spPr>
          <a:xfrm>
            <a:off x="5016340" y="6095934"/>
            <a:ext cx="4078577" cy="762066"/>
          </a:xfrm>
          <a:prstGeom prst="rect">
            <a:avLst/>
          </a:prstGeom>
        </p:spPr>
      </p:pic>
      <p:sp>
        <p:nvSpPr>
          <p:cNvPr id="5" name="Subtitle 2">
            <a:extLst>
              <a:ext uri="{FF2B5EF4-FFF2-40B4-BE49-F238E27FC236}">
                <a16:creationId xmlns:a16="http://schemas.microsoft.com/office/drawing/2014/main" id="{E8D41FE4-E7BB-2F42-6ED5-A260FAFCDB08}"/>
              </a:ext>
            </a:extLst>
          </p:cNvPr>
          <p:cNvSpPr>
            <a:spLocks noGrp="1"/>
          </p:cNvSpPr>
          <p:nvPr>
            <p:ph type="title"/>
          </p:nvPr>
        </p:nvSpPr>
        <p:spPr>
          <a:xfrm>
            <a:off x="995363" y="1217613"/>
            <a:ext cx="6792752" cy="701674"/>
          </a:xfrm>
        </p:spPr>
        <p:txBody>
          <a:bodyPr>
            <a:normAutofit/>
          </a:bodyPr>
          <a:lstStyle/>
          <a:p>
            <a:r>
              <a:rPr lang="tr-TR" sz="1800" b="1" dirty="0">
                <a:solidFill>
                  <a:srgbClr val="FF0000"/>
                </a:solidFill>
                <a:latin typeface="Century Gothic" panose="020B0502020202020204" pitchFamily="34" charset="0"/>
              </a:rPr>
              <a:t>YENİDEN DEĞERLEMEDEN KİMLER FAYDALANAMAZ</a:t>
            </a:r>
          </a:p>
        </p:txBody>
      </p:sp>
      <p:sp>
        <p:nvSpPr>
          <p:cNvPr id="2" name="İçerik Yer Tutucusu 1">
            <a:extLst>
              <a:ext uri="{FF2B5EF4-FFF2-40B4-BE49-F238E27FC236}">
                <a16:creationId xmlns:a16="http://schemas.microsoft.com/office/drawing/2014/main" id="{DD013AA8-A9E6-0192-20BA-486A4AC35109}"/>
              </a:ext>
            </a:extLst>
          </p:cNvPr>
          <p:cNvSpPr>
            <a:spLocks noGrp="1"/>
          </p:cNvSpPr>
          <p:nvPr>
            <p:ph idx="1"/>
          </p:nvPr>
        </p:nvSpPr>
        <p:spPr>
          <a:xfrm>
            <a:off x="457200" y="2195513"/>
            <a:ext cx="8229600" cy="4100513"/>
          </a:xfrm>
        </p:spPr>
        <p:txBody>
          <a:bodyPr>
            <a:normAutofit/>
          </a:bodyPr>
          <a:lstStyle/>
          <a:p>
            <a:pPr>
              <a:spcBef>
                <a:spcPts val="475"/>
              </a:spcBef>
              <a:buSzPct val="50000"/>
              <a:tabLst>
                <a:tab pos="542925" algn="l"/>
              </a:tabLst>
            </a:pPr>
            <a:r>
              <a:rPr lang="tr-TR" sz="2000" spc="-5" dirty="0">
                <a:effectLst/>
                <a:latin typeface="Century Gothic" panose="020B0502020202020204" pitchFamily="34" charset="0"/>
                <a:ea typeface="Times New Roman" panose="02020603050405020304" pitchFamily="18" charset="0"/>
              </a:rPr>
              <a:t>Dar</a:t>
            </a:r>
            <a:r>
              <a:rPr lang="tr-TR" sz="2000" spc="10" dirty="0">
                <a:effectLst/>
                <a:latin typeface="Century Gothic" panose="020B0502020202020204" pitchFamily="34" charset="0"/>
                <a:ea typeface="Times New Roman" panose="02020603050405020304" pitchFamily="18" charset="0"/>
              </a:rPr>
              <a:t> </a:t>
            </a:r>
            <a:r>
              <a:rPr lang="tr-TR" sz="2000" spc="-5" dirty="0">
                <a:effectLst/>
                <a:latin typeface="Century Gothic" panose="020B0502020202020204" pitchFamily="34" charset="0"/>
                <a:ea typeface="Times New Roman" panose="02020603050405020304" pitchFamily="18" charset="0"/>
              </a:rPr>
              <a:t>mükellefiyet</a:t>
            </a:r>
            <a:r>
              <a:rPr lang="tr-TR" sz="2000" spc="50" dirty="0">
                <a:effectLst/>
                <a:latin typeface="Century Gothic" panose="020B0502020202020204" pitchFamily="34" charset="0"/>
                <a:ea typeface="Times New Roman" panose="02020603050405020304" pitchFamily="18" charset="0"/>
              </a:rPr>
              <a:t> </a:t>
            </a:r>
            <a:r>
              <a:rPr lang="tr-TR" sz="2000" spc="-5" dirty="0">
                <a:effectLst/>
                <a:latin typeface="Century Gothic" panose="020B0502020202020204" pitchFamily="34" charset="0"/>
                <a:ea typeface="Times New Roman" panose="02020603050405020304" pitchFamily="18" charset="0"/>
              </a:rPr>
              <a:t>esasında</a:t>
            </a:r>
            <a:r>
              <a:rPr lang="tr-TR" sz="2000" spc="70" dirty="0">
                <a:effectLst/>
                <a:latin typeface="Century Gothic" panose="020B0502020202020204" pitchFamily="34" charset="0"/>
                <a:ea typeface="Times New Roman" panose="02020603050405020304" pitchFamily="18" charset="0"/>
              </a:rPr>
              <a:t> </a:t>
            </a:r>
            <a:r>
              <a:rPr lang="tr-TR" sz="2000" spc="-5" dirty="0">
                <a:effectLst/>
                <a:latin typeface="Century Gothic" panose="020B0502020202020204" pitchFamily="34" charset="0"/>
                <a:ea typeface="Times New Roman" panose="02020603050405020304" pitchFamily="18" charset="0"/>
              </a:rPr>
              <a:t>vergilendirilen</a:t>
            </a:r>
            <a:r>
              <a:rPr lang="tr-TR" sz="2000" spc="-20" dirty="0">
                <a:effectLst/>
                <a:latin typeface="Century Gothic" panose="020B0502020202020204" pitchFamily="34" charset="0"/>
                <a:ea typeface="Times New Roman" panose="02020603050405020304" pitchFamily="18" charset="0"/>
              </a:rPr>
              <a:t> </a:t>
            </a:r>
            <a:r>
              <a:rPr lang="tr-TR" sz="2000" spc="-10" dirty="0">
                <a:effectLst/>
                <a:latin typeface="Century Gothic" panose="020B0502020202020204" pitchFamily="34" charset="0"/>
                <a:ea typeface="Times New Roman" panose="02020603050405020304" pitchFamily="18" charset="0"/>
              </a:rPr>
              <a:t>mükellefler.</a:t>
            </a:r>
            <a:endParaRPr lang="tr-TR" sz="2000" spc="-5" dirty="0">
              <a:effectLst/>
              <a:latin typeface="Century Gothic" panose="020B0502020202020204" pitchFamily="34" charset="0"/>
              <a:ea typeface="Times New Roman" panose="02020603050405020304" pitchFamily="18" charset="0"/>
            </a:endParaRPr>
          </a:p>
          <a:p>
            <a:pPr>
              <a:spcBef>
                <a:spcPts val="525"/>
              </a:spcBef>
              <a:buSzPts val="900"/>
              <a:tabLst>
                <a:tab pos="551180" algn="l"/>
              </a:tabLst>
            </a:pPr>
            <a:r>
              <a:rPr lang="tr-TR" sz="2000" spc="-5" dirty="0">
                <a:effectLst/>
                <a:latin typeface="Century Gothic" panose="020B0502020202020204" pitchFamily="34" charset="0"/>
                <a:ea typeface="Times New Roman" panose="02020603050405020304" pitchFamily="18" charset="0"/>
              </a:rPr>
              <a:t>İşletme</a:t>
            </a:r>
            <a:r>
              <a:rPr lang="tr-TR" sz="2000" spc="15" dirty="0">
                <a:effectLst/>
                <a:latin typeface="Century Gothic" panose="020B0502020202020204" pitchFamily="34" charset="0"/>
                <a:ea typeface="Times New Roman" panose="02020603050405020304" pitchFamily="18" charset="0"/>
              </a:rPr>
              <a:t> </a:t>
            </a:r>
            <a:r>
              <a:rPr lang="tr-TR" sz="2000" spc="-5" dirty="0">
                <a:effectLst/>
                <a:latin typeface="Century Gothic" panose="020B0502020202020204" pitchFamily="34" charset="0"/>
                <a:ea typeface="Times New Roman" panose="02020603050405020304" pitchFamily="18" charset="0"/>
              </a:rPr>
              <a:t>hesabı (zirai</a:t>
            </a:r>
            <a:r>
              <a:rPr lang="tr-TR" sz="2000" spc="45" dirty="0">
                <a:effectLst/>
                <a:latin typeface="Century Gothic" panose="020B0502020202020204" pitchFamily="34" charset="0"/>
                <a:ea typeface="Times New Roman" panose="02020603050405020304" pitchFamily="18" charset="0"/>
              </a:rPr>
              <a:t> </a:t>
            </a:r>
            <a:r>
              <a:rPr lang="tr-TR" sz="2000" spc="-5" dirty="0">
                <a:effectLst/>
                <a:latin typeface="Century Gothic" panose="020B0502020202020204" pitchFamily="34" charset="0"/>
                <a:ea typeface="Times New Roman" panose="02020603050405020304" pitchFamily="18" charset="0"/>
              </a:rPr>
              <a:t>işletme</a:t>
            </a:r>
            <a:r>
              <a:rPr lang="tr-TR" sz="2000" spc="50" dirty="0">
                <a:effectLst/>
                <a:latin typeface="Century Gothic" panose="020B0502020202020204" pitchFamily="34" charset="0"/>
                <a:ea typeface="Times New Roman" panose="02020603050405020304" pitchFamily="18" charset="0"/>
              </a:rPr>
              <a:t> </a:t>
            </a:r>
            <a:r>
              <a:rPr lang="tr-TR" sz="2000" spc="-5" dirty="0">
                <a:effectLst/>
                <a:latin typeface="Century Gothic" panose="020B0502020202020204" pitchFamily="34" charset="0"/>
                <a:ea typeface="Times New Roman" panose="02020603050405020304" pitchFamily="18" charset="0"/>
              </a:rPr>
              <a:t>hesabı</a:t>
            </a:r>
            <a:r>
              <a:rPr lang="tr-TR" sz="2000" spc="25" dirty="0">
                <a:effectLst/>
                <a:latin typeface="Century Gothic" panose="020B0502020202020204" pitchFamily="34" charset="0"/>
                <a:ea typeface="Times New Roman" panose="02020603050405020304" pitchFamily="18" charset="0"/>
              </a:rPr>
              <a:t> </a:t>
            </a:r>
            <a:r>
              <a:rPr lang="tr-TR" sz="2000" spc="-5" dirty="0">
                <a:effectLst/>
                <a:latin typeface="Century Gothic" panose="020B0502020202020204" pitchFamily="34" charset="0"/>
                <a:ea typeface="Times New Roman" panose="02020603050405020304" pitchFamily="18" charset="0"/>
              </a:rPr>
              <a:t>dahil)</a:t>
            </a:r>
            <a:r>
              <a:rPr lang="tr-TR" sz="2000" spc="-10" dirty="0">
                <a:effectLst/>
                <a:latin typeface="Century Gothic" panose="020B0502020202020204" pitchFamily="34" charset="0"/>
                <a:ea typeface="Times New Roman" panose="02020603050405020304" pitchFamily="18" charset="0"/>
              </a:rPr>
              <a:t> </a:t>
            </a:r>
            <a:r>
              <a:rPr lang="tr-TR" sz="2000" spc="-5" dirty="0">
                <a:effectLst/>
                <a:latin typeface="Century Gothic" panose="020B0502020202020204" pitchFamily="34" charset="0"/>
                <a:ea typeface="Times New Roman" panose="02020603050405020304" pitchFamily="18" charset="0"/>
              </a:rPr>
              <a:t>esasına</a:t>
            </a:r>
            <a:r>
              <a:rPr lang="tr-TR" sz="2000" spc="60" dirty="0">
                <a:effectLst/>
                <a:latin typeface="Century Gothic" panose="020B0502020202020204" pitchFamily="34" charset="0"/>
                <a:ea typeface="Times New Roman" panose="02020603050405020304" pitchFamily="18" charset="0"/>
              </a:rPr>
              <a:t> </a:t>
            </a:r>
            <a:r>
              <a:rPr lang="tr-TR" sz="2000" spc="-5" dirty="0">
                <a:effectLst/>
                <a:latin typeface="Century Gothic" panose="020B0502020202020204" pitchFamily="34" charset="0"/>
                <a:ea typeface="Times New Roman" panose="02020603050405020304" pitchFamily="18" charset="0"/>
              </a:rPr>
              <a:t>göre</a:t>
            </a:r>
            <a:r>
              <a:rPr lang="tr-TR" sz="2000" spc="-10" dirty="0">
                <a:effectLst/>
                <a:latin typeface="Century Gothic" panose="020B0502020202020204" pitchFamily="34" charset="0"/>
                <a:ea typeface="Times New Roman" panose="02020603050405020304" pitchFamily="18" charset="0"/>
              </a:rPr>
              <a:t> </a:t>
            </a:r>
            <a:r>
              <a:rPr lang="tr-TR" sz="2000" spc="-5" dirty="0">
                <a:effectLst/>
                <a:latin typeface="Century Gothic" panose="020B0502020202020204" pitchFamily="34" charset="0"/>
                <a:ea typeface="Times New Roman" panose="02020603050405020304" pitchFamily="18" charset="0"/>
              </a:rPr>
              <a:t>defter tutan</a:t>
            </a:r>
            <a:r>
              <a:rPr lang="tr-TR" sz="2000" spc="15" dirty="0">
                <a:effectLst/>
                <a:latin typeface="Century Gothic" panose="020B0502020202020204" pitchFamily="34" charset="0"/>
                <a:ea typeface="Times New Roman" panose="02020603050405020304" pitchFamily="18" charset="0"/>
              </a:rPr>
              <a:t> </a:t>
            </a:r>
            <a:r>
              <a:rPr lang="tr-TR" sz="2000" spc="-10" dirty="0">
                <a:effectLst/>
                <a:latin typeface="Century Gothic" panose="020B0502020202020204" pitchFamily="34" charset="0"/>
                <a:ea typeface="Times New Roman" panose="02020603050405020304" pitchFamily="18" charset="0"/>
              </a:rPr>
              <a:t>mükellefler.</a:t>
            </a:r>
            <a:endParaRPr lang="tr-TR" sz="2000" spc="-5" dirty="0">
              <a:effectLst/>
              <a:latin typeface="Century Gothic" panose="020B0502020202020204" pitchFamily="34" charset="0"/>
              <a:ea typeface="Times New Roman" panose="02020603050405020304" pitchFamily="18" charset="0"/>
            </a:endParaRPr>
          </a:p>
          <a:p>
            <a:pPr>
              <a:spcBef>
                <a:spcPts val="550"/>
              </a:spcBef>
              <a:buSzPts val="900"/>
              <a:tabLst>
                <a:tab pos="544195" algn="l"/>
              </a:tabLst>
            </a:pPr>
            <a:r>
              <a:rPr lang="tr-TR" sz="2000" spc="-5" dirty="0">
                <a:effectLst/>
                <a:latin typeface="Century Gothic" panose="020B0502020202020204" pitchFamily="34" charset="0"/>
                <a:ea typeface="Times New Roman" panose="02020603050405020304" pitchFamily="18" charset="0"/>
              </a:rPr>
              <a:t>Serbest</a:t>
            </a:r>
            <a:r>
              <a:rPr lang="tr-TR" sz="2000" spc="35" dirty="0">
                <a:effectLst/>
                <a:latin typeface="Century Gothic" panose="020B0502020202020204" pitchFamily="34" charset="0"/>
                <a:ea typeface="Times New Roman" panose="02020603050405020304" pitchFamily="18" charset="0"/>
              </a:rPr>
              <a:t> </a:t>
            </a:r>
            <a:r>
              <a:rPr lang="tr-TR" sz="2000" spc="-5" dirty="0">
                <a:effectLst/>
                <a:latin typeface="Century Gothic" panose="020B0502020202020204" pitchFamily="34" charset="0"/>
                <a:ea typeface="Times New Roman" panose="02020603050405020304" pitchFamily="18" charset="0"/>
              </a:rPr>
              <a:t>meslek</a:t>
            </a:r>
            <a:r>
              <a:rPr lang="tr-TR" sz="2000" spc="20" dirty="0">
                <a:effectLst/>
                <a:latin typeface="Century Gothic" panose="020B0502020202020204" pitchFamily="34" charset="0"/>
                <a:ea typeface="Times New Roman" panose="02020603050405020304" pitchFamily="18" charset="0"/>
              </a:rPr>
              <a:t> </a:t>
            </a:r>
            <a:r>
              <a:rPr lang="tr-TR" sz="2000" spc="-5" dirty="0">
                <a:effectLst/>
                <a:latin typeface="Century Gothic" panose="020B0502020202020204" pitchFamily="34" charset="0"/>
                <a:ea typeface="Times New Roman" panose="02020603050405020304" pitchFamily="18" charset="0"/>
              </a:rPr>
              <a:t>kazanç defteri</a:t>
            </a:r>
            <a:r>
              <a:rPr lang="tr-TR" sz="2000" spc="35" dirty="0">
                <a:effectLst/>
                <a:latin typeface="Century Gothic" panose="020B0502020202020204" pitchFamily="34" charset="0"/>
                <a:ea typeface="Times New Roman" panose="02020603050405020304" pitchFamily="18" charset="0"/>
              </a:rPr>
              <a:t> </a:t>
            </a:r>
            <a:r>
              <a:rPr lang="tr-TR" sz="2000" spc="-5" dirty="0">
                <a:effectLst/>
                <a:latin typeface="Century Gothic" panose="020B0502020202020204" pitchFamily="34" charset="0"/>
                <a:ea typeface="Times New Roman" panose="02020603050405020304" pitchFamily="18" charset="0"/>
              </a:rPr>
              <a:t>tutan serbest</a:t>
            </a:r>
            <a:r>
              <a:rPr lang="tr-TR" sz="2000" spc="5" dirty="0">
                <a:effectLst/>
                <a:latin typeface="Century Gothic" panose="020B0502020202020204" pitchFamily="34" charset="0"/>
                <a:ea typeface="Times New Roman" panose="02020603050405020304" pitchFamily="18" charset="0"/>
              </a:rPr>
              <a:t> </a:t>
            </a:r>
            <a:r>
              <a:rPr lang="tr-TR" sz="2000" spc="-5" dirty="0">
                <a:effectLst/>
                <a:latin typeface="Century Gothic" panose="020B0502020202020204" pitchFamily="34" charset="0"/>
                <a:ea typeface="Times New Roman" panose="02020603050405020304" pitchFamily="18" charset="0"/>
              </a:rPr>
              <a:t>meslek</a:t>
            </a:r>
            <a:r>
              <a:rPr lang="tr-TR" sz="2000" spc="15" dirty="0">
                <a:effectLst/>
                <a:latin typeface="Century Gothic" panose="020B0502020202020204" pitchFamily="34" charset="0"/>
                <a:ea typeface="Times New Roman" panose="02020603050405020304" pitchFamily="18" charset="0"/>
              </a:rPr>
              <a:t> </a:t>
            </a:r>
            <a:r>
              <a:rPr lang="tr-TR" sz="2000" spc="-5" dirty="0">
                <a:effectLst/>
                <a:latin typeface="Century Gothic" panose="020B0502020202020204" pitchFamily="34" charset="0"/>
                <a:ea typeface="Times New Roman" panose="02020603050405020304" pitchFamily="18" charset="0"/>
              </a:rPr>
              <a:t>erbabı </a:t>
            </a:r>
            <a:r>
              <a:rPr lang="tr-TR" sz="2000" spc="-10" dirty="0">
                <a:effectLst/>
                <a:latin typeface="Century Gothic" panose="020B0502020202020204" pitchFamily="34" charset="0"/>
                <a:ea typeface="Times New Roman" panose="02020603050405020304" pitchFamily="18" charset="0"/>
              </a:rPr>
              <a:t>mükellefler.</a:t>
            </a:r>
            <a:endParaRPr lang="tr-TR" sz="2000" spc="-5" dirty="0">
              <a:latin typeface="Century Gothic" panose="020B0502020202020204" pitchFamily="34" charset="0"/>
              <a:ea typeface="Times New Roman" panose="02020603050405020304" pitchFamily="18" charset="0"/>
            </a:endParaRPr>
          </a:p>
          <a:p>
            <a:pPr>
              <a:spcBef>
                <a:spcPts val="550"/>
              </a:spcBef>
              <a:buSzPts val="900"/>
              <a:tabLst>
                <a:tab pos="544195" algn="l"/>
              </a:tabLst>
            </a:pPr>
            <a:r>
              <a:rPr lang="tr-TR" sz="2000" spc="-10" dirty="0">
                <a:effectLst/>
                <a:latin typeface="Century Gothic" panose="020B0502020202020204" pitchFamily="34" charset="0"/>
                <a:ea typeface="Times New Roman" panose="02020603050405020304" pitchFamily="18" charset="0"/>
              </a:rPr>
              <a:t>Münhasıran</a:t>
            </a:r>
            <a:r>
              <a:rPr lang="tr-TR" sz="2000" spc="55" dirty="0">
                <a:effectLst/>
                <a:latin typeface="Century Gothic" panose="020B0502020202020204" pitchFamily="34" charset="0"/>
                <a:ea typeface="Times New Roman" panose="02020603050405020304" pitchFamily="18" charset="0"/>
              </a:rPr>
              <a:t> </a:t>
            </a:r>
            <a:r>
              <a:rPr lang="tr-TR" sz="2000" spc="-10" dirty="0">
                <a:effectLst/>
                <a:latin typeface="Century Gothic" panose="020B0502020202020204" pitchFamily="34" charset="0"/>
                <a:ea typeface="Times New Roman" panose="02020603050405020304" pitchFamily="18" charset="0"/>
              </a:rPr>
              <a:t>sürekli</a:t>
            </a:r>
            <a:r>
              <a:rPr lang="tr-TR" sz="2000" dirty="0">
                <a:effectLst/>
                <a:latin typeface="Century Gothic" panose="020B0502020202020204" pitchFamily="34" charset="0"/>
                <a:ea typeface="Times New Roman" panose="02020603050405020304" pitchFamily="18" charset="0"/>
              </a:rPr>
              <a:t> </a:t>
            </a:r>
            <a:r>
              <a:rPr lang="tr-TR" sz="2000" spc="-10" dirty="0">
                <a:effectLst/>
                <a:latin typeface="Century Gothic" panose="020B0502020202020204" pitchFamily="34" charset="0"/>
                <a:ea typeface="Times New Roman" panose="02020603050405020304" pitchFamily="18" charset="0"/>
              </a:rPr>
              <a:t>olarak</a:t>
            </a:r>
            <a:r>
              <a:rPr lang="tr-TR" sz="2000" dirty="0">
                <a:effectLst/>
                <a:latin typeface="Century Gothic" panose="020B0502020202020204" pitchFamily="34" charset="0"/>
                <a:ea typeface="Times New Roman" panose="02020603050405020304" pitchFamily="18" charset="0"/>
              </a:rPr>
              <a:t> </a:t>
            </a:r>
            <a:r>
              <a:rPr lang="tr-TR" sz="2000" spc="-10" dirty="0">
                <a:effectLst/>
                <a:latin typeface="Century Gothic" panose="020B0502020202020204" pitchFamily="34" charset="0"/>
                <a:ea typeface="Times New Roman" panose="02020603050405020304" pitchFamily="18" charset="0"/>
              </a:rPr>
              <a:t>işlenmiş altın, gümüş alım-satımı</a:t>
            </a:r>
            <a:r>
              <a:rPr lang="tr-TR" sz="2000" spc="75" dirty="0">
                <a:effectLst/>
                <a:latin typeface="Century Gothic" panose="020B0502020202020204" pitchFamily="34" charset="0"/>
                <a:ea typeface="Times New Roman" panose="02020603050405020304" pitchFamily="18" charset="0"/>
              </a:rPr>
              <a:t> </a:t>
            </a:r>
            <a:r>
              <a:rPr lang="tr-TR" sz="2000" spc="-10" dirty="0">
                <a:effectLst/>
                <a:latin typeface="Century Gothic" panose="020B0502020202020204" pitchFamily="34" charset="0"/>
                <a:ea typeface="Times New Roman" panose="02020603050405020304" pitchFamily="18" charset="0"/>
              </a:rPr>
              <a:t>ve imali</a:t>
            </a:r>
            <a:r>
              <a:rPr lang="tr-TR" sz="2000" dirty="0">
                <a:effectLst/>
                <a:latin typeface="Century Gothic" panose="020B0502020202020204" pitchFamily="34" charset="0"/>
                <a:ea typeface="Times New Roman" panose="02020603050405020304" pitchFamily="18" charset="0"/>
              </a:rPr>
              <a:t> </a:t>
            </a:r>
            <a:r>
              <a:rPr lang="tr-TR" sz="2000" spc="-10" dirty="0">
                <a:effectLst/>
                <a:latin typeface="Century Gothic" panose="020B0502020202020204" pitchFamily="34" charset="0"/>
                <a:ea typeface="Times New Roman" panose="02020603050405020304" pitchFamily="18" charset="0"/>
              </a:rPr>
              <a:t>ile</a:t>
            </a:r>
            <a:r>
              <a:rPr lang="tr-TR" sz="2000" spc="-25" dirty="0">
                <a:effectLst/>
                <a:latin typeface="Century Gothic" panose="020B0502020202020204" pitchFamily="34" charset="0"/>
                <a:ea typeface="Times New Roman" panose="02020603050405020304" pitchFamily="18" charset="0"/>
              </a:rPr>
              <a:t> </a:t>
            </a:r>
            <a:r>
              <a:rPr lang="tr-TR" sz="2000" spc="-10" dirty="0">
                <a:effectLst/>
                <a:latin typeface="Century Gothic" panose="020B0502020202020204" pitchFamily="34" charset="0"/>
                <a:ea typeface="Times New Roman" panose="02020603050405020304" pitchFamily="18" charset="0"/>
              </a:rPr>
              <a:t>iştigal eden mükellefler.</a:t>
            </a:r>
            <a:endParaRPr lang="tr-TR" sz="2000" dirty="0">
              <a:effectLst/>
              <a:latin typeface="Century Gothic" panose="020B0502020202020204" pitchFamily="34" charset="0"/>
              <a:ea typeface="Times New Roman" panose="02020603050405020304" pitchFamily="18" charset="0"/>
            </a:endParaRPr>
          </a:p>
          <a:p>
            <a:r>
              <a:rPr lang="tr-TR" sz="2000" dirty="0">
                <a:effectLst/>
                <a:latin typeface="Century Gothic" panose="020B0502020202020204" pitchFamily="34" charset="0"/>
                <a:ea typeface="Times New Roman" panose="02020603050405020304" pitchFamily="18" charset="0"/>
              </a:rPr>
              <a:t>Kayıtlarını</a:t>
            </a:r>
            <a:r>
              <a:rPr lang="tr-TR" sz="2000" spc="120" dirty="0">
                <a:effectLst/>
                <a:latin typeface="Century Gothic" panose="020B0502020202020204" pitchFamily="34" charset="0"/>
                <a:ea typeface="Times New Roman" panose="02020603050405020304" pitchFamily="18" charset="0"/>
              </a:rPr>
              <a:t> </a:t>
            </a:r>
            <a:r>
              <a:rPr lang="tr-TR" sz="2000" dirty="0">
                <a:effectLst/>
                <a:latin typeface="Century Gothic" panose="020B0502020202020204" pitchFamily="34" charset="0"/>
                <a:ea typeface="Times New Roman" panose="02020603050405020304" pitchFamily="18" charset="0"/>
              </a:rPr>
              <a:t>Türk para birimi dışında başka bir para birimiyle tutmalarına</a:t>
            </a:r>
            <a:r>
              <a:rPr lang="tr-TR" sz="2000" spc="115" dirty="0">
                <a:effectLst/>
                <a:latin typeface="Century Gothic" panose="020B0502020202020204" pitchFamily="34" charset="0"/>
                <a:ea typeface="Times New Roman" panose="02020603050405020304" pitchFamily="18" charset="0"/>
              </a:rPr>
              <a:t> </a:t>
            </a:r>
            <a:r>
              <a:rPr lang="tr-TR" sz="2000" dirty="0">
                <a:effectLst/>
                <a:latin typeface="Century Gothic" panose="020B0502020202020204" pitchFamily="34" charset="0"/>
                <a:ea typeface="Times New Roman" panose="02020603050405020304" pitchFamily="18" charset="0"/>
              </a:rPr>
              <a:t>izin verilen </a:t>
            </a:r>
            <a:r>
              <a:rPr lang="tr-TR" sz="2000" spc="-10" dirty="0">
                <a:effectLst/>
                <a:latin typeface="Century Gothic" panose="020B0502020202020204" pitchFamily="34" charset="0"/>
                <a:ea typeface="Times New Roman" panose="02020603050405020304" pitchFamily="18" charset="0"/>
              </a:rPr>
              <a:t>mükellefler</a:t>
            </a:r>
            <a:endParaRPr lang="tr-TR" sz="2000" dirty="0">
              <a:latin typeface="Century Gothic" panose="020B0502020202020204" pitchFamily="34" charset="0"/>
            </a:endParaRPr>
          </a:p>
        </p:txBody>
      </p:sp>
      <p:sp>
        <p:nvSpPr>
          <p:cNvPr id="3" name="Subtitle 2">
            <a:extLst>
              <a:ext uri="{FF2B5EF4-FFF2-40B4-BE49-F238E27FC236}">
                <a16:creationId xmlns:a16="http://schemas.microsoft.com/office/drawing/2014/main" id="{513AD59F-8AEB-7F68-1581-AD87FDC08FA6}"/>
              </a:ext>
            </a:extLst>
          </p:cNvPr>
          <p:cNvSpPr txBox="1">
            <a:spLocks/>
          </p:cNvSpPr>
          <p:nvPr/>
        </p:nvSpPr>
        <p:spPr>
          <a:xfrm>
            <a:off x="-1" y="571875"/>
            <a:ext cx="4386729" cy="507625"/>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tr-TR" sz="2000" b="1" dirty="0">
                <a:solidFill>
                  <a:schemeClr val="bg1">
                    <a:lumMod val="95000"/>
                  </a:schemeClr>
                </a:solidFill>
                <a:latin typeface="Century Gothic" panose="020B0502020202020204" pitchFamily="34" charset="0"/>
              </a:rPr>
              <a:t>GEÇİCİ 32. MADDE UYGULAMASI</a:t>
            </a:r>
          </a:p>
        </p:txBody>
      </p:sp>
    </p:spTree>
    <p:extLst>
      <p:ext uri="{BB962C8B-B14F-4D97-AF65-F5344CB8AC3E}">
        <p14:creationId xmlns:p14="http://schemas.microsoft.com/office/powerpoint/2010/main" val="17440790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pic>
        <p:nvPicPr>
          <p:cNvPr id="4" name="Resim 3">
            <a:extLst>
              <a:ext uri="{FF2B5EF4-FFF2-40B4-BE49-F238E27FC236}">
                <a16:creationId xmlns:a16="http://schemas.microsoft.com/office/drawing/2014/main" id="{D709A00E-4437-11CB-2087-68C1B3A568CB}"/>
              </a:ext>
            </a:extLst>
          </p:cNvPr>
          <p:cNvPicPr>
            <a:picLocks noChangeAspect="1"/>
          </p:cNvPicPr>
          <p:nvPr/>
        </p:nvPicPr>
        <p:blipFill>
          <a:blip r:embed="rId4"/>
          <a:stretch>
            <a:fillRect/>
          </a:stretch>
        </p:blipFill>
        <p:spPr>
          <a:xfrm>
            <a:off x="5016340" y="6095934"/>
            <a:ext cx="4078577" cy="762066"/>
          </a:xfrm>
          <a:prstGeom prst="rect">
            <a:avLst/>
          </a:prstGeom>
        </p:spPr>
      </p:pic>
      <p:sp>
        <p:nvSpPr>
          <p:cNvPr id="5" name="Subtitle 2">
            <a:extLst>
              <a:ext uri="{FF2B5EF4-FFF2-40B4-BE49-F238E27FC236}">
                <a16:creationId xmlns:a16="http://schemas.microsoft.com/office/drawing/2014/main" id="{E8D41FE4-E7BB-2F42-6ED5-A260FAFCDB08}"/>
              </a:ext>
            </a:extLst>
          </p:cNvPr>
          <p:cNvSpPr>
            <a:spLocks noGrp="1"/>
          </p:cNvSpPr>
          <p:nvPr>
            <p:ph type="title"/>
          </p:nvPr>
        </p:nvSpPr>
        <p:spPr>
          <a:xfrm>
            <a:off x="995363" y="1217613"/>
            <a:ext cx="6792752" cy="701674"/>
          </a:xfrm>
        </p:spPr>
        <p:txBody>
          <a:bodyPr>
            <a:normAutofit/>
          </a:bodyPr>
          <a:lstStyle/>
          <a:p>
            <a:r>
              <a:rPr lang="tr-TR" sz="1800" b="1" dirty="0">
                <a:solidFill>
                  <a:srgbClr val="FF0000"/>
                </a:solidFill>
                <a:latin typeface="Century Gothic" panose="020B0502020202020204" pitchFamily="34" charset="0"/>
              </a:rPr>
              <a:t>YENİDEN DEĞERLEME YAPILABİLECEK İKTİSADİ KIYMETLER</a:t>
            </a:r>
          </a:p>
        </p:txBody>
      </p:sp>
      <p:sp>
        <p:nvSpPr>
          <p:cNvPr id="2" name="İçerik Yer Tutucusu 1">
            <a:extLst>
              <a:ext uri="{FF2B5EF4-FFF2-40B4-BE49-F238E27FC236}">
                <a16:creationId xmlns:a16="http://schemas.microsoft.com/office/drawing/2014/main" id="{DD013AA8-A9E6-0192-20BA-486A4AC35109}"/>
              </a:ext>
            </a:extLst>
          </p:cNvPr>
          <p:cNvSpPr>
            <a:spLocks noGrp="1"/>
          </p:cNvSpPr>
          <p:nvPr>
            <p:ph idx="1"/>
          </p:nvPr>
        </p:nvSpPr>
        <p:spPr>
          <a:xfrm>
            <a:off x="457200" y="1804895"/>
            <a:ext cx="8229600" cy="4491132"/>
          </a:xfrm>
        </p:spPr>
        <p:txBody>
          <a:bodyPr>
            <a:normAutofit fontScale="85000" lnSpcReduction="20000"/>
          </a:bodyPr>
          <a:lstStyle/>
          <a:p>
            <a:pPr marL="0" indent="0">
              <a:buNone/>
            </a:pPr>
            <a:endParaRPr lang="tr-TR" dirty="0"/>
          </a:p>
          <a:p>
            <a:pPr marL="0" indent="0">
              <a:buNone/>
            </a:pPr>
            <a:r>
              <a:rPr lang="tr-TR" dirty="0"/>
              <a:t>Yeniden değerlemenin yapılacağı tarih itibariyle aktife</a:t>
            </a:r>
            <a:r>
              <a:rPr lang="tr-TR" dirty="0">
                <a:solidFill>
                  <a:srgbClr val="00B050"/>
                </a:solidFill>
              </a:rPr>
              <a:t>(31.12.2021)</a:t>
            </a:r>
            <a:r>
              <a:rPr lang="tr-TR" dirty="0"/>
              <a:t> kayıtlı olan;</a:t>
            </a:r>
          </a:p>
          <a:p>
            <a:pPr>
              <a:buFontTx/>
              <a:buChar char="-"/>
            </a:pPr>
            <a:r>
              <a:rPr lang="tr-TR" dirty="0">
                <a:solidFill>
                  <a:srgbClr val="FF0000"/>
                </a:solidFill>
              </a:rPr>
              <a:t>Taşınmazlar(arsa ve araziler dahil)</a:t>
            </a:r>
          </a:p>
          <a:p>
            <a:pPr>
              <a:buFontTx/>
              <a:buChar char="-"/>
            </a:pPr>
            <a:r>
              <a:rPr lang="tr-TR" dirty="0">
                <a:solidFill>
                  <a:srgbClr val="FF0000"/>
                </a:solidFill>
              </a:rPr>
              <a:t>Amortismana tabi iktisadi kıymetler</a:t>
            </a:r>
          </a:p>
          <a:p>
            <a:pPr marL="447675" indent="0">
              <a:buNone/>
            </a:pPr>
            <a:r>
              <a:rPr lang="tr-TR" sz="1800" spc="-5" dirty="0">
                <a:effectLst/>
                <a:latin typeface="Century Gothic" panose="020B0502020202020204" pitchFamily="34" charset="0"/>
                <a:ea typeface="Times New Roman" panose="02020603050405020304" pitchFamily="18" charset="0"/>
              </a:rPr>
              <a:t>213</a:t>
            </a:r>
            <a:r>
              <a:rPr lang="tr-TR" sz="1800" spc="-15" dirty="0">
                <a:effectLst/>
                <a:latin typeface="Century Gothic" panose="020B0502020202020204" pitchFamily="34" charset="0"/>
                <a:ea typeface="Times New Roman" panose="02020603050405020304" pitchFamily="18" charset="0"/>
              </a:rPr>
              <a:t> </a:t>
            </a:r>
            <a:r>
              <a:rPr lang="tr-TR" sz="1800" spc="-5" dirty="0">
                <a:effectLst/>
                <a:latin typeface="Century Gothic" panose="020B0502020202020204" pitchFamily="34" charset="0"/>
                <a:ea typeface="Times New Roman" panose="02020603050405020304" pitchFamily="18" charset="0"/>
              </a:rPr>
              <a:t>sayılı Kanun uyarınca amortisman yoluyla itfası gereken gayrimenkul, gayrimenkul gibi değerlenen kıymetler (gayrimenkullerin mütemmim </a:t>
            </a:r>
            <a:r>
              <a:rPr lang="tr-TR" sz="1800" spc="-5" dirty="0" err="1">
                <a:effectLst/>
                <a:latin typeface="Century Gothic" panose="020B0502020202020204" pitchFamily="34" charset="0"/>
                <a:ea typeface="Times New Roman" panose="02020603050405020304" pitchFamily="18" charset="0"/>
              </a:rPr>
              <a:t>cüzüleri</a:t>
            </a:r>
            <a:r>
              <a:rPr lang="tr-TR" sz="1800" spc="-5" dirty="0">
                <a:effectLst/>
                <a:latin typeface="Century Gothic" panose="020B0502020202020204" pitchFamily="34" charset="0"/>
                <a:ea typeface="Times New Roman" panose="02020603050405020304" pitchFamily="18" charset="0"/>
              </a:rPr>
              <a:t> ve teferruatı, tesisat ve makinalar, gemiler ve</a:t>
            </a:r>
            <a:r>
              <a:rPr lang="tr-TR" sz="1800" spc="-35" dirty="0">
                <a:effectLst/>
                <a:latin typeface="Century Gothic" panose="020B0502020202020204" pitchFamily="34" charset="0"/>
                <a:ea typeface="Times New Roman" panose="02020603050405020304" pitchFamily="18" charset="0"/>
              </a:rPr>
              <a:t> </a:t>
            </a:r>
            <a:r>
              <a:rPr lang="tr-TR" sz="1800" spc="-5" dirty="0">
                <a:effectLst/>
                <a:latin typeface="Century Gothic" panose="020B0502020202020204" pitchFamily="34" charset="0"/>
                <a:ea typeface="Times New Roman" panose="02020603050405020304" pitchFamily="18" charset="0"/>
              </a:rPr>
              <a:t>diğer taşıtlar, </a:t>
            </a:r>
            <a:r>
              <a:rPr lang="tr-TR" sz="1800" spc="-5" dirty="0" err="1">
                <a:effectLst/>
                <a:latin typeface="Century Gothic" panose="020B0502020202020204" pitchFamily="34" charset="0"/>
                <a:ea typeface="Times New Roman" panose="02020603050405020304" pitchFamily="18" charset="0"/>
              </a:rPr>
              <a:t>gayrimaddi</a:t>
            </a:r>
            <a:r>
              <a:rPr lang="tr-TR" sz="1800" spc="-5" dirty="0">
                <a:effectLst/>
                <a:latin typeface="Century Gothic" panose="020B0502020202020204" pitchFamily="34" charset="0"/>
                <a:ea typeface="Times New Roman" panose="02020603050405020304" pitchFamily="18" charset="0"/>
              </a:rPr>
              <a:t> haklar), demirbaşlar, sinema filmleri, şerefiyeler, araştırma-geliştirme harcamaları, özel maliyet bedelleri,</a:t>
            </a:r>
            <a:r>
              <a:rPr lang="tr-TR" sz="1800" spc="-60" dirty="0">
                <a:effectLst/>
                <a:latin typeface="Century Gothic" panose="020B0502020202020204" pitchFamily="34" charset="0"/>
                <a:ea typeface="Times New Roman" panose="02020603050405020304" pitchFamily="18" charset="0"/>
              </a:rPr>
              <a:t> </a:t>
            </a:r>
            <a:r>
              <a:rPr lang="tr-TR" sz="1800" spc="-5" dirty="0">
                <a:effectLst/>
                <a:latin typeface="Century Gothic" panose="020B0502020202020204" pitchFamily="34" charset="0"/>
                <a:ea typeface="Times New Roman" panose="02020603050405020304" pitchFamily="18" charset="0"/>
              </a:rPr>
              <a:t>aktifleştirilen</a:t>
            </a:r>
            <a:r>
              <a:rPr lang="tr-TR" sz="1800" spc="-15" dirty="0">
                <a:effectLst/>
                <a:latin typeface="Century Gothic" panose="020B0502020202020204" pitchFamily="34" charset="0"/>
                <a:ea typeface="Times New Roman" panose="02020603050405020304" pitchFamily="18" charset="0"/>
              </a:rPr>
              <a:t> </a:t>
            </a:r>
            <a:r>
              <a:rPr lang="tr-TR" sz="1800" spc="-5" dirty="0">
                <a:effectLst/>
                <a:latin typeface="Century Gothic" panose="020B0502020202020204" pitchFamily="34" charset="0"/>
                <a:ea typeface="Times New Roman" panose="02020603050405020304" pitchFamily="18" charset="0"/>
              </a:rPr>
              <a:t>ilk</a:t>
            </a:r>
            <a:r>
              <a:rPr lang="tr-TR" sz="1800" spc="-45" dirty="0">
                <a:effectLst/>
                <a:latin typeface="Century Gothic" panose="020B0502020202020204" pitchFamily="34" charset="0"/>
                <a:ea typeface="Times New Roman" panose="02020603050405020304" pitchFamily="18" charset="0"/>
              </a:rPr>
              <a:t> </a:t>
            </a:r>
            <a:r>
              <a:rPr lang="tr-TR" sz="1800" spc="-5" dirty="0">
                <a:effectLst/>
                <a:latin typeface="Century Gothic" panose="020B0502020202020204" pitchFamily="34" charset="0"/>
                <a:ea typeface="Times New Roman" panose="02020603050405020304" pitchFamily="18" charset="0"/>
              </a:rPr>
              <a:t>tesis</a:t>
            </a:r>
            <a:r>
              <a:rPr lang="tr-TR" sz="1800" spc="-60" dirty="0">
                <a:effectLst/>
                <a:latin typeface="Century Gothic" panose="020B0502020202020204" pitchFamily="34" charset="0"/>
                <a:ea typeface="Times New Roman" panose="02020603050405020304" pitchFamily="18" charset="0"/>
              </a:rPr>
              <a:t> </a:t>
            </a:r>
            <a:r>
              <a:rPr lang="tr-TR" sz="1800" spc="-5" dirty="0">
                <a:effectLst/>
                <a:latin typeface="Century Gothic" panose="020B0502020202020204" pitchFamily="34" charset="0"/>
                <a:ea typeface="Times New Roman" panose="02020603050405020304" pitchFamily="18" charset="0"/>
              </a:rPr>
              <a:t>ve</a:t>
            </a:r>
            <a:r>
              <a:rPr lang="tr-TR" sz="1800" spc="-55" dirty="0">
                <a:effectLst/>
                <a:latin typeface="Century Gothic" panose="020B0502020202020204" pitchFamily="34" charset="0"/>
                <a:ea typeface="Times New Roman" panose="02020603050405020304" pitchFamily="18" charset="0"/>
              </a:rPr>
              <a:t> </a:t>
            </a:r>
            <a:r>
              <a:rPr lang="tr-TR" sz="1800" spc="-5" dirty="0" err="1">
                <a:effectLst/>
                <a:latin typeface="Century Gothic" panose="020B0502020202020204" pitchFamily="34" charset="0"/>
                <a:ea typeface="Times New Roman" panose="02020603050405020304" pitchFamily="18" charset="0"/>
              </a:rPr>
              <a:t>taazzuv</a:t>
            </a:r>
            <a:r>
              <a:rPr lang="tr-TR" sz="1800" spc="-50" dirty="0">
                <a:effectLst/>
                <a:latin typeface="Century Gothic" panose="020B0502020202020204" pitchFamily="34" charset="0"/>
                <a:ea typeface="Times New Roman" panose="02020603050405020304" pitchFamily="18" charset="0"/>
              </a:rPr>
              <a:t> </a:t>
            </a:r>
            <a:r>
              <a:rPr lang="tr-TR" sz="1800" spc="-5" dirty="0">
                <a:effectLst/>
                <a:latin typeface="Century Gothic" panose="020B0502020202020204" pitchFamily="34" charset="0"/>
                <a:ea typeface="Times New Roman" panose="02020603050405020304" pitchFamily="18" charset="0"/>
              </a:rPr>
              <a:t>giderleri gibi kıymetleri,</a:t>
            </a:r>
          </a:p>
          <a:p>
            <a:pPr marL="0" indent="85725">
              <a:buNone/>
            </a:pPr>
            <a:r>
              <a:rPr lang="tr-TR" dirty="0">
                <a:solidFill>
                  <a:srgbClr val="FF0000"/>
                </a:solidFill>
                <a:latin typeface="Century Gothic" panose="020B0502020202020204" pitchFamily="34" charset="0"/>
              </a:rPr>
              <a:t>- </a:t>
            </a:r>
            <a:r>
              <a:rPr lang="tr-TR" dirty="0">
                <a:solidFill>
                  <a:srgbClr val="FF0000"/>
                </a:solidFill>
              </a:rPr>
              <a:t>Bu iktisadi kıymetlerin amortismanları</a:t>
            </a:r>
          </a:p>
          <a:p>
            <a:pPr marL="0" indent="0">
              <a:buNone/>
            </a:pPr>
            <a:r>
              <a:rPr lang="tr-TR" dirty="0"/>
              <a:t>Geçici 32. madde kapsamında yeniden değerlemeden faydalanabilirler.</a:t>
            </a:r>
          </a:p>
        </p:txBody>
      </p:sp>
      <p:sp>
        <p:nvSpPr>
          <p:cNvPr id="3" name="Subtitle 2">
            <a:extLst>
              <a:ext uri="{FF2B5EF4-FFF2-40B4-BE49-F238E27FC236}">
                <a16:creationId xmlns:a16="http://schemas.microsoft.com/office/drawing/2014/main" id="{07CEE11F-812F-A722-4ACC-8D698497E021}"/>
              </a:ext>
            </a:extLst>
          </p:cNvPr>
          <p:cNvSpPr txBox="1">
            <a:spLocks/>
          </p:cNvSpPr>
          <p:nvPr/>
        </p:nvSpPr>
        <p:spPr>
          <a:xfrm>
            <a:off x="-1" y="571875"/>
            <a:ext cx="4386729" cy="507625"/>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tr-TR" sz="2000" b="1" dirty="0">
                <a:solidFill>
                  <a:schemeClr val="bg1">
                    <a:lumMod val="95000"/>
                  </a:schemeClr>
                </a:solidFill>
                <a:latin typeface="Century Gothic" panose="020B0502020202020204" pitchFamily="34" charset="0"/>
              </a:rPr>
              <a:t>GEÇİCİ 32. MADDE UYGULAMASI</a:t>
            </a:r>
          </a:p>
        </p:txBody>
      </p:sp>
    </p:spTree>
    <p:extLst>
      <p:ext uri="{BB962C8B-B14F-4D97-AF65-F5344CB8AC3E}">
        <p14:creationId xmlns:p14="http://schemas.microsoft.com/office/powerpoint/2010/main" val="31396510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pic>
        <p:nvPicPr>
          <p:cNvPr id="4" name="Resim 3">
            <a:extLst>
              <a:ext uri="{FF2B5EF4-FFF2-40B4-BE49-F238E27FC236}">
                <a16:creationId xmlns:a16="http://schemas.microsoft.com/office/drawing/2014/main" id="{D709A00E-4437-11CB-2087-68C1B3A568CB}"/>
              </a:ext>
            </a:extLst>
          </p:cNvPr>
          <p:cNvPicPr>
            <a:picLocks noChangeAspect="1"/>
          </p:cNvPicPr>
          <p:nvPr/>
        </p:nvPicPr>
        <p:blipFill>
          <a:blip r:embed="rId4"/>
          <a:stretch>
            <a:fillRect/>
          </a:stretch>
        </p:blipFill>
        <p:spPr>
          <a:xfrm>
            <a:off x="5016340" y="6095934"/>
            <a:ext cx="4078577" cy="762066"/>
          </a:xfrm>
          <a:prstGeom prst="rect">
            <a:avLst/>
          </a:prstGeom>
        </p:spPr>
      </p:pic>
      <p:sp>
        <p:nvSpPr>
          <p:cNvPr id="5" name="Subtitle 2">
            <a:extLst>
              <a:ext uri="{FF2B5EF4-FFF2-40B4-BE49-F238E27FC236}">
                <a16:creationId xmlns:a16="http://schemas.microsoft.com/office/drawing/2014/main" id="{E8D41FE4-E7BB-2F42-6ED5-A260FAFCDB08}"/>
              </a:ext>
            </a:extLst>
          </p:cNvPr>
          <p:cNvSpPr>
            <a:spLocks noGrp="1"/>
          </p:cNvSpPr>
          <p:nvPr>
            <p:ph type="title"/>
          </p:nvPr>
        </p:nvSpPr>
        <p:spPr>
          <a:xfrm>
            <a:off x="995363" y="1217613"/>
            <a:ext cx="6792752" cy="701674"/>
          </a:xfrm>
        </p:spPr>
        <p:txBody>
          <a:bodyPr>
            <a:normAutofit/>
          </a:bodyPr>
          <a:lstStyle/>
          <a:p>
            <a:r>
              <a:rPr lang="tr-TR" sz="1800" b="1" dirty="0">
                <a:solidFill>
                  <a:srgbClr val="FF0000"/>
                </a:solidFill>
                <a:latin typeface="Century Gothic" panose="020B0502020202020204" pitchFamily="34" charset="0"/>
              </a:rPr>
              <a:t>YENİDEN DEĞERLEME YAPILAMAYACAK İKTİSADİ KIYMETLER</a:t>
            </a:r>
          </a:p>
        </p:txBody>
      </p:sp>
      <p:sp>
        <p:nvSpPr>
          <p:cNvPr id="2" name="İçerik Yer Tutucusu 1">
            <a:extLst>
              <a:ext uri="{FF2B5EF4-FFF2-40B4-BE49-F238E27FC236}">
                <a16:creationId xmlns:a16="http://schemas.microsoft.com/office/drawing/2014/main" id="{DD013AA8-A9E6-0192-20BA-486A4AC35109}"/>
              </a:ext>
            </a:extLst>
          </p:cNvPr>
          <p:cNvSpPr>
            <a:spLocks noGrp="1"/>
          </p:cNvSpPr>
          <p:nvPr>
            <p:ph idx="1"/>
          </p:nvPr>
        </p:nvSpPr>
        <p:spPr>
          <a:xfrm>
            <a:off x="457200" y="1804895"/>
            <a:ext cx="8229600" cy="4491132"/>
          </a:xfrm>
        </p:spPr>
        <p:txBody>
          <a:bodyPr>
            <a:normAutofit/>
          </a:bodyPr>
          <a:lstStyle/>
          <a:p>
            <a:pPr marL="0" indent="0">
              <a:buNone/>
            </a:pPr>
            <a:endParaRPr lang="tr-TR" dirty="0"/>
          </a:p>
          <a:p>
            <a:pPr marL="103505" marR="120015" indent="325755" algn="just">
              <a:lnSpc>
                <a:spcPct val="98000"/>
              </a:lnSpc>
              <a:spcBef>
                <a:spcPts val="480"/>
              </a:spcBef>
              <a:spcAft>
                <a:spcPts val="0"/>
              </a:spcAft>
            </a:pPr>
            <a:r>
              <a:rPr lang="tr-TR" sz="1800" dirty="0">
                <a:effectLst/>
                <a:latin typeface="Century Gothic" panose="020B0502020202020204" pitchFamily="34" charset="0"/>
                <a:ea typeface="Times New Roman" panose="02020603050405020304" pitchFamily="18" charset="0"/>
              </a:rPr>
              <a:t>Bu niteliklerini korudukları müddetçe sat-kirala-geri al işlemine veya kira sertifikası ihracına</a:t>
            </a:r>
            <a:r>
              <a:rPr lang="tr-TR" sz="1800" spc="-4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konu</a:t>
            </a:r>
            <a:r>
              <a:rPr lang="tr-TR" sz="1800" spc="-3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edilen</a:t>
            </a:r>
            <a:r>
              <a:rPr lang="tr-TR" sz="1800" spc="-3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taşınmazlar</a:t>
            </a:r>
            <a:r>
              <a:rPr lang="tr-TR" sz="1800" spc="-3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ve</a:t>
            </a:r>
            <a:r>
              <a:rPr lang="tr-TR" sz="1800" spc="-6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amortismana tabi</a:t>
            </a:r>
            <a:r>
              <a:rPr lang="tr-TR" sz="1800" spc="-4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diğer</a:t>
            </a:r>
            <a:r>
              <a:rPr lang="tr-TR" sz="1800" spc="-5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iktisadi</a:t>
            </a:r>
            <a:r>
              <a:rPr lang="tr-TR" sz="1800" spc="-4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kıymetler</a:t>
            </a:r>
            <a:r>
              <a:rPr lang="tr-TR" sz="1800" spc="-35" dirty="0">
                <a:latin typeface="Century Gothic" panose="020B0502020202020204" pitchFamily="34" charset="0"/>
                <a:ea typeface="Times New Roman" panose="02020603050405020304" pitchFamily="18" charset="0"/>
              </a:rPr>
              <a:t>,</a:t>
            </a:r>
          </a:p>
          <a:p>
            <a:pPr marL="103505" marR="120015" indent="0" algn="just">
              <a:lnSpc>
                <a:spcPct val="98000"/>
              </a:lnSpc>
              <a:spcBef>
                <a:spcPts val="480"/>
              </a:spcBef>
              <a:spcAft>
                <a:spcPts val="0"/>
              </a:spcAft>
              <a:buNone/>
            </a:pPr>
            <a:endParaRPr lang="tr-TR" sz="1800" spc="-35" dirty="0">
              <a:latin typeface="Century Gothic" panose="020B0502020202020204" pitchFamily="34" charset="0"/>
              <a:ea typeface="Times New Roman" panose="02020603050405020304" pitchFamily="18" charset="0"/>
            </a:endParaRPr>
          </a:p>
          <a:p>
            <a:pPr marL="103505" marR="120015" indent="325755" algn="just">
              <a:lnSpc>
                <a:spcPct val="98000"/>
              </a:lnSpc>
              <a:spcBef>
                <a:spcPts val="480"/>
              </a:spcBef>
            </a:pPr>
            <a:r>
              <a:rPr lang="tr-TR" sz="1800" spc="-60" dirty="0">
                <a:effectLst/>
                <a:latin typeface="Century Gothic" panose="020B0502020202020204" pitchFamily="34" charset="0"/>
                <a:ea typeface="Times New Roman" panose="02020603050405020304" pitchFamily="18" charset="0"/>
              </a:rPr>
              <a:t> İ</a:t>
            </a:r>
            <a:r>
              <a:rPr lang="tr-TR" sz="1800" dirty="0">
                <a:effectLst/>
                <a:latin typeface="Century Gothic" panose="020B0502020202020204" pitchFamily="34" charset="0"/>
                <a:ea typeface="Times New Roman" panose="02020603050405020304" pitchFamily="18" charset="0"/>
              </a:rPr>
              <a:t>ktisadi kıymetlerin</a:t>
            </a:r>
            <a:r>
              <a:rPr lang="tr-TR" sz="1800" spc="2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alım,</a:t>
            </a:r>
            <a:r>
              <a:rPr lang="tr-TR" sz="1800" spc="-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satım</a:t>
            </a:r>
            <a:r>
              <a:rPr lang="tr-TR" sz="1800" spc="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ve inşa</a:t>
            </a:r>
            <a:r>
              <a:rPr lang="tr-TR" sz="1800" spc="2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işleri ile</a:t>
            </a:r>
            <a:r>
              <a:rPr lang="tr-TR" sz="1800" spc="-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devamlı</a:t>
            </a:r>
            <a:r>
              <a:rPr lang="tr-TR" sz="1800" spc="1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olarak uğraşanların</a:t>
            </a:r>
            <a:r>
              <a:rPr lang="tr-TR" sz="1800" spc="6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bu amaçla</a:t>
            </a:r>
            <a:r>
              <a:rPr lang="tr-TR" sz="1800" spc="5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aktiflerinde kayıtlı</a:t>
            </a:r>
            <a:r>
              <a:rPr lang="tr-TR" sz="1800" spc="-6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bulunan</a:t>
            </a:r>
            <a:r>
              <a:rPr lang="tr-TR" sz="1800" spc="-5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emtia</a:t>
            </a:r>
            <a:r>
              <a:rPr lang="tr-TR" sz="1800" spc="-5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niteliğindeki</a:t>
            </a:r>
            <a:r>
              <a:rPr lang="tr-TR" sz="1800" spc="-5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kıymetler,</a:t>
            </a:r>
            <a:r>
              <a:rPr lang="tr-TR" sz="1800" spc="-6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hangi</a:t>
            </a:r>
            <a:r>
              <a:rPr lang="tr-TR" sz="1800" spc="-5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hesapta</a:t>
            </a:r>
            <a:r>
              <a:rPr lang="tr-TR" sz="1800" spc="-5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kayıtlı</a:t>
            </a:r>
            <a:r>
              <a:rPr lang="tr-TR" sz="1800" spc="-5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olduğu</a:t>
            </a:r>
            <a:r>
              <a:rPr lang="tr-TR" sz="1800" spc="-6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önemli</a:t>
            </a:r>
            <a:r>
              <a:rPr lang="tr-TR" sz="1800" spc="-5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olmaksızın, 213</a:t>
            </a:r>
            <a:r>
              <a:rPr lang="tr-TR" sz="1800" spc="-6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sayılı</a:t>
            </a:r>
            <a:r>
              <a:rPr lang="tr-TR" sz="1800" spc="-3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Kanunun</a:t>
            </a:r>
            <a:r>
              <a:rPr lang="tr-TR" sz="1800" spc="-2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geçici</a:t>
            </a:r>
            <a:r>
              <a:rPr lang="tr-TR" sz="1800" spc="-3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32</a:t>
            </a:r>
            <a:r>
              <a:rPr lang="tr-TR" sz="1800" spc="-60" dirty="0">
                <a:effectLst/>
                <a:latin typeface="Century Gothic" panose="020B0502020202020204" pitchFamily="34" charset="0"/>
                <a:ea typeface="Times New Roman" panose="02020603050405020304" pitchFamily="18" charset="0"/>
              </a:rPr>
              <a:t> </a:t>
            </a:r>
            <a:r>
              <a:rPr lang="tr-TR" sz="1800" dirty="0" err="1">
                <a:effectLst/>
                <a:latin typeface="Century Gothic" panose="020B0502020202020204" pitchFamily="34" charset="0"/>
                <a:ea typeface="Times New Roman" panose="02020603050405020304" pitchFamily="18" charset="0"/>
              </a:rPr>
              <a:t>nci</a:t>
            </a:r>
            <a:r>
              <a:rPr lang="tr-TR" sz="1800" spc="-4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maddesi</a:t>
            </a:r>
            <a:r>
              <a:rPr lang="tr-TR" sz="1800" spc="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kapsamında</a:t>
            </a:r>
            <a:r>
              <a:rPr lang="tr-TR" sz="1800" spc="-5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yeniden</a:t>
            </a:r>
            <a:r>
              <a:rPr lang="tr-TR" sz="1800" spc="-5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değerlemeye</a:t>
            </a:r>
            <a:r>
              <a:rPr lang="tr-TR" sz="1800" spc="-40"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tabi</a:t>
            </a:r>
            <a:r>
              <a:rPr lang="tr-TR" sz="1800" spc="-4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tutulamaz.</a:t>
            </a:r>
          </a:p>
          <a:p>
            <a:pPr marL="103505" marR="120015" indent="325755" algn="just">
              <a:lnSpc>
                <a:spcPct val="98000"/>
              </a:lnSpc>
              <a:spcBef>
                <a:spcPts val="480"/>
              </a:spcBef>
              <a:spcAft>
                <a:spcPts val="0"/>
              </a:spcAft>
            </a:pPr>
            <a:endParaRPr lang="tr-TR" sz="1800" dirty="0">
              <a:effectLst/>
              <a:latin typeface="Times New Roman" panose="02020603050405020304" pitchFamily="18" charset="0"/>
              <a:ea typeface="Times New Roman" panose="02020603050405020304" pitchFamily="18" charset="0"/>
            </a:endParaRPr>
          </a:p>
        </p:txBody>
      </p:sp>
      <p:sp>
        <p:nvSpPr>
          <p:cNvPr id="3" name="Subtitle 2">
            <a:extLst>
              <a:ext uri="{FF2B5EF4-FFF2-40B4-BE49-F238E27FC236}">
                <a16:creationId xmlns:a16="http://schemas.microsoft.com/office/drawing/2014/main" id="{07CEE11F-812F-A722-4ACC-8D698497E021}"/>
              </a:ext>
            </a:extLst>
          </p:cNvPr>
          <p:cNvSpPr txBox="1">
            <a:spLocks/>
          </p:cNvSpPr>
          <p:nvPr/>
        </p:nvSpPr>
        <p:spPr>
          <a:xfrm>
            <a:off x="-1" y="571875"/>
            <a:ext cx="4386729" cy="507625"/>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tr-TR" sz="2000" b="1" dirty="0">
                <a:solidFill>
                  <a:schemeClr val="bg1">
                    <a:lumMod val="95000"/>
                  </a:schemeClr>
                </a:solidFill>
                <a:latin typeface="Century Gothic" panose="020B0502020202020204" pitchFamily="34" charset="0"/>
              </a:rPr>
              <a:t>GEÇİCİ 32. MADDE UYGULAMASI</a:t>
            </a:r>
          </a:p>
        </p:txBody>
      </p:sp>
    </p:spTree>
    <p:extLst>
      <p:ext uri="{BB962C8B-B14F-4D97-AF65-F5344CB8AC3E}">
        <p14:creationId xmlns:p14="http://schemas.microsoft.com/office/powerpoint/2010/main" val="26212934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pic>
        <p:nvPicPr>
          <p:cNvPr id="4" name="Resim 3">
            <a:extLst>
              <a:ext uri="{FF2B5EF4-FFF2-40B4-BE49-F238E27FC236}">
                <a16:creationId xmlns:a16="http://schemas.microsoft.com/office/drawing/2014/main" id="{D709A00E-4437-11CB-2087-68C1B3A568CB}"/>
              </a:ext>
            </a:extLst>
          </p:cNvPr>
          <p:cNvPicPr>
            <a:picLocks noChangeAspect="1"/>
          </p:cNvPicPr>
          <p:nvPr/>
        </p:nvPicPr>
        <p:blipFill>
          <a:blip r:embed="rId4"/>
          <a:stretch>
            <a:fillRect/>
          </a:stretch>
        </p:blipFill>
        <p:spPr>
          <a:xfrm>
            <a:off x="5016340" y="6095934"/>
            <a:ext cx="4078577" cy="762066"/>
          </a:xfrm>
          <a:prstGeom prst="rect">
            <a:avLst/>
          </a:prstGeom>
        </p:spPr>
      </p:pic>
      <p:sp>
        <p:nvSpPr>
          <p:cNvPr id="5" name="Subtitle 2">
            <a:extLst>
              <a:ext uri="{FF2B5EF4-FFF2-40B4-BE49-F238E27FC236}">
                <a16:creationId xmlns:a16="http://schemas.microsoft.com/office/drawing/2014/main" id="{E8D41FE4-E7BB-2F42-6ED5-A260FAFCDB08}"/>
              </a:ext>
            </a:extLst>
          </p:cNvPr>
          <p:cNvSpPr>
            <a:spLocks noGrp="1"/>
          </p:cNvSpPr>
          <p:nvPr>
            <p:ph type="title"/>
          </p:nvPr>
        </p:nvSpPr>
        <p:spPr>
          <a:xfrm>
            <a:off x="995363" y="1217613"/>
            <a:ext cx="6792752" cy="701674"/>
          </a:xfrm>
        </p:spPr>
        <p:txBody>
          <a:bodyPr>
            <a:normAutofit/>
          </a:bodyPr>
          <a:lstStyle/>
          <a:p>
            <a:r>
              <a:rPr lang="tr-TR" sz="2000" b="1" dirty="0">
                <a:solidFill>
                  <a:srgbClr val="FF0000"/>
                </a:solidFill>
                <a:latin typeface="Century Gothic" panose="020B0502020202020204" pitchFamily="34" charset="0"/>
              </a:rPr>
              <a:t>YENİDEN DEĞERLEMEYE ESAS DEĞER</a:t>
            </a:r>
          </a:p>
        </p:txBody>
      </p:sp>
      <p:sp>
        <p:nvSpPr>
          <p:cNvPr id="2" name="İçerik Yer Tutucusu 1">
            <a:extLst>
              <a:ext uri="{FF2B5EF4-FFF2-40B4-BE49-F238E27FC236}">
                <a16:creationId xmlns:a16="http://schemas.microsoft.com/office/drawing/2014/main" id="{DD013AA8-A9E6-0192-20BA-486A4AC35109}"/>
              </a:ext>
            </a:extLst>
          </p:cNvPr>
          <p:cNvSpPr>
            <a:spLocks noGrp="1"/>
          </p:cNvSpPr>
          <p:nvPr>
            <p:ph idx="1"/>
          </p:nvPr>
        </p:nvSpPr>
        <p:spPr>
          <a:xfrm>
            <a:off x="457200" y="1804895"/>
            <a:ext cx="8229600" cy="4491132"/>
          </a:xfrm>
        </p:spPr>
        <p:txBody>
          <a:bodyPr>
            <a:normAutofit lnSpcReduction="10000"/>
          </a:bodyPr>
          <a:lstStyle/>
          <a:p>
            <a:pPr marL="285750" marR="113030" indent="-285750" algn="just">
              <a:lnSpc>
                <a:spcPct val="105000"/>
              </a:lnSpc>
              <a:spcBef>
                <a:spcPts val="610"/>
              </a:spcBef>
              <a:spcAft>
                <a:spcPts val="0"/>
              </a:spcAft>
            </a:pPr>
            <a:r>
              <a:rPr lang="tr-TR" sz="2000" dirty="0">
                <a:latin typeface="Century Gothic" panose="020B0502020202020204" pitchFamily="34" charset="0"/>
                <a:ea typeface="Times New Roman" panose="02020603050405020304" pitchFamily="18" charset="0"/>
              </a:rPr>
              <a:t>A</a:t>
            </a:r>
            <a:r>
              <a:rPr lang="tr-TR" sz="2000" dirty="0">
                <a:effectLst/>
                <a:latin typeface="Century Gothic" panose="020B0502020202020204" pitchFamily="34" charset="0"/>
                <a:ea typeface="Times New Roman" panose="02020603050405020304" pitchFamily="18" charset="0"/>
              </a:rPr>
              <a:t>mortismana tabi iktisadi </a:t>
            </a:r>
            <a:r>
              <a:rPr lang="tr-TR" sz="2000" dirty="0">
                <a:latin typeface="Century Gothic" panose="020B0502020202020204" pitchFamily="34" charset="0"/>
                <a:ea typeface="Times New Roman" panose="02020603050405020304" pitchFamily="18" charset="0"/>
              </a:rPr>
              <a:t>kıymetlerin </a:t>
            </a:r>
            <a:r>
              <a:rPr lang="tr-TR" sz="2000" dirty="0">
                <a:effectLst/>
                <a:latin typeface="Century Gothic" panose="020B0502020202020204" pitchFamily="34" charset="0"/>
                <a:ea typeface="Times New Roman" panose="02020603050405020304" pitchFamily="18" charset="0"/>
              </a:rPr>
              <a:t>ve bunlara ait amortismanların, değerlemenin yapılacağı dönem sonu itibarıyla yasal defter kayıtlarında yer alan değerleri dikkate alınır. </a:t>
            </a:r>
            <a:r>
              <a:rPr lang="tr-TR" sz="2000" b="1" dirty="0">
                <a:solidFill>
                  <a:srgbClr val="FF0000"/>
                </a:solidFill>
                <a:latin typeface="Century Gothic" panose="020B0502020202020204" pitchFamily="34" charset="0"/>
                <a:ea typeface="Times New Roman" panose="02020603050405020304" pitchFamily="18" charset="0"/>
              </a:rPr>
              <a:t>31.12.2021 tarihli değerleri</a:t>
            </a:r>
            <a:endParaRPr lang="tr-TR" sz="2000" b="1" dirty="0">
              <a:solidFill>
                <a:srgbClr val="FF0000"/>
              </a:solidFill>
              <a:effectLst/>
              <a:latin typeface="Century Gothic" panose="020B0502020202020204" pitchFamily="34" charset="0"/>
              <a:ea typeface="Times New Roman" panose="02020603050405020304" pitchFamily="18" charset="0"/>
            </a:endParaRPr>
          </a:p>
          <a:p>
            <a:pPr marL="285750" marR="113030" indent="-285750" algn="just">
              <a:lnSpc>
                <a:spcPct val="105000"/>
              </a:lnSpc>
              <a:spcBef>
                <a:spcPts val="610"/>
              </a:spcBef>
              <a:spcAft>
                <a:spcPts val="0"/>
              </a:spcAft>
            </a:pPr>
            <a:endParaRPr lang="tr-TR" sz="2000" dirty="0">
              <a:latin typeface="Century Gothic" panose="020B0502020202020204" pitchFamily="34" charset="0"/>
              <a:ea typeface="Times New Roman" panose="02020603050405020304" pitchFamily="18" charset="0"/>
            </a:endParaRPr>
          </a:p>
          <a:p>
            <a:pPr marL="389255" marR="118110" indent="-285750" algn="just">
              <a:lnSpc>
                <a:spcPct val="105000"/>
              </a:lnSpc>
              <a:spcBef>
                <a:spcPts val="670"/>
              </a:spcBef>
            </a:pPr>
            <a:r>
              <a:rPr lang="tr-TR" sz="2000" dirty="0">
                <a:effectLst/>
                <a:latin typeface="Century Gothic" panose="020B0502020202020204" pitchFamily="34" charset="0"/>
                <a:ea typeface="Times New Roman" panose="02020603050405020304" pitchFamily="18" charset="0"/>
              </a:rPr>
              <a:t>Amortismana tabi iktisadi kıymetlerin amortismanının herhangi </a:t>
            </a:r>
            <a:r>
              <a:rPr lang="tr-TR" sz="2000" b="1" dirty="0">
                <a:solidFill>
                  <a:srgbClr val="00B050"/>
                </a:solidFill>
                <a:effectLst/>
                <a:latin typeface="Century Gothic" panose="020B0502020202020204" pitchFamily="34" charset="0"/>
                <a:ea typeface="Times New Roman" panose="02020603050405020304" pitchFamily="18" charset="0"/>
              </a:rPr>
              <a:t>bir yılda eksik ayrılması</a:t>
            </a:r>
            <a:r>
              <a:rPr lang="tr-TR" sz="2000" b="1" spc="-5" dirty="0">
                <a:solidFill>
                  <a:srgbClr val="00B050"/>
                </a:solidFill>
                <a:effectLst/>
                <a:latin typeface="Century Gothic" panose="020B0502020202020204" pitchFamily="34" charset="0"/>
                <a:ea typeface="Times New Roman" panose="02020603050405020304" pitchFamily="18" charset="0"/>
              </a:rPr>
              <a:t> </a:t>
            </a:r>
            <a:r>
              <a:rPr lang="tr-TR" sz="2000" b="1" dirty="0">
                <a:solidFill>
                  <a:srgbClr val="00B050"/>
                </a:solidFill>
                <a:effectLst/>
                <a:latin typeface="Century Gothic" panose="020B0502020202020204" pitchFamily="34" charset="0"/>
                <a:ea typeface="Times New Roman" panose="02020603050405020304" pitchFamily="18" charset="0"/>
              </a:rPr>
              <a:t>veya hiç</a:t>
            </a:r>
            <a:r>
              <a:rPr lang="tr-TR" sz="2000" b="1" spc="-25" dirty="0">
                <a:solidFill>
                  <a:srgbClr val="00B050"/>
                </a:solidFill>
                <a:effectLst/>
                <a:latin typeface="Century Gothic" panose="020B0502020202020204" pitchFamily="34" charset="0"/>
                <a:ea typeface="Times New Roman" panose="02020603050405020304" pitchFamily="18" charset="0"/>
              </a:rPr>
              <a:t> </a:t>
            </a:r>
            <a:r>
              <a:rPr lang="tr-TR" sz="2000" b="1" dirty="0">
                <a:solidFill>
                  <a:srgbClr val="00B050"/>
                </a:solidFill>
                <a:effectLst/>
                <a:latin typeface="Century Gothic" panose="020B0502020202020204" pitchFamily="34" charset="0"/>
                <a:ea typeface="Times New Roman" panose="02020603050405020304" pitchFamily="18" charset="0"/>
              </a:rPr>
              <a:t>ayrılmamış olması durumunda, </a:t>
            </a:r>
            <a:r>
              <a:rPr lang="tr-TR" sz="2000" dirty="0">
                <a:effectLst/>
                <a:latin typeface="Century Gothic" panose="020B0502020202020204" pitchFamily="34" charset="0"/>
                <a:ea typeface="Times New Roman" panose="02020603050405020304" pitchFamily="18" charset="0"/>
              </a:rPr>
              <a:t>yeniden değerlemeye esas</a:t>
            </a:r>
            <a:r>
              <a:rPr lang="tr-TR" sz="2000" spc="-5" dirty="0">
                <a:effectLst/>
                <a:latin typeface="Century Gothic" panose="020B0502020202020204" pitchFamily="34" charset="0"/>
                <a:ea typeface="Times New Roman" panose="02020603050405020304" pitchFamily="18" charset="0"/>
              </a:rPr>
              <a:t> </a:t>
            </a:r>
            <a:r>
              <a:rPr lang="tr-TR" sz="2000" dirty="0">
                <a:effectLst/>
                <a:latin typeface="Century Gothic" panose="020B0502020202020204" pitchFamily="34" charset="0"/>
                <a:ea typeface="Times New Roman" panose="02020603050405020304" pitchFamily="18" charset="0"/>
              </a:rPr>
              <a:t>alınacak değer, </a:t>
            </a:r>
            <a:r>
              <a:rPr lang="tr-TR" sz="2000" b="1" dirty="0">
                <a:solidFill>
                  <a:srgbClr val="FF0000"/>
                </a:solidFill>
                <a:effectLst/>
                <a:latin typeface="Century Gothic" panose="020B0502020202020204" pitchFamily="34" charset="0"/>
                <a:ea typeface="Times New Roman" panose="02020603050405020304" pitchFamily="18" charset="0"/>
              </a:rPr>
              <a:t>bu amortismanlar tam</a:t>
            </a:r>
            <a:r>
              <a:rPr lang="tr-TR" sz="2000" b="1" spc="-15" dirty="0">
                <a:solidFill>
                  <a:srgbClr val="FF0000"/>
                </a:solidFill>
                <a:effectLst/>
                <a:latin typeface="Century Gothic" panose="020B0502020202020204" pitchFamily="34" charset="0"/>
                <a:ea typeface="Times New Roman" panose="02020603050405020304" pitchFamily="18" charset="0"/>
              </a:rPr>
              <a:t> </a:t>
            </a:r>
            <a:r>
              <a:rPr lang="tr-TR" sz="2000" b="1" dirty="0">
                <a:solidFill>
                  <a:srgbClr val="FF0000"/>
                </a:solidFill>
                <a:effectLst/>
                <a:latin typeface="Century Gothic" panose="020B0502020202020204" pitchFamily="34" charset="0"/>
                <a:ea typeface="Times New Roman" panose="02020603050405020304" pitchFamily="18" charset="0"/>
              </a:rPr>
              <a:t>olarak</a:t>
            </a:r>
            <a:r>
              <a:rPr lang="tr-TR" sz="2000" b="1" spc="-35" dirty="0">
                <a:solidFill>
                  <a:srgbClr val="FF0000"/>
                </a:solidFill>
                <a:effectLst/>
                <a:latin typeface="Century Gothic" panose="020B0502020202020204" pitchFamily="34" charset="0"/>
                <a:ea typeface="Times New Roman" panose="02020603050405020304" pitchFamily="18" charset="0"/>
              </a:rPr>
              <a:t> </a:t>
            </a:r>
            <a:r>
              <a:rPr lang="tr-TR" sz="2000" b="1" dirty="0">
                <a:solidFill>
                  <a:srgbClr val="FF0000"/>
                </a:solidFill>
                <a:effectLst/>
                <a:latin typeface="Century Gothic" panose="020B0502020202020204" pitchFamily="34" charset="0"/>
                <a:ea typeface="Times New Roman" panose="02020603050405020304" pitchFamily="18" charset="0"/>
              </a:rPr>
              <a:t>ayrılmış</a:t>
            </a:r>
            <a:r>
              <a:rPr lang="tr-TR" sz="2000" b="1" spc="-25" dirty="0">
                <a:solidFill>
                  <a:srgbClr val="FF0000"/>
                </a:solidFill>
                <a:effectLst/>
                <a:latin typeface="Century Gothic" panose="020B0502020202020204" pitchFamily="34" charset="0"/>
                <a:ea typeface="Times New Roman" panose="02020603050405020304" pitchFamily="18" charset="0"/>
              </a:rPr>
              <a:t> </a:t>
            </a:r>
            <a:r>
              <a:rPr lang="tr-TR" sz="2000" b="1" dirty="0">
                <a:solidFill>
                  <a:srgbClr val="FF0000"/>
                </a:solidFill>
                <a:effectLst/>
                <a:latin typeface="Century Gothic" panose="020B0502020202020204" pitchFamily="34" charset="0"/>
                <a:ea typeface="Times New Roman" panose="02020603050405020304" pitchFamily="18" charset="0"/>
              </a:rPr>
              <a:t>varsayılarak belirlenir.</a:t>
            </a:r>
          </a:p>
          <a:p>
            <a:pPr marL="389255" marR="118110" indent="-285750" algn="just">
              <a:lnSpc>
                <a:spcPct val="105000"/>
              </a:lnSpc>
              <a:spcBef>
                <a:spcPts val="670"/>
              </a:spcBef>
            </a:pPr>
            <a:endParaRPr lang="tr-TR" sz="2000" dirty="0">
              <a:latin typeface="Times New Roman" panose="02020603050405020304" pitchFamily="18" charset="0"/>
              <a:ea typeface="Times New Roman" panose="02020603050405020304" pitchFamily="18" charset="0"/>
            </a:endParaRPr>
          </a:p>
          <a:p>
            <a:pPr marL="389255" marR="118110" indent="-285750" algn="just">
              <a:lnSpc>
                <a:spcPct val="105000"/>
              </a:lnSpc>
              <a:spcBef>
                <a:spcPts val="670"/>
              </a:spcBef>
            </a:pPr>
            <a:r>
              <a:rPr lang="tr-TR" sz="2000" dirty="0">
                <a:effectLst/>
                <a:latin typeface="Century Gothic" panose="020B0502020202020204" pitchFamily="34" charset="0"/>
                <a:ea typeface="Times New Roman" panose="02020603050405020304" pitchFamily="18" charset="0"/>
              </a:rPr>
              <a:t>213</a:t>
            </a:r>
            <a:r>
              <a:rPr lang="tr-TR" sz="2000" spc="-60" dirty="0">
                <a:effectLst/>
                <a:latin typeface="Century Gothic" panose="020B0502020202020204" pitchFamily="34" charset="0"/>
                <a:ea typeface="Times New Roman" panose="02020603050405020304" pitchFamily="18" charset="0"/>
              </a:rPr>
              <a:t> </a:t>
            </a:r>
            <a:r>
              <a:rPr lang="tr-TR" sz="2000" dirty="0">
                <a:effectLst/>
                <a:latin typeface="Century Gothic" panose="020B0502020202020204" pitchFamily="34" charset="0"/>
                <a:ea typeface="Times New Roman" panose="02020603050405020304" pitchFamily="18" charset="0"/>
              </a:rPr>
              <a:t>sayılı</a:t>
            </a:r>
            <a:r>
              <a:rPr lang="tr-TR" sz="2000" spc="-55" dirty="0">
                <a:effectLst/>
                <a:latin typeface="Century Gothic" panose="020B0502020202020204" pitchFamily="34" charset="0"/>
                <a:ea typeface="Times New Roman" panose="02020603050405020304" pitchFamily="18" charset="0"/>
              </a:rPr>
              <a:t> </a:t>
            </a:r>
            <a:r>
              <a:rPr lang="tr-TR" sz="2000" dirty="0">
                <a:effectLst/>
                <a:latin typeface="Century Gothic" panose="020B0502020202020204" pitchFamily="34" charset="0"/>
                <a:ea typeface="Times New Roman" panose="02020603050405020304" pitchFamily="18" charset="0"/>
              </a:rPr>
              <a:t>Kanun</a:t>
            </a:r>
            <a:r>
              <a:rPr lang="tr-TR" sz="2000" spc="-55" dirty="0">
                <a:effectLst/>
                <a:latin typeface="Century Gothic" panose="020B0502020202020204" pitchFamily="34" charset="0"/>
                <a:ea typeface="Times New Roman" panose="02020603050405020304" pitchFamily="18" charset="0"/>
              </a:rPr>
              <a:t> </a:t>
            </a:r>
            <a:r>
              <a:rPr lang="tr-TR" sz="2000" dirty="0">
                <a:effectLst/>
                <a:latin typeface="Century Gothic" panose="020B0502020202020204" pitchFamily="34" charset="0"/>
                <a:ea typeface="Times New Roman" panose="02020603050405020304" pitchFamily="18" charset="0"/>
              </a:rPr>
              <a:t>ve</a:t>
            </a:r>
            <a:r>
              <a:rPr lang="tr-TR" sz="2000" spc="-55" dirty="0">
                <a:effectLst/>
                <a:latin typeface="Century Gothic" panose="020B0502020202020204" pitchFamily="34" charset="0"/>
                <a:ea typeface="Times New Roman" panose="02020603050405020304" pitchFamily="18" charset="0"/>
              </a:rPr>
              <a:t> </a:t>
            </a:r>
            <a:r>
              <a:rPr lang="tr-TR" sz="2000" dirty="0">
                <a:effectLst/>
                <a:latin typeface="Century Gothic" panose="020B0502020202020204" pitchFamily="34" charset="0"/>
                <a:ea typeface="Times New Roman" panose="02020603050405020304" pitchFamily="18" charset="0"/>
              </a:rPr>
              <a:t>ilgili</a:t>
            </a:r>
            <a:r>
              <a:rPr lang="tr-TR" sz="2000" spc="-60" dirty="0">
                <a:effectLst/>
                <a:latin typeface="Century Gothic" panose="020B0502020202020204" pitchFamily="34" charset="0"/>
                <a:ea typeface="Times New Roman" panose="02020603050405020304" pitchFamily="18" charset="0"/>
              </a:rPr>
              <a:t> </a:t>
            </a:r>
            <a:r>
              <a:rPr lang="tr-TR" sz="2000" dirty="0">
                <a:effectLst/>
                <a:latin typeface="Century Gothic" panose="020B0502020202020204" pitchFamily="34" charset="0"/>
                <a:ea typeface="Times New Roman" panose="02020603050405020304" pitchFamily="18" charset="0"/>
              </a:rPr>
              <a:t>ikincil</a:t>
            </a:r>
            <a:r>
              <a:rPr lang="tr-TR" sz="2000" spc="-55" dirty="0">
                <a:effectLst/>
                <a:latin typeface="Century Gothic" panose="020B0502020202020204" pitchFamily="34" charset="0"/>
                <a:ea typeface="Times New Roman" panose="02020603050405020304" pitchFamily="18" charset="0"/>
              </a:rPr>
              <a:t> </a:t>
            </a:r>
            <a:r>
              <a:rPr lang="tr-TR" sz="2000" dirty="0">
                <a:effectLst/>
                <a:latin typeface="Century Gothic" panose="020B0502020202020204" pitchFamily="34" charset="0"/>
                <a:ea typeface="Times New Roman" panose="02020603050405020304" pitchFamily="18" charset="0"/>
              </a:rPr>
              <a:t>mevzuat</a:t>
            </a:r>
            <a:r>
              <a:rPr lang="tr-TR" sz="2000" spc="-55" dirty="0">
                <a:effectLst/>
                <a:latin typeface="Century Gothic" panose="020B0502020202020204" pitchFamily="34" charset="0"/>
                <a:ea typeface="Times New Roman" panose="02020603050405020304" pitchFamily="18" charset="0"/>
              </a:rPr>
              <a:t> </a:t>
            </a:r>
            <a:r>
              <a:rPr lang="tr-TR" sz="2000" dirty="0">
                <a:effectLst/>
                <a:latin typeface="Century Gothic" panose="020B0502020202020204" pitchFamily="34" charset="0"/>
                <a:ea typeface="Times New Roman" panose="02020603050405020304" pitchFamily="18" charset="0"/>
              </a:rPr>
              <a:t>uyarınca</a:t>
            </a:r>
            <a:r>
              <a:rPr lang="tr-TR" sz="2000" spc="-55" dirty="0">
                <a:effectLst/>
                <a:latin typeface="Century Gothic" panose="020B0502020202020204" pitchFamily="34" charset="0"/>
                <a:ea typeface="Times New Roman" panose="02020603050405020304" pitchFamily="18" charset="0"/>
              </a:rPr>
              <a:t> </a:t>
            </a:r>
            <a:r>
              <a:rPr lang="tr-TR" sz="2000" dirty="0">
                <a:effectLst/>
                <a:latin typeface="Century Gothic" panose="020B0502020202020204" pitchFamily="34" charset="0"/>
                <a:ea typeface="Times New Roman" panose="02020603050405020304" pitchFamily="18" charset="0"/>
              </a:rPr>
              <a:t>maliyet</a:t>
            </a:r>
            <a:r>
              <a:rPr lang="tr-TR" sz="2000" spc="-60" dirty="0">
                <a:effectLst/>
                <a:latin typeface="Century Gothic" panose="020B0502020202020204" pitchFamily="34" charset="0"/>
                <a:ea typeface="Times New Roman" panose="02020603050405020304" pitchFamily="18" charset="0"/>
              </a:rPr>
              <a:t> </a:t>
            </a:r>
            <a:r>
              <a:rPr lang="tr-TR" sz="2000" dirty="0">
                <a:effectLst/>
                <a:latin typeface="Century Gothic" panose="020B0502020202020204" pitchFamily="34" charset="0"/>
                <a:ea typeface="Times New Roman" panose="02020603050405020304" pitchFamily="18" charset="0"/>
              </a:rPr>
              <a:t>bedeline</a:t>
            </a:r>
            <a:r>
              <a:rPr lang="tr-TR" sz="2000" spc="-55" dirty="0">
                <a:effectLst/>
                <a:latin typeface="Century Gothic" panose="020B0502020202020204" pitchFamily="34" charset="0"/>
                <a:ea typeface="Times New Roman" panose="02020603050405020304" pitchFamily="18" charset="0"/>
              </a:rPr>
              <a:t> </a:t>
            </a:r>
            <a:r>
              <a:rPr lang="tr-TR" sz="2000" dirty="0">
                <a:effectLst/>
                <a:latin typeface="Century Gothic" panose="020B0502020202020204" pitchFamily="34" charset="0"/>
                <a:ea typeface="Times New Roman" panose="02020603050405020304" pitchFamily="18" charset="0"/>
              </a:rPr>
              <a:t>intikal</a:t>
            </a:r>
            <a:r>
              <a:rPr lang="tr-TR" sz="2000" spc="-55" dirty="0">
                <a:effectLst/>
                <a:latin typeface="Century Gothic" panose="020B0502020202020204" pitchFamily="34" charset="0"/>
                <a:ea typeface="Times New Roman" panose="02020603050405020304" pitchFamily="18" charset="0"/>
              </a:rPr>
              <a:t> </a:t>
            </a:r>
            <a:r>
              <a:rPr lang="tr-TR" sz="2000" dirty="0">
                <a:effectLst/>
                <a:latin typeface="Century Gothic" panose="020B0502020202020204" pitchFamily="34" charset="0"/>
                <a:ea typeface="Times New Roman" panose="02020603050405020304" pitchFamily="18" charset="0"/>
              </a:rPr>
              <a:t>ettirilen </a:t>
            </a:r>
            <a:r>
              <a:rPr lang="tr-TR" sz="2000" b="1" dirty="0">
                <a:solidFill>
                  <a:srgbClr val="FF0000"/>
                </a:solidFill>
                <a:effectLst/>
                <a:latin typeface="Century Gothic" panose="020B0502020202020204" pitchFamily="34" charset="0"/>
                <a:ea typeface="Times New Roman" panose="02020603050405020304" pitchFamily="18" charset="0"/>
              </a:rPr>
              <a:t>kredi</a:t>
            </a:r>
            <a:r>
              <a:rPr lang="tr-TR" sz="2000" b="1" spc="-20" dirty="0">
                <a:solidFill>
                  <a:srgbClr val="FF0000"/>
                </a:solidFill>
                <a:effectLst/>
                <a:latin typeface="Century Gothic" panose="020B0502020202020204" pitchFamily="34" charset="0"/>
                <a:ea typeface="Times New Roman" panose="02020603050405020304" pitchFamily="18" charset="0"/>
              </a:rPr>
              <a:t> </a:t>
            </a:r>
            <a:r>
              <a:rPr lang="tr-TR" sz="2000" b="1" dirty="0">
                <a:solidFill>
                  <a:srgbClr val="FF0000"/>
                </a:solidFill>
                <a:effectLst/>
                <a:latin typeface="Century Gothic" panose="020B0502020202020204" pitchFamily="34" charset="0"/>
                <a:ea typeface="Times New Roman" panose="02020603050405020304" pitchFamily="18" charset="0"/>
              </a:rPr>
              <a:t>faizleri ve</a:t>
            </a:r>
            <a:r>
              <a:rPr lang="tr-TR" sz="2000" b="1" spc="-35" dirty="0">
                <a:solidFill>
                  <a:srgbClr val="FF0000"/>
                </a:solidFill>
                <a:effectLst/>
                <a:latin typeface="Century Gothic" panose="020B0502020202020204" pitchFamily="34" charset="0"/>
                <a:ea typeface="Times New Roman" panose="02020603050405020304" pitchFamily="18" charset="0"/>
              </a:rPr>
              <a:t> </a:t>
            </a:r>
            <a:r>
              <a:rPr lang="tr-TR" sz="2000" b="1" dirty="0">
                <a:solidFill>
                  <a:srgbClr val="FF0000"/>
                </a:solidFill>
                <a:effectLst/>
                <a:latin typeface="Century Gothic" panose="020B0502020202020204" pitchFamily="34" charset="0"/>
                <a:ea typeface="Times New Roman" panose="02020603050405020304" pitchFamily="18" charset="0"/>
              </a:rPr>
              <a:t>kur</a:t>
            </a:r>
            <a:r>
              <a:rPr lang="tr-TR" sz="2000" b="1" spc="-60" dirty="0">
                <a:solidFill>
                  <a:srgbClr val="FF0000"/>
                </a:solidFill>
                <a:effectLst/>
                <a:latin typeface="Century Gothic" panose="020B0502020202020204" pitchFamily="34" charset="0"/>
                <a:ea typeface="Times New Roman" panose="02020603050405020304" pitchFamily="18" charset="0"/>
              </a:rPr>
              <a:t> </a:t>
            </a:r>
            <a:r>
              <a:rPr lang="tr-TR" sz="2000" b="1" dirty="0">
                <a:solidFill>
                  <a:srgbClr val="FF0000"/>
                </a:solidFill>
                <a:effectLst/>
                <a:latin typeface="Century Gothic" panose="020B0502020202020204" pitchFamily="34" charset="0"/>
                <a:ea typeface="Times New Roman" panose="02020603050405020304" pitchFamily="18" charset="0"/>
              </a:rPr>
              <a:t>farkları</a:t>
            </a:r>
            <a:r>
              <a:rPr lang="tr-TR" sz="2000" b="1" spc="-10" dirty="0">
                <a:solidFill>
                  <a:srgbClr val="FF0000"/>
                </a:solidFill>
                <a:effectLst/>
                <a:latin typeface="Century Gothic" panose="020B0502020202020204" pitchFamily="34" charset="0"/>
                <a:ea typeface="Times New Roman" panose="02020603050405020304" pitchFamily="18" charset="0"/>
              </a:rPr>
              <a:t> </a:t>
            </a:r>
            <a:r>
              <a:rPr lang="tr-TR" sz="2000" b="1" dirty="0">
                <a:solidFill>
                  <a:srgbClr val="FF0000"/>
                </a:solidFill>
                <a:effectLst/>
                <a:latin typeface="Century Gothic" panose="020B0502020202020204" pitchFamily="34" charset="0"/>
                <a:ea typeface="Times New Roman" panose="02020603050405020304" pitchFamily="18" charset="0"/>
              </a:rPr>
              <a:t>da</a:t>
            </a:r>
            <a:r>
              <a:rPr lang="tr-TR" sz="2000" b="1" spc="-55" dirty="0">
                <a:solidFill>
                  <a:srgbClr val="FF0000"/>
                </a:solidFill>
                <a:effectLst/>
                <a:latin typeface="Century Gothic" panose="020B0502020202020204" pitchFamily="34" charset="0"/>
                <a:ea typeface="Times New Roman" panose="02020603050405020304" pitchFamily="18" charset="0"/>
              </a:rPr>
              <a:t> </a:t>
            </a:r>
            <a:r>
              <a:rPr lang="tr-TR" sz="2000" b="1" dirty="0">
                <a:solidFill>
                  <a:srgbClr val="FF0000"/>
                </a:solidFill>
                <a:effectLst/>
                <a:latin typeface="Century Gothic" panose="020B0502020202020204" pitchFamily="34" charset="0"/>
                <a:ea typeface="Times New Roman" panose="02020603050405020304" pitchFamily="18" charset="0"/>
              </a:rPr>
              <a:t>yeniden</a:t>
            </a:r>
            <a:r>
              <a:rPr lang="tr-TR" sz="2000" b="1" spc="-35" dirty="0">
                <a:solidFill>
                  <a:srgbClr val="FF0000"/>
                </a:solidFill>
                <a:effectLst/>
                <a:latin typeface="Century Gothic" panose="020B0502020202020204" pitchFamily="34" charset="0"/>
                <a:ea typeface="Times New Roman" panose="02020603050405020304" pitchFamily="18" charset="0"/>
              </a:rPr>
              <a:t> </a:t>
            </a:r>
            <a:r>
              <a:rPr lang="tr-TR" sz="2000" b="1" dirty="0">
                <a:solidFill>
                  <a:srgbClr val="FF0000"/>
                </a:solidFill>
                <a:effectLst/>
                <a:latin typeface="Century Gothic" panose="020B0502020202020204" pitchFamily="34" charset="0"/>
                <a:ea typeface="Times New Roman" panose="02020603050405020304" pitchFamily="18" charset="0"/>
              </a:rPr>
              <a:t>değerleme kapsamına</a:t>
            </a:r>
            <a:r>
              <a:rPr lang="tr-TR" sz="2000" b="1" spc="-25" dirty="0">
                <a:solidFill>
                  <a:srgbClr val="FF0000"/>
                </a:solidFill>
                <a:effectLst/>
                <a:latin typeface="Century Gothic" panose="020B0502020202020204" pitchFamily="34" charset="0"/>
                <a:ea typeface="Times New Roman" panose="02020603050405020304" pitchFamily="18" charset="0"/>
              </a:rPr>
              <a:t> </a:t>
            </a:r>
            <a:r>
              <a:rPr lang="tr-TR" sz="2000" b="1" dirty="0">
                <a:solidFill>
                  <a:srgbClr val="FF0000"/>
                </a:solidFill>
                <a:effectLst/>
                <a:latin typeface="Century Gothic" panose="020B0502020202020204" pitchFamily="34" charset="0"/>
                <a:ea typeface="Times New Roman" panose="02020603050405020304" pitchFamily="18" charset="0"/>
              </a:rPr>
              <a:t>girmektedir.</a:t>
            </a:r>
          </a:p>
          <a:p>
            <a:pPr marL="103505" marR="120015" indent="325755" algn="just">
              <a:lnSpc>
                <a:spcPct val="98000"/>
              </a:lnSpc>
              <a:spcBef>
                <a:spcPts val="480"/>
              </a:spcBef>
              <a:spcAft>
                <a:spcPts val="0"/>
              </a:spcAft>
            </a:pPr>
            <a:endParaRPr lang="tr-TR" sz="1800" dirty="0">
              <a:effectLst/>
              <a:latin typeface="Times New Roman" panose="02020603050405020304" pitchFamily="18" charset="0"/>
              <a:ea typeface="Times New Roman" panose="02020603050405020304" pitchFamily="18" charset="0"/>
            </a:endParaRPr>
          </a:p>
        </p:txBody>
      </p:sp>
      <p:sp>
        <p:nvSpPr>
          <p:cNvPr id="3" name="Subtitle 2">
            <a:extLst>
              <a:ext uri="{FF2B5EF4-FFF2-40B4-BE49-F238E27FC236}">
                <a16:creationId xmlns:a16="http://schemas.microsoft.com/office/drawing/2014/main" id="{07CEE11F-812F-A722-4ACC-8D698497E021}"/>
              </a:ext>
            </a:extLst>
          </p:cNvPr>
          <p:cNvSpPr txBox="1">
            <a:spLocks/>
          </p:cNvSpPr>
          <p:nvPr/>
        </p:nvSpPr>
        <p:spPr>
          <a:xfrm>
            <a:off x="-1" y="571875"/>
            <a:ext cx="4386729" cy="507625"/>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tr-TR" sz="2000" b="1" dirty="0">
                <a:solidFill>
                  <a:schemeClr val="bg1">
                    <a:lumMod val="95000"/>
                  </a:schemeClr>
                </a:solidFill>
                <a:latin typeface="Century Gothic" panose="020B0502020202020204" pitchFamily="34" charset="0"/>
              </a:rPr>
              <a:t>GEÇİCİ 32. MADDE UYGULAMASI</a:t>
            </a:r>
          </a:p>
        </p:txBody>
      </p:sp>
    </p:spTree>
    <p:extLst>
      <p:ext uri="{BB962C8B-B14F-4D97-AF65-F5344CB8AC3E}">
        <p14:creationId xmlns:p14="http://schemas.microsoft.com/office/powerpoint/2010/main" val="14109113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pic>
        <p:nvPicPr>
          <p:cNvPr id="4" name="Resim 3">
            <a:extLst>
              <a:ext uri="{FF2B5EF4-FFF2-40B4-BE49-F238E27FC236}">
                <a16:creationId xmlns:a16="http://schemas.microsoft.com/office/drawing/2014/main" id="{D709A00E-4437-11CB-2087-68C1B3A568CB}"/>
              </a:ext>
            </a:extLst>
          </p:cNvPr>
          <p:cNvPicPr>
            <a:picLocks noChangeAspect="1"/>
          </p:cNvPicPr>
          <p:nvPr/>
        </p:nvPicPr>
        <p:blipFill>
          <a:blip r:embed="rId4"/>
          <a:stretch>
            <a:fillRect/>
          </a:stretch>
        </p:blipFill>
        <p:spPr>
          <a:xfrm>
            <a:off x="5016340" y="6095934"/>
            <a:ext cx="4078577" cy="762066"/>
          </a:xfrm>
          <a:prstGeom prst="rect">
            <a:avLst/>
          </a:prstGeom>
        </p:spPr>
      </p:pic>
      <p:sp>
        <p:nvSpPr>
          <p:cNvPr id="5" name="Subtitle 2">
            <a:extLst>
              <a:ext uri="{FF2B5EF4-FFF2-40B4-BE49-F238E27FC236}">
                <a16:creationId xmlns:a16="http://schemas.microsoft.com/office/drawing/2014/main" id="{E8D41FE4-E7BB-2F42-6ED5-A260FAFCDB08}"/>
              </a:ext>
            </a:extLst>
          </p:cNvPr>
          <p:cNvSpPr>
            <a:spLocks noGrp="1"/>
          </p:cNvSpPr>
          <p:nvPr>
            <p:ph type="title"/>
          </p:nvPr>
        </p:nvSpPr>
        <p:spPr>
          <a:xfrm>
            <a:off x="995363" y="1217613"/>
            <a:ext cx="6792752" cy="701674"/>
          </a:xfrm>
        </p:spPr>
        <p:txBody>
          <a:bodyPr>
            <a:normAutofit/>
          </a:bodyPr>
          <a:lstStyle/>
          <a:p>
            <a:r>
              <a:rPr lang="tr-TR" sz="2000" b="1" dirty="0">
                <a:solidFill>
                  <a:srgbClr val="FF0000"/>
                </a:solidFill>
                <a:latin typeface="Century Gothic" panose="020B0502020202020204" pitchFamily="34" charset="0"/>
              </a:rPr>
              <a:t>YENİDEN DEĞERLEME YAPILMASINDA İHTİYARİLİK</a:t>
            </a:r>
          </a:p>
        </p:txBody>
      </p:sp>
      <p:sp>
        <p:nvSpPr>
          <p:cNvPr id="2" name="İçerik Yer Tutucusu 1">
            <a:extLst>
              <a:ext uri="{FF2B5EF4-FFF2-40B4-BE49-F238E27FC236}">
                <a16:creationId xmlns:a16="http://schemas.microsoft.com/office/drawing/2014/main" id="{DD013AA8-A9E6-0192-20BA-486A4AC35109}"/>
              </a:ext>
            </a:extLst>
          </p:cNvPr>
          <p:cNvSpPr>
            <a:spLocks noGrp="1"/>
          </p:cNvSpPr>
          <p:nvPr>
            <p:ph idx="1"/>
          </p:nvPr>
        </p:nvSpPr>
        <p:spPr>
          <a:xfrm>
            <a:off x="457200" y="1804895"/>
            <a:ext cx="8229600" cy="4491132"/>
          </a:xfrm>
        </p:spPr>
        <p:txBody>
          <a:bodyPr>
            <a:normAutofit lnSpcReduction="10000"/>
          </a:bodyPr>
          <a:lstStyle/>
          <a:p>
            <a:pPr marL="103505" marR="120015" indent="325755" algn="just">
              <a:lnSpc>
                <a:spcPct val="98000"/>
              </a:lnSpc>
              <a:spcBef>
                <a:spcPts val="480"/>
              </a:spcBef>
              <a:spcAft>
                <a:spcPts val="0"/>
              </a:spcAft>
            </a:pPr>
            <a:r>
              <a:rPr lang="tr-TR" sz="1800" dirty="0">
                <a:effectLst/>
                <a:latin typeface="Century Gothic" panose="020B0502020202020204" pitchFamily="34" charset="0"/>
                <a:ea typeface="Times New Roman" panose="02020603050405020304" pitchFamily="18" charset="0"/>
              </a:rPr>
              <a:t>Yeniden değerleme yapabilecek mükelleflerin, 213 sayılı Kanunun geçici 32 </a:t>
            </a:r>
            <a:r>
              <a:rPr lang="tr-TR" sz="1800" dirty="0" err="1">
                <a:effectLst/>
                <a:latin typeface="Century Gothic" panose="020B0502020202020204" pitchFamily="34" charset="0"/>
                <a:ea typeface="Times New Roman" panose="02020603050405020304" pitchFamily="18" charset="0"/>
              </a:rPr>
              <a:t>nci</a:t>
            </a:r>
            <a:r>
              <a:rPr lang="tr-TR" sz="1800" dirty="0">
                <a:effectLst/>
                <a:latin typeface="Century Gothic" panose="020B0502020202020204" pitchFamily="34" charset="0"/>
                <a:ea typeface="Times New Roman" panose="02020603050405020304" pitchFamily="18" charset="0"/>
              </a:rPr>
              <a:t> maddesi kapsamında yeniden değerleme yapması </a:t>
            </a:r>
            <a:r>
              <a:rPr lang="tr-TR" sz="1800" b="1" dirty="0">
                <a:solidFill>
                  <a:srgbClr val="FF0000"/>
                </a:solidFill>
                <a:effectLst/>
                <a:latin typeface="Century Gothic" panose="020B0502020202020204" pitchFamily="34" charset="0"/>
                <a:ea typeface="Times New Roman" panose="02020603050405020304" pitchFamily="18" charset="0"/>
              </a:rPr>
              <a:t>zorunlu olmayıp</a:t>
            </a:r>
            <a:r>
              <a:rPr lang="tr-TR" sz="1800" dirty="0">
                <a:effectLst/>
                <a:latin typeface="Century Gothic" panose="020B0502020202020204" pitchFamily="34" charset="0"/>
                <a:ea typeface="Times New Roman" panose="02020603050405020304" pitchFamily="18" charset="0"/>
              </a:rPr>
              <a:t>, bu</a:t>
            </a:r>
            <a:r>
              <a:rPr lang="tr-TR" sz="1800" spc="-35" dirty="0">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karar </a:t>
            </a:r>
            <a:r>
              <a:rPr lang="tr-TR" sz="1800" b="1" dirty="0">
                <a:solidFill>
                  <a:srgbClr val="00B050"/>
                </a:solidFill>
                <a:effectLst/>
                <a:latin typeface="Century Gothic" panose="020B0502020202020204" pitchFamily="34" charset="0"/>
                <a:ea typeface="Times New Roman" panose="02020603050405020304" pitchFamily="18" charset="0"/>
              </a:rPr>
              <a:t>mükelleflerin tercihine bırakılmıştır.</a:t>
            </a:r>
          </a:p>
          <a:p>
            <a:pPr marL="103505" marR="120015" indent="325755" algn="just">
              <a:lnSpc>
                <a:spcPct val="98000"/>
              </a:lnSpc>
              <a:spcBef>
                <a:spcPts val="480"/>
              </a:spcBef>
              <a:spcAft>
                <a:spcPts val="0"/>
              </a:spcAft>
            </a:pPr>
            <a:endParaRPr lang="tr-TR" sz="1800" dirty="0">
              <a:solidFill>
                <a:srgbClr val="00B050"/>
              </a:solidFill>
              <a:latin typeface="Century Gothic" panose="020B0502020202020204" pitchFamily="34" charset="0"/>
              <a:ea typeface="Times New Roman" panose="02020603050405020304" pitchFamily="18" charset="0"/>
            </a:endParaRPr>
          </a:p>
          <a:p>
            <a:pPr marL="103505" marR="120015" indent="325755" algn="just">
              <a:lnSpc>
                <a:spcPct val="98000"/>
              </a:lnSpc>
              <a:spcBef>
                <a:spcPts val="480"/>
              </a:spcBef>
            </a:pPr>
            <a:r>
              <a:rPr lang="tr-TR" sz="1800" dirty="0">
                <a:effectLst/>
                <a:latin typeface="Century Gothic" panose="020B0502020202020204" pitchFamily="34" charset="0"/>
                <a:ea typeface="Times New Roman" panose="02020603050405020304" pitchFamily="18" charset="0"/>
              </a:rPr>
              <a:t>Yeniden değerlemeye tabi tutulabileceği belirtilen iktisadi kıymetlerin </a:t>
            </a:r>
            <a:r>
              <a:rPr lang="tr-TR" sz="1800" b="1" dirty="0">
                <a:solidFill>
                  <a:schemeClr val="tx2">
                    <a:lumMod val="60000"/>
                    <a:lumOff val="40000"/>
                  </a:schemeClr>
                </a:solidFill>
                <a:effectLst/>
                <a:latin typeface="Century Gothic" panose="020B0502020202020204" pitchFamily="34" charset="0"/>
                <a:ea typeface="Times New Roman" panose="02020603050405020304" pitchFamily="18" charset="0"/>
              </a:rPr>
              <a:t>tamamı veya bir kısmı </a:t>
            </a:r>
            <a:r>
              <a:rPr lang="tr-TR" sz="1800" b="1" dirty="0">
                <a:solidFill>
                  <a:schemeClr val="tx2">
                    <a:lumMod val="60000"/>
                    <a:lumOff val="40000"/>
                  </a:schemeClr>
                </a:solidFill>
                <a:latin typeface="Century Gothic" panose="020B0502020202020204" pitchFamily="34" charset="0"/>
                <a:ea typeface="Times New Roman" panose="02020603050405020304" pitchFamily="18" charset="0"/>
              </a:rPr>
              <a:t>i</a:t>
            </a:r>
            <a:r>
              <a:rPr lang="tr-TR" sz="1800" b="1" dirty="0">
                <a:solidFill>
                  <a:schemeClr val="tx2">
                    <a:lumMod val="60000"/>
                    <a:lumOff val="40000"/>
                  </a:schemeClr>
                </a:solidFill>
                <a:effectLst/>
                <a:latin typeface="Century Gothic" panose="020B0502020202020204" pitchFamily="34" charset="0"/>
                <a:ea typeface="Times New Roman" panose="02020603050405020304" pitchFamily="18" charset="0"/>
              </a:rPr>
              <a:t>çin</a:t>
            </a:r>
            <a:r>
              <a:rPr lang="tr-TR" sz="1800" dirty="0">
                <a:solidFill>
                  <a:schemeClr val="tx2">
                    <a:lumMod val="60000"/>
                    <a:lumOff val="40000"/>
                  </a:schemeClr>
                </a:solidFill>
                <a:effectLst/>
                <a:latin typeface="Century Gothic" panose="020B0502020202020204" pitchFamily="34" charset="0"/>
                <a:ea typeface="Times New Roman" panose="02020603050405020304" pitchFamily="18" charset="0"/>
              </a:rPr>
              <a:t> </a:t>
            </a:r>
            <a:r>
              <a:rPr lang="tr-TR" sz="1800" dirty="0">
                <a:effectLst/>
                <a:latin typeface="Century Gothic" panose="020B0502020202020204" pitchFamily="34" charset="0"/>
                <a:ea typeface="Times New Roman" panose="02020603050405020304" pitchFamily="18" charset="0"/>
              </a:rPr>
              <a:t>213 sayılı Kanunun geçici 32 </a:t>
            </a:r>
            <a:r>
              <a:rPr lang="tr-TR" sz="1800" dirty="0" err="1">
                <a:effectLst/>
                <a:latin typeface="Century Gothic" panose="020B0502020202020204" pitchFamily="34" charset="0"/>
                <a:ea typeface="Times New Roman" panose="02020603050405020304" pitchFamily="18" charset="0"/>
              </a:rPr>
              <a:t>nci</a:t>
            </a:r>
            <a:r>
              <a:rPr lang="tr-TR" sz="1800" dirty="0">
                <a:effectLst/>
                <a:latin typeface="Century Gothic" panose="020B0502020202020204" pitchFamily="34" charset="0"/>
                <a:ea typeface="Times New Roman" panose="02020603050405020304" pitchFamily="18" charset="0"/>
              </a:rPr>
              <a:t> maddesi uygulamasından yararlanılabilir.</a:t>
            </a:r>
          </a:p>
          <a:p>
            <a:pPr marL="103505" marR="120015" indent="325755" algn="just">
              <a:lnSpc>
                <a:spcPct val="98000"/>
              </a:lnSpc>
              <a:spcBef>
                <a:spcPts val="480"/>
              </a:spcBef>
            </a:pPr>
            <a:endParaRPr lang="tr-TR" sz="1800" dirty="0">
              <a:latin typeface="Century Gothic" panose="020B0502020202020204" pitchFamily="34" charset="0"/>
              <a:ea typeface="Times New Roman" panose="02020603050405020304" pitchFamily="18" charset="0"/>
            </a:endParaRPr>
          </a:p>
          <a:p>
            <a:pPr marL="103505" marR="120015" indent="325755" algn="just">
              <a:lnSpc>
                <a:spcPct val="98000"/>
              </a:lnSpc>
              <a:spcBef>
                <a:spcPts val="480"/>
              </a:spcBef>
            </a:pPr>
            <a:r>
              <a:rPr lang="tr-TR" sz="1800" dirty="0">
                <a:effectLst/>
                <a:latin typeface="Century Gothic" panose="020B0502020202020204" pitchFamily="34" charset="0"/>
                <a:ea typeface="Times New Roman" panose="02020603050405020304" pitchFamily="18" charset="0"/>
              </a:rPr>
              <a:t>213 sayılı Kanunun geçici 32 </a:t>
            </a:r>
            <a:r>
              <a:rPr lang="tr-TR" sz="1800" dirty="0" err="1">
                <a:effectLst/>
                <a:latin typeface="Century Gothic" panose="020B0502020202020204" pitchFamily="34" charset="0"/>
                <a:ea typeface="Times New Roman" panose="02020603050405020304" pitchFamily="18" charset="0"/>
              </a:rPr>
              <a:t>nci</a:t>
            </a:r>
            <a:r>
              <a:rPr lang="tr-TR" sz="1800" dirty="0">
                <a:effectLst/>
                <a:latin typeface="Century Gothic" panose="020B0502020202020204" pitchFamily="34" charset="0"/>
                <a:ea typeface="Times New Roman" panose="02020603050405020304" pitchFamily="18" charset="0"/>
              </a:rPr>
              <a:t> maddesi kapsamında yeniden değerleme yapılmak istenmemekle birlikle, aynı Kanunun mükerrer 298 inci maddesinin (Ç) </a:t>
            </a:r>
            <a:r>
              <a:rPr lang="tr-TR" sz="1800" dirty="0">
                <a:latin typeface="Century Gothic" panose="020B0502020202020204" pitchFamily="34" charset="0"/>
                <a:ea typeface="Times New Roman" panose="02020603050405020304" pitchFamily="18" charset="0"/>
              </a:rPr>
              <a:t>fıkrası</a:t>
            </a:r>
            <a:r>
              <a:rPr lang="tr-TR" sz="1800" dirty="0">
                <a:effectLst/>
                <a:latin typeface="Century Gothic" panose="020B0502020202020204" pitchFamily="34" charset="0"/>
                <a:ea typeface="Times New Roman" panose="02020603050405020304" pitchFamily="18" charset="0"/>
              </a:rPr>
              <a:t> kapsamında ilk kez yeniden değerleme yapılabilir. Bu takdirde 31.12.2021 tarihindeki bilanço değerleri üzerinden değerleme yapılacaktır. Ancak, bu durumda mükellef aleyhine olumsuz bir durum doğmakta olup, enflasyon düzeltmesinde en son yeniden değerleme yapılan dönemin tutarları bu dönemden itibaren </a:t>
            </a:r>
            <a:r>
              <a:rPr lang="tr-TR" sz="1800" dirty="0">
                <a:latin typeface="Century Gothic" panose="020B0502020202020204" pitchFamily="34" charset="0"/>
                <a:ea typeface="Times New Roman" panose="02020603050405020304" pitchFamily="18" charset="0"/>
              </a:rPr>
              <a:t>enflasyon düzeltmesine tabi tutulmaktadır.</a:t>
            </a:r>
            <a:endParaRPr lang="tr-TR" sz="1800" dirty="0">
              <a:effectLst/>
              <a:latin typeface="Century Gothic" panose="020B0502020202020204" pitchFamily="34" charset="0"/>
              <a:ea typeface="Times New Roman" panose="02020603050405020304" pitchFamily="18" charset="0"/>
            </a:endParaRPr>
          </a:p>
          <a:p>
            <a:pPr marL="103505" marR="120015" indent="325755" algn="just">
              <a:lnSpc>
                <a:spcPct val="98000"/>
              </a:lnSpc>
              <a:spcBef>
                <a:spcPts val="480"/>
              </a:spcBef>
              <a:spcAft>
                <a:spcPts val="0"/>
              </a:spcAft>
            </a:pPr>
            <a:endParaRPr lang="tr-TR" sz="1800" dirty="0">
              <a:effectLst/>
              <a:latin typeface="Times New Roman" panose="02020603050405020304" pitchFamily="18" charset="0"/>
              <a:ea typeface="Times New Roman" panose="02020603050405020304" pitchFamily="18" charset="0"/>
            </a:endParaRPr>
          </a:p>
        </p:txBody>
      </p:sp>
      <p:sp>
        <p:nvSpPr>
          <p:cNvPr id="3" name="Subtitle 2">
            <a:extLst>
              <a:ext uri="{FF2B5EF4-FFF2-40B4-BE49-F238E27FC236}">
                <a16:creationId xmlns:a16="http://schemas.microsoft.com/office/drawing/2014/main" id="{07CEE11F-812F-A722-4ACC-8D698497E021}"/>
              </a:ext>
            </a:extLst>
          </p:cNvPr>
          <p:cNvSpPr txBox="1">
            <a:spLocks/>
          </p:cNvSpPr>
          <p:nvPr/>
        </p:nvSpPr>
        <p:spPr>
          <a:xfrm>
            <a:off x="-1" y="571875"/>
            <a:ext cx="4386729" cy="507625"/>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tr-TR" sz="2000" b="1" dirty="0">
                <a:solidFill>
                  <a:schemeClr val="bg1">
                    <a:lumMod val="95000"/>
                  </a:schemeClr>
                </a:solidFill>
                <a:latin typeface="Century Gothic" panose="020B0502020202020204" pitchFamily="34" charset="0"/>
              </a:rPr>
              <a:t>GEÇİCİ 32. MADDE UYGULAMASI</a:t>
            </a:r>
          </a:p>
        </p:txBody>
      </p:sp>
    </p:spTree>
    <p:extLst>
      <p:ext uri="{BB962C8B-B14F-4D97-AF65-F5344CB8AC3E}">
        <p14:creationId xmlns:p14="http://schemas.microsoft.com/office/powerpoint/2010/main" val="1353360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1641</TotalTime>
  <Words>4353</Words>
  <Application>Microsoft Office PowerPoint</Application>
  <PresentationFormat>Ekran Gösterisi (4:3)</PresentationFormat>
  <Paragraphs>880</Paragraphs>
  <Slides>38</Slides>
  <Notes>36</Notes>
  <HiddenSlides>0</HiddenSlides>
  <MMClips>0</MMClips>
  <ScaleCrop>false</ScaleCrop>
  <HeadingPairs>
    <vt:vector size="6" baseType="variant">
      <vt:variant>
        <vt:lpstr>Kullanılan Yazı Tipleri</vt:lpstr>
      </vt:variant>
      <vt:variant>
        <vt:i4>7</vt:i4>
      </vt:variant>
      <vt:variant>
        <vt:lpstr>Tema</vt:lpstr>
      </vt:variant>
      <vt:variant>
        <vt:i4>1</vt:i4>
      </vt:variant>
      <vt:variant>
        <vt:lpstr>Slayt Başlıkları</vt:lpstr>
      </vt:variant>
      <vt:variant>
        <vt:i4>38</vt:i4>
      </vt:variant>
    </vt:vector>
  </HeadingPairs>
  <TitlesOfParts>
    <vt:vector size="46" baseType="lpstr">
      <vt:lpstr>Algerian</vt:lpstr>
      <vt:lpstr>Amasis MT Pro Black</vt:lpstr>
      <vt:lpstr>Arial</vt:lpstr>
      <vt:lpstr>Calibri</vt:lpstr>
      <vt:lpstr>Century Gothic</vt:lpstr>
      <vt:lpstr>Corbel</vt:lpstr>
      <vt:lpstr>Times New Roman</vt:lpstr>
      <vt:lpstr>Office Theme</vt:lpstr>
      <vt:lpstr>YENİDEN DEĞERLEME MÜESSESESİ VE AVANTAJLARI</vt:lpstr>
      <vt:lpstr>YENİDEN DEĞERLEME MÜESSESİNİN AVANTAJLARI</vt:lpstr>
      <vt:lpstr>UYGULAMANIN GENEL HATLARI</vt:lpstr>
      <vt:lpstr>YENİDEN DEĞERLEMEDEN KİMLER FAYDALANABİLİR</vt:lpstr>
      <vt:lpstr>YENİDEN DEĞERLEMEDEN KİMLER FAYDALANAMAZ</vt:lpstr>
      <vt:lpstr>YENİDEN DEĞERLEME YAPILABİLECEK İKTİSADİ KIYMETLER</vt:lpstr>
      <vt:lpstr>YENİDEN DEĞERLEME YAPILAMAYACAK İKTİSADİ KIYMETLER</vt:lpstr>
      <vt:lpstr>YENİDEN DEĞERLEMEYE ESAS DEĞER</vt:lpstr>
      <vt:lpstr>YENİDEN DEĞERLEME YAPILMASINDA İHTİYARİLİK</vt:lpstr>
      <vt:lpstr>YENİDEN DEĞERLEME YAPILABİLME ZAMANI</vt:lpstr>
      <vt:lpstr>Yİ-ÜFE KATSAYILARI</vt:lpstr>
      <vt:lpstr>YENİDEN DEĞERLEME ORANININ TESPİTİ</vt:lpstr>
      <vt:lpstr>YENİDEN DEĞERLEME ORANININ TESPİTİ</vt:lpstr>
      <vt:lpstr>YENİDEN DEĞERLEME ORANININ TESPİTİ</vt:lpstr>
      <vt:lpstr>YENİDEN DEĞERLEME ORANININ TESPİTİ</vt:lpstr>
      <vt:lpstr>YENİDEN DEĞERLEME ORANININ TESPİTİ</vt:lpstr>
      <vt:lpstr>YENİDEN DEĞERLEME ORANININ TESPİTİ</vt:lpstr>
      <vt:lpstr>YENİDEN DEĞERLEME ORANININ TESPİTİ</vt:lpstr>
      <vt:lpstr>YENİDEN DEĞERLEME ORANININ TESPİTİ</vt:lpstr>
      <vt:lpstr>DEĞER ARTIŞI VERGİSİ BEYANI VE ÖDENMESİ</vt:lpstr>
      <vt:lpstr>YENİDEN DEĞERLEMEYE TABİ TUTULAN İKTİSADİ KIYMETLERİN ELDEN ÇIKARILMASI</vt:lpstr>
      <vt:lpstr>SÜREKLİ YENİDEN DEĞERLEME UYGULAMASI</vt:lpstr>
      <vt:lpstr>YENİDEN DEĞERLEMEDEN KİMLER FAYDALANABİLİR</vt:lpstr>
      <vt:lpstr>YENİDEN DEĞERLEMEDEN KİMLER FAYDALANAMAZ</vt:lpstr>
      <vt:lpstr>YENİDEN DEĞERLEME YAPILABİLECEK İKTİSADİ KIYMETLER</vt:lpstr>
      <vt:lpstr>YENİDEN DEĞERLEME YAPILAMAYACAK İKTİSADİ KIYMETLER</vt:lpstr>
      <vt:lpstr>YENİDEN DEĞERLEMEYE ESAS DEĞER</vt:lpstr>
      <vt:lpstr>YENİDEN DEĞERLEME YAPILMASINDA İHTİYARİLİK</vt:lpstr>
      <vt:lpstr>YENİDEN DEĞERLEME YAPILABİLME ZAMANI</vt:lpstr>
      <vt:lpstr>YENİDEN DEĞERLEME ORANI</vt:lpstr>
      <vt:lpstr>YENİDEN DEĞERLEME UYGULAMASI</vt:lpstr>
      <vt:lpstr>YENİDEN DEĞERLEME UYGULAMASI</vt:lpstr>
      <vt:lpstr>YENİDEN DEĞERLEME UYGULAMASI</vt:lpstr>
      <vt:lpstr>YENİDEN DEĞERLEME UYGULAMASI</vt:lpstr>
      <vt:lpstr>YENİDEN DEĞERLEMEYE TABİ TUTULAN İKTİSADİ KIYMETLERİN ELDEN ÇIKARILMASI</vt:lpstr>
      <vt:lpstr>ÖZEL FON HESABINDAKİ TUTARLARIN BAŞKA BİR HESABA NAKLEDİLMESİ VEYA İŞLETMEDEN ÇEKİ1MESİ</vt:lpstr>
      <vt:lpstr>KAYITLARDA GÖSTERİLMESİ</vt:lpstr>
      <vt:lpstr>PowerPoint Sunusu</vt:lpstr>
    </vt:vector>
  </TitlesOfParts>
  <Company>İpek Dijital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Tuğçe KABAK</dc:creator>
  <cp:lastModifiedBy>Ender POLAT</cp:lastModifiedBy>
  <cp:revision>33</cp:revision>
  <cp:lastPrinted>2022-09-15T06:35:58Z</cp:lastPrinted>
  <dcterms:created xsi:type="dcterms:W3CDTF">2019-06-12T12:10:10Z</dcterms:created>
  <dcterms:modified xsi:type="dcterms:W3CDTF">2022-09-15T10:35:48Z</dcterms:modified>
</cp:coreProperties>
</file>